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authors.xml" ContentType="application/vnd.ms-powerpoint.authors+xml"/>
  <Override PartName="/ppt/changesInfos/changesInfo1.xml" ContentType="application/vnd.ms-powerpoint.changesinfo+xml"/>
  <Override PartName="/ppt/charts/chart1.xml" ContentType="application/vnd.openxmlformats-officedocument.drawingml.chart+xml"/>
  <Override PartName="/ppt/charts/chart10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charts/colors10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colors7.xml" ContentType="application/vnd.ms-office.chartcolorstyle+xml"/>
  <Override PartName="/ppt/charts/colors8.xml" ContentType="application/vnd.ms-office.chartcolorstyle+xml"/>
  <Override PartName="/ppt/charts/colors9.xml" ContentType="application/vnd.ms-office.chartcolorstyle+xml"/>
  <Override PartName="/ppt/charts/style1.xml" ContentType="application/vnd.ms-office.chartstyle+xml"/>
  <Override PartName="/ppt/charts/style10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charts/style7.xml" ContentType="application/vnd.ms-office.chartstyle+xml"/>
  <Override PartName="/ppt/charts/style8.xml" ContentType="application/vnd.ms-office.chartstyle+xml"/>
  <Override PartName="/ppt/charts/style9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257" r:id="rId3"/>
    <p:sldId id="258" r:id="rId4"/>
    <p:sldId id="259" r:id="rId5"/>
    <p:sldId id="271" r:id="rId6"/>
    <p:sldId id="272" r:id="rId7"/>
    <p:sldId id="273" r:id="rId8"/>
    <p:sldId id="274" r:id="rId9"/>
    <p:sldId id="275" r:id="rId10"/>
    <p:sldId id="276" r:id="rId11"/>
    <p:sldId id="321" r:id="rId12"/>
    <p:sldId id="322" r:id="rId13"/>
    <p:sldId id="313" r:id="rId14"/>
    <p:sldId id="323" r:id="rId15"/>
    <p:sldId id="316" r:id="rId16"/>
    <p:sldId id="317" r:id="rId17"/>
    <p:sldId id="324" r:id="rId18"/>
    <p:sldId id="319" r:id="rId19"/>
    <p:sldId id="325" r:id="rId20"/>
    <p:sldId id="261" r:id="rId21"/>
    <p:sldId id="267" r:id="rId2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5160FB7-E181-CF9F-A788-0EECF83008DE}" name="Susagna Tubau Muntaña" initials="SM" userId="S::2069823@uab.cat::4dbd2150-dcaf-4e0f-a29f-91a7f7f15ab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Relationship Id="rId30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gna Tubau Muntaña" userId="4dbd2150-dcaf-4e0f-a29f-91a7f7f15abd" providerId="ADAL" clId="{F2688B36-7E72-4BC7-A783-246D88B3B065}"/>
    <pc:docChg chg="custSel modSld">
      <pc:chgData name="Susagna Tubau Muntaña" userId="4dbd2150-dcaf-4e0f-a29f-91a7f7f15abd" providerId="ADAL" clId="{F2688B36-7E72-4BC7-A783-246D88B3B065}" dt="2025-12-16T16:47:22.392" v="585" actId="20577"/>
      <pc:docMkLst>
        <pc:docMk/>
      </pc:docMkLst>
      <pc:sldChg chg="modSp mod">
        <pc:chgData name="Susagna Tubau Muntaña" userId="4dbd2150-dcaf-4e0f-a29f-91a7f7f15abd" providerId="ADAL" clId="{F2688B36-7E72-4BC7-A783-246D88B3B065}" dt="2025-12-16T16:47:22.392" v="585" actId="20577"/>
        <pc:sldMkLst>
          <pc:docMk/>
          <pc:sldMk cId="1721010949" sldId="326"/>
        </pc:sldMkLst>
        <pc:spChg chg="mod">
          <ac:chgData name="Susagna Tubau Muntaña" userId="4dbd2150-dcaf-4e0f-a29f-91a7f7f15abd" providerId="ADAL" clId="{F2688B36-7E72-4BC7-A783-246D88B3B065}" dt="2025-12-16T16:43:50.064" v="28" actId="20577"/>
          <ac:spMkLst>
            <pc:docMk/>
            <pc:sldMk cId="1721010949" sldId="326"/>
            <ac:spMk id="2" creationId="{B97A9A5E-1841-4D7A-AFB2-8EDD36C6ED00}"/>
          </ac:spMkLst>
        </pc:spChg>
        <pc:spChg chg="mod">
          <ac:chgData name="Susagna Tubau Muntaña" userId="4dbd2150-dcaf-4e0f-a29f-91a7f7f15abd" providerId="ADAL" clId="{F2688B36-7E72-4BC7-A783-246D88B3B065}" dt="2025-12-16T16:47:22.392" v="585" actId="20577"/>
          <ac:spMkLst>
            <pc:docMk/>
            <pc:sldMk cId="1721010949" sldId="326"/>
            <ac:spMk id="3" creationId="{58D885E6-68CB-4387-261C-898B405F7D3D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Full1!$B$2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Full1!$A$3:$A$6</c:f>
              <c:strCache>
                <c:ptCount val="4"/>
                <c:pt idx="0">
                  <c:v>Students don't  read</c:v>
                </c:pt>
                <c:pt idx="1">
                  <c:v>Sts' awareness of need for prep</c:v>
                </c:pt>
                <c:pt idx="2">
                  <c:v>Sts have done their task beforehand</c:v>
                </c:pt>
                <c:pt idx="3">
                  <c:v>Sts don't think it's necessary to come prepared to class</c:v>
                </c:pt>
              </c:strCache>
            </c:strRef>
          </c:cat>
          <c:val>
            <c:numRef>
              <c:f>Full1!$B$3:$B$6</c:f>
              <c:numCache>
                <c:formatCode>General</c:formatCode>
                <c:ptCount val="4"/>
                <c:pt idx="0">
                  <c:v>57.14</c:v>
                </c:pt>
                <c:pt idx="1">
                  <c:v>14.28</c:v>
                </c:pt>
                <c:pt idx="2">
                  <c:v>14.28</c:v>
                </c:pt>
                <c:pt idx="3">
                  <c:v>42.85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0A-4B6D-9C54-3D06953D0832}"/>
            </c:ext>
          </c:extLst>
        </c:ser>
        <c:ser>
          <c:idx val="1"/>
          <c:order val="1"/>
          <c:tx>
            <c:strRef>
              <c:f>Full1!$C$2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Full1!$A$3:$A$6</c:f>
              <c:strCache>
                <c:ptCount val="4"/>
                <c:pt idx="0">
                  <c:v>Students don't  read</c:v>
                </c:pt>
                <c:pt idx="1">
                  <c:v>Sts' awareness of need for prep</c:v>
                </c:pt>
                <c:pt idx="2">
                  <c:v>Sts have done their task beforehand</c:v>
                </c:pt>
                <c:pt idx="3">
                  <c:v>Sts don't think it's necessary to come prepared to class</c:v>
                </c:pt>
              </c:strCache>
            </c:strRef>
          </c:cat>
          <c:val>
            <c:numRef>
              <c:f>Full1!$C$3:$C$6</c:f>
              <c:numCache>
                <c:formatCode>General</c:formatCode>
                <c:ptCount val="4"/>
                <c:pt idx="0">
                  <c:v>28.57</c:v>
                </c:pt>
                <c:pt idx="1">
                  <c:v>42.85</c:v>
                </c:pt>
                <c:pt idx="2">
                  <c:v>71.42</c:v>
                </c:pt>
                <c:pt idx="3">
                  <c:v>28.57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0A-4B6D-9C54-3D06953D0832}"/>
            </c:ext>
          </c:extLst>
        </c:ser>
        <c:ser>
          <c:idx val="2"/>
          <c:order val="2"/>
          <c:tx>
            <c:strRef>
              <c:f>Full1!$D$2</c:f>
              <c:strCache>
                <c:ptCount val="1"/>
                <c:pt idx="0">
                  <c:v>NEUTRAL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Full1!$A$3:$A$6</c:f>
              <c:strCache>
                <c:ptCount val="4"/>
                <c:pt idx="0">
                  <c:v>Students don't  read</c:v>
                </c:pt>
                <c:pt idx="1">
                  <c:v>Sts' awareness of need for prep</c:v>
                </c:pt>
                <c:pt idx="2">
                  <c:v>Sts have done their task beforehand</c:v>
                </c:pt>
                <c:pt idx="3">
                  <c:v>Sts don't think it's necessary to come prepared to class</c:v>
                </c:pt>
              </c:strCache>
            </c:strRef>
          </c:cat>
          <c:val>
            <c:numRef>
              <c:f>Full1!$D$3:$D$6</c:f>
              <c:numCache>
                <c:formatCode>General</c:formatCode>
                <c:ptCount val="4"/>
                <c:pt idx="0">
                  <c:v>28.57</c:v>
                </c:pt>
                <c:pt idx="1">
                  <c:v>57.14</c:v>
                </c:pt>
                <c:pt idx="2">
                  <c:v>28.57</c:v>
                </c:pt>
                <c:pt idx="3">
                  <c:v>42.85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0A-4B6D-9C54-3D06953D0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9961551"/>
        <c:axId val="269955311"/>
      </c:barChart>
      <c:catAx>
        <c:axId val="269961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69955311"/>
        <c:crosses val="autoZero"/>
        <c:auto val="1"/>
        <c:lblAlgn val="ctr"/>
        <c:lblOffset val="100"/>
        <c:noMultiLvlLbl val="0"/>
      </c:catAx>
      <c:valAx>
        <c:axId val="2699553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69961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MARK FOR THE TASK: AVERAGE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Full1!$A$2:$A$3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Full1!$B$2:$B$3</c:f>
              <c:numCache>
                <c:formatCode>General</c:formatCode>
                <c:ptCount val="2"/>
                <c:pt idx="0">
                  <c:v>9.6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F7-4415-9AA1-81BA140EE0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32066543"/>
        <c:axId val="732070383"/>
      </c:barChart>
      <c:catAx>
        <c:axId val="732066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32070383"/>
        <c:crosses val="autoZero"/>
        <c:auto val="1"/>
        <c:lblAlgn val="ctr"/>
        <c:lblOffset val="100"/>
        <c:noMultiLvlLbl val="0"/>
      </c:catAx>
      <c:valAx>
        <c:axId val="7320703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320665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Students don't do their work because...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Full1!$B$1</c:f>
              <c:strCache>
                <c:ptCount val="1"/>
                <c:pt idx="0">
                  <c:v>Students don't do their work because...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D075-4A47-BC1B-D0024A2AC58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75-4A47-BC1B-D0024A2AC58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75-4A47-BC1B-D0024A2AC58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075-4A47-BC1B-D0024A2AC58D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075-4A47-BC1B-D0024A2AC58D}"/>
                </c:ext>
              </c:extLst>
            </c:dLbl>
            <c:dLbl>
              <c:idx val="1"/>
              <c:layout>
                <c:manualLayout>
                  <c:x val="-0.16681160259379343"/>
                  <c:y val="0.1390983646869078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F1E8418-ED7F-428C-AA23-CB93DE1DA961}" type="VALUE">
                      <a:rPr lang="en-US" sz="2000" b="1" dirty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E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32020997375328"/>
                      <c:h val="0.1294314530381229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075-4A47-BC1B-D0024A2AC58D}"/>
                </c:ext>
              </c:extLst>
            </c:dLbl>
            <c:dLbl>
              <c:idx val="2"/>
              <c:layout>
                <c:manualLayout>
                  <c:x val="-0.11764705882352941"/>
                  <c:y val="-0.1670408044606049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3B0DBF5-5827-4772-A0E2-AF3957BA8B52}" type="VALUE">
                      <a:rPr lang="en-US" sz="2000" b="1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E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339817816890536"/>
                      <c:h val="9.148910059388629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075-4A47-BC1B-D0024A2AC58D}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DB13D82-B74D-44A9-B93D-8DF19251B06D}" type="VALUE">
                      <a:rPr lang="en-US" sz="2000" b="1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E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411610313416703"/>
                      <c:h val="0.1839893844146328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D075-4A47-BC1B-D0024A2AC5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Full1!$A$2:$A$5</c:f>
              <c:strCache>
                <c:ptCount val="4"/>
                <c:pt idx="0">
                  <c:v>lack of time </c:v>
                </c:pt>
                <c:pt idx="1">
                  <c:v>lack of interest in the subject </c:v>
                </c:pt>
                <c:pt idx="2">
                  <c:v>didn't know how to do them </c:v>
                </c:pt>
                <c:pt idx="3">
                  <c:v>didn't find it important  </c:v>
                </c:pt>
              </c:strCache>
            </c:strRef>
          </c:cat>
          <c:val>
            <c:numRef>
              <c:f>Full1!$B$2:$B$5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25</c:v>
                </c:pt>
                <c:pt idx="3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75-4A47-BC1B-D0024A2AC5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They do their work because….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Full1!$B$1</c:f>
              <c:strCache>
                <c:ptCount val="1"/>
                <c:pt idx="0">
                  <c:v>If students don't do their work, it's because....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640-4F63-8EC9-B7A84A4215C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2640-4F63-8EC9-B7A84A4215C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640-4F63-8EC9-B7A84A4215C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640-4F63-8EC9-B7A84A4215C2}"/>
              </c:ext>
            </c:extLst>
          </c:dPt>
          <c:dLbls>
            <c:dLbl>
              <c:idx val="0"/>
              <c:layout>
                <c:manualLayout>
                  <c:x val="-0.12862361156794316"/>
                  <c:y val="0.15317813735597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640-4F63-8EC9-B7A84A4215C2}"/>
                </c:ext>
              </c:extLst>
            </c:dLbl>
            <c:dLbl>
              <c:idx val="1"/>
              <c:layout>
                <c:manualLayout>
                  <c:x val="-0.20098039215686275"/>
                  <c:y val="-3.852654057211827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036764705882354"/>
                      <c:h val="0.1014228267259403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2640-4F63-8EC9-B7A84A4215C2}"/>
                </c:ext>
              </c:extLst>
            </c:dLbl>
            <c:dLbl>
              <c:idx val="2"/>
              <c:layout>
                <c:manualLayout>
                  <c:x val="-9.8038338339563186E-3"/>
                  <c:y val="-0.192055415464210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909313725490197"/>
                      <c:h val="8.099232925596679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640-4F63-8EC9-B7A84A4215C2}"/>
                </c:ext>
              </c:extLst>
            </c:dLbl>
            <c:dLbl>
              <c:idx val="3"/>
              <c:layout>
                <c:manualLayout>
                  <c:x val="0.15310637640883126"/>
                  <c:y val="9.10234966807910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640-4F63-8EC9-B7A84A4215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Full1!$A$2:$A$5</c:f>
              <c:strCache>
                <c:ptCount val="4"/>
                <c:pt idx="0">
                  <c:v>interest in the subject</c:v>
                </c:pt>
                <c:pt idx="1">
                  <c:v>it's important to be prepared</c:v>
                </c:pt>
                <c:pt idx="2">
                  <c:v>afraid of consequences</c:v>
                </c:pt>
                <c:pt idx="3">
                  <c:v>they've had enough time to do it</c:v>
                </c:pt>
              </c:strCache>
            </c:strRef>
          </c:cat>
          <c:val>
            <c:numRef>
              <c:f>Full1!$B$2:$B$5</c:f>
              <c:numCache>
                <c:formatCode>General</c:formatCode>
                <c:ptCount val="4"/>
                <c:pt idx="0">
                  <c:v>37.5</c:v>
                </c:pt>
                <c:pt idx="1">
                  <c:v>25</c:v>
                </c:pt>
                <c:pt idx="2">
                  <c:v>50</c:v>
                </c:pt>
                <c:pt idx="3">
                  <c:v>62.5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40-4F63-8EC9-B7A84A4215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Full1!$A$2:$A$6</c:f>
              <c:strCache>
                <c:ptCount val="5"/>
                <c:pt idx="0">
                  <c:v>collecting homework randomly works</c:v>
                </c:pt>
                <c:pt idx="1">
                  <c:v>cold-calling to check if they understood </c:v>
                </c:pt>
                <c:pt idx="2">
                  <c:v>penalizing not having done homework </c:v>
                </c:pt>
                <c:pt idx="3">
                  <c:v>giving extra marks for having done it</c:v>
                </c:pt>
                <c:pt idx="4">
                  <c:v>they don't do it because they rely on extra info on the Internet</c:v>
                </c:pt>
              </c:strCache>
            </c:strRef>
          </c:cat>
          <c:val>
            <c:numRef>
              <c:f>Full1!$B$2:$B$6</c:f>
              <c:numCache>
                <c:formatCode>General</c:formatCode>
                <c:ptCount val="5"/>
                <c:pt idx="0">
                  <c:v>75</c:v>
                </c:pt>
                <c:pt idx="1">
                  <c:v>50</c:v>
                </c:pt>
                <c:pt idx="2">
                  <c:v>88</c:v>
                </c:pt>
                <c:pt idx="3">
                  <c:v>100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22-4446-86BF-47152347889A}"/>
            </c:ext>
          </c:extLst>
        </c:ser>
        <c:ser>
          <c:idx val="1"/>
          <c:order val="1"/>
          <c:tx>
            <c:strRef>
              <c:f>Full1!$C$1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Full1!$A$2:$A$6</c:f>
              <c:strCache>
                <c:ptCount val="5"/>
                <c:pt idx="0">
                  <c:v>collecting homework randomly works</c:v>
                </c:pt>
                <c:pt idx="1">
                  <c:v>cold-calling to check if they understood </c:v>
                </c:pt>
                <c:pt idx="2">
                  <c:v>penalizing not having done homework </c:v>
                </c:pt>
                <c:pt idx="3">
                  <c:v>giving extra marks for having done it</c:v>
                </c:pt>
                <c:pt idx="4">
                  <c:v>they don't do it because they rely on extra info on the Internet</c:v>
                </c:pt>
              </c:strCache>
            </c:strRef>
          </c:cat>
          <c:val>
            <c:numRef>
              <c:f>Full1!$C$2:$C$6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13</c:v>
                </c:pt>
                <c:pt idx="3">
                  <c:v>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22-4446-86BF-4715234788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9169791"/>
        <c:axId val="619168831"/>
      </c:barChart>
      <c:catAx>
        <c:axId val="619169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19168831"/>
        <c:crosses val="autoZero"/>
        <c:auto val="1"/>
        <c:lblAlgn val="ctr"/>
        <c:lblOffset val="100"/>
        <c:noMultiLvlLbl val="0"/>
      </c:catAx>
      <c:valAx>
        <c:axId val="6191688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19169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GROUP 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Full1!$B$1</c:f>
              <c:strCache>
                <c:ptCount val="1"/>
                <c:pt idx="0">
                  <c:v>GROUP 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0B7-4277-A474-A21FA7F672C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97-488C-B591-A220467051BC}"/>
              </c:ext>
            </c:extLst>
          </c:dPt>
          <c:dLbls>
            <c:dLbl>
              <c:idx val="0"/>
              <c:layout>
                <c:manualLayout>
                  <c:x val="2.4815308012968953E-2"/>
                  <c:y val="-0.2982025298885078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16F2953-9F83-4760-9F51-909DAFD38E49}" type="VALUE">
                      <a:rPr lang="en-US" sz="2400" b="1" smtClean="0">
                        <a:solidFill>
                          <a:schemeClr val="bg1"/>
                        </a:solidFill>
                      </a:rPr>
                      <a:pPr>
                        <a:defRPr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672784468117953"/>
                      <c:h val="0.1739802791693037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0B7-4277-A474-A21FA7F672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Full1!$A$2:$A$3</c:f>
              <c:strCache>
                <c:ptCount val="2"/>
                <c:pt idx="0">
                  <c:v>PASS</c:v>
                </c:pt>
                <c:pt idx="1">
                  <c:v>FAIL</c:v>
                </c:pt>
              </c:strCache>
            </c:strRef>
          </c:cat>
          <c:val>
            <c:numRef>
              <c:f>Full1!$B$2:$B$3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B7-4277-A474-A21FA7F672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GROUP 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Full1!$B$1</c:f>
              <c:strCache>
                <c:ptCount val="1"/>
                <c:pt idx="0">
                  <c:v>GROUP 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492-4F0A-B9E3-AA85191989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492-4F0A-B9E3-AA8519198957}"/>
              </c:ext>
            </c:extLst>
          </c:dPt>
          <c:dLbls>
            <c:dLbl>
              <c:idx val="0"/>
              <c:layout>
                <c:manualLayout>
                  <c:x val="-0.23040180639184807"/>
                  <c:y val="-6.348415131161955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7A926F9-EA59-4ECF-8E41-4D635C2634B9}" type="VALUE">
                      <a:rPr lang="en-US" smtClean="0"/>
                      <a:pPr>
                        <a:defRPr sz="24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r>
                      <a:rPr lang="en-US" dirty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107843137254903"/>
                      <c:h val="9.133903181044543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D492-4F0A-B9E3-AA8519198957}"/>
                </c:ext>
              </c:extLst>
            </c:dLbl>
            <c:dLbl>
              <c:idx val="1"/>
              <c:layout>
                <c:manualLayout>
                  <c:x val="0.22120889300602131"/>
                  <c:y val="6.612265009061581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E79A764-CA52-4A58-877C-B1F5F6CE7172}" type="VALUE">
                      <a:rPr lang="en-US" sz="2400" smtClean="0">
                        <a:solidFill>
                          <a:schemeClr val="bg1"/>
                        </a:solidFill>
                      </a:rPr>
                      <a:pPr>
                        <a:defRPr sz="2400" b="1"/>
                      </a:pPr>
                      <a:t>[VALOR]</a:t>
                    </a:fld>
                    <a:r>
                      <a:rPr lang="en-US" sz="2400" dirty="0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598039215686274"/>
                      <c:h val="9.425767430615594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492-4F0A-B9E3-AA85191989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Full1!$A$2:$A$3</c:f>
              <c:strCache>
                <c:ptCount val="2"/>
                <c:pt idx="0">
                  <c:v>PASS</c:v>
                </c:pt>
                <c:pt idx="1">
                  <c:v>FAIL</c:v>
                </c:pt>
              </c:strCache>
            </c:strRef>
          </c:cat>
          <c:val>
            <c:numRef>
              <c:f>Full1!$B$2:$B$3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92-4F0A-B9E3-AA85191989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MARK FOR THE TASK: AVERAGE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Full1!$A$2:$A$3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Full1!$B$2:$B$3</c:f>
              <c:numCache>
                <c:formatCode>General</c:formatCode>
                <c:ptCount val="2"/>
                <c:pt idx="0">
                  <c:v>9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F7-4415-9AA1-81BA140EE0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32066543"/>
        <c:axId val="732070383"/>
      </c:barChart>
      <c:catAx>
        <c:axId val="732066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32070383"/>
        <c:crosses val="autoZero"/>
        <c:auto val="1"/>
        <c:lblAlgn val="ctr"/>
        <c:lblOffset val="100"/>
        <c:noMultiLvlLbl val="0"/>
      </c:catAx>
      <c:valAx>
        <c:axId val="7320703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7320665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GROUP 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Full1!$B$1</c:f>
              <c:strCache>
                <c:ptCount val="1"/>
                <c:pt idx="0">
                  <c:v>GROUP 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0B7-4277-A474-A21FA7F672C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97-488C-B591-A220467051BC}"/>
              </c:ext>
            </c:extLst>
          </c:dPt>
          <c:dLbls>
            <c:dLbl>
              <c:idx val="0"/>
              <c:layout>
                <c:manualLayout>
                  <c:x val="2.726638490041686E-2"/>
                  <c:y val="-0.2982025298885078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16F2953-9F83-4760-9F51-909DAFD38E49}" type="VALUE">
                      <a:rPr lang="en-US" sz="2400" b="1" smtClean="0">
                        <a:solidFill>
                          <a:schemeClr val="bg1"/>
                        </a:solidFill>
                      </a:rPr>
                      <a:pPr>
                        <a:defRPr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r>
                      <a:rPr lang="en-US" sz="2400" b="1" dirty="0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143372703412069"/>
                      <c:h val="0.1739802791693037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0B7-4277-A474-A21FA7F672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Full1!$A$2:$A$3</c:f>
              <c:strCache>
                <c:ptCount val="2"/>
                <c:pt idx="0">
                  <c:v>PASS</c:v>
                </c:pt>
                <c:pt idx="1">
                  <c:v>FAIL</c:v>
                </c:pt>
              </c:strCache>
            </c:strRef>
          </c:cat>
          <c:val>
            <c:numRef>
              <c:f>Full1!$B$2:$B$3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B7-4277-A474-A21FA7F672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GROUP 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Full1!$B$1</c:f>
              <c:strCache>
                <c:ptCount val="1"/>
                <c:pt idx="0">
                  <c:v>GROUP 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492-4F0A-B9E3-AA85191989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492-4F0A-B9E3-AA8519198957}"/>
              </c:ext>
            </c:extLst>
          </c:dPt>
          <c:dLbls>
            <c:dLbl>
              <c:idx val="0"/>
              <c:layout>
                <c:manualLayout>
                  <c:x val="-0.23285278678400495"/>
                  <c:y val="-6.202483006376429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17%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D492-4F0A-B9E3-AA8519198957}"/>
                </c:ext>
              </c:extLst>
            </c:dLbl>
            <c:dLbl>
              <c:idx val="1"/>
              <c:layout>
                <c:manualLayout>
                  <c:x val="0.21140497143739387"/>
                  <c:y val="6.612265009061581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4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solidFill>
                          <a:schemeClr val="bg1"/>
                        </a:solidFill>
                      </a:rPr>
                      <a:t>83%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492-4F0A-B9E3-AA85191989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Full1!$A$2:$A$3</c:f>
              <c:strCache>
                <c:ptCount val="2"/>
                <c:pt idx="0">
                  <c:v>PASS</c:v>
                </c:pt>
                <c:pt idx="1">
                  <c:v>FAIL</c:v>
                </c:pt>
              </c:strCache>
            </c:strRef>
          </c:cat>
          <c:val>
            <c:numRef>
              <c:f>Full1!$B$2:$B$3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92-4F0A-B9E3-AA85191989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22607804-1C3C-8588-0CA5-2BFA99090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Subtítol 2">
            <a:extLst>
              <a:ext uri="{FF2B5EF4-FFF2-40B4-BE49-F238E27FC236}">
                <a16:creationId xmlns:a16="http://schemas.microsoft.com/office/drawing/2014/main" id="{15374DCD-48D5-0712-6566-3734DCABA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E8C70B1B-567B-BF27-FCE7-C1D6477A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6B164057-9F7A-D8B4-F06D-289F8E2CF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6B09C6F5-AE6B-F10D-2285-09FC9E8E0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007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9E81DE53-6514-5F35-7269-136B4B21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>
            <a:extLst>
              <a:ext uri="{FF2B5EF4-FFF2-40B4-BE49-F238E27FC236}">
                <a16:creationId xmlns:a16="http://schemas.microsoft.com/office/drawing/2014/main" id="{30CB0885-0B2B-D1EC-2C9A-F937E40713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E1C721BF-7ACA-10A0-91D2-85816A1EE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D983E179-51BE-F542-2613-0AB51A542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BFB04647-EE8D-45E1-97C5-B34FBBAB9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4689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>
            <a:extLst>
              <a:ext uri="{FF2B5EF4-FFF2-40B4-BE49-F238E27FC236}">
                <a16:creationId xmlns:a16="http://schemas.microsoft.com/office/drawing/2014/main" id="{AA86FB36-2C3A-9837-28C4-C303B7EA48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vertical 2">
            <a:extLst>
              <a:ext uri="{FF2B5EF4-FFF2-40B4-BE49-F238E27FC236}">
                <a16:creationId xmlns:a16="http://schemas.microsoft.com/office/drawing/2014/main" id="{171DD0CB-9F29-FC56-40E7-0820F0FBA8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7F1DF740-5B92-FCAF-C28E-41AC5DFA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82A44E0E-0705-B826-0D3A-75F2B87D8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0CAFD9DF-1B61-05C2-55AA-3A3F777D2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43729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6E810146-F7BE-704C-46FC-F1C67F7DF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4E560B7E-FA0F-DAA3-9641-78C7E113A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59090302-A619-EEA4-E603-22626BAC1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0F2BF0F8-326B-252A-1F7A-AE1ED49BE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E3A9D5EF-A9C0-BDE5-4697-BFA6118E2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9508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A479D9AD-7D69-9B30-F891-3C24F9B91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FE77B61C-28DE-8E77-95AD-DF69E2CD2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5F5675B1-8F85-CB21-DBB1-2BBCE1C1E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AF7013A8-D4E6-438C-A73C-11AF92820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8C6C4B97-A2C3-FD1E-CD8F-9967DC4CC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9318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ABD887E8-FF09-3A85-2C76-245A7EF6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45F84336-E0E6-E888-EF8A-CF6526866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5FB8BC22-8A19-C475-9DC1-029D20EA9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EA024F99-C6B4-B3E0-731F-D0BE6D83B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92BE82B9-43E4-2058-50CC-84BFE85B1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83AE8BD5-9E53-6F55-68ED-ECBEB385B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5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E246CD7C-8681-C550-AF59-2C6C36B86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CCF2A906-0C07-303A-B13F-A262CE869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D65BDF4C-7321-7724-785B-883DE17FF2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Contenidor de text 4">
            <a:extLst>
              <a:ext uri="{FF2B5EF4-FFF2-40B4-BE49-F238E27FC236}">
                <a16:creationId xmlns:a16="http://schemas.microsoft.com/office/drawing/2014/main" id="{D1D8D0F1-7550-DF37-4E96-11E0CA629D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6" name="Contenidor de contingut 5">
            <a:extLst>
              <a:ext uri="{FF2B5EF4-FFF2-40B4-BE49-F238E27FC236}">
                <a16:creationId xmlns:a16="http://schemas.microsoft.com/office/drawing/2014/main" id="{83906F14-016F-FA7F-FDA4-972713725D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7" name="Contenidor de data 6">
            <a:extLst>
              <a:ext uri="{FF2B5EF4-FFF2-40B4-BE49-F238E27FC236}">
                <a16:creationId xmlns:a16="http://schemas.microsoft.com/office/drawing/2014/main" id="{A691C551-D2EA-5C09-CA53-F7C97BDB8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8" name="Contenidor de peu de pàgina 7">
            <a:extLst>
              <a:ext uri="{FF2B5EF4-FFF2-40B4-BE49-F238E27FC236}">
                <a16:creationId xmlns:a16="http://schemas.microsoft.com/office/drawing/2014/main" id="{0589E82F-9168-9CFA-115C-8AB6068F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>
            <a:extLst>
              <a:ext uri="{FF2B5EF4-FFF2-40B4-BE49-F238E27FC236}">
                <a16:creationId xmlns:a16="http://schemas.microsoft.com/office/drawing/2014/main" id="{8A27FBBD-20D5-161A-5A6C-C9F08AA66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9072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07BDF945-98A2-EF18-5564-963CFC831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2">
            <a:extLst>
              <a:ext uri="{FF2B5EF4-FFF2-40B4-BE49-F238E27FC236}">
                <a16:creationId xmlns:a16="http://schemas.microsoft.com/office/drawing/2014/main" id="{2810CF6B-D6D0-1862-5D23-BEA08E10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4" name="Contenidor de peu de pàgina 3">
            <a:extLst>
              <a:ext uri="{FF2B5EF4-FFF2-40B4-BE49-F238E27FC236}">
                <a16:creationId xmlns:a16="http://schemas.microsoft.com/office/drawing/2014/main" id="{E7BB6BE9-C93D-C694-1865-2A179E9DA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>
            <a:extLst>
              <a:ext uri="{FF2B5EF4-FFF2-40B4-BE49-F238E27FC236}">
                <a16:creationId xmlns:a16="http://schemas.microsoft.com/office/drawing/2014/main" id="{863657B3-91CB-0F46-83DF-406856552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0151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>
            <a:extLst>
              <a:ext uri="{FF2B5EF4-FFF2-40B4-BE49-F238E27FC236}">
                <a16:creationId xmlns:a16="http://schemas.microsoft.com/office/drawing/2014/main" id="{95F06F43-64FC-BC79-0CD4-CB8F5AA3D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3" name="Contenidor de peu de pàgina 2">
            <a:extLst>
              <a:ext uri="{FF2B5EF4-FFF2-40B4-BE49-F238E27FC236}">
                <a16:creationId xmlns:a16="http://schemas.microsoft.com/office/drawing/2014/main" id="{FAAD8838-576A-CB8F-7332-158071DFF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>
            <a:extLst>
              <a:ext uri="{FF2B5EF4-FFF2-40B4-BE49-F238E27FC236}">
                <a16:creationId xmlns:a16="http://schemas.microsoft.com/office/drawing/2014/main" id="{7F5CDD6E-AE77-E0D8-B670-A7A46B5B4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091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50776883-392B-2639-0E67-EC51F7262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C63AA5F9-2A5E-B9E3-79F7-9864A429D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76897F5A-2962-5943-C7E9-8952037381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C1359990-1B06-F31C-64DE-502B9367F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E6A1B4D0-DCFC-7B0D-0E0D-1F4852F54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51E5CB9A-7799-3885-48BD-A10CFD95F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247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8BE4E1E4-3DF7-7560-9F29-82222958D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</a:p>
        </p:txBody>
      </p:sp>
      <p:sp>
        <p:nvSpPr>
          <p:cNvPr id="3" name="Contenidor d'imatge 2">
            <a:extLst>
              <a:ext uri="{FF2B5EF4-FFF2-40B4-BE49-F238E27FC236}">
                <a16:creationId xmlns:a16="http://schemas.microsoft.com/office/drawing/2014/main" id="{8AAF8298-9E5D-ECC6-BBB5-B2E21DB41E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>
            <a:extLst>
              <a:ext uri="{FF2B5EF4-FFF2-40B4-BE49-F238E27FC236}">
                <a16:creationId xmlns:a16="http://schemas.microsoft.com/office/drawing/2014/main" id="{6EBCE6AC-5F4E-79C5-4D6C-55098C16D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per editar els estils del text del patró</a:t>
            </a:r>
          </a:p>
        </p:txBody>
      </p:sp>
      <p:sp>
        <p:nvSpPr>
          <p:cNvPr id="5" name="Contenidor de data 4">
            <a:extLst>
              <a:ext uri="{FF2B5EF4-FFF2-40B4-BE49-F238E27FC236}">
                <a16:creationId xmlns:a16="http://schemas.microsoft.com/office/drawing/2014/main" id="{40EB1A91-632F-B809-1FA8-F6D42A62C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6" name="Contenidor de peu de pàgina 5">
            <a:extLst>
              <a:ext uri="{FF2B5EF4-FFF2-40B4-BE49-F238E27FC236}">
                <a16:creationId xmlns:a16="http://schemas.microsoft.com/office/drawing/2014/main" id="{5C32470B-CD1E-7427-76D4-9C5B37847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>
            <a:extLst>
              <a:ext uri="{FF2B5EF4-FFF2-40B4-BE49-F238E27FC236}">
                <a16:creationId xmlns:a16="http://schemas.microsoft.com/office/drawing/2014/main" id="{8B17849F-D787-1197-6392-D4BC0FA38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43370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>
            <a:extLst>
              <a:ext uri="{FF2B5EF4-FFF2-40B4-BE49-F238E27FC236}">
                <a16:creationId xmlns:a16="http://schemas.microsoft.com/office/drawing/2014/main" id="{0FBE4E7C-3F8E-084C-7A7C-000A8E8FB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>
            <a:extLst>
              <a:ext uri="{FF2B5EF4-FFF2-40B4-BE49-F238E27FC236}">
                <a16:creationId xmlns:a16="http://schemas.microsoft.com/office/drawing/2014/main" id="{FA68B356-7F8E-5CC3-D42A-1955072A2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data 3">
            <a:extLst>
              <a:ext uri="{FF2B5EF4-FFF2-40B4-BE49-F238E27FC236}">
                <a16:creationId xmlns:a16="http://schemas.microsoft.com/office/drawing/2014/main" id="{BD61AAB1-A94E-ECC3-8367-B3368C50E0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1026F0-6C81-4A28-8A18-B0A003BF7012}" type="datetimeFigureOut">
              <a:rPr lang="ca-ES" smtClean="0"/>
              <a:t>16/12/2025</a:t>
            </a:fld>
            <a:endParaRPr lang="ca-ES"/>
          </a:p>
        </p:txBody>
      </p:sp>
      <p:sp>
        <p:nvSpPr>
          <p:cNvPr id="5" name="Contenidor de peu de pàgina 4">
            <a:extLst>
              <a:ext uri="{FF2B5EF4-FFF2-40B4-BE49-F238E27FC236}">
                <a16:creationId xmlns:a16="http://schemas.microsoft.com/office/drawing/2014/main" id="{892CD0CF-0CA0-DDF5-0B52-47F2B975F7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>
            <a:extLst>
              <a:ext uri="{FF2B5EF4-FFF2-40B4-BE49-F238E27FC236}">
                <a16:creationId xmlns:a16="http://schemas.microsoft.com/office/drawing/2014/main" id="{094B28EB-0B9B-50AC-9C78-E1EFD6C83A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085065-C949-485B-828E-FE4C30FE39E8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9492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B97A9A5E-1841-4D7A-AFB2-8EDD36C6E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6640"/>
            <a:ext cx="10515600" cy="1325563"/>
          </a:xfrm>
        </p:spPr>
        <p:txBody>
          <a:bodyPr>
            <a:noAutofit/>
          </a:bodyPr>
          <a:lstStyle/>
          <a:p>
            <a:r>
              <a:rPr lang="ca-ES" sz="3200" b="1" dirty="0"/>
              <a:t>TEACHING INNOVATION PROJECTS </a:t>
            </a:r>
            <a:r>
              <a:rPr lang="ca-ES" sz="3200" dirty="0"/>
              <a:t>2024-2025</a:t>
            </a:r>
            <a:br>
              <a:rPr lang="ca-ES" sz="3200" dirty="0"/>
            </a:br>
            <a:r>
              <a:rPr lang="ca-ES" sz="3200" dirty="0"/>
              <a:t>Susagna Tubau i Laura Gimeno </a:t>
            </a:r>
            <a:r>
              <a:rPr lang="ca-ES" sz="3200" dirty="0" err="1"/>
              <a:t>Pahissa</a:t>
            </a:r>
            <a:r>
              <a:rPr lang="ca-ES" sz="3200" dirty="0"/>
              <a:t> 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58D885E6-68CB-4387-261C-898B405F7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a-ES" b="1" i="1" dirty="0" err="1"/>
              <a:t>From</a:t>
            </a:r>
            <a:r>
              <a:rPr lang="ca-ES" b="1" i="1" dirty="0"/>
              <a:t> </a:t>
            </a:r>
            <a:r>
              <a:rPr lang="ca-ES" b="1" i="1" dirty="0" err="1"/>
              <a:t>theory</a:t>
            </a:r>
            <a:r>
              <a:rPr lang="ca-ES" b="1" i="1" dirty="0"/>
              <a:t> to </a:t>
            </a:r>
            <a:r>
              <a:rPr lang="ca-ES" b="1" i="1" dirty="0" err="1"/>
              <a:t>practice</a:t>
            </a:r>
            <a:r>
              <a:rPr lang="ca-ES" b="1" i="1" dirty="0"/>
              <a:t> </a:t>
            </a:r>
            <a:r>
              <a:rPr lang="ca-ES" b="1" i="1" dirty="0" err="1"/>
              <a:t>and</a:t>
            </a:r>
            <a:r>
              <a:rPr lang="ca-ES" b="1" i="1" dirty="0"/>
              <a:t> viceversa: a self-</a:t>
            </a:r>
            <a:r>
              <a:rPr lang="ca-ES" b="1" i="1" dirty="0" err="1"/>
              <a:t>reflection</a:t>
            </a:r>
            <a:r>
              <a:rPr lang="ca-ES" b="1" i="1" dirty="0"/>
              <a:t> for </a:t>
            </a:r>
            <a:r>
              <a:rPr lang="ca-ES" b="1" i="1" dirty="0" err="1"/>
              <a:t>teachers</a:t>
            </a:r>
            <a:r>
              <a:rPr lang="ca-ES" b="1" i="1" dirty="0"/>
              <a:t> </a:t>
            </a:r>
            <a:r>
              <a:rPr lang="ca-ES" b="1" i="1" dirty="0" err="1"/>
              <a:t>and</a:t>
            </a:r>
            <a:r>
              <a:rPr lang="ca-ES" b="1" i="1" dirty="0"/>
              <a:t> </a:t>
            </a:r>
            <a:r>
              <a:rPr lang="ca-ES" b="1" i="1" dirty="0" err="1"/>
              <a:t>students</a:t>
            </a:r>
            <a:r>
              <a:rPr lang="ca-ES" b="1" i="1" dirty="0"/>
              <a:t> on </a:t>
            </a:r>
            <a:r>
              <a:rPr lang="ca-ES" b="1" i="1" dirty="0" err="1"/>
              <a:t>how</a:t>
            </a:r>
            <a:r>
              <a:rPr lang="ca-ES" b="1" i="1" dirty="0"/>
              <a:t> to </a:t>
            </a:r>
            <a:r>
              <a:rPr lang="ca-ES" b="1" i="1" dirty="0" err="1"/>
              <a:t>improve</a:t>
            </a:r>
            <a:r>
              <a:rPr lang="ca-ES" b="1" i="1" dirty="0"/>
              <a:t> </a:t>
            </a:r>
            <a:r>
              <a:rPr lang="ca-ES" b="1" i="1" dirty="0" err="1"/>
              <a:t>achievement</a:t>
            </a:r>
            <a:r>
              <a:rPr lang="ca-ES" b="1" i="1" dirty="0"/>
              <a:t> in </a:t>
            </a:r>
            <a:r>
              <a:rPr lang="ca-ES" b="1" i="1" dirty="0" err="1"/>
              <a:t>class</a:t>
            </a:r>
            <a:r>
              <a:rPr lang="ca-ES" b="1" i="1" dirty="0"/>
              <a:t> </a:t>
            </a:r>
            <a:r>
              <a:rPr lang="ca-ES" b="1" i="1" dirty="0" err="1"/>
              <a:t>through</a:t>
            </a:r>
            <a:r>
              <a:rPr lang="ca-ES" b="1" i="1" dirty="0"/>
              <a:t> </a:t>
            </a:r>
            <a:r>
              <a:rPr lang="ca-ES" b="1" i="1" dirty="0" err="1"/>
              <a:t>reading</a:t>
            </a:r>
            <a:r>
              <a:rPr lang="ca-ES" b="1" i="1" dirty="0"/>
              <a:t> </a:t>
            </a:r>
            <a:r>
              <a:rPr lang="ca-ES" b="1" i="1" dirty="0" err="1"/>
              <a:t>and</a:t>
            </a:r>
            <a:r>
              <a:rPr lang="ca-ES" b="1" i="1" dirty="0"/>
              <a:t> </a:t>
            </a:r>
            <a:r>
              <a:rPr lang="ca-ES" b="1" i="1" dirty="0" err="1"/>
              <a:t>directed</a:t>
            </a:r>
            <a:r>
              <a:rPr lang="ca-ES" b="1" i="1" dirty="0"/>
              <a:t> </a:t>
            </a:r>
            <a:r>
              <a:rPr lang="ca-ES" b="1" i="1" dirty="0" err="1"/>
              <a:t>practice</a:t>
            </a:r>
            <a:r>
              <a:rPr lang="ca-ES" b="1" i="1" dirty="0"/>
              <a:t> </a:t>
            </a:r>
            <a:r>
              <a:rPr lang="ca-ES" dirty="0"/>
              <a:t>(</a:t>
            </a:r>
            <a:r>
              <a:rPr lang="ca-ES" dirty="0" err="1"/>
              <a:t>Granted</a:t>
            </a:r>
            <a:r>
              <a:rPr lang="ca-ES" dirty="0"/>
              <a:t> </a:t>
            </a:r>
            <a:r>
              <a:rPr lang="ca-ES" dirty="0" err="1"/>
              <a:t>by</a:t>
            </a:r>
            <a:r>
              <a:rPr lang="ca-ES" dirty="0"/>
              <a:t> </a:t>
            </a:r>
            <a:r>
              <a:rPr lang="ca-ES" dirty="0" err="1"/>
              <a:t>the</a:t>
            </a:r>
            <a:r>
              <a:rPr lang="ca-ES" dirty="0"/>
              <a:t> UAB)</a:t>
            </a:r>
          </a:p>
          <a:p>
            <a:pPr marL="0" indent="0">
              <a:buNone/>
            </a:pPr>
            <a:endParaRPr lang="ca-ES" dirty="0"/>
          </a:p>
          <a:p>
            <a:pPr marL="0" indent="0" algn="just">
              <a:buNone/>
            </a:pPr>
            <a:r>
              <a:rPr lang="ca-ES" b="1" i="1" dirty="0"/>
              <a:t>“</a:t>
            </a:r>
            <a:r>
              <a:rPr lang="ca-ES" b="1" i="1" dirty="0" err="1"/>
              <a:t>Students</a:t>
            </a:r>
            <a:r>
              <a:rPr lang="ca-ES" b="1" i="1" dirty="0"/>
              <a:t> do </a:t>
            </a:r>
            <a:r>
              <a:rPr lang="ca-ES" b="1" i="1" dirty="0" err="1"/>
              <a:t>not</a:t>
            </a:r>
            <a:r>
              <a:rPr lang="ca-ES" b="1" i="1" dirty="0"/>
              <a:t> </a:t>
            </a:r>
            <a:r>
              <a:rPr lang="ca-ES" b="1" i="1" dirty="0" err="1"/>
              <a:t>read</a:t>
            </a:r>
            <a:r>
              <a:rPr lang="ca-ES" b="1" i="1" dirty="0"/>
              <a:t> or </a:t>
            </a:r>
            <a:r>
              <a:rPr lang="ca-ES" b="1" i="1" dirty="0" err="1"/>
              <a:t>practice</a:t>
            </a:r>
            <a:r>
              <a:rPr lang="ca-ES" b="1" i="1" dirty="0"/>
              <a:t> </a:t>
            </a:r>
            <a:r>
              <a:rPr lang="ca-ES" b="1" i="1" dirty="0" err="1"/>
              <a:t>enough</a:t>
            </a:r>
            <a:r>
              <a:rPr lang="ca-ES" b="1" i="1" dirty="0"/>
              <a:t>”: </a:t>
            </a:r>
            <a:r>
              <a:rPr lang="ca-ES" b="1" i="1" dirty="0" err="1"/>
              <a:t>Let’s</a:t>
            </a:r>
            <a:r>
              <a:rPr lang="ca-ES" b="1" i="1" dirty="0"/>
              <a:t> </a:t>
            </a:r>
            <a:r>
              <a:rPr lang="ca-ES" b="1" i="1" dirty="0" err="1"/>
              <a:t>discover</a:t>
            </a:r>
            <a:r>
              <a:rPr lang="ca-ES" b="1" i="1" dirty="0"/>
              <a:t> </a:t>
            </a:r>
            <a:r>
              <a:rPr lang="ca-ES" b="1" i="1" dirty="0" err="1"/>
              <a:t>if</a:t>
            </a:r>
            <a:r>
              <a:rPr lang="ca-ES" b="1" i="1" dirty="0"/>
              <a:t> </a:t>
            </a:r>
            <a:r>
              <a:rPr lang="ca-ES" b="1" i="1" dirty="0" err="1"/>
              <a:t>teachers</a:t>
            </a:r>
            <a:r>
              <a:rPr lang="ca-ES" b="1" i="1" dirty="0"/>
              <a:t> </a:t>
            </a:r>
            <a:r>
              <a:rPr lang="ca-ES" b="1" i="1" dirty="0" err="1"/>
              <a:t>are</a:t>
            </a:r>
            <a:r>
              <a:rPr lang="ca-ES" b="1" i="1" dirty="0"/>
              <a:t> </a:t>
            </a:r>
            <a:r>
              <a:rPr lang="ca-ES" b="1" i="1" dirty="0" err="1"/>
              <a:t>right</a:t>
            </a:r>
            <a:r>
              <a:rPr lang="ca-ES" b="1" i="1" dirty="0"/>
              <a:t>. A challenge-</a:t>
            </a:r>
            <a:r>
              <a:rPr lang="ca-ES" b="1" i="1" dirty="0" err="1"/>
              <a:t>based</a:t>
            </a:r>
            <a:r>
              <a:rPr lang="ca-ES" b="1" i="1" dirty="0"/>
              <a:t> </a:t>
            </a:r>
            <a:r>
              <a:rPr lang="ca-ES" b="1" i="1" dirty="0" err="1"/>
              <a:t>learning</a:t>
            </a:r>
            <a:r>
              <a:rPr lang="ca-ES" b="1" i="1" dirty="0"/>
              <a:t> </a:t>
            </a:r>
            <a:r>
              <a:rPr lang="ca-ES" b="1" i="1" dirty="0" err="1"/>
              <a:t>experience</a:t>
            </a:r>
            <a:r>
              <a:rPr lang="ca-ES" b="1" i="1" dirty="0"/>
              <a:t>. </a:t>
            </a:r>
            <a:r>
              <a:rPr lang="ca-ES" b="1" dirty="0"/>
              <a:t>	</a:t>
            </a:r>
          </a:p>
          <a:p>
            <a:pPr marL="0" indent="0">
              <a:buNone/>
            </a:pPr>
            <a:r>
              <a:rPr lang="ca-ES" dirty="0"/>
              <a:t>(</a:t>
            </a:r>
            <a:r>
              <a:rPr lang="ca-ES" dirty="0" err="1"/>
              <a:t>Granted</a:t>
            </a:r>
            <a:r>
              <a:rPr lang="ca-ES" dirty="0"/>
              <a:t> </a:t>
            </a:r>
            <a:r>
              <a:rPr lang="ca-ES" dirty="0" err="1"/>
              <a:t>by</a:t>
            </a:r>
            <a:r>
              <a:rPr lang="ca-ES" dirty="0"/>
              <a:t> </a:t>
            </a:r>
            <a:r>
              <a:rPr lang="ca-ES" dirty="0" err="1"/>
              <a:t>the</a:t>
            </a:r>
            <a:r>
              <a:rPr lang="ca-ES"/>
              <a:t> Facultat </a:t>
            </a:r>
            <a:r>
              <a:rPr lang="ca-ES" dirty="0"/>
              <a:t>de Filosofia i Lletres, UAB)</a:t>
            </a:r>
          </a:p>
          <a:p>
            <a:pPr marL="0" indent="0">
              <a:buNone/>
            </a:pPr>
            <a:r>
              <a:rPr lang="ca-ES" dirty="0"/>
              <a:t> 	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721010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A1308B61-6900-3026-40B9-E843AD815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371" y="332468"/>
            <a:ext cx="10515600" cy="1325563"/>
          </a:xfrm>
        </p:spPr>
        <p:txBody>
          <a:bodyPr>
            <a:normAutofit/>
          </a:bodyPr>
          <a:lstStyle/>
          <a:p>
            <a:r>
              <a:rPr lang="ca-ES" sz="3600" b="1" dirty="0" err="1"/>
              <a:t>Results</a:t>
            </a:r>
            <a:r>
              <a:rPr lang="ca-ES" sz="3600" b="1" dirty="0"/>
              <a:t> </a:t>
            </a:r>
            <a:r>
              <a:rPr lang="ca-ES" sz="3600" b="1" dirty="0" err="1"/>
              <a:t>activity</a:t>
            </a:r>
            <a:r>
              <a:rPr lang="ca-ES" sz="3600" b="1" dirty="0"/>
              <a:t> 2: </a:t>
            </a:r>
            <a:r>
              <a:rPr lang="ca-ES" sz="3600" b="1" dirty="0" err="1"/>
              <a:t>Syntax</a:t>
            </a:r>
            <a:endParaRPr lang="ca-ES" sz="4000" b="1" dirty="0"/>
          </a:p>
        </p:txBody>
      </p:sp>
      <p:graphicFrame>
        <p:nvGraphicFramePr>
          <p:cNvPr id="10" name="Contenidor de contingut 9">
            <a:extLst>
              <a:ext uri="{FF2B5EF4-FFF2-40B4-BE49-F238E27FC236}">
                <a16:creationId xmlns:a16="http://schemas.microsoft.com/office/drawing/2014/main" id="{548F7ECB-5F6A-4661-5C87-B823B7B5799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41995379"/>
              </p:ext>
            </p:extLst>
          </p:nvPr>
        </p:nvGraphicFramePr>
        <p:xfrm>
          <a:off x="3494313" y="1487714"/>
          <a:ext cx="6302829" cy="4913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9629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D13B8-C5FC-4B17-F709-7A637A738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0834471B-399D-42CD-E602-C33C58C6D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600" b="1" dirty="0" err="1"/>
              <a:t>Results</a:t>
            </a:r>
            <a:r>
              <a:rPr lang="ca-ES" sz="3600" b="1" dirty="0"/>
              <a:t> </a:t>
            </a:r>
            <a:r>
              <a:rPr lang="ca-ES" sz="3600" b="1" dirty="0" err="1"/>
              <a:t>activity</a:t>
            </a:r>
            <a:r>
              <a:rPr lang="ca-ES" sz="3600" b="1" dirty="0"/>
              <a:t> 2: </a:t>
            </a:r>
            <a:r>
              <a:rPr lang="ca-ES" sz="3600" b="1" dirty="0" err="1"/>
              <a:t>Literature</a:t>
            </a:r>
            <a:endParaRPr lang="ca-ES" sz="2800" b="1" dirty="0"/>
          </a:p>
        </p:txBody>
      </p:sp>
      <p:graphicFrame>
        <p:nvGraphicFramePr>
          <p:cNvPr id="8" name="Contenidor de contingut 7">
            <a:extLst>
              <a:ext uri="{FF2B5EF4-FFF2-40B4-BE49-F238E27FC236}">
                <a16:creationId xmlns:a16="http://schemas.microsoft.com/office/drawing/2014/main" id="{08834322-85ED-D18D-D3A7-08022870EA4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94134270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ontenidor de contingut 10">
            <a:extLst>
              <a:ext uri="{FF2B5EF4-FFF2-40B4-BE49-F238E27FC236}">
                <a16:creationId xmlns:a16="http://schemas.microsoft.com/office/drawing/2014/main" id="{AA99F242-EB67-155A-F0B3-6789984E240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77328369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2902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A8EB5F-1520-157B-4D54-DA6245102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BA758E0C-2864-CBEB-796B-2369483AA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600" b="1" dirty="0" err="1"/>
              <a:t>Results</a:t>
            </a:r>
            <a:r>
              <a:rPr lang="ca-ES" sz="3600" b="1" dirty="0"/>
              <a:t> </a:t>
            </a:r>
            <a:r>
              <a:rPr lang="ca-ES" sz="3600" b="1" dirty="0" err="1"/>
              <a:t>activity</a:t>
            </a:r>
            <a:r>
              <a:rPr lang="ca-ES" sz="3600" b="1" dirty="0"/>
              <a:t> 2: </a:t>
            </a:r>
            <a:r>
              <a:rPr lang="ca-ES" sz="3600" b="1" dirty="0" err="1"/>
              <a:t>Literature</a:t>
            </a:r>
            <a:endParaRPr lang="ca-ES" sz="4000" b="1" dirty="0"/>
          </a:p>
        </p:txBody>
      </p:sp>
      <p:graphicFrame>
        <p:nvGraphicFramePr>
          <p:cNvPr id="10" name="Contenidor de contingut 9">
            <a:extLst>
              <a:ext uri="{FF2B5EF4-FFF2-40B4-BE49-F238E27FC236}">
                <a16:creationId xmlns:a16="http://schemas.microsoft.com/office/drawing/2014/main" id="{950D4FBC-7F99-C36B-C29E-8F76E8219C7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13104494"/>
              </p:ext>
            </p:extLst>
          </p:nvPr>
        </p:nvGraphicFramePr>
        <p:xfrm>
          <a:off x="3080657" y="1579789"/>
          <a:ext cx="6302829" cy="4913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1439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B25DE958-B149-A8FC-65BF-4D915E46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200" b="1" dirty="0" err="1">
                <a:latin typeface="Aptos Black" panose="020B0004020202020204" pitchFamily="34" charset="0"/>
              </a:rPr>
              <a:t>Results</a:t>
            </a:r>
            <a:r>
              <a:rPr lang="ca-ES" sz="3200" b="1" dirty="0">
                <a:latin typeface="Aptos Black" panose="020B0004020202020204" pitchFamily="34" charset="0"/>
              </a:rPr>
              <a:t> </a:t>
            </a:r>
            <a:r>
              <a:rPr lang="ca-ES" sz="3200" b="1" dirty="0" err="1">
                <a:latin typeface="Aptos Black" panose="020B0004020202020204" pitchFamily="34" charset="0"/>
              </a:rPr>
              <a:t>activity</a:t>
            </a:r>
            <a:r>
              <a:rPr lang="ca-ES" sz="3200" b="1" dirty="0">
                <a:latin typeface="Aptos Black" panose="020B0004020202020204" pitchFamily="34" charset="0"/>
              </a:rPr>
              <a:t> 3: </a:t>
            </a:r>
            <a:r>
              <a:rPr lang="en-GB" sz="3200" noProof="0" dirty="0">
                <a:latin typeface="Aptos Black" panose="020B0004020202020204" pitchFamily="34" charset="0"/>
              </a:rPr>
              <a:t>Multiple-choice questions</a:t>
            </a:r>
            <a:endParaRPr lang="es-ES" sz="3200" dirty="0">
              <a:latin typeface="Aptos Black" panose="020B0004020202020204" pitchFamily="34" charset="0"/>
            </a:endParaRP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C998283D-CFAB-9257-A57A-7A8F1E0E0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b="1" dirty="0"/>
              <a:t>When I do not do the practical exercises, it is because...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a) I do not have enough time to do them. </a:t>
            </a:r>
          </a:p>
          <a:p>
            <a:pPr marL="0" indent="0">
              <a:buNone/>
            </a:pPr>
            <a:r>
              <a:rPr lang="en-GB" dirty="0"/>
              <a:t>b) I do not understand the instructions or how I am expected to do them. </a:t>
            </a:r>
          </a:p>
          <a:p>
            <a:pPr marL="0" indent="0">
              <a:buNone/>
            </a:pPr>
            <a:r>
              <a:rPr lang="en-GB" dirty="0"/>
              <a:t>c) I think they are not useful for my learning process. </a:t>
            </a:r>
          </a:p>
          <a:p>
            <a:pPr marL="0" indent="0">
              <a:buNone/>
            </a:pPr>
            <a:r>
              <a:rPr lang="en-GB" dirty="0"/>
              <a:t>d) I prefer to practice in some other way. </a:t>
            </a:r>
          </a:p>
        </p:txBody>
      </p:sp>
    </p:spTree>
    <p:extLst>
      <p:ext uri="{BB962C8B-B14F-4D97-AF65-F5344CB8AC3E}">
        <p14:creationId xmlns:p14="http://schemas.microsoft.com/office/powerpoint/2010/main" val="619515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DDAF8DD8-F725-0A97-1B72-8AD4FC01E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200" b="1" dirty="0" err="1">
                <a:latin typeface="Aptos Black" panose="020B0004020202020204" pitchFamily="34" charset="0"/>
              </a:rPr>
              <a:t>Results</a:t>
            </a:r>
            <a:r>
              <a:rPr lang="ca-ES" sz="3200" b="1" dirty="0">
                <a:latin typeface="Aptos Black" panose="020B0004020202020204" pitchFamily="34" charset="0"/>
              </a:rPr>
              <a:t> </a:t>
            </a:r>
            <a:r>
              <a:rPr lang="ca-ES" sz="3200" b="1" dirty="0" err="1">
                <a:latin typeface="Aptos Black" panose="020B0004020202020204" pitchFamily="34" charset="0"/>
              </a:rPr>
              <a:t>activity</a:t>
            </a:r>
            <a:r>
              <a:rPr lang="ca-ES" sz="3200" b="1" dirty="0">
                <a:latin typeface="Aptos Black" panose="020B0004020202020204" pitchFamily="34" charset="0"/>
              </a:rPr>
              <a:t> 3: </a:t>
            </a:r>
            <a:r>
              <a:rPr lang="ca-ES" sz="3200" b="1" dirty="0" err="1">
                <a:latin typeface="Aptos Black" panose="020B0004020202020204" pitchFamily="34" charset="0"/>
              </a:rPr>
              <a:t>Mu</a:t>
            </a:r>
            <a:r>
              <a:rPr lang="en-GB" sz="3200" b="1" dirty="0" err="1">
                <a:latin typeface="Aptos Black" panose="020B0004020202020204" pitchFamily="34" charset="0"/>
              </a:rPr>
              <a:t>ltiple</a:t>
            </a:r>
            <a:r>
              <a:rPr lang="en-GB" sz="3200" b="1" dirty="0">
                <a:latin typeface="Aptos Black" panose="020B0004020202020204" pitchFamily="34" charset="0"/>
              </a:rPr>
              <a:t>-choice questions</a:t>
            </a:r>
            <a:endParaRPr lang="ca-ES" sz="3200" dirty="0">
              <a:latin typeface="Aptos Black" panose="020B0004020202020204" pitchFamily="34" charset="0"/>
            </a:endParaRP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44B7EF7B-E6BC-741A-3EAE-770294154C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/>
              <a:t>I do not read the books assigned in the literature courses because...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a) I feel it is not necessary for the exam; a well-done summary is enough.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b) I have heard or seen the story the book is about by other means and I know what it is about.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c) I would like to, but with the rest of courses, there is no time for so much reading.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a) I have other responsibilities or commitments  outside studies.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b) I think I have too much academic workload.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c) I am not interested in the topic and I don't see its usefulness.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d) I prioritise other tasks within my studies. 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772680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8CD62F9E-F3B5-0FBB-684E-8B18C3889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2800" b="1" dirty="0" err="1">
                <a:latin typeface="Aptos Black" panose="020B0004020202020204" pitchFamily="34" charset="0"/>
              </a:rPr>
              <a:t>Results</a:t>
            </a:r>
            <a:r>
              <a:rPr lang="ca-ES" sz="2800" b="1" dirty="0">
                <a:latin typeface="Aptos Black" panose="020B0004020202020204" pitchFamily="34" charset="0"/>
              </a:rPr>
              <a:t> </a:t>
            </a:r>
            <a:r>
              <a:rPr lang="ca-ES" sz="2800" b="1" dirty="0" err="1">
                <a:latin typeface="Aptos Black" panose="020B0004020202020204" pitchFamily="34" charset="0"/>
              </a:rPr>
              <a:t>activity</a:t>
            </a:r>
            <a:r>
              <a:rPr lang="ca-ES" sz="2800" b="1" dirty="0">
                <a:latin typeface="Aptos Black" panose="020B0004020202020204" pitchFamily="34" charset="0"/>
              </a:rPr>
              <a:t> 3: </a:t>
            </a:r>
            <a:r>
              <a:rPr lang="en-GB" sz="2800" dirty="0">
                <a:latin typeface="Aptos Black" panose="020B0004020202020204" pitchFamily="34" charset="0"/>
              </a:rPr>
              <a:t>M</a:t>
            </a:r>
            <a:r>
              <a:rPr lang="en-GB" sz="2800" noProof="0" dirty="0" err="1">
                <a:latin typeface="Aptos Black" panose="020B0004020202020204" pitchFamily="34" charset="0"/>
              </a:rPr>
              <a:t>ultiple</a:t>
            </a:r>
            <a:r>
              <a:rPr lang="en-GB" sz="2800" noProof="0" dirty="0">
                <a:latin typeface="Aptos Black" panose="020B0004020202020204" pitchFamily="34" charset="0"/>
              </a:rPr>
              <a:t>-choice questions</a:t>
            </a:r>
            <a:endParaRPr lang="es-ES" sz="2800" dirty="0">
              <a:latin typeface="Aptos Black" panose="020B0004020202020204" pitchFamily="34" charset="0"/>
            </a:endParaRP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6FC1FB4F-2E7A-43C9-F882-F3DE9F29A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en-GB" b="1" dirty="0"/>
              <a:t>When you have a limited amount of time, how do you prioritise your academic tasks?</a:t>
            </a:r>
            <a:endParaRPr lang="en-GB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a) I only do the minimum to submit the compulsory tasks.</a:t>
            </a:r>
          </a:p>
          <a:p>
            <a:pPr marL="0" indent="0">
              <a:buNone/>
            </a:pPr>
            <a:r>
              <a:rPr lang="en-GB" dirty="0"/>
              <a:t>b) I dedicate more time to the courses that I find interesting. </a:t>
            </a:r>
          </a:p>
          <a:p>
            <a:pPr marL="0" indent="0" algn="just">
              <a:buNone/>
            </a:pPr>
            <a:r>
              <a:rPr lang="en-GB" dirty="0"/>
              <a:t>c) I try to do a bit of everything, but I often end up not finishing anything at all. </a:t>
            </a:r>
          </a:p>
          <a:p>
            <a:pPr marL="0" indent="0">
              <a:buNone/>
            </a:pPr>
            <a:r>
              <a:rPr lang="en-GB" dirty="0"/>
              <a:t>d) I do not follow any clear priority.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8296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0BD66F7B-0AB1-BE7E-5C8F-B875CE028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980"/>
            <a:ext cx="10515600" cy="1325563"/>
          </a:xfrm>
        </p:spPr>
        <p:txBody>
          <a:bodyPr>
            <a:normAutofit/>
          </a:bodyPr>
          <a:lstStyle/>
          <a:p>
            <a:r>
              <a:rPr lang="ca-ES" sz="2800" b="1" dirty="0" err="1">
                <a:latin typeface="Aptos Black" panose="020B0004020202020204" pitchFamily="34" charset="0"/>
              </a:rPr>
              <a:t>Results</a:t>
            </a:r>
            <a:r>
              <a:rPr lang="ca-ES" sz="2800" b="1" dirty="0">
                <a:latin typeface="Aptos Black" panose="020B0004020202020204" pitchFamily="34" charset="0"/>
              </a:rPr>
              <a:t> </a:t>
            </a:r>
            <a:r>
              <a:rPr lang="ca-ES" sz="2800" b="1" dirty="0" err="1">
                <a:latin typeface="Aptos Black" panose="020B0004020202020204" pitchFamily="34" charset="0"/>
              </a:rPr>
              <a:t>activity</a:t>
            </a:r>
            <a:r>
              <a:rPr lang="ca-ES" sz="2800" b="1" dirty="0">
                <a:latin typeface="Aptos Black" panose="020B0004020202020204" pitchFamily="34" charset="0"/>
              </a:rPr>
              <a:t> 3: </a:t>
            </a:r>
            <a:r>
              <a:rPr lang="ca-ES" sz="2800" dirty="0">
                <a:latin typeface="Aptos Black" panose="020B0004020202020204" pitchFamily="34" charset="0"/>
              </a:rPr>
              <a:t> D</a:t>
            </a:r>
            <a:r>
              <a:rPr lang="en-GB" sz="2800" noProof="0" dirty="0" err="1">
                <a:latin typeface="Aptos Black" panose="020B0004020202020204" pitchFamily="34" charset="0"/>
              </a:rPr>
              <a:t>egree</a:t>
            </a:r>
            <a:r>
              <a:rPr lang="en-GB" sz="2800" noProof="0" dirty="0">
                <a:latin typeface="Aptos Black" panose="020B0004020202020204" pitchFamily="34" charset="0"/>
              </a:rPr>
              <a:t> of agreement questions</a:t>
            </a:r>
            <a:endParaRPr lang="es-ES" sz="2800" dirty="0">
              <a:latin typeface="Aptos Black" panose="020B0004020202020204" pitchFamily="34" charset="0"/>
            </a:endParaRP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AEF2AAC0-D041-000A-96E3-D050B5D51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1542"/>
            <a:ext cx="10515600" cy="454047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a-ES" sz="2200" b="1" dirty="0"/>
              <a:t>1. </a:t>
            </a:r>
            <a:r>
              <a:rPr lang="ca-ES" sz="2200" b="1" dirty="0" err="1"/>
              <a:t>Rate</a:t>
            </a:r>
            <a:r>
              <a:rPr lang="ca-ES" sz="2200" b="1" dirty="0"/>
              <a:t> </a:t>
            </a:r>
            <a:r>
              <a:rPr lang="en-US" sz="2200" b="1" dirty="0"/>
              <a:t>your level of agreement with the following statement: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200" dirty="0"/>
              <a:t>“The overload of assessment activities means that I am unable to complete all my tasks.”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a-ES" sz="2200" dirty="0" err="1"/>
              <a:t>Strongly</a:t>
            </a:r>
            <a:r>
              <a:rPr lang="ca-ES" sz="2200" dirty="0"/>
              <a:t> </a:t>
            </a:r>
            <a:r>
              <a:rPr lang="ca-ES" sz="2200" dirty="0" err="1"/>
              <a:t>agree</a:t>
            </a:r>
            <a:r>
              <a:rPr lang="ca-ES" sz="2200" dirty="0"/>
              <a:t>    </a:t>
            </a:r>
            <a:r>
              <a:rPr lang="ca-ES" sz="2200" dirty="0" err="1"/>
              <a:t>Moderately</a:t>
            </a:r>
            <a:r>
              <a:rPr lang="ca-ES" sz="2200" dirty="0"/>
              <a:t> </a:t>
            </a:r>
            <a:r>
              <a:rPr lang="ca-ES" sz="2200" dirty="0" err="1"/>
              <a:t>agree</a:t>
            </a:r>
            <a:r>
              <a:rPr lang="ca-ES" sz="2200" dirty="0"/>
              <a:t>       </a:t>
            </a:r>
            <a:r>
              <a:rPr lang="ca-ES" sz="2200" dirty="0" err="1"/>
              <a:t>Somewhat</a:t>
            </a:r>
            <a:r>
              <a:rPr lang="ca-ES" sz="2200" dirty="0"/>
              <a:t> </a:t>
            </a:r>
            <a:r>
              <a:rPr lang="ca-ES" sz="2200" dirty="0" err="1"/>
              <a:t>agree</a:t>
            </a:r>
            <a:r>
              <a:rPr lang="ca-ES" sz="2200" dirty="0"/>
              <a:t>	</a:t>
            </a:r>
            <a:r>
              <a:rPr lang="ca-ES" sz="2200" dirty="0" err="1"/>
              <a:t>Strongly</a:t>
            </a:r>
            <a:r>
              <a:rPr lang="ca-ES" sz="2200" dirty="0"/>
              <a:t> </a:t>
            </a:r>
            <a:r>
              <a:rPr lang="ca-ES" sz="2200" dirty="0" err="1"/>
              <a:t>disagree</a:t>
            </a:r>
            <a:endParaRPr lang="ca-ES" sz="2200" b="1" dirty="0"/>
          </a:p>
          <a:p>
            <a:pPr marL="0" indent="0">
              <a:lnSpc>
                <a:spcPct val="120000"/>
              </a:lnSpc>
              <a:buNone/>
            </a:pPr>
            <a:r>
              <a:rPr lang="ca-ES" sz="2200" b="1" dirty="0"/>
              <a:t>2. </a:t>
            </a:r>
            <a:r>
              <a:rPr lang="ca-ES" sz="2200" b="1" dirty="0" err="1"/>
              <a:t>Rate</a:t>
            </a:r>
            <a:r>
              <a:rPr lang="ca-ES" sz="2200" b="1" dirty="0"/>
              <a:t> </a:t>
            </a:r>
            <a:r>
              <a:rPr lang="en-US" sz="2200" b="1" dirty="0"/>
              <a:t>your level of agreement with the following statement</a:t>
            </a:r>
            <a:r>
              <a:rPr lang="ca-ES" sz="2200" b="1" dirty="0"/>
              <a:t>:</a:t>
            </a:r>
            <a:endParaRPr lang="es-ES" sz="22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ca-ES" sz="2200" i="1" dirty="0"/>
              <a:t>“</a:t>
            </a:r>
            <a:r>
              <a:rPr lang="ca-ES" sz="2200" i="1" dirty="0" err="1"/>
              <a:t>If</a:t>
            </a:r>
            <a:r>
              <a:rPr lang="ca-ES" sz="2200" i="1" dirty="0"/>
              <a:t> </a:t>
            </a:r>
            <a:r>
              <a:rPr lang="ca-ES" sz="2200" i="1" dirty="0" err="1"/>
              <a:t>there</a:t>
            </a:r>
            <a:r>
              <a:rPr lang="ca-ES" sz="2200" i="1" dirty="0"/>
              <a:t> </a:t>
            </a:r>
            <a:r>
              <a:rPr lang="ca-ES" sz="2200" i="1" dirty="0" err="1"/>
              <a:t>were</a:t>
            </a:r>
            <a:r>
              <a:rPr lang="ca-ES" sz="2200" i="1" dirty="0"/>
              <a:t> </a:t>
            </a:r>
            <a:r>
              <a:rPr lang="ca-ES" sz="2200" i="1" dirty="0" err="1"/>
              <a:t>more</a:t>
            </a:r>
            <a:r>
              <a:rPr lang="ca-ES" sz="2200" i="1" dirty="0"/>
              <a:t> </a:t>
            </a:r>
            <a:r>
              <a:rPr lang="ca-ES" sz="2200" i="1" dirty="0" err="1"/>
              <a:t>opportunities</a:t>
            </a:r>
            <a:r>
              <a:rPr lang="ca-ES" sz="2200" i="1" dirty="0"/>
              <a:t> for </a:t>
            </a:r>
            <a:r>
              <a:rPr lang="ca-ES" sz="2200" i="1" dirty="0" err="1"/>
              <a:t>guided</a:t>
            </a:r>
            <a:r>
              <a:rPr lang="ca-ES" sz="2200" i="1" dirty="0"/>
              <a:t> </a:t>
            </a:r>
            <a:r>
              <a:rPr lang="ca-ES" sz="2200" i="1" dirty="0" err="1"/>
              <a:t>work</a:t>
            </a:r>
            <a:r>
              <a:rPr lang="ca-ES" sz="2200" i="1" dirty="0"/>
              <a:t> in </a:t>
            </a:r>
            <a:r>
              <a:rPr lang="ca-ES" sz="2200" i="1" dirty="0" err="1"/>
              <a:t>class</a:t>
            </a:r>
            <a:r>
              <a:rPr lang="ca-ES" sz="2200" i="1" dirty="0"/>
              <a:t>, I </a:t>
            </a:r>
            <a:r>
              <a:rPr lang="ca-ES" sz="2200" i="1" dirty="0" err="1"/>
              <a:t>would</a:t>
            </a:r>
            <a:r>
              <a:rPr lang="ca-ES" sz="2200" i="1" dirty="0"/>
              <a:t> do </a:t>
            </a:r>
            <a:r>
              <a:rPr lang="ca-ES" sz="2200" i="1" dirty="0" err="1"/>
              <a:t>more</a:t>
            </a:r>
            <a:r>
              <a:rPr lang="ca-ES" sz="2200" i="1" dirty="0"/>
              <a:t> </a:t>
            </a:r>
            <a:r>
              <a:rPr lang="ca-ES" sz="2200" i="1" dirty="0" err="1"/>
              <a:t>readings</a:t>
            </a:r>
            <a:r>
              <a:rPr lang="ca-ES" sz="2200" i="1" dirty="0"/>
              <a:t>/</a:t>
            </a:r>
            <a:r>
              <a:rPr lang="ca-ES" sz="2200" i="1" dirty="0" err="1"/>
              <a:t>exercises</a:t>
            </a:r>
            <a:r>
              <a:rPr lang="ca-ES" sz="2200" i="1" dirty="0"/>
              <a:t> </a:t>
            </a:r>
            <a:r>
              <a:rPr lang="ca-ES" sz="2200" i="1" dirty="0" err="1"/>
              <a:t>at</a:t>
            </a:r>
            <a:r>
              <a:rPr lang="ca-ES" sz="2200" i="1" dirty="0"/>
              <a:t> home.”</a:t>
            </a:r>
            <a:endParaRPr lang="es-ES" sz="2200" dirty="0"/>
          </a:p>
          <a:p>
            <a:pPr marL="0" indent="0">
              <a:lnSpc>
                <a:spcPct val="120000"/>
              </a:lnSpc>
              <a:buNone/>
            </a:pPr>
            <a:r>
              <a:rPr lang="ca-ES" sz="2200" dirty="0" err="1"/>
              <a:t>Strongly</a:t>
            </a:r>
            <a:r>
              <a:rPr lang="ca-ES" sz="2200" dirty="0"/>
              <a:t> </a:t>
            </a:r>
            <a:r>
              <a:rPr lang="ca-ES" sz="2200" dirty="0" err="1"/>
              <a:t>agree</a:t>
            </a:r>
            <a:r>
              <a:rPr lang="ca-ES" sz="2200" dirty="0"/>
              <a:t>    </a:t>
            </a:r>
            <a:r>
              <a:rPr lang="ca-ES" sz="2200" dirty="0" err="1"/>
              <a:t>Moderately</a:t>
            </a:r>
            <a:r>
              <a:rPr lang="ca-ES" sz="2200" dirty="0"/>
              <a:t> </a:t>
            </a:r>
            <a:r>
              <a:rPr lang="ca-ES" sz="2200" dirty="0" err="1"/>
              <a:t>agree</a:t>
            </a:r>
            <a:r>
              <a:rPr lang="ca-ES" sz="2200" dirty="0"/>
              <a:t>       </a:t>
            </a:r>
            <a:r>
              <a:rPr lang="ca-ES" sz="2200" dirty="0" err="1"/>
              <a:t>Somewhat</a:t>
            </a:r>
            <a:r>
              <a:rPr lang="ca-ES" sz="2200" dirty="0"/>
              <a:t> </a:t>
            </a:r>
            <a:r>
              <a:rPr lang="ca-ES" sz="2200" dirty="0" err="1"/>
              <a:t>agree</a:t>
            </a:r>
            <a:r>
              <a:rPr lang="ca-ES" sz="2200" dirty="0"/>
              <a:t>	</a:t>
            </a:r>
            <a:r>
              <a:rPr lang="ca-ES" sz="2200" dirty="0" err="1"/>
              <a:t>Strongly</a:t>
            </a:r>
            <a:r>
              <a:rPr lang="ca-ES" sz="2200" dirty="0"/>
              <a:t> </a:t>
            </a:r>
            <a:r>
              <a:rPr lang="ca-ES" sz="2200" dirty="0" err="1"/>
              <a:t>disagree</a:t>
            </a:r>
            <a:endParaRPr lang="ca-ES" sz="2200" b="1" dirty="0"/>
          </a:p>
          <a:p>
            <a:pPr marL="0" indent="0">
              <a:lnSpc>
                <a:spcPct val="120000"/>
              </a:lnSpc>
              <a:buNone/>
            </a:pPr>
            <a:endParaRPr lang="ca-ES" sz="3200" b="1" dirty="0"/>
          </a:p>
          <a:p>
            <a:pPr marL="0" indent="0">
              <a:lnSpc>
                <a:spcPct val="120000"/>
              </a:lnSpc>
              <a:buNone/>
            </a:pPr>
            <a:endParaRPr lang="ca-ES" sz="3200" dirty="0"/>
          </a:p>
          <a:p>
            <a:pPr marL="0" indent="0">
              <a:buNone/>
            </a:pPr>
            <a:endParaRPr lang="es-ES" sz="2400" dirty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702227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D1B5FB21-84B8-1AF3-AC2D-4233D6B3C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557" y="604611"/>
            <a:ext cx="10515600" cy="1325563"/>
          </a:xfrm>
        </p:spPr>
        <p:txBody>
          <a:bodyPr>
            <a:normAutofit/>
          </a:bodyPr>
          <a:lstStyle/>
          <a:p>
            <a:r>
              <a:rPr lang="ca-ES" sz="2800" b="1" dirty="0" err="1">
                <a:latin typeface="Aptos Black" panose="020B0004020202020204" pitchFamily="34" charset="0"/>
              </a:rPr>
              <a:t>Results</a:t>
            </a:r>
            <a:r>
              <a:rPr lang="ca-ES" sz="2800" b="1" dirty="0">
                <a:latin typeface="Aptos Black" panose="020B0004020202020204" pitchFamily="34" charset="0"/>
              </a:rPr>
              <a:t> </a:t>
            </a:r>
            <a:r>
              <a:rPr lang="ca-ES" sz="2800" b="1" dirty="0" err="1">
                <a:latin typeface="Aptos Black" panose="020B0004020202020204" pitchFamily="34" charset="0"/>
              </a:rPr>
              <a:t>activity</a:t>
            </a:r>
            <a:r>
              <a:rPr lang="ca-ES" sz="2800" b="1" dirty="0">
                <a:latin typeface="Aptos Black" panose="020B0004020202020204" pitchFamily="34" charset="0"/>
              </a:rPr>
              <a:t> 3:</a:t>
            </a:r>
            <a:r>
              <a:rPr lang="ca-ES" sz="2800" dirty="0">
                <a:latin typeface="Aptos Black" panose="020B0004020202020204" pitchFamily="34" charset="0"/>
              </a:rPr>
              <a:t> </a:t>
            </a:r>
            <a:r>
              <a:rPr lang="en-GB" sz="2800" dirty="0">
                <a:latin typeface="Aptos Black" panose="020B0004020202020204" pitchFamily="34" charset="0"/>
              </a:rPr>
              <a:t>Degree of agreement questions</a:t>
            </a:r>
            <a:endParaRPr lang="ca-ES" sz="2800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C6F2DAD2-3003-AC9B-E155-C603DBFBD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3643" y="1267392"/>
            <a:ext cx="10678886" cy="478971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endParaRPr lang="ca-ES" sz="2400" b="1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ca-ES" sz="2400" b="1" dirty="0"/>
              <a:t>3. </a:t>
            </a:r>
            <a:r>
              <a:rPr lang="ca-ES" sz="2400" b="1" dirty="0" err="1"/>
              <a:t>Rate</a:t>
            </a:r>
            <a:r>
              <a:rPr lang="ca-ES" sz="2400" b="1" dirty="0"/>
              <a:t> </a:t>
            </a:r>
            <a:r>
              <a:rPr lang="en-US" sz="2400" b="1" dirty="0"/>
              <a:t>your level of agreement with the following statement: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400" i="1" dirty="0"/>
              <a:t>“I would be more motivated to read the assigned readings if they were connected to my personal or current interests.”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a-ES" sz="2400" dirty="0" err="1"/>
              <a:t>Strongly</a:t>
            </a:r>
            <a:r>
              <a:rPr lang="ca-ES" sz="2400" dirty="0"/>
              <a:t> </a:t>
            </a:r>
            <a:r>
              <a:rPr lang="ca-ES" sz="2400" dirty="0" err="1"/>
              <a:t>agree</a:t>
            </a:r>
            <a:r>
              <a:rPr lang="ca-ES" sz="2400" dirty="0"/>
              <a:t>    </a:t>
            </a:r>
            <a:r>
              <a:rPr lang="ca-ES" sz="2400" dirty="0" err="1"/>
              <a:t>Moderately</a:t>
            </a:r>
            <a:r>
              <a:rPr lang="ca-ES" sz="2400" dirty="0"/>
              <a:t> </a:t>
            </a:r>
            <a:r>
              <a:rPr lang="ca-ES" sz="2400" dirty="0" err="1"/>
              <a:t>agree</a:t>
            </a:r>
            <a:r>
              <a:rPr lang="ca-ES" sz="2400" dirty="0"/>
              <a:t>       </a:t>
            </a:r>
            <a:r>
              <a:rPr lang="ca-ES" sz="2400" dirty="0" err="1"/>
              <a:t>Somewhat</a:t>
            </a:r>
            <a:r>
              <a:rPr lang="ca-ES" sz="2400" dirty="0"/>
              <a:t> </a:t>
            </a:r>
            <a:r>
              <a:rPr lang="ca-ES" sz="2400" dirty="0" err="1"/>
              <a:t>agree</a:t>
            </a:r>
            <a:r>
              <a:rPr lang="ca-ES" sz="2400" dirty="0"/>
              <a:t>	</a:t>
            </a:r>
            <a:r>
              <a:rPr lang="ca-ES" sz="2400" dirty="0" err="1"/>
              <a:t>Strongly</a:t>
            </a:r>
            <a:r>
              <a:rPr lang="ca-ES" sz="2400" dirty="0"/>
              <a:t> </a:t>
            </a:r>
            <a:r>
              <a:rPr lang="ca-ES" sz="2400" dirty="0" err="1"/>
              <a:t>disagree</a:t>
            </a:r>
            <a:endParaRPr lang="ca-ES" sz="2400" dirty="0"/>
          </a:p>
          <a:p>
            <a:pPr marL="0" indent="0" algn="just">
              <a:lnSpc>
                <a:spcPct val="120000"/>
              </a:lnSpc>
              <a:buNone/>
            </a:pPr>
            <a:endParaRPr lang="ca-ES" sz="2400" b="1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ca-ES" sz="2400" b="1" dirty="0"/>
              <a:t>4. </a:t>
            </a:r>
            <a:r>
              <a:rPr lang="ca-ES" sz="2400" b="1" dirty="0" err="1"/>
              <a:t>Rate</a:t>
            </a:r>
            <a:r>
              <a:rPr lang="ca-ES" sz="2400" b="1" dirty="0"/>
              <a:t> </a:t>
            </a:r>
            <a:r>
              <a:rPr lang="en-US" sz="2400" b="1" dirty="0"/>
              <a:t>your level of agreement with the following statement: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400" i="1" dirty="0"/>
              <a:t>“I do the tasks when I know they count towards the final grade.”</a:t>
            </a:r>
            <a:endParaRPr lang="es-ES" sz="2400" i="1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ca-ES" sz="2400" i="1" dirty="0"/>
              <a:t> </a:t>
            </a:r>
            <a:r>
              <a:rPr lang="ca-ES" sz="2400" dirty="0" err="1"/>
              <a:t>Strongly</a:t>
            </a:r>
            <a:r>
              <a:rPr lang="ca-ES" sz="2400" dirty="0"/>
              <a:t> </a:t>
            </a:r>
            <a:r>
              <a:rPr lang="ca-ES" sz="2400" dirty="0" err="1"/>
              <a:t>agree</a:t>
            </a:r>
            <a:r>
              <a:rPr lang="ca-ES" sz="2400" dirty="0"/>
              <a:t>    </a:t>
            </a:r>
            <a:r>
              <a:rPr lang="ca-ES" sz="2400" dirty="0" err="1"/>
              <a:t>Moderately</a:t>
            </a:r>
            <a:r>
              <a:rPr lang="ca-ES" sz="2400" dirty="0"/>
              <a:t> </a:t>
            </a:r>
            <a:r>
              <a:rPr lang="ca-ES" sz="2400" dirty="0" err="1"/>
              <a:t>agree</a:t>
            </a:r>
            <a:r>
              <a:rPr lang="ca-ES" sz="2400" dirty="0"/>
              <a:t>       </a:t>
            </a:r>
            <a:r>
              <a:rPr lang="ca-ES" sz="2400" dirty="0" err="1"/>
              <a:t>Somewhat</a:t>
            </a:r>
            <a:r>
              <a:rPr lang="ca-ES" sz="2400" dirty="0"/>
              <a:t> </a:t>
            </a:r>
            <a:r>
              <a:rPr lang="ca-ES" sz="2400" dirty="0" err="1"/>
              <a:t>agree</a:t>
            </a:r>
            <a:r>
              <a:rPr lang="ca-ES" sz="2400" dirty="0"/>
              <a:t>	</a:t>
            </a:r>
            <a:r>
              <a:rPr lang="ca-ES" sz="2400" dirty="0" err="1"/>
              <a:t>Strongly</a:t>
            </a:r>
            <a:r>
              <a:rPr lang="ca-ES" sz="2400" dirty="0"/>
              <a:t> </a:t>
            </a:r>
            <a:r>
              <a:rPr lang="ca-ES" sz="2400" dirty="0" err="1"/>
              <a:t>disagree</a:t>
            </a:r>
            <a:endParaRPr lang="ca-ES" sz="2400" b="1" dirty="0"/>
          </a:p>
          <a:p>
            <a:pPr marL="0" indent="0" algn="just">
              <a:lnSpc>
                <a:spcPct val="120000"/>
              </a:lnSpc>
              <a:buNone/>
            </a:pPr>
            <a:endParaRPr lang="es-ES" dirty="0"/>
          </a:p>
          <a:p>
            <a:pPr marL="0" indent="0">
              <a:buNone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896183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652297C1-93F7-A3F0-F237-E8349516D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200" b="1" dirty="0" err="1">
                <a:latin typeface="Aptos Black" panose="020B0004020202020204" pitchFamily="34" charset="0"/>
              </a:rPr>
              <a:t>Results</a:t>
            </a:r>
            <a:r>
              <a:rPr lang="ca-ES" sz="3200" b="1" dirty="0">
                <a:latin typeface="Aptos Black" panose="020B0004020202020204" pitchFamily="34" charset="0"/>
              </a:rPr>
              <a:t> </a:t>
            </a:r>
            <a:r>
              <a:rPr lang="ca-ES" sz="3200" b="1" dirty="0" err="1">
                <a:latin typeface="Aptos Black" panose="020B0004020202020204" pitchFamily="34" charset="0"/>
              </a:rPr>
              <a:t>activity</a:t>
            </a:r>
            <a:r>
              <a:rPr lang="ca-ES" sz="3200" b="1" dirty="0">
                <a:latin typeface="Aptos Black" panose="020B0004020202020204" pitchFamily="34" charset="0"/>
              </a:rPr>
              <a:t> 3: Y</a:t>
            </a:r>
            <a:r>
              <a:rPr lang="en-GB" sz="3200" noProof="0" dirty="0">
                <a:latin typeface="Aptos Black" panose="020B0004020202020204" pitchFamily="34" charset="0"/>
              </a:rPr>
              <a:t>es/no questions</a:t>
            </a:r>
            <a:endParaRPr lang="es-ES" sz="3600" dirty="0">
              <a:latin typeface="Aptos Black" panose="020B0004020202020204" pitchFamily="34" charset="0"/>
            </a:endParaRPr>
          </a:p>
        </p:txBody>
      </p:sp>
      <p:sp>
        <p:nvSpPr>
          <p:cNvPr id="4" name="Contenidor de contingut 3">
            <a:extLst>
              <a:ext uri="{FF2B5EF4-FFF2-40B4-BE49-F238E27FC236}">
                <a16:creationId xmlns:a16="http://schemas.microsoft.com/office/drawing/2014/main" id="{4593D9B5-BC07-52B5-0426-A4886B2C1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457" y="1423535"/>
            <a:ext cx="10755086" cy="48842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000" b="1"/>
          </a:p>
          <a:p>
            <a:pPr marL="0" indent="0" algn="just">
              <a:buNone/>
            </a:pPr>
            <a:r>
              <a:rPr lang="en-US" sz="2400"/>
              <a:t>1.Do you think that not enough importance is given to homework that doesn’t count toward the grade and that it is only used for practice and correction in class?</a:t>
            </a:r>
          </a:p>
          <a:p>
            <a:pPr marL="0" indent="0" algn="just">
              <a:buNone/>
            </a:pPr>
            <a:r>
              <a:rPr lang="ca-ES" sz="2400" err="1"/>
              <a:t>Yes</a:t>
            </a:r>
            <a:r>
              <a:rPr lang="ca-ES" sz="2400"/>
              <a:t>	No</a:t>
            </a:r>
            <a:endParaRPr lang="es-ES" sz="2400"/>
          </a:p>
          <a:p>
            <a:pPr marL="0" indent="0" algn="just">
              <a:buNone/>
            </a:pPr>
            <a:r>
              <a:rPr lang="ca-ES" sz="2400"/>
              <a:t>2. </a:t>
            </a:r>
            <a:r>
              <a:rPr lang="en-US" sz="2400"/>
              <a:t>Does knowing the number of pages of the reading or exercise you have to do before you start affect your desire or motivation to do them? </a:t>
            </a:r>
          </a:p>
          <a:p>
            <a:pPr marL="0" indent="0" algn="just">
              <a:buNone/>
            </a:pPr>
            <a:r>
              <a:rPr lang="ca-ES" sz="2400" err="1"/>
              <a:t>Yes</a:t>
            </a:r>
            <a:r>
              <a:rPr lang="ca-ES" sz="2400"/>
              <a:t>	No</a:t>
            </a:r>
            <a:endParaRPr lang="es-ES" sz="2400"/>
          </a:p>
          <a:p>
            <a:pPr marL="0" indent="0" algn="just">
              <a:buNone/>
            </a:pPr>
            <a:r>
              <a:rPr lang="ca-ES" sz="2400"/>
              <a:t>3. </a:t>
            </a:r>
            <a:r>
              <a:rPr lang="en-US" sz="2400"/>
              <a:t>Does the teacher’s enthusiasm improve your motivation to read the assigned readings or do the assigned activities?</a:t>
            </a:r>
            <a:endParaRPr lang="es-ES" sz="2400"/>
          </a:p>
          <a:p>
            <a:pPr marL="0" indent="0" algn="just">
              <a:buNone/>
            </a:pPr>
            <a:r>
              <a:rPr lang="ca-ES" sz="2400" err="1"/>
              <a:t>Yes</a:t>
            </a:r>
            <a:r>
              <a:rPr lang="ca-ES" sz="2400"/>
              <a:t>	No</a:t>
            </a:r>
            <a:endParaRPr lang="es-ES" sz="2400"/>
          </a:p>
          <a:p>
            <a:pPr marL="0" indent="0">
              <a:buNone/>
            </a:pPr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050900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C7072748-E4E9-3782-F757-50090F4A2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3400"/>
            <a:ext cx="10515600" cy="1325563"/>
          </a:xfrm>
        </p:spPr>
        <p:txBody>
          <a:bodyPr>
            <a:normAutofit/>
          </a:bodyPr>
          <a:lstStyle/>
          <a:p>
            <a:r>
              <a:rPr lang="ca-ES" sz="3200" b="1" dirty="0" err="1">
                <a:latin typeface="Aptos Black" panose="020B0004020202020204" pitchFamily="34" charset="0"/>
              </a:rPr>
              <a:t>Results</a:t>
            </a:r>
            <a:r>
              <a:rPr lang="ca-ES" sz="3200" b="1" dirty="0">
                <a:latin typeface="Aptos Black" panose="020B0004020202020204" pitchFamily="34" charset="0"/>
              </a:rPr>
              <a:t> </a:t>
            </a:r>
            <a:r>
              <a:rPr lang="ca-ES" sz="3200" b="1" dirty="0" err="1">
                <a:latin typeface="Aptos Black" panose="020B0004020202020204" pitchFamily="34" charset="0"/>
              </a:rPr>
              <a:t>activity</a:t>
            </a:r>
            <a:r>
              <a:rPr lang="ca-ES" sz="3200" b="1" dirty="0">
                <a:latin typeface="Aptos Black" panose="020B0004020202020204" pitchFamily="34" charset="0"/>
              </a:rPr>
              <a:t> 3: Open </a:t>
            </a:r>
            <a:r>
              <a:rPr lang="en-GB" sz="3200" dirty="0">
                <a:latin typeface="Aptos Black" panose="020B0004020202020204" pitchFamily="34" charset="0"/>
              </a:rPr>
              <a:t>questions</a:t>
            </a:r>
            <a:endParaRPr lang="ca-ES" sz="3200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EB043FDB-2BDE-C7E6-E52C-42CC97191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143" y="1690688"/>
            <a:ext cx="10515600" cy="46339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ca-ES" sz="2400"/>
          </a:p>
          <a:p>
            <a:pPr marL="0" indent="0" algn="just">
              <a:buNone/>
            </a:pPr>
            <a:r>
              <a:rPr lang="ca-ES" sz="2400"/>
              <a:t>1. </a:t>
            </a:r>
            <a:r>
              <a:rPr lang="en-US" sz="2400"/>
              <a:t>What do you think your teachers could do to help you learn more or practice more often?</a:t>
            </a:r>
          </a:p>
          <a:p>
            <a:pPr marL="0" indent="0" algn="just">
              <a:buNone/>
            </a:pPr>
            <a:r>
              <a:rPr lang="ca-ES" sz="2400"/>
              <a:t>2. </a:t>
            </a:r>
            <a:r>
              <a:rPr lang="en-US" sz="2400"/>
              <a:t>How could the students’ motivation to do the language homework or to read the assigned books be improved?</a:t>
            </a:r>
            <a:endParaRPr lang="es-ES" sz="2400"/>
          </a:p>
          <a:p>
            <a:pPr marL="0" indent="0" algn="just">
              <a:buNone/>
            </a:pPr>
            <a:r>
              <a:rPr lang="ca-ES" sz="2400"/>
              <a:t>3. </a:t>
            </a:r>
            <a:r>
              <a:rPr lang="ca-ES" sz="2400" err="1"/>
              <a:t>Are</a:t>
            </a:r>
            <a:r>
              <a:rPr lang="ca-ES" sz="2400"/>
              <a:t> </a:t>
            </a:r>
            <a:r>
              <a:rPr lang="ca-ES" sz="2400" err="1"/>
              <a:t>there</a:t>
            </a:r>
            <a:r>
              <a:rPr lang="ca-ES" sz="2400"/>
              <a:t> any </a:t>
            </a:r>
            <a:r>
              <a:rPr lang="ca-ES" sz="2400" err="1"/>
              <a:t>other</a:t>
            </a:r>
            <a:r>
              <a:rPr lang="ca-ES" sz="2400"/>
              <a:t> </a:t>
            </a:r>
            <a:r>
              <a:rPr lang="ca-ES" sz="2400" err="1"/>
              <a:t>activities</a:t>
            </a:r>
            <a:r>
              <a:rPr lang="ca-ES" sz="2400"/>
              <a:t> or </a:t>
            </a:r>
            <a:r>
              <a:rPr lang="ca-ES" sz="2400" err="1"/>
              <a:t>responsibilities</a:t>
            </a:r>
            <a:r>
              <a:rPr lang="ca-ES" sz="2400"/>
              <a:t> (</a:t>
            </a:r>
            <a:r>
              <a:rPr lang="ca-ES" sz="2400" err="1"/>
              <a:t>work</a:t>
            </a:r>
            <a:r>
              <a:rPr lang="ca-ES" sz="2400"/>
              <a:t>, </a:t>
            </a:r>
            <a:r>
              <a:rPr lang="ca-ES" sz="2400" err="1"/>
              <a:t>family</a:t>
            </a:r>
            <a:r>
              <a:rPr lang="ca-ES" sz="2400"/>
              <a:t>, </a:t>
            </a:r>
            <a:r>
              <a:rPr lang="ca-ES" sz="2400" err="1"/>
              <a:t>etc</a:t>
            </a:r>
            <a:r>
              <a:rPr lang="ca-ES" sz="2400"/>
              <a:t>) </a:t>
            </a:r>
            <a:r>
              <a:rPr lang="ca-ES" sz="2400" err="1"/>
              <a:t>that</a:t>
            </a:r>
            <a:r>
              <a:rPr lang="ca-ES" sz="2400"/>
              <a:t> </a:t>
            </a:r>
            <a:r>
              <a:rPr lang="ca-ES" sz="2400" err="1"/>
              <a:t>make</a:t>
            </a:r>
            <a:r>
              <a:rPr lang="ca-ES" sz="2400"/>
              <a:t> </a:t>
            </a:r>
            <a:r>
              <a:rPr lang="ca-ES" sz="2400" err="1"/>
              <a:t>it</a:t>
            </a:r>
            <a:r>
              <a:rPr lang="ca-ES" sz="2400"/>
              <a:t> </a:t>
            </a:r>
            <a:r>
              <a:rPr lang="ca-ES" sz="2400" err="1"/>
              <a:t>difficult</a:t>
            </a:r>
            <a:r>
              <a:rPr lang="ca-ES" sz="2400"/>
              <a:t> for </a:t>
            </a:r>
            <a:r>
              <a:rPr lang="ca-ES" sz="2400" err="1"/>
              <a:t>you</a:t>
            </a:r>
            <a:r>
              <a:rPr lang="ca-ES" sz="2400"/>
              <a:t> to </a:t>
            </a:r>
            <a:r>
              <a:rPr lang="ca-ES" sz="2400" err="1"/>
              <a:t>read</a:t>
            </a:r>
            <a:r>
              <a:rPr lang="ca-ES" sz="2400"/>
              <a:t> or </a:t>
            </a:r>
            <a:r>
              <a:rPr lang="ca-ES" sz="2400" err="1"/>
              <a:t>practice</a:t>
            </a:r>
            <a:r>
              <a:rPr lang="ca-ES" sz="2400"/>
              <a:t>?</a:t>
            </a:r>
          </a:p>
          <a:p>
            <a:pPr marL="0" indent="0" algn="just">
              <a:buNone/>
            </a:pPr>
            <a:r>
              <a:rPr lang="ca-ES" sz="2400"/>
              <a:t>4. </a:t>
            </a:r>
            <a:r>
              <a:rPr lang="en-US" sz="2400"/>
              <a:t>How could the pace or workload be adjusted to make it more feasible for you to read or practice?</a:t>
            </a:r>
            <a:endParaRPr lang="ca-ES" sz="2400"/>
          </a:p>
        </p:txBody>
      </p:sp>
    </p:spTree>
    <p:extLst>
      <p:ext uri="{BB962C8B-B14F-4D97-AF65-F5344CB8AC3E}">
        <p14:creationId xmlns:p14="http://schemas.microsoft.com/office/powerpoint/2010/main" val="619374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598C84C7-4A64-32F4-040A-3DC966B9B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b="1" err="1"/>
              <a:t>Introduction</a:t>
            </a:r>
            <a:endParaRPr lang="ca-ES" b="1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94876031-B850-E117-943F-D39F5117D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343" y="1690688"/>
            <a:ext cx="10515600" cy="4557712"/>
          </a:xfrm>
        </p:spPr>
        <p:txBody>
          <a:bodyPr>
            <a:normAutofit fontScale="25000" lnSpcReduction="20000"/>
          </a:bodyPr>
          <a:lstStyle/>
          <a:p>
            <a:pPr marL="285750" indent="-285750" algn="just">
              <a:lnSpc>
                <a:spcPct val="120000"/>
              </a:lnSpc>
            </a:pPr>
            <a:r>
              <a:rPr lang="en-GB" sz="9600" dirty="0">
                <a:cs typeface="Arial"/>
              </a:rPr>
              <a:t>Detecting a pressing need at the Department of English and German Philology (UAB): </a:t>
            </a:r>
            <a:r>
              <a:rPr lang="en-GB" sz="9600" b="1" dirty="0">
                <a:cs typeface="Arial"/>
              </a:rPr>
              <a:t>students' lack of preparation for lectures</a:t>
            </a:r>
            <a:r>
              <a:rPr lang="en-GB" sz="9600" dirty="0">
                <a:cs typeface="Arial"/>
              </a:rPr>
              <a:t>.</a:t>
            </a:r>
            <a:endParaRPr lang="es-ES" sz="9600" dirty="0">
              <a:ea typeface="Calibri"/>
              <a:cs typeface="Calibri"/>
            </a:endParaRPr>
          </a:p>
          <a:p>
            <a:pPr marL="285750" indent="-285750" algn="just">
              <a:lnSpc>
                <a:spcPct val="120000"/>
              </a:lnSpc>
            </a:pPr>
            <a:r>
              <a:rPr lang="en-GB" sz="9600" dirty="0">
                <a:cs typeface="Arial"/>
              </a:rPr>
              <a:t>Literature students </a:t>
            </a:r>
            <a:r>
              <a:rPr lang="en-GB" sz="9600" b="1" dirty="0">
                <a:cs typeface="Arial"/>
              </a:rPr>
              <a:t>do not read </a:t>
            </a:r>
            <a:r>
              <a:rPr lang="en-GB" sz="9600" dirty="0">
                <a:cs typeface="Arial"/>
              </a:rPr>
              <a:t>primary sources.</a:t>
            </a:r>
            <a:endParaRPr lang="en-GB" sz="9600" dirty="0">
              <a:ea typeface="Calibri"/>
              <a:cs typeface="Calibri"/>
            </a:endParaRPr>
          </a:p>
          <a:p>
            <a:pPr marL="285750" indent="-285750" algn="just">
              <a:lnSpc>
                <a:spcPct val="120000"/>
              </a:lnSpc>
            </a:pPr>
            <a:r>
              <a:rPr lang="en-GB" sz="9600" dirty="0">
                <a:cs typeface="Arial"/>
              </a:rPr>
              <a:t>Linguistics students </a:t>
            </a:r>
            <a:r>
              <a:rPr lang="en-GB" sz="9600" b="1" dirty="0">
                <a:cs typeface="Arial"/>
              </a:rPr>
              <a:t>fail to do their homework</a:t>
            </a:r>
            <a:r>
              <a:rPr lang="en-GB" sz="9600" dirty="0">
                <a:cs typeface="Arial"/>
              </a:rPr>
              <a:t>. </a:t>
            </a:r>
          </a:p>
          <a:p>
            <a:pPr marL="285750" indent="-285750" algn="just">
              <a:lnSpc>
                <a:spcPct val="120000"/>
              </a:lnSpc>
            </a:pPr>
            <a:r>
              <a:rPr lang="en-GB" sz="9600" b="1" dirty="0">
                <a:cs typeface="Arial"/>
              </a:rPr>
              <a:t>Difficult </a:t>
            </a:r>
            <a:r>
              <a:rPr lang="en-GB" sz="9600" dirty="0">
                <a:cs typeface="Arial"/>
              </a:rPr>
              <a:t>for students to </a:t>
            </a:r>
          </a:p>
          <a:p>
            <a:pPr lvl="1" algn="just">
              <a:lnSpc>
                <a:spcPct val="120000"/>
              </a:lnSpc>
              <a:buAutoNum type="alphaLcParenBoth"/>
            </a:pPr>
            <a:r>
              <a:rPr lang="en-GB" sz="9600" b="1" dirty="0">
                <a:cs typeface="Arial"/>
              </a:rPr>
              <a:t> connect </a:t>
            </a:r>
            <a:r>
              <a:rPr lang="en-GB" sz="9600" dirty="0">
                <a:cs typeface="Arial"/>
              </a:rPr>
              <a:t>theoretical and practical concepts; </a:t>
            </a:r>
          </a:p>
          <a:p>
            <a:pPr lvl="1" algn="just">
              <a:lnSpc>
                <a:spcPct val="120000"/>
              </a:lnSpc>
              <a:buAutoNum type="alphaLcParenBoth"/>
            </a:pPr>
            <a:r>
              <a:rPr lang="en-GB" sz="9600" b="1" dirty="0">
                <a:cs typeface="Arial"/>
              </a:rPr>
              <a:t> understand </a:t>
            </a:r>
            <a:r>
              <a:rPr lang="en-GB" sz="9600" dirty="0">
                <a:cs typeface="Arial"/>
              </a:rPr>
              <a:t>materials covered in class; </a:t>
            </a:r>
          </a:p>
          <a:p>
            <a:pPr lvl="1" algn="just">
              <a:lnSpc>
                <a:spcPct val="120000"/>
              </a:lnSpc>
              <a:buAutoNum type="alphaLcParenBoth"/>
            </a:pPr>
            <a:r>
              <a:rPr lang="en-GB" sz="9600" b="1" dirty="0">
                <a:cs typeface="Arial"/>
              </a:rPr>
              <a:t> benefit</a:t>
            </a:r>
            <a:r>
              <a:rPr lang="en-GB" sz="9600" dirty="0">
                <a:cs typeface="Arial"/>
              </a:rPr>
              <a:t> from lectures; </a:t>
            </a:r>
          </a:p>
          <a:p>
            <a:pPr lvl="1" algn="just">
              <a:lnSpc>
                <a:spcPct val="120000"/>
              </a:lnSpc>
              <a:buAutoNum type="alphaLcParenBoth"/>
            </a:pPr>
            <a:r>
              <a:rPr lang="en-GB" sz="9600" dirty="0">
                <a:cs typeface="Arial"/>
              </a:rPr>
              <a:t> be able to </a:t>
            </a:r>
            <a:r>
              <a:rPr lang="en-GB" sz="9600" b="1" dirty="0">
                <a:cs typeface="Arial"/>
              </a:rPr>
              <a:t>work independently</a:t>
            </a:r>
            <a:r>
              <a:rPr lang="en-GB" sz="9600" dirty="0">
                <a:cs typeface="Arial"/>
              </a:rPr>
              <a:t>.</a:t>
            </a:r>
            <a:endParaRPr lang="en-GB" sz="9600" dirty="0">
              <a:ea typeface="Calibri"/>
              <a:cs typeface="Arial"/>
            </a:endParaRPr>
          </a:p>
          <a:p>
            <a:pPr marL="285750" indent="-285750" algn="just">
              <a:lnSpc>
                <a:spcPct val="120000"/>
              </a:lnSpc>
            </a:pPr>
            <a:r>
              <a:rPr lang="en-GB" sz="9600" dirty="0">
                <a:ea typeface="Calibri"/>
                <a:cs typeface="Arial"/>
              </a:rPr>
              <a:t>Lack of preparation directly </a:t>
            </a:r>
            <a:r>
              <a:rPr lang="en-GB" sz="9600" b="1" dirty="0">
                <a:ea typeface="Calibri"/>
                <a:cs typeface="Arial"/>
              </a:rPr>
              <a:t>impacts students' academic results</a:t>
            </a:r>
            <a:r>
              <a:rPr lang="en-GB" sz="9600" dirty="0">
                <a:ea typeface="Calibri"/>
                <a:cs typeface="Arial"/>
              </a:rPr>
              <a:t>.</a:t>
            </a:r>
            <a:endParaRPr lang="en-GB" sz="2400" dirty="0">
              <a:ea typeface="Calibri"/>
              <a:cs typeface="Calibri"/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1544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8468B5A2-BFB9-CB59-B482-0F4E685AB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dirty="0">
                <a:latin typeface="Aptos" panose="020B0004020202020204" pitchFamily="34" charset="0"/>
                <a:cs typeface="Arial" panose="020B0604020202020204" pitchFamily="34" charset="0"/>
              </a:rPr>
              <a:t>Discussion</a:t>
            </a:r>
            <a:b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a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44C3F546-0EE7-AC98-13BF-F173FB11B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0970"/>
            <a:ext cx="10515600" cy="4909457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00000"/>
              </a:lnSpc>
            </a:pPr>
            <a:endParaRPr lang="en-GB" dirty="0">
              <a:latin typeface="Arial"/>
              <a:cs typeface="Arial"/>
            </a:endParaRPr>
          </a:p>
          <a:p>
            <a:pPr marL="285750" indent="-285750" algn="just">
              <a:lnSpc>
                <a:spcPct val="100000"/>
              </a:lnSpc>
            </a:pPr>
            <a:r>
              <a:rPr lang="en-GB" dirty="0">
                <a:cs typeface="Arial"/>
              </a:rPr>
              <a:t>Teachers agree that </a:t>
            </a:r>
            <a:r>
              <a:rPr lang="en-GB" b="1" dirty="0">
                <a:cs typeface="Arial"/>
              </a:rPr>
              <a:t>students are not sufficiently aware of how strongly (lack of) preparation impacts </a:t>
            </a:r>
            <a:r>
              <a:rPr lang="en-GB" dirty="0">
                <a:cs typeface="Arial"/>
              </a:rPr>
              <a:t>their academic success.</a:t>
            </a:r>
          </a:p>
          <a:p>
            <a:pPr marL="285750" indent="-285750" algn="just">
              <a:lnSpc>
                <a:spcPct val="100000"/>
              </a:lnSpc>
            </a:pPr>
            <a:r>
              <a:rPr lang="en-GB" dirty="0">
                <a:cs typeface="Arial"/>
              </a:rPr>
              <a:t>Being </a:t>
            </a:r>
            <a:r>
              <a:rPr lang="en-GB" b="1" dirty="0">
                <a:cs typeface="Arial"/>
              </a:rPr>
              <a:t>realistic</a:t>
            </a:r>
            <a:r>
              <a:rPr lang="en-GB" dirty="0">
                <a:cs typeface="Arial"/>
              </a:rPr>
              <a:t> about </a:t>
            </a:r>
            <a:r>
              <a:rPr lang="en-GB" b="1" dirty="0">
                <a:cs typeface="Arial"/>
              </a:rPr>
              <a:t>how much time students need to prepare </a:t>
            </a:r>
            <a:r>
              <a:rPr lang="en-GB" dirty="0">
                <a:cs typeface="Arial"/>
              </a:rPr>
              <a:t>for their lectures seems to be perceived by both students and teachers as effective when promoting engagement.</a:t>
            </a:r>
          </a:p>
          <a:p>
            <a:pPr marL="285750" indent="-285750" algn="just">
              <a:lnSpc>
                <a:spcPct val="100000"/>
              </a:lnSpc>
            </a:pPr>
            <a:r>
              <a:rPr lang="en-GB" dirty="0">
                <a:latin typeface="Aptos" panose="020B0004020202020204" pitchFamily="34" charset="0"/>
                <a:ea typeface="Calibri"/>
                <a:cs typeface="Arial"/>
              </a:rPr>
              <a:t>Students </a:t>
            </a:r>
            <a:r>
              <a:rPr lang="en-GB" b="1" dirty="0">
                <a:latin typeface="Aptos" panose="020B0004020202020204" pitchFamily="34" charset="0"/>
                <a:ea typeface="Calibri"/>
                <a:cs typeface="Arial"/>
              </a:rPr>
              <a:t>struggle to integrate academic training with their daily life</a:t>
            </a:r>
            <a:r>
              <a:rPr lang="en-GB" dirty="0">
                <a:latin typeface="Aptos" panose="020B0004020202020204" pitchFamily="34" charset="0"/>
                <a:ea typeface="Calibri"/>
                <a:cs typeface="Arial"/>
              </a:rPr>
              <a:t>.</a:t>
            </a:r>
          </a:p>
          <a:p>
            <a:pPr marL="285750" indent="-285750" algn="just">
              <a:lnSpc>
                <a:spcPct val="100000"/>
              </a:lnSpc>
            </a:pPr>
            <a:r>
              <a:rPr lang="en-GB" dirty="0">
                <a:latin typeface="Aptos" panose="020B0004020202020204" pitchFamily="34" charset="0"/>
                <a:ea typeface="Calibri"/>
                <a:cs typeface="Arial"/>
              </a:rPr>
              <a:t>Students feel entitled to </a:t>
            </a:r>
            <a:r>
              <a:rPr lang="en-GB" b="1" dirty="0">
                <a:latin typeface="Aptos" panose="020B0004020202020204" pitchFamily="34" charset="0"/>
                <a:ea typeface="Calibri"/>
                <a:cs typeface="Arial"/>
              </a:rPr>
              <a:t>participate in their training process </a:t>
            </a:r>
            <a:r>
              <a:rPr lang="en-GB" dirty="0">
                <a:latin typeface="Aptos" panose="020B0004020202020204" pitchFamily="34" charset="0"/>
                <a:ea typeface="Calibri"/>
                <a:cs typeface="Arial"/>
              </a:rPr>
              <a:t>to an extent that teachers may not be allowing them to do.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GB" dirty="0">
              <a:cs typeface="Arial"/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57378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6598C72B-EBF8-A9F3-CB4E-B2FB9FCB2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7361"/>
          </a:xfrm>
        </p:spPr>
        <p:txBody>
          <a:bodyPr>
            <a:normAutofit fontScale="90000"/>
          </a:bodyPr>
          <a:lstStyle/>
          <a:p>
            <a:b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b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a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0B13D6A2-B6C8-9065-A32D-392603A4E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143" y="1240972"/>
            <a:ext cx="10515600" cy="4822372"/>
          </a:xfrm>
        </p:spPr>
        <p:txBody>
          <a:bodyPr>
            <a:normAutofit/>
          </a:bodyPr>
          <a:lstStyle/>
          <a:p>
            <a:pPr algn="just">
              <a:lnSpc>
                <a:spcPts val="2400"/>
              </a:lnSpc>
            </a:pP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pPr algn="just">
              <a:lnSpc>
                <a:spcPct val="100000"/>
              </a:lnSpc>
            </a:pPr>
            <a:r>
              <a:rPr lang="en-GB" b="1" dirty="0">
                <a:cs typeface="Arial"/>
              </a:rPr>
              <a:t>Objectification</a:t>
            </a:r>
            <a:r>
              <a:rPr lang="en-GB" dirty="0">
                <a:cs typeface="Arial"/>
              </a:rPr>
              <a:t> of the teachers' subjective views of their students' dedication to class preparation.</a:t>
            </a:r>
          </a:p>
          <a:p>
            <a:pPr algn="just">
              <a:lnSpc>
                <a:spcPct val="100000"/>
              </a:lnSpc>
            </a:pPr>
            <a:r>
              <a:rPr lang="en-GB" dirty="0">
                <a:ea typeface="Calibri"/>
                <a:cs typeface="Arial"/>
              </a:rPr>
              <a:t>Results have encouraged </a:t>
            </a:r>
            <a:r>
              <a:rPr lang="en-GB" b="1" dirty="0">
                <a:ea typeface="Calibri"/>
                <a:cs typeface="Arial"/>
              </a:rPr>
              <a:t>self-reflection</a:t>
            </a:r>
            <a:r>
              <a:rPr lang="en-GB" dirty="0">
                <a:ea typeface="Calibri"/>
                <a:cs typeface="Arial"/>
              </a:rPr>
              <a:t> among the teaching staff and undergraduates on the direct relationship between preparation for classes and sustained academic success.</a:t>
            </a:r>
          </a:p>
          <a:p>
            <a:pPr algn="just">
              <a:lnSpc>
                <a:spcPct val="100000"/>
              </a:lnSpc>
            </a:pPr>
            <a:r>
              <a:rPr lang="en-GB" dirty="0">
                <a:ea typeface="Calibri"/>
                <a:cs typeface="Arial"/>
              </a:rPr>
              <a:t>Teachers involved in the 2 innovation projects have been able to </a:t>
            </a:r>
            <a:r>
              <a:rPr lang="en-GB" b="1" dirty="0">
                <a:ea typeface="Calibri"/>
                <a:cs typeface="Arial"/>
              </a:rPr>
              <a:t>reconsider</a:t>
            </a:r>
            <a:r>
              <a:rPr lang="en-GB" dirty="0">
                <a:ea typeface="Calibri"/>
                <a:cs typeface="Arial"/>
              </a:rPr>
              <a:t> aspects of their professional practice.</a:t>
            </a:r>
          </a:p>
          <a:p>
            <a:pPr algn="just">
              <a:lnSpc>
                <a:spcPct val="100000"/>
              </a:lnSpc>
            </a:pPr>
            <a:r>
              <a:rPr lang="en-GB" dirty="0">
                <a:ea typeface="Calibri"/>
                <a:cs typeface="Arial"/>
              </a:rPr>
              <a:t>The data obtained are the starting point to </a:t>
            </a:r>
            <a:r>
              <a:rPr lang="en-GB" b="1" dirty="0">
                <a:ea typeface="Calibri"/>
                <a:cs typeface="Arial"/>
              </a:rPr>
              <a:t>outline specific actions </a:t>
            </a:r>
            <a:r>
              <a:rPr lang="en-GB" dirty="0">
                <a:ea typeface="Calibri"/>
                <a:cs typeface="Arial"/>
              </a:rPr>
              <a:t>to improve both students' and teaching staff's practice.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GB" dirty="0">
              <a:ea typeface="Calibri"/>
              <a:cs typeface="Arial"/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24585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CFC3D12A-F38D-3C15-39B3-0071DCC7B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/>
          <a:lstStyle/>
          <a:p>
            <a:r>
              <a:rPr lang="ca-ES" b="1"/>
              <a:t>Objectives</a:t>
            </a:r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147E31B2-085B-E1AA-6A19-9AC579105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4997"/>
            <a:ext cx="10515600" cy="435133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endParaRPr lang="en-GB" sz="2400" b="1" dirty="0">
              <a:cs typeface="Arial"/>
            </a:endParaRPr>
          </a:p>
          <a:p>
            <a:pPr algn="just">
              <a:lnSpc>
                <a:spcPct val="100000"/>
              </a:lnSpc>
            </a:pPr>
            <a:r>
              <a:rPr lang="en-GB" sz="2400" b="1" dirty="0">
                <a:cs typeface="Arial"/>
              </a:rPr>
              <a:t>Two interconnected teaching innovation projects </a:t>
            </a:r>
            <a:r>
              <a:rPr lang="en-GB" sz="2400" dirty="0">
                <a:cs typeface="Arial"/>
              </a:rPr>
              <a:t>(2024-2025) aiming at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GB" sz="2400" dirty="0">
                <a:cs typeface="Arial"/>
              </a:rPr>
              <a:t>	(a) </a:t>
            </a:r>
            <a:r>
              <a:rPr lang="en-GB" sz="2400" b="1" dirty="0">
                <a:cs typeface="Arial"/>
              </a:rPr>
              <a:t>comprehending the origins </a:t>
            </a:r>
            <a:r>
              <a:rPr lang="en-GB" sz="2400" dirty="0">
                <a:cs typeface="Arial"/>
              </a:rPr>
              <a:t>of their </a:t>
            </a:r>
            <a:r>
              <a:rPr lang="en-GB" sz="2400" b="1" dirty="0">
                <a:cs typeface="Arial"/>
              </a:rPr>
              <a:t>lack of investment </a:t>
            </a:r>
            <a:r>
              <a:rPr lang="en-GB" sz="2400" dirty="0">
                <a:cs typeface="Arial"/>
              </a:rPr>
              <a:t>in 	their 	preparation for the classes;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GB" sz="2400" dirty="0">
                <a:cs typeface="Arial"/>
              </a:rPr>
              <a:t>	(b) encouraging </a:t>
            </a:r>
            <a:r>
              <a:rPr lang="en-GB" sz="2400" b="1" dirty="0">
                <a:cs typeface="Arial"/>
              </a:rPr>
              <a:t>self-reflection</a:t>
            </a:r>
            <a:r>
              <a:rPr lang="en-GB" sz="2400" dirty="0">
                <a:cs typeface="Arial"/>
              </a:rPr>
              <a:t> in both students and teachers.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s-ES" sz="2400" dirty="0">
              <a:ea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</a:pPr>
            <a:r>
              <a:rPr lang="en-GB" sz="2400" dirty="0">
                <a:ea typeface="Calibri"/>
                <a:cs typeface="Arial"/>
              </a:rPr>
              <a:t>Implementation of the projects in </a:t>
            </a:r>
            <a:r>
              <a:rPr lang="en-GB" sz="2400" b="1" i="1" dirty="0">
                <a:ea typeface="Calibri"/>
                <a:cs typeface="Arial"/>
              </a:rPr>
              <a:t>19th century American Literature </a:t>
            </a:r>
            <a:r>
              <a:rPr lang="en-GB" sz="2400" dirty="0">
                <a:ea typeface="Calibri"/>
                <a:cs typeface="Arial"/>
              </a:rPr>
              <a:t>and </a:t>
            </a:r>
            <a:r>
              <a:rPr lang="en-GB" sz="2400" b="1" i="1" dirty="0">
                <a:ea typeface="Calibri"/>
                <a:cs typeface="Arial"/>
              </a:rPr>
              <a:t>Syntactic Analysis of English</a:t>
            </a:r>
            <a:r>
              <a:rPr lang="en-GB" sz="2400" dirty="0">
                <a:ea typeface="Calibri"/>
                <a:cs typeface="Arial"/>
              </a:rPr>
              <a:t>.</a:t>
            </a:r>
          </a:p>
          <a:p>
            <a:pPr marL="0" indent="0">
              <a:buNone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38168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02807681-259B-4B61-F944-91A20FDC6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rmAutofit fontScale="90000"/>
          </a:bodyPr>
          <a:lstStyle/>
          <a:p>
            <a:b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b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a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67191795-B47E-E84B-9EB8-095F79C1E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10515600" cy="489902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buNone/>
            </a:pPr>
            <a:endParaRPr lang="en-GB" sz="2600" b="1" u="sng" dirty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GB" sz="2600" b="1" u="sng" dirty="0">
                <a:cs typeface="Arial"/>
              </a:rPr>
              <a:t>ACTIVITY1:</a:t>
            </a:r>
            <a:r>
              <a:rPr lang="en-GB" sz="2600" b="1" dirty="0">
                <a:cs typeface="Arial"/>
              </a:rPr>
              <a:t> Anonymous questionnaires </a:t>
            </a:r>
            <a:r>
              <a:rPr lang="en-GB" sz="2600" dirty="0">
                <a:cs typeface="Arial"/>
              </a:rPr>
              <a:t>targeting literature and linguistics </a:t>
            </a:r>
            <a:r>
              <a:rPr lang="en-GB" sz="2600" b="1" dirty="0">
                <a:cs typeface="Arial"/>
              </a:rPr>
              <a:t>teachers</a:t>
            </a:r>
            <a:r>
              <a:rPr lang="en-GB" sz="2600" dirty="0">
                <a:cs typeface="Arial"/>
              </a:rPr>
              <a:t> at the English and German Department of the UAB.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-GB" sz="2600" b="1" u="sng" dirty="0">
                <a:cs typeface="Arial"/>
              </a:rPr>
              <a:t>ACTIVITY 2:</a:t>
            </a:r>
            <a:r>
              <a:rPr lang="en-GB" sz="2600" b="1" dirty="0">
                <a:cs typeface="Arial"/>
              </a:rPr>
              <a:t> </a:t>
            </a:r>
            <a:r>
              <a:rPr lang="en-GB" sz="2600" dirty="0">
                <a:cs typeface="Arial"/>
              </a:rPr>
              <a:t>Division of </a:t>
            </a:r>
            <a:r>
              <a:rPr lang="en-GB" sz="2600" b="1" dirty="0">
                <a:cs typeface="Arial"/>
              </a:rPr>
              <a:t>volunteering students into 2 groups</a:t>
            </a:r>
            <a:r>
              <a:rPr lang="en-GB" sz="2600" dirty="0">
                <a:cs typeface="Arial"/>
              </a:rPr>
              <a:t>: </a:t>
            </a:r>
            <a:r>
              <a:rPr lang="en-GB" sz="2600" b="1" dirty="0">
                <a:cs typeface="Arial"/>
              </a:rPr>
              <a:t>preparation vs. </a:t>
            </a:r>
            <a:r>
              <a:rPr lang="en-GB" sz="2600" b="1">
                <a:cs typeface="Arial"/>
              </a:rPr>
              <a:t>non-preparation;  </a:t>
            </a:r>
            <a:r>
              <a:rPr lang="en-GB" sz="2600">
                <a:cs typeface="Arial"/>
              </a:rPr>
              <a:t>carrying </a:t>
            </a:r>
            <a:r>
              <a:rPr lang="en-GB" sz="2600" dirty="0">
                <a:cs typeface="Arial"/>
              </a:rPr>
              <a:t>out the task under exam conditions.</a:t>
            </a:r>
            <a:r>
              <a:rPr lang="en-GB" sz="2600" b="1" u="sng" dirty="0">
                <a:cs typeface="Arial"/>
              </a:rPr>
              <a:t>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GB" sz="2600" b="1" u="sng" dirty="0">
                <a:cs typeface="Arial"/>
              </a:rPr>
              <a:t>ACTIVITY 3:</a:t>
            </a:r>
            <a:r>
              <a:rPr lang="en-GB" sz="2600" b="1" dirty="0">
                <a:cs typeface="Arial"/>
              </a:rPr>
              <a:t> </a:t>
            </a:r>
            <a:r>
              <a:rPr lang="en-GB" sz="2600" dirty="0">
                <a:cs typeface="Arial"/>
              </a:rPr>
              <a:t>Asking </a:t>
            </a:r>
            <a:r>
              <a:rPr lang="en-GB" sz="2600" b="1" dirty="0">
                <a:cs typeface="Arial"/>
              </a:rPr>
              <a:t>students</a:t>
            </a:r>
            <a:r>
              <a:rPr lang="en-GB" sz="2600" dirty="0">
                <a:cs typeface="Arial"/>
              </a:rPr>
              <a:t> to </a:t>
            </a:r>
            <a:r>
              <a:rPr lang="en-GB" sz="2600" b="1" dirty="0">
                <a:cs typeface="Arial"/>
              </a:rPr>
              <a:t>reflect on </a:t>
            </a:r>
            <a:r>
              <a:rPr lang="en-GB" sz="2600" dirty="0">
                <a:cs typeface="Arial"/>
              </a:rPr>
              <a:t>the </a:t>
            </a:r>
            <a:r>
              <a:rPr lang="en-GB" sz="2600" b="1" dirty="0">
                <a:cs typeface="Arial"/>
              </a:rPr>
              <a:t>reasons for disengagement </a:t>
            </a:r>
            <a:r>
              <a:rPr lang="en-GB" sz="2600" dirty="0">
                <a:cs typeface="Arial"/>
              </a:rPr>
              <a:t>through </a:t>
            </a:r>
            <a:r>
              <a:rPr lang="en-GB" sz="2600" b="1" dirty="0">
                <a:cs typeface="Arial"/>
              </a:rPr>
              <a:t>Challenge-Based Learning methodology </a:t>
            </a:r>
            <a:r>
              <a:rPr lang="en-GB" sz="2600" dirty="0">
                <a:cs typeface="Arial"/>
              </a:rPr>
              <a:t>(</a:t>
            </a:r>
            <a:r>
              <a:rPr lang="en-GB" sz="2600" b="1" dirty="0">
                <a:cs typeface="Arial"/>
              </a:rPr>
              <a:t>creation of questionnaires</a:t>
            </a:r>
            <a:r>
              <a:rPr lang="en-GB" sz="2600" dirty="0">
                <a:cs typeface="Arial"/>
              </a:rPr>
              <a:t>).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en-GB" dirty="0">
              <a:cs typeface="Arial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en-GB" dirty="0">
              <a:cs typeface="Arial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en-GB" sz="2600" dirty="0">
              <a:cs typeface="Arial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GB" dirty="0">
              <a:latin typeface="Aptos" panose="020B0004020202020204" pitchFamily="34" charset="0"/>
              <a:cs typeface="Arial"/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66368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CF55BE55-9E06-109C-8F33-6F676E2FA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2800" b="1" dirty="0" err="1"/>
              <a:t>Results</a:t>
            </a:r>
            <a:r>
              <a:rPr lang="ca-ES" sz="2800" b="1" dirty="0"/>
              <a:t> </a:t>
            </a:r>
            <a:r>
              <a:rPr lang="ca-ES" sz="2800" b="1" dirty="0" err="1"/>
              <a:t>activity</a:t>
            </a:r>
            <a:r>
              <a:rPr lang="ca-ES" sz="2800" b="1" dirty="0"/>
              <a:t> 1: </a:t>
            </a:r>
            <a:r>
              <a:rPr lang="ca-ES" sz="2800" b="1" dirty="0" err="1"/>
              <a:t>Teachers</a:t>
            </a:r>
            <a:r>
              <a:rPr lang="ca-ES" sz="2800" b="1" dirty="0"/>
              <a:t>’ </a:t>
            </a:r>
            <a:r>
              <a:rPr lang="ca-ES" sz="2800" b="1" dirty="0" err="1"/>
              <a:t>answers</a:t>
            </a:r>
            <a:r>
              <a:rPr lang="ca-ES" sz="2800" b="1" dirty="0"/>
              <a:t> </a:t>
            </a:r>
            <a:r>
              <a:rPr lang="ca-ES" sz="2800" b="1" dirty="0" err="1"/>
              <a:t>agreement</a:t>
            </a:r>
            <a:r>
              <a:rPr lang="ca-ES" sz="2800" b="1" dirty="0"/>
              <a:t>/</a:t>
            </a:r>
            <a:r>
              <a:rPr lang="ca-ES" sz="2800" b="1" dirty="0" err="1"/>
              <a:t>disagreement</a:t>
            </a:r>
            <a:endParaRPr lang="ca-ES" sz="2800" b="1" dirty="0"/>
          </a:p>
        </p:txBody>
      </p:sp>
      <p:graphicFrame>
        <p:nvGraphicFramePr>
          <p:cNvPr id="13" name="Contenidor de contingut 12">
            <a:extLst>
              <a:ext uri="{FF2B5EF4-FFF2-40B4-BE49-F238E27FC236}">
                <a16:creationId xmlns:a16="http://schemas.microsoft.com/office/drawing/2014/main" id="{D822B666-1026-9103-06A4-071369822A3F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1088570" y="1825624"/>
          <a:ext cx="9731830" cy="4509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205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693AB85C-79EB-5BBC-C4B7-41077DF74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200" b="1" dirty="0" err="1"/>
              <a:t>Results</a:t>
            </a:r>
            <a:r>
              <a:rPr lang="ca-ES" sz="3200" b="1" dirty="0"/>
              <a:t> </a:t>
            </a:r>
            <a:r>
              <a:rPr lang="ca-ES" sz="3200" b="1" dirty="0" err="1"/>
              <a:t>activity</a:t>
            </a:r>
            <a:r>
              <a:rPr lang="ca-ES" sz="3200" b="1" dirty="0"/>
              <a:t> 1: </a:t>
            </a:r>
            <a:r>
              <a:rPr lang="ca-ES" sz="3200" b="1" dirty="0" err="1"/>
              <a:t>Teachers</a:t>
            </a:r>
            <a:r>
              <a:rPr lang="ca-ES" sz="3200" b="1" dirty="0"/>
              <a:t>’ </a:t>
            </a:r>
            <a:r>
              <a:rPr lang="ca-ES" sz="3200" b="1" dirty="0" err="1"/>
              <a:t>answers</a:t>
            </a:r>
            <a:r>
              <a:rPr lang="ca-ES" sz="3200" b="1" dirty="0"/>
              <a:t> </a:t>
            </a:r>
          </a:p>
        </p:txBody>
      </p:sp>
      <p:graphicFrame>
        <p:nvGraphicFramePr>
          <p:cNvPr id="7" name="Contenidor de contingut 6">
            <a:extLst>
              <a:ext uri="{FF2B5EF4-FFF2-40B4-BE49-F238E27FC236}">
                <a16:creationId xmlns:a16="http://schemas.microsoft.com/office/drawing/2014/main" id="{C009B10B-BA93-74DD-E54B-67898EFB0899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642257" y="1690688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idor de contingut 9">
            <a:extLst>
              <a:ext uri="{FF2B5EF4-FFF2-40B4-BE49-F238E27FC236}">
                <a16:creationId xmlns:a16="http://schemas.microsoft.com/office/drawing/2014/main" id="{E4B01445-0910-FB3A-99CC-B69E71F4E3AB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172202" y="1729467"/>
          <a:ext cx="5475511" cy="4447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8028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  <p:bldGraphic spid="10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74F0DDD5-126B-A394-4946-6D47BE419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200" b="1" dirty="0" err="1"/>
              <a:t>Results</a:t>
            </a:r>
            <a:r>
              <a:rPr lang="ca-ES" sz="3200" b="1" dirty="0"/>
              <a:t> </a:t>
            </a:r>
            <a:r>
              <a:rPr lang="ca-ES" sz="3200" b="1" dirty="0" err="1"/>
              <a:t>activity</a:t>
            </a:r>
            <a:r>
              <a:rPr lang="ca-ES" sz="3200" b="1" dirty="0"/>
              <a:t> 1: </a:t>
            </a:r>
            <a:r>
              <a:rPr lang="ca-ES" sz="3200" b="1" dirty="0" err="1"/>
              <a:t>Teacher’s</a:t>
            </a:r>
            <a:r>
              <a:rPr lang="ca-ES" sz="3200" b="1" dirty="0"/>
              <a:t> </a:t>
            </a:r>
            <a:r>
              <a:rPr lang="ca-ES" sz="3200" b="1" dirty="0" err="1"/>
              <a:t>answers</a:t>
            </a:r>
            <a:r>
              <a:rPr lang="ca-ES" sz="3200" b="1" dirty="0"/>
              <a:t> to </a:t>
            </a:r>
            <a:r>
              <a:rPr lang="ca-ES" sz="3200" b="1" dirty="0" err="1"/>
              <a:t>yes</a:t>
            </a:r>
            <a:r>
              <a:rPr lang="ca-ES" sz="3200" b="1" dirty="0"/>
              <a:t>/no </a:t>
            </a:r>
            <a:r>
              <a:rPr lang="ca-ES" sz="3200" b="1" dirty="0" err="1"/>
              <a:t>questions</a:t>
            </a:r>
            <a:endParaRPr lang="ca-ES" sz="3200" b="1" dirty="0"/>
          </a:p>
        </p:txBody>
      </p:sp>
      <p:graphicFrame>
        <p:nvGraphicFramePr>
          <p:cNvPr id="20" name="Contenidor de contingut 19">
            <a:extLst>
              <a:ext uri="{FF2B5EF4-FFF2-40B4-BE49-F238E27FC236}">
                <a16:creationId xmlns:a16="http://schemas.microsoft.com/office/drawing/2014/main" id="{9D244587-56B7-A756-9B65-F3CFAB700797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1208315" y="1531709"/>
          <a:ext cx="9503228" cy="4961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171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20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ol 5">
            <a:extLst>
              <a:ext uri="{FF2B5EF4-FFF2-40B4-BE49-F238E27FC236}">
                <a16:creationId xmlns:a16="http://schemas.microsoft.com/office/drawing/2014/main" id="{5226D465-4931-7389-5BC5-9EE3631EC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262223"/>
            <a:ext cx="10820400" cy="1325563"/>
          </a:xfrm>
        </p:spPr>
        <p:txBody>
          <a:bodyPr>
            <a:normAutofit/>
          </a:bodyPr>
          <a:lstStyle/>
          <a:p>
            <a:pPr algn="just"/>
            <a:r>
              <a:rPr lang="ca-ES" sz="2400" b="1" dirty="0" err="1"/>
              <a:t>Results</a:t>
            </a:r>
            <a:r>
              <a:rPr lang="ca-ES" sz="2400" b="1" dirty="0"/>
              <a:t> </a:t>
            </a:r>
            <a:r>
              <a:rPr lang="ca-ES" sz="2400" b="1" dirty="0" err="1"/>
              <a:t>activity</a:t>
            </a:r>
            <a:r>
              <a:rPr lang="ca-ES" sz="2400" b="1" dirty="0"/>
              <a:t> 1:  </a:t>
            </a:r>
            <a:r>
              <a:rPr lang="ca-ES" sz="2400" b="1" dirty="0" err="1"/>
              <a:t>Teacher’s</a:t>
            </a:r>
            <a:r>
              <a:rPr lang="ca-ES" sz="2400" b="1" dirty="0"/>
              <a:t> </a:t>
            </a:r>
            <a:r>
              <a:rPr lang="ca-ES" sz="2400" b="1" dirty="0" err="1"/>
              <a:t>answers</a:t>
            </a:r>
            <a:r>
              <a:rPr lang="ca-ES" sz="2400" b="1" dirty="0"/>
              <a:t> to </a:t>
            </a:r>
            <a:r>
              <a:rPr lang="ca-ES" sz="2400" b="1" dirty="0" err="1"/>
              <a:t>questions</a:t>
            </a:r>
            <a:r>
              <a:rPr lang="ca-ES" sz="2400" b="1" dirty="0"/>
              <a:t> on </a:t>
            </a:r>
            <a:r>
              <a:rPr lang="ca-ES" sz="2400" b="1" dirty="0" err="1"/>
              <a:t>the</a:t>
            </a:r>
            <a:r>
              <a:rPr lang="ca-ES" sz="2400" b="1" dirty="0"/>
              <a:t> </a:t>
            </a:r>
            <a:r>
              <a:rPr lang="ca-ES" sz="2400" b="1" dirty="0" err="1"/>
              <a:t>strategies</a:t>
            </a:r>
            <a:r>
              <a:rPr lang="ca-ES" sz="2400" b="1" dirty="0"/>
              <a:t> </a:t>
            </a:r>
            <a:r>
              <a:rPr lang="ca-ES" sz="2400" b="1" dirty="0" err="1"/>
              <a:t>they</a:t>
            </a:r>
            <a:r>
              <a:rPr lang="ca-ES" sz="2400" b="1" dirty="0"/>
              <a:t> </a:t>
            </a:r>
            <a:r>
              <a:rPr lang="ca-ES" sz="2400" b="1" dirty="0" err="1"/>
              <a:t>use</a:t>
            </a:r>
            <a:endParaRPr lang="ca-ES" sz="2400" dirty="0"/>
          </a:p>
        </p:txBody>
      </p:sp>
      <p:sp>
        <p:nvSpPr>
          <p:cNvPr id="7" name="Contenidor de contingut 4">
            <a:extLst>
              <a:ext uri="{FF2B5EF4-FFF2-40B4-BE49-F238E27FC236}">
                <a16:creationId xmlns:a16="http://schemas.microsoft.com/office/drawing/2014/main" id="{294E1EE6-9D90-476A-D431-0CC888714EDC}"/>
              </a:ext>
            </a:extLst>
          </p:cNvPr>
          <p:cNvSpPr txBox="1">
            <a:spLocks/>
          </p:cNvSpPr>
          <p:nvPr/>
        </p:nvSpPr>
        <p:spPr>
          <a:xfrm>
            <a:off x="751114" y="1141186"/>
            <a:ext cx="10907486" cy="123756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ca-ES" sz="2000" b="1" i="1" dirty="0"/>
          </a:p>
          <a:p>
            <a:pPr marL="0" indent="0" algn="just">
              <a:buNone/>
            </a:pP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What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solutions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have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you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implemented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to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improve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homework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/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lack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of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reading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ca-ES" sz="2600" b="1" i="1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problem</a:t>
            </a:r>
            <a:r>
              <a:rPr lang="ca-ES" sz="2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?</a:t>
            </a:r>
            <a:r>
              <a:rPr lang="ca-ES" sz="2600" dirty="0"/>
              <a:t>	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ca-ES" sz="2000" dirty="0"/>
              <a:t>	</a:t>
            </a:r>
          </a:p>
        </p:txBody>
      </p:sp>
      <p:sp>
        <p:nvSpPr>
          <p:cNvPr id="8" name="Globus: oval 7">
            <a:extLst>
              <a:ext uri="{FF2B5EF4-FFF2-40B4-BE49-F238E27FC236}">
                <a16:creationId xmlns:a16="http://schemas.microsoft.com/office/drawing/2014/main" id="{3DE71F1A-668F-557E-54F0-44BA439CB77E}"/>
              </a:ext>
            </a:extLst>
          </p:cNvPr>
          <p:cNvSpPr/>
          <p:nvPr/>
        </p:nvSpPr>
        <p:spPr>
          <a:xfrm>
            <a:off x="1061356" y="2295014"/>
            <a:ext cx="3156856" cy="1879488"/>
          </a:xfrm>
          <a:prstGeom prst="wedgeEllipseCallout">
            <a:avLst>
              <a:gd name="adj1" fmla="val -64657"/>
              <a:gd name="adj2" fmla="val 4783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ca-ES" sz="1800" b="1" dirty="0"/>
              <a:t>“</a:t>
            </a:r>
            <a:r>
              <a:rPr lang="ca-ES" sz="1800" b="1" dirty="0" err="1"/>
              <a:t>asking</a:t>
            </a:r>
            <a:r>
              <a:rPr lang="ca-ES" sz="1800" b="1" dirty="0"/>
              <a:t> </a:t>
            </a:r>
            <a:r>
              <a:rPr lang="ca-ES" sz="1800" b="1" dirty="0" err="1"/>
              <a:t>them</a:t>
            </a:r>
            <a:r>
              <a:rPr lang="ca-ES" sz="1800" b="1" dirty="0"/>
              <a:t> to </a:t>
            </a:r>
            <a:r>
              <a:rPr lang="ca-ES" sz="1800" b="1" dirty="0" err="1"/>
              <a:t>submit</a:t>
            </a:r>
            <a:r>
              <a:rPr lang="ca-ES" sz="1800" b="1" dirty="0"/>
              <a:t> </a:t>
            </a:r>
            <a:r>
              <a:rPr lang="ca-ES" sz="1800" b="1" dirty="0" err="1"/>
              <a:t>work</a:t>
            </a:r>
            <a:r>
              <a:rPr lang="ca-ES" sz="1800" b="1" dirty="0"/>
              <a:t> on </a:t>
            </a:r>
            <a:r>
              <a:rPr lang="ca-ES" sz="1800" b="1" dirty="0" err="1"/>
              <a:t>Moodle</a:t>
            </a:r>
            <a:r>
              <a:rPr lang="ca-ES" b="1" dirty="0"/>
              <a:t> or </a:t>
            </a:r>
            <a:r>
              <a:rPr lang="ca-ES" sz="1800" b="1" dirty="0" err="1"/>
              <a:t>written</a:t>
            </a:r>
            <a:r>
              <a:rPr lang="ca-ES" sz="1800" b="1" dirty="0"/>
              <a:t> in </a:t>
            </a:r>
            <a:r>
              <a:rPr lang="ca-ES" sz="1800" b="1" dirty="0" err="1"/>
              <a:t>class</a:t>
            </a:r>
            <a:r>
              <a:rPr lang="ca-ES" sz="1800" b="1" dirty="0"/>
              <a:t>”</a:t>
            </a:r>
          </a:p>
        </p:txBody>
      </p:sp>
      <p:sp>
        <p:nvSpPr>
          <p:cNvPr id="10" name="Globus: oval 9">
            <a:extLst>
              <a:ext uri="{FF2B5EF4-FFF2-40B4-BE49-F238E27FC236}">
                <a16:creationId xmlns:a16="http://schemas.microsoft.com/office/drawing/2014/main" id="{B454427C-2DF8-7BD4-E15C-CCB24EE8F5A6}"/>
              </a:ext>
            </a:extLst>
          </p:cNvPr>
          <p:cNvSpPr/>
          <p:nvPr/>
        </p:nvSpPr>
        <p:spPr>
          <a:xfrm>
            <a:off x="5083629" y="2466749"/>
            <a:ext cx="2634340" cy="1325564"/>
          </a:xfrm>
          <a:prstGeom prst="wedgeEllipseCallout">
            <a:avLst>
              <a:gd name="adj1" fmla="val -64657"/>
              <a:gd name="adj2" fmla="val 4783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2000" b="1" dirty="0"/>
              <a:t>“</a:t>
            </a:r>
            <a:r>
              <a:rPr lang="ca-ES" sz="2000" b="1" dirty="0" err="1"/>
              <a:t>cold-calling</a:t>
            </a:r>
            <a:r>
              <a:rPr lang="ca-ES" sz="2000" b="1" dirty="0"/>
              <a:t>, pop </a:t>
            </a:r>
            <a:r>
              <a:rPr lang="ca-ES" sz="2000" b="1" dirty="0" err="1"/>
              <a:t>quizes</a:t>
            </a:r>
            <a:r>
              <a:rPr lang="ca-ES" sz="2000" b="1" dirty="0"/>
              <a:t>”</a:t>
            </a:r>
          </a:p>
        </p:txBody>
      </p:sp>
      <p:sp>
        <p:nvSpPr>
          <p:cNvPr id="11" name="Globus: oval 10">
            <a:extLst>
              <a:ext uri="{FF2B5EF4-FFF2-40B4-BE49-F238E27FC236}">
                <a16:creationId xmlns:a16="http://schemas.microsoft.com/office/drawing/2014/main" id="{5499FEE0-1966-EE7D-B693-CD7C3B915AD5}"/>
              </a:ext>
            </a:extLst>
          </p:cNvPr>
          <p:cNvSpPr/>
          <p:nvPr/>
        </p:nvSpPr>
        <p:spPr>
          <a:xfrm>
            <a:off x="8654145" y="2295014"/>
            <a:ext cx="3004455" cy="1618570"/>
          </a:xfrm>
          <a:prstGeom prst="wedgeEllipseCallout">
            <a:avLst>
              <a:gd name="adj1" fmla="val -54306"/>
              <a:gd name="adj2" fmla="val 4203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b="1" dirty="0"/>
              <a:t>“</a:t>
            </a:r>
            <a:r>
              <a:rPr lang="ca-ES" b="1" dirty="0" err="1"/>
              <a:t>making</a:t>
            </a:r>
            <a:r>
              <a:rPr lang="ca-ES" b="1" dirty="0"/>
              <a:t> </a:t>
            </a:r>
            <a:r>
              <a:rPr lang="ca-ES" b="1" dirty="0" err="1"/>
              <a:t>my</a:t>
            </a:r>
            <a:r>
              <a:rPr lang="ca-ES" b="1" dirty="0"/>
              <a:t> classes </a:t>
            </a:r>
            <a:r>
              <a:rPr lang="ca-ES" b="1" dirty="0" err="1"/>
              <a:t>much</a:t>
            </a:r>
            <a:r>
              <a:rPr lang="ca-ES" b="1" dirty="0"/>
              <a:t> </a:t>
            </a:r>
          </a:p>
          <a:p>
            <a:pPr algn="ctr"/>
            <a:r>
              <a:rPr lang="ca-ES" b="1" dirty="0" err="1"/>
              <a:t>more</a:t>
            </a:r>
            <a:r>
              <a:rPr lang="ca-ES" b="1" dirty="0"/>
              <a:t> </a:t>
            </a:r>
            <a:r>
              <a:rPr lang="ca-ES" b="1" dirty="0" err="1"/>
              <a:t>interactive</a:t>
            </a:r>
            <a:r>
              <a:rPr lang="ca-ES" b="1" dirty="0"/>
              <a:t>”</a:t>
            </a:r>
          </a:p>
        </p:txBody>
      </p:sp>
      <p:sp>
        <p:nvSpPr>
          <p:cNvPr id="12" name="Globus: oval 11">
            <a:extLst>
              <a:ext uri="{FF2B5EF4-FFF2-40B4-BE49-F238E27FC236}">
                <a16:creationId xmlns:a16="http://schemas.microsoft.com/office/drawing/2014/main" id="{A1A3F266-A98B-67BC-8259-EFA90138905D}"/>
              </a:ext>
            </a:extLst>
          </p:cNvPr>
          <p:cNvSpPr/>
          <p:nvPr/>
        </p:nvSpPr>
        <p:spPr>
          <a:xfrm>
            <a:off x="1132112" y="4499541"/>
            <a:ext cx="3015343" cy="1765642"/>
          </a:xfrm>
          <a:prstGeom prst="wedgeEllipseCallout">
            <a:avLst>
              <a:gd name="adj1" fmla="val -73321"/>
              <a:gd name="adj2" fmla="val 507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b="1" dirty="0"/>
              <a:t>“</a:t>
            </a:r>
            <a:r>
              <a:rPr lang="ca-ES" b="1" dirty="0" err="1"/>
              <a:t>work</a:t>
            </a:r>
            <a:r>
              <a:rPr lang="ca-ES" b="1" dirty="0"/>
              <a:t> in </a:t>
            </a:r>
            <a:r>
              <a:rPr lang="ca-ES" b="1" dirty="0" err="1"/>
              <a:t>groups</a:t>
            </a:r>
            <a:r>
              <a:rPr lang="ca-ES" b="1" dirty="0"/>
              <a:t> </a:t>
            </a:r>
            <a:r>
              <a:rPr lang="ca-ES" b="1" dirty="0" err="1"/>
              <a:t>and</a:t>
            </a:r>
            <a:r>
              <a:rPr lang="ca-ES" b="1" dirty="0"/>
              <a:t> </a:t>
            </a:r>
            <a:r>
              <a:rPr lang="ca-ES" b="1" dirty="0" err="1"/>
              <a:t>then</a:t>
            </a:r>
            <a:r>
              <a:rPr lang="ca-ES" b="1" dirty="0"/>
              <a:t> </a:t>
            </a:r>
            <a:r>
              <a:rPr lang="ca-ES" b="1" dirty="0" err="1"/>
              <a:t>share</a:t>
            </a:r>
            <a:r>
              <a:rPr lang="ca-ES" b="1" dirty="0"/>
              <a:t> </a:t>
            </a:r>
            <a:r>
              <a:rPr lang="ca-ES" b="1" dirty="0" err="1"/>
              <a:t>answers</a:t>
            </a:r>
            <a:r>
              <a:rPr lang="ca-ES" b="1" dirty="0"/>
              <a:t> </a:t>
            </a:r>
            <a:r>
              <a:rPr lang="ca-ES" b="1" dirty="0" err="1"/>
              <a:t>with</a:t>
            </a:r>
            <a:r>
              <a:rPr lang="ca-ES" b="1" dirty="0"/>
              <a:t> </a:t>
            </a:r>
            <a:r>
              <a:rPr lang="ca-ES" b="1" dirty="0" err="1"/>
              <a:t>the</a:t>
            </a:r>
            <a:r>
              <a:rPr lang="ca-ES" b="1" dirty="0"/>
              <a:t> </a:t>
            </a:r>
            <a:r>
              <a:rPr lang="ca-ES" b="1" dirty="0" err="1"/>
              <a:t>class</a:t>
            </a:r>
            <a:r>
              <a:rPr lang="ca-ES" b="1" dirty="0"/>
              <a:t>”</a:t>
            </a:r>
          </a:p>
        </p:txBody>
      </p:sp>
      <p:sp>
        <p:nvSpPr>
          <p:cNvPr id="13" name="Globus: oval 12">
            <a:extLst>
              <a:ext uri="{FF2B5EF4-FFF2-40B4-BE49-F238E27FC236}">
                <a16:creationId xmlns:a16="http://schemas.microsoft.com/office/drawing/2014/main" id="{C76D7893-1979-6D39-253B-9158B34C42FA}"/>
              </a:ext>
            </a:extLst>
          </p:cNvPr>
          <p:cNvSpPr/>
          <p:nvPr/>
        </p:nvSpPr>
        <p:spPr>
          <a:xfrm>
            <a:off x="4822368" y="4499541"/>
            <a:ext cx="2895601" cy="1765642"/>
          </a:xfrm>
          <a:prstGeom prst="wedgeEllipseCallout">
            <a:avLst>
              <a:gd name="adj1" fmla="val -64657"/>
              <a:gd name="adj2" fmla="val 4783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a-ES" b="1" dirty="0"/>
              <a:t>“</a:t>
            </a:r>
            <a:r>
              <a:rPr lang="ca-ES" b="1" dirty="0" err="1"/>
              <a:t>knowing</a:t>
            </a:r>
            <a:r>
              <a:rPr lang="ca-ES" b="1" dirty="0"/>
              <a:t> </a:t>
            </a:r>
            <a:r>
              <a:rPr lang="ca-ES" b="1" dirty="0" err="1"/>
              <a:t>their</a:t>
            </a:r>
            <a:r>
              <a:rPr lang="ca-ES" b="1" dirty="0"/>
              <a:t> </a:t>
            </a:r>
            <a:r>
              <a:rPr lang="ca-ES" b="1" dirty="0" err="1"/>
              <a:t>names</a:t>
            </a:r>
            <a:r>
              <a:rPr lang="ca-ES" b="1" dirty="0"/>
              <a:t> </a:t>
            </a:r>
            <a:r>
              <a:rPr lang="ca-ES" b="1" dirty="0" err="1"/>
              <a:t>and</a:t>
            </a:r>
            <a:r>
              <a:rPr lang="ca-ES" b="1" dirty="0"/>
              <a:t> </a:t>
            </a:r>
            <a:r>
              <a:rPr lang="ca-ES" b="1" dirty="0" err="1"/>
              <a:t>giving</a:t>
            </a:r>
            <a:r>
              <a:rPr lang="ca-ES" b="1" dirty="0"/>
              <a:t> </a:t>
            </a:r>
            <a:r>
              <a:rPr lang="ca-ES" b="1" dirty="0" err="1"/>
              <a:t>positive</a:t>
            </a:r>
            <a:r>
              <a:rPr lang="ca-ES" b="1" dirty="0"/>
              <a:t> </a:t>
            </a:r>
            <a:r>
              <a:rPr lang="ca-ES" b="1" dirty="0" err="1"/>
              <a:t>encouragement</a:t>
            </a:r>
            <a:r>
              <a:rPr lang="ca-ES" b="1" dirty="0"/>
              <a:t>”</a:t>
            </a:r>
          </a:p>
        </p:txBody>
      </p:sp>
      <p:sp>
        <p:nvSpPr>
          <p:cNvPr id="14" name="Globus: oval 13">
            <a:extLst>
              <a:ext uri="{FF2B5EF4-FFF2-40B4-BE49-F238E27FC236}">
                <a16:creationId xmlns:a16="http://schemas.microsoft.com/office/drawing/2014/main" id="{27D45DBF-9D98-1FB1-D4D3-DD240891DFC7}"/>
              </a:ext>
            </a:extLst>
          </p:cNvPr>
          <p:cNvSpPr/>
          <p:nvPr/>
        </p:nvSpPr>
        <p:spPr>
          <a:xfrm>
            <a:off x="8763000" y="4442618"/>
            <a:ext cx="2895600" cy="1879488"/>
          </a:xfrm>
          <a:prstGeom prst="wedgeEllipseCallout">
            <a:avLst>
              <a:gd name="adj1" fmla="val -64657"/>
              <a:gd name="adj2" fmla="val 4783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b="1" dirty="0"/>
              <a:t>“</a:t>
            </a:r>
            <a:r>
              <a:rPr lang="ca-ES" b="1" dirty="0" err="1"/>
              <a:t>connecting</a:t>
            </a:r>
            <a:r>
              <a:rPr lang="ca-ES" b="1" dirty="0"/>
              <a:t> </a:t>
            </a:r>
            <a:r>
              <a:rPr lang="ca-ES" b="1" dirty="0" err="1"/>
              <a:t>the</a:t>
            </a:r>
            <a:r>
              <a:rPr lang="ca-ES" b="1" dirty="0"/>
              <a:t> contents to </a:t>
            </a:r>
            <a:r>
              <a:rPr lang="ca-ES" b="1" dirty="0" err="1"/>
              <a:t>what’s</a:t>
            </a:r>
            <a:r>
              <a:rPr lang="ca-ES" b="1" dirty="0"/>
              <a:t> </a:t>
            </a:r>
            <a:r>
              <a:rPr lang="ca-ES" b="1" dirty="0" err="1"/>
              <a:t>going</a:t>
            </a:r>
            <a:r>
              <a:rPr lang="ca-ES" b="1" dirty="0"/>
              <a:t> on in </a:t>
            </a:r>
            <a:r>
              <a:rPr lang="ca-ES" b="1" dirty="0" err="1"/>
              <a:t>the</a:t>
            </a:r>
            <a:r>
              <a:rPr lang="ca-ES" b="1" dirty="0"/>
              <a:t> </a:t>
            </a:r>
            <a:r>
              <a:rPr lang="ca-ES" b="1" dirty="0" err="1"/>
              <a:t>world</a:t>
            </a:r>
            <a:r>
              <a:rPr lang="ca-ES" b="1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808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>
            <a:extLst>
              <a:ext uri="{FF2B5EF4-FFF2-40B4-BE49-F238E27FC236}">
                <a16:creationId xmlns:a16="http://schemas.microsoft.com/office/drawing/2014/main" id="{7A74D3FE-BE3A-738C-ECC4-0432577AF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3600" b="1" dirty="0" err="1"/>
              <a:t>Results</a:t>
            </a:r>
            <a:r>
              <a:rPr lang="ca-ES" sz="3600" b="1" dirty="0"/>
              <a:t> </a:t>
            </a:r>
            <a:r>
              <a:rPr lang="ca-ES" sz="3600" b="1" dirty="0" err="1"/>
              <a:t>activity</a:t>
            </a:r>
            <a:r>
              <a:rPr lang="ca-ES" sz="3600" b="1" dirty="0"/>
              <a:t> 2: </a:t>
            </a:r>
            <a:r>
              <a:rPr lang="ca-ES" sz="3600" b="1" dirty="0" err="1"/>
              <a:t>Syntax</a:t>
            </a:r>
            <a:endParaRPr lang="ca-ES" sz="2800" b="1" dirty="0"/>
          </a:p>
        </p:txBody>
      </p:sp>
      <p:graphicFrame>
        <p:nvGraphicFramePr>
          <p:cNvPr id="8" name="Contenidor de contingut 7">
            <a:extLst>
              <a:ext uri="{FF2B5EF4-FFF2-40B4-BE49-F238E27FC236}">
                <a16:creationId xmlns:a16="http://schemas.microsoft.com/office/drawing/2014/main" id="{6FD24BD6-7840-9D7A-F62E-FF96ADC5037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59552944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ontenidor de contingut 10">
            <a:extLst>
              <a:ext uri="{FF2B5EF4-FFF2-40B4-BE49-F238E27FC236}">
                <a16:creationId xmlns:a16="http://schemas.microsoft.com/office/drawing/2014/main" id="{CAA55F21-B1A8-BF29-F65E-E982B5B8CF5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3433404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97069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icin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83FB6F3BFDD7428C476434840EAC06" ma:contentTypeVersion="18" ma:contentTypeDescription="Crea un document nou" ma:contentTypeScope="" ma:versionID="42b5915ccc9a4d872216250960430801">
  <xsd:schema xmlns:xsd="http://www.w3.org/2001/XMLSchema" xmlns:xs="http://www.w3.org/2001/XMLSchema" xmlns:p="http://schemas.microsoft.com/office/2006/metadata/properties" xmlns:ns2="20a2deba-4ad4-423e-92ef-0da60a3691b8" xmlns:ns3="5508626d-c8f2-485a-8037-57436470bc37" targetNamespace="http://schemas.microsoft.com/office/2006/metadata/properties" ma:root="true" ma:fieldsID="0910e03ad6909e092940597c6e950cad" ns2:_="" ns3:_="">
    <xsd:import namespace="20a2deba-4ad4-423e-92ef-0da60a3691b8"/>
    <xsd:import namespace="5508626d-c8f2-485a-8037-57436470bc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a2deba-4ad4-423e-92ef-0da60a3691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Etiquetes de la imatge" ma:readOnly="false" ma:fieldId="{5cf76f15-5ced-4ddc-b409-7134ff3c332f}" ma:taxonomyMulti="true" ma:sspId="34c01127-bdf0-454e-9077-a20ba63b60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08626d-c8f2-485a-8037-57436470bc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c1563601-2f9c-40ec-a96f-62bd4f39962f}" ma:internalName="TaxCatchAll" ma:showField="CatchAllData" ma:web="5508626d-c8f2-485a-8037-57436470bc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0a2deba-4ad4-423e-92ef-0da60a3691b8">
      <Terms xmlns="http://schemas.microsoft.com/office/infopath/2007/PartnerControls"/>
    </lcf76f155ced4ddcb4097134ff3c332f>
    <TaxCatchAll xmlns="5508626d-c8f2-485a-8037-57436470bc37" xsi:nil="true"/>
  </documentManagement>
</p:properties>
</file>

<file path=customXml/itemProps1.xml><?xml version="1.0" encoding="utf-8"?>
<ds:datastoreItem xmlns:ds="http://schemas.openxmlformats.org/officeDocument/2006/customXml" ds:itemID="{86108006-D807-465D-9B4A-E86777B52F95}"/>
</file>

<file path=customXml/itemProps2.xml><?xml version="1.0" encoding="utf-8"?>
<ds:datastoreItem xmlns:ds="http://schemas.openxmlformats.org/officeDocument/2006/customXml" ds:itemID="{26605D79-9066-4AF9-B2AD-CF9D9C35D8AB}"/>
</file>

<file path=customXml/itemProps3.xml><?xml version="1.0" encoding="utf-8"?>
<ds:datastoreItem xmlns:ds="http://schemas.openxmlformats.org/officeDocument/2006/customXml" ds:itemID="{B5DE9353-294C-4E1A-8AFE-942375617371}"/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1300</Words>
  <Application>Microsoft Office PowerPoint</Application>
  <PresentationFormat>Pantalla panoràmica</PresentationFormat>
  <Paragraphs>135</Paragraphs>
  <Slides>21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21</vt:i4>
      </vt:variant>
    </vt:vector>
  </HeadingPairs>
  <TitlesOfParts>
    <vt:vector size="27" baseType="lpstr">
      <vt:lpstr>Aptos</vt:lpstr>
      <vt:lpstr>Aptos Black</vt:lpstr>
      <vt:lpstr>Aptos Display</vt:lpstr>
      <vt:lpstr>Arial</vt:lpstr>
      <vt:lpstr>Calibri</vt:lpstr>
      <vt:lpstr>Tema de l'Office</vt:lpstr>
      <vt:lpstr>TEACHING INNOVATION PROJECTS 2024-2025 Susagna Tubau i Laura Gimeno Pahissa </vt:lpstr>
      <vt:lpstr>Introduction</vt:lpstr>
      <vt:lpstr>Objectives</vt:lpstr>
      <vt:lpstr>  Method </vt:lpstr>
      <vt:lpstr>Results activity 1: Teachers’ answers agreement/disagreement</vt:lpstr>
      <vt:lpstr>Results activity 1: Teachers’ answers </vt:lpstr>
      <vt:lpstr>Results activity 1: Teacher’s answers to yes/no questions</vt:lpstr>
      <vt:lpstr>Results activity 1:  Teacher’s answers to questions on the strategies they use</vt:lpstr>
      <vt:lpstr>Results activity 2: Syntax</vt:lpstr>
      <vt:lpstr>Results activity 2: Syntax</vt:lpstr>
      <vt:lpstr>Results activity 2: Literature</vt:lpstr>
      <vt:lpstr>Results activity 2: Literature</vt:lpstr>
      <vt:lpstr>Results activity 3: Multiple-choice questions</vt:lpstr>
      <vt:lpstr>Results activity 3: Multiple-choice questions</vt:lpstr>
      <vt:lpstr>Results activity 3: Multiple-choice questions</vt:lpstr>
      <vt:lpstr>Results activity 3:  Degree of agreement questions</vt:lpstr>
      <vt:lpstr>Results activity 3: Degree of agreement questions</vt:lpstr>
      <vt:lpstr>Results activity 3: Yes/no questions</vt:lpstr>
      <vt:lpstr>Results activity 3: Open questions</vt:lpstr>
      <vt:lpstr>  Discussion </vt:lpstr>
      <vt:lpstr>  Conclusions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Gimeno Pahissa</dc:creator>
  <cp:lastModifiedBy>Susagna Tubau Muntaña</cp:lastModifiedBy>
  <cp:revision>6</cp:revision>
  <dcterms:created xsi:type="dcterms:W3CDTF">2025-09-18T07:21:42Z</dcterms:created>
  <dcterms:modified xsi:type="dcterms:W3CDTF">2025-12-16T16:47:26Z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0x0101008883FB6F3BFDD7428C476434840EAC06</vt:lpwstr>
  </property>
</Properties>
</file>