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60" r:id="rId4"/>
    <p:sldId id="272" r:id="rId5"/>
    <p:sldId id="273" r:id="rId6"/>
    <p:sldId id="261" r:id="rId7"/>
    <p:sldId id="265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53D5D2"/>
    <a:srgbClr val="A1E9E7"/>
    <a:srgbClr val="00E65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55" autoAdjust="0"/>
  </p:normalViewPr>
  <p:slideViewPr>
    <p:cSldViewPr snapToGrid="0">
      <p:cViewPr varScale="1">
        <p:scale>
          <a:sx n="91" d="100"/>
          <a:sy n="91" d="100"/>
        </p:scale>
        <p:origin x="135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Ferrús i Estopà" userId="0f405408-2caf-4b45-9258-7f973ddfe6dc" providerId="ADAL" clId="{F70EA5F2-D529-40EE-A670-939EBAA88216}"/>
    <pc:docChg chg="undo custSel addSld delSld modSld">
      <pc:chgData name="Lena Ferrús i Estopà" userId="0f405408-2caf-4b45-9258-7f973ddfe6dc" providerId="ADAL" clId="{F70EA5F2-D529-40EE-A670-939EBAA88216}" dt="2022-06-01T16:29:27.416" v="8" actId="47"/>
      <pc:docMkLst>
        <pc:docMk/>
      </pc:docMkLst>
      <pc:sldChg chg="del">
        <pc:chgData name="Lena Ferrús i Estopà" userId="0f405408-2caf-4b45-9258-7f973ddfe6dc" providerId="ADAL" clId="{F70EA5F2-D529-40EE-A670-939EBAA88216}" dt="2022-06-01T14:06:59.239" v="0" actId="47"/>
        <pc:sldMkLst>
          <pc:docMk/>
          <pc:sldMk cId="1233483203" sldId="258"/>
        </pc:sldMkLst>
      </pc:sldChg>
      <pc:sldChg chg="modSp mod">
        <pc:chgData name="Lena Ferrús i Estopà" userId="0f405408-2caf-4b45-9258-7f973ddfe6dc" providerId="ADAL" clId="{F70EA5F2-D529-40EE-A670-939EBAA88216}" dt="2022-06-01T16:27:51.489" v="5" actId="115"/>
        <pc:sldMkLst>
          <pc:docMk/>
          <pc:sldMk cId="2574150406" sldId="260"/>
        </pc:sldMkLst>
        <pc:spChg chg="mod">
          <ac:chgData name="Lena Ferrús i Estopà" userId="0f405408-2caf-4b45-9258-7f973ddfe6dc" providerId="ADAL" clId="{F70EA5F2-D529-40EE-A670-939EBAA88216}" dt="2022-06-01T16:27:51.489" v="5" actId="115"/>
          <ac:spMkLst>
            <pc:docMk/>
            <pc:sldMk cId="2574150406" sldId="260"/>
            <ac:spMk id="13" creationId="{CDA200A6-BC5C-7EBA-A0E7-E9202173DDF9}"/>
          </ac:spMkLst>
        </pc:spChg>
      </pc:sldChg>
      <pc:sldChg chg="modSp add del">
        <pc:chgData name="Lena Ferrús i Estopà" userId="0f405408-2caf-4b45-9258-7f973ddfe6dc" providerId="ADAL" clId="{F70EA5F2-D529-40EE-A670-939EBAA88216}" dt="2022-06-01T16:29:27.416" v="8" actId="47"/>
        <pc:sldMkLst>
          <pc:docMk/>
          <pc:sldMk cId="2451998274" sldId="272"/>
        </pc:sldMkLst>
        <pc:spChg chg="mod">
          <ac:chgData name="Lena Ferrús i Estopà" userId="0f405408-2caf-4b45-9258-7f973ddfe6dc" providerId="ADAL" clId="{F70EA5F2-D529-40EE-A670-939EBAA88216}" dt="2022-06-01T16:28:03.746" v="6" actId="6549"/>
          <ac:spMkLst>
            <pc:docMk/>
            <pc:sldMk cId="2451998274" sldId="272"/>
            <ac:spMk id="5" creationId="{246E9BEF-817E-7F1D-B452-439C1A491CA3}"/>
          </ac:spMkLst>
        </pc:spChg>
      </pc:sldChg>
    </pc:docChg>
  </pc:docChgLst>
  <pc:docChgLst>
    <pc:chgData name="Lena Ferrús i Estopà" userId="0f405408-2caf-4b45-9258-7f973ddfe6dc" providerId="ADAL" clId="{4786BD39-B266-4339-A30A-E2D8F8713053}"/>
    <pc:docChg chg="modSld">
      <pc:chgData name="Lena Ferrús i Estopà" userId="0f405408-2caf-4b45-9258-7f973ddfe6dc" providerId="ADAL" clId="{4786BD39-B266-4339-A30A-E2D8F8713053}" dt="2022-07-11T15:11:31.021" v="2" actId="1076"/>
      <pc:docMkLst>
        <pc:docMk/>
      </pc:docMkLst>
      <pc:sldChg chg="modSp mod">
        <pc:chgData name="Lena Ferrús i Estopà" userId="0f405408-2caf-4b45-9258-7f973ddfe6dc" providerId="ADAL" clId="{4786BD39-B266-4339-A30A-E2D8F8713053}" dt="2022-07-11T15:11:31.021" v="2" actId="1076"/>
        <pc:sldMkLst>
          <pc:docMk/>
          <pc:sldMk cId="2160814858" sldId="257"/>
        </pc:sldMkLst>
        <pc:spChg chg="mod">
          <ac:chgData name="Lena Ferrús i Estopà" userId="0f405408-2caf-4b45-9258-7f973ddfe6dc" providerId="ADAL" clId="{4786BD39-B266-4339-A30A-E2D8F8713053}" dt="2022-07-11T15:11:28.158" v="1" actId="1076"/>
          <ac:spMkLst>
            <pc:docMk/>
            <pc:sldMk cId="2160814858" sldId="257"/>
            <ac:spMk id="2" creationId="{06F50648-B1FA-38AD-9494-6D20B1FDDDF0}"/>
          </ac:spMkLst>
        </pc:spChg>
        <pc:grpChg chg="mod">
          <ac:chgData name="Lena Ferrús i Estopà" userId="0f405408-2caf-4b45-9258-7f973ddfe6dc" providerId="ADAL" clId="{4786BD39-B266-4339-A30A-E2D8F8713053}" dt="2022-07-11T15:11:31.021" v="2" actId="1076"/>
          <ac:grpSpMkLst>
            <pc:docMk/>
            <pc:sldMk cId="2160814858" sldId="257"/>
            <ac:grpSpMk id="10" creationId="{A6ABC45D-651E-E1DE-9DFA-BD043A526614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3A-4A1C-A798-A5D114298A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3A-4A1C-A798-A5D114298A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3A-4A1C-A798-A5D114298ADF}"/>
              </c:ext>
            </c:extLst>
          </c:dPt>
          <c:cat>
            <c:strRef>
              <c:f>Hoja1!$A$2:$A$4</c:f>
              <c:strCache>
                <c:ptCount val="3"/>
                <c:pt idx="0">
                  <c:v>Infermeres</c:v>
                </c:pt>
                <c:pt idx="1">
                  <c:v>Metges</c:v>
                </c:pt>
                <c:pt idx="2">
                  <c:v>Altres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51.4</c:v>
                </c:pt>
                <c:pt idx="1">
                  <c:v>40.1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4-425E-8A68-BFFED7580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F81B-CE0A-4A6F-B3E1-4C8C33BEA46D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4A3-50B1-494B-9771-4A06866647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29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podem</a:t>
            </a:r>
            <a:r>
              <a:rPr lang="es-ES" dirty="0"/>
              <a:t> saber que fan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94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van enviar a les DI </a:t>
            </a:r>
            <a:r>
              <a:rPr lang="es-ES" dirty="0" err="1"/>
              <a:t>l’avaluació</a:t>
            </a:r>
            <a:r>
              <a:rPr lang="es-ES" dirty="0"/>
              <a:t> de les </a:t>
            </a:r>
            <a:r>
              <a:rPr lang="es-ES" dirty="0" err="1"/>
              <a:t>infermeres</a:t>
            </a:r>
            <a:r>
              <a:rPr lang="es-ES" dirty="0"/>
              <a:t> que </a:t>
            </a:r>
            <a:r>
              <a:rPr lang="es-ES" dirty="0" err="1"/>
              <a:t>havíen</a:t>
            </a:r>
            <a:r>
              <a:rPr lang="es-ES" dirty="0"/>
              <a:t> </a:t>
            </a:r>
            <a:r>
              <a:rPr lang="es-ES" dirty="0" err="1"/>
              <a:t>consentit</a:t>
            </a:r>
            <a:endParaRPr lang="es-ES" dirty="0"/>
          </a:p>
          <a:p>
            <a:r>
              <a:rPr lang="es-ES" dirty="0" err="1"/>
              <a:t>Però</a:t>
            </a:r>
            <a:r>
              <a:rPr lang="es-ES" dirty="0"/>
              <a:t> el mes de </a:t>
            </a:r>
            <a:r>
              <a:rPr lang="es-ES" dirty="0" err="1"/>
              <a:t>març</a:t>
            </a:r>
            <a:r>
              <a:rPr lang="es-ES" dirty="0"/>
              <a:t> …..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8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van enviar a les DI </a:t>
            </a:r>
            <a:r>
              <a:rPr lang="es-ES" dirty="0" err="1"/>
              <a:t>l’avaluació</a:t>
            </a:r>
            <a:r>
              <a:rPr lang="es-ES" dirty="0"/>
              <a:t> de les </a:t>
            </a:r>
            <a:r>
              <a:rPr lang="es-ES" dirty="0" err="1"/>
              <a:t>infermeres</a:t>
            </a:r>
            <a:r>
              <a:rPr lang="es-ES" dirty="0"/>
              <a:t> que </a:t>
            </a:r>
            <a:r>
              <a:rPr lang="es-ES" dirty="0" err="1"/>
              <a:t>havíen</a:t>
            </a:r>
            <a:r>
              <a:rPr lang="es-ES" dirty="0"/>
              <a:t> </a:t>
            </a:r>
            <a:r>
              <a:rPr lang="es-ES" dirty="0" err="1"/>
              <a:t>consentit</a:t>
            </a:r>
            <a:endParaRPr lang="es-ES" dirty="0"/>
          </a:p>
          <a:p>
            <a:r>
              <a:rPr lang="es-ES" dirty="0" err="1"/>
              <a:t>Però</a:t>
            </a:r>
            <a:r>
              <a:rPr lang="es-ES" dirty="0"/>
              <a:t> el mes de </a:t>
            </a:r>
            <a:r>
              <a:rPr lang="es-ES" dirty="0" err="1"/>
              <a:t>març</a:t>
            </a:r>
            <a:r>
              <a:rPr lang="es-ES" dirty="0"/>
              <a:t> …..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8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Despres</a:t>
            </a:r>
            <a:r>
              <a:rPr lang="es-ES" dirty="0"/>
              <a:t> </a:t>
            </a:r>
            <a:r>
              <a:rPr lang="es-ES" dirty="0" err="1"/>
              <a:t>d’un</a:t>
            </a:r>
            <a:r>
              <a:rPr lang="es-ES" dirty="0"/>
              <a:t>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participatiu</a:t>
            </a:r>
            <a:r>
              <a:rPr lang="es-ES" dirty="0"/>
              <a:t> </a:t>
            </a:r>
            <a:r>
              <a:rPr lang="es-ES" dirty="0" err="1"/>
              <a:t>der</a:t>
            </a:r>
            <a:r>
              <a:rPr lang="es-ES" dirty="0"/>
              <a:t> </a:t>
            </a:r>
            <a:r>
              <a:rPr lang="es-ES" dirty="0" err="1"/>
              <a:t>diferents</a:t>
            </a:r>
            <a:r>
              <a:rPr lang="es-ES" dirty="0"/>
              <a:t> Professionals Escala de Likert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6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26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54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AB4A3-50B1-494B-9771-4A068666479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9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5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59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51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0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44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3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7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9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4E37-4935-4729-B906-E735264FD0A5}" type="datetimeFigureOut">
              <a:rPr lang="es-ES" smtClean="0"/>
              <a:t>11/07/2022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5BFB-79D0-4A18-BE73-BA1DEA2C6A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29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878CA2-457A-4DEF-B1B0-2423FE8C3EBF}"/>
              </a:ext>
            </a:extLst>
          </p:cNvPr>
          <p:cNvSpPr txBox="1"/>
          <p:nvPr userDrawn="1"/>
        </p:nvSpPr>
        <p:spPr>
          <a:xfrm>
            <a:off x="1416244" y="6405479"/>
            <a:ext cx="84620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600" b="1" dirty="0">
                <a:solidFill>
                  <a:srgbClr val="33CCCC"/>
                </a:solidFill>
              </a:rPr>
              <a:t>Avenços en la pràctica avançada de les infermeres a Catalunya 16-05-22</a:t>
            </a:r>
          </a:p>
        </p:txBody>
      </p:sp>
    </p:spTree>
    <p:extLst>
      <p:ext uri="{BB962C8B-B14F-4D97-AF65-F5344CB8AC3E}">
        <p14:creationId xmlns:p14="http://schemas.microsoft.com/office/powerpoint/2010/main" val="33728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pacat19@uab.ca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6ABC45D-651E-E1DE-9DFA-BD043A526614}"/>
              </a:ext>
            </a:extLst>
          </p:cNvPr>
          <p:cNvGrpSpPr/>
          <p:nvPr/>
        </p:nvGrpSpPr>
        <p:grpSpPr>
          <a:xfrm>
            <a:off x="3784630" y="207063"/>
            <a:ext cx="4622740" cy="5521411"/>
            <a:chOff x="3838983" y="460545"/>
            <a:chExt cx="4622740" cy="552141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71BE7F4-4EE6-41AC-8B33-6FCCECE55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8983" y="641582"/>
              <a:ext cx="3801519" cy="5340374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65F572C-B93A-0B53-3107-384876FBDDFA}"/>
                </a:ext>
              </a:extLst>
            </p:cNvPr>
            <p:cNvSpPr txBox="1"/>
            <p:nvPr/>
          </p:nvSpPr>
          <p:spPr>
            <a:xfrm>
              <a:off x="4580188" y="460545"/>
              <a:ext cx="3881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>
                  <a:solidFill>
                    <a:srgbClr val="33CCCC"/>
                  </a:solidFill>
                </a:rPr>
                <a:t>2019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AEF8F3C-78AF-E2BA-BAF4-00E215FF68C9}"/>
              </a:ext>
            </a:extLst>
          </p:cNvPr>
          <p:cNvGrpSpPr/>
          <p:nvPr/>
        </p:nvGrpSpPr>
        <p:grpSpPr>
          <a:xfrm>
            <a:off x="179110" y="207063"/>
            <a:ext cx="4401078" cy="4859518"/>
            <a:chOff x="179110" y="194363"/>
            <a:chExt cx="4401078" cy="485951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BAE1D39-0DC5-4143-B261-E9F814F89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110" y="194363"/>
              <a:ext cx="3339669" cy="4859518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CDE485E-BDC1-0093-976D-070D625FC844}"/>
                </a:ext>
              </a:extLst>
            </p:cNvPr>
            <p:cNvSpPr txBox="1"/>
            <p:nvPr/>
          </p:nvSpPr>
          <p:spPr>
            <a:xfrm>
              <a:off x="698653" y="599944"/>
              <a:ext cx="3881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>
                  <a:solidFill>
                    <a:srgbClr val="33CCCC"/>
                  </a:solidFill>
                </a:rPr>
                <a:t>2018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AD9F9AC-8AD1-5A30-1A13-BF18EF839ACF}"/>
              </a:ext>
            </a:extLst>
          </p:cNvPr>
          <p:cNvGrpSpPr/>
          <p:nvPr/>
        </p:nvGrpSpPr>
        <p:grpSpPr>
          <a:xfrm>
            <a:off x="7960706" y="876043"/>
            <a:ext cx="4426751" cy="5463425"/>
            <a:chOff x="7960706" y="876043"/>
            <a:chExt cx="4426751" cy="546342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D6D528A-F435-425A-AB55-34CC1958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54" t="1414"/>
            <a:stretch/>
          </p:blipFill>
          <p:spPr>
            <a:xfrm>
              <a:off x="7960706" y="1265713"/>
              <a:ext cx="3705224" cy="507375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A076D8C-E772-C5EC-0756-B6AEC0BA9A6F}"/>
                </a:ext>
              </a:extLst>
            </p:cNvPr>
            <p:cNvSpPr txBox="1"/>
            <p:nvPr/>
          </p:nvSpPr>
          <p:spPr>
            <a:xfrm>
              <a:off x="8505922" y="876043"/>
              <a:ext cx="3881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>
                  <a:solidFill>
                    <a:srgbClr val="33CCCC"/>
                  </a:solidFill>
                </a:rPr>
                <a:t>2020-21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6F50648-B1FA-38AD-9494-6D20B1FDDDF0}"/>
              </a:ext>
            </a:extLst>
          </p:cNvPr>
          <p:cNvSpPr txBox="1"/>
          <p:nvPr/>
        </p:nvSpPr>
        <p:spPr>
          <a:xfrm>
            <a:off x="1007258" y="2338561"/>
            <a:ext cx="9922714" cy="4031873"/>
          </a:xfrm>
          <a:prstGeom prst="rect">
            <a:avLst/>
          </a:prstGeom>
          <a:solidFill>
            <a:schemeClr val="bg1"/>
          </a:solidFill>
          <a:ln w="57150"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b="1" u="sng" dirty="0">
                <a:solidFill>
                  <a:srgbClr val="33CCCC"/>
                </a:solidFill>
                <a:latin typeface="Roboto-Medium"/>
              </a:rPr>
              <a:t>Equip IPACAT (2019-2022)</a:t>
            </a:r>
            <a:endParaRPr lang="ca-ES" sz="4000" b="1" i="0" u="sng" strike="noStrike" baseline="0" dirty="0">
              <a:solidFill>
                <a:srgbClr val="00B050"/>
              </a:solidFill>
              <a:latin typeface="Roboto-Medium"/>
            </a:endParaRPr>
          </a:p>
          <a:p>
            <a:pPr algn="ctr"/>
            <a:r>
              <a:rPr lang="ca-ES" sz="3600" i="0" u="sng" strike="noStrike" baseline="0" dirty="0">
                <a:latin typeface="Roboto-Regular"/>
              </a:rPr>
              <a:t>Dra. Lena Ferrús Estopà</a:t>
            </a:r>
          </a:p>
          <a:p>
            <a:pPr algn="ctr"/>
            <a:r>
              <a:rPr lang="ca-ES" sz="3600" b="0" i="0" u="none" strike="noStrike" baseline="0" dirty="0">
                <a:latin typeface="Roboto-Regular"/>
              </a:rPr>
              <a:t>Dra.</a:t>
            </a:r>
            <a:r>
              <a:rPr lang="ca-ES" sz="3600" b="0" i="0" u="none" strike="noStrike" dirty="0">
                <a:latin typeface="Roboto-Regular"/>
              </a:rPr>
              <a:t> </a:t>
            </a:r>
            <a:r>
              <a:rPr lang="ca-ES" sz="3600" b="0" i="0" u="none" strike="noStrike" baseline="0" dirty="0">
                <a:latin typeface="Roboto-Regular"/>
              </a:rPr>
              <a:t>Sonia Sevilla Guerra</a:t>
            </a:r>
          </a:p>
          <a:p>
            <a:pPr algn="ctr"/>
            <a:r>
              <a:rPr lang="ca-ES" sz="3600" b="0" i="0" u="none" strike="noStrike" baseline="0" dirty="0">
                <a:latin typeface="Roboto-Regular"/>
              </a:rPr>
              <a:t>Dra. Adelaida Zabalegui Yárnoz</a:t>
            </a:r>
          </a:p>
          <a:p>
            <a:pPr algn="ctr"/>
            <a:r>
              <a:rPr lang="ca-ES" sz="3600" b="0" i="0" u="none" strike="noStrike" baseline="0" dirty="0">
                <a:latin typeface="Roboto-Regular"/>
              </a:rPr>
              <a:t>Dra.</a:t>
            </a:r>
            <a:r>
              <a:rPr lang="ca-ES" sz="3600" b="0" i="0" u="none" strike="noStrike" dirty="0">
                <a:latin typeface="Roboto-Regular"/>
              </a:rPr>
              <a:t> </a:t>
            </a:r>
            <a:r>
              <a:rPr lang="ca-ES" sz="3600" b="0" i="0" u="none" strike="noStrike" baseline="0" dirty="0">
                <a:latin typeface="Roboto-Regular"/>
              </a:rPr>
              <a:t>Montserrat Comellas Oliva</a:t>
            </a:r>
          </a:p>
          <a:p>
            <a:pPr algn="ctr"/>
            <a:r>
              <a:rPr lang="ca-ES" sz="3600" b="0" i="0" u="none" strike="noStrike" baseline="0" dirty="0">
                <a:latin typeface="Roboto-Regular"/>
              </a:rPr>
              <a:t>Sra. Mercè Estrem Cuesta</a:t>
            </a:r>
          </a:p>
          <a:p>
            <a:pPr algn="ctr"/>
            <a:r>
              <a:rPr lang="ca-ES" sz="3600" dirty="0">
                <a:latin typeface="Roboto-Regular"/>
              </a:rPr>
              <a:t>Sra. </a:t>
            </a:r>
            <a:r>
              <a:rPr lang="ca-ES" sz="3600" b="0" i="0" u="none" strike="noStrike" baseline="0" dirty="0">
                <a:latin typeface="Roboto-Regular"/>
              </a:rPr>
              <a:t>Darinka Rivera Villalobos </a:t>
            </a:r>
            <a:r>
              <a:rPr lang="ca-ES" sz="2400" b="0" i="0" u="none" strike="noStrike" baseline="0" dirty="0">
                <a:latin typeface="Roboto-Regular"/>
              </a:rPr>
              <a:t>(Doctoranda)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21608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4331E2F-86A7-4217-B5FE-441FF0607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08" y="125092"/>
            <a:ext cx="4646646" cy="11964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6C7920-2AEF-4466-A3C9-CE0CA25463C0}"/>
              </a:ext>
            </a:extLst>
          </p:cNvPr>
          <p:cNvSpPr txBox="1"/>
          <p:nvPr/>
        </p:nvSpPr>
        <p:spPr>
          <a:xfrm>
            <a:off x="1399592" y="1240973"/>
            <a:ext cx="906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solidFill>
                  <a:srgbClr val="00B050"/>
                </a:solidFill>
              </a:rPr>
              <a:t>Avenços en la pràctica avançada de les infermeres a Catalunya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F14A69-51F1-4561-AEE3-9265E2A0B062}"/>
              </a:ext>
            </a:extLst>
          </p:cNvPr>
          <p:cNvSpPr txBox="1"/>
          <p:nvPr/>
        </p:nvSpPr>
        <p:spPr>
          <a:xfrm>
            <a:off x="466939" y="1805272"/>
            <a:ext cx="107955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B050"/>
                </a:solidFill>
              </a:rPr>
              <a:t>Taula sobre el Avenços en la pràctica avançada de les infermeres a Catalunya</a:t>
            </a:r>
          </a:p>
          <a:p>
            <a:r>
              <a:rPr lang="ca-ES" sz="2000" b="1" dirty="0"/>
              <a:t>Moderadora:</a:t>
            </a:r>
          </a:p>
          <a:p>
            <a:pPr lvl="1"/>
            <a:r>
              <a:rPr lang="ca-ES" u="sng" dirty="0"/>
              <a:t>Montserrat Comellas </a:t>
            </a:r>
            <a:r>
              <a:rPr lang="ca-ES" dirty="0"/>
              <a:t>– Directora de l’Escola Universitària d’Infermeria i Teràpia Ocupacional (adscrita a la UAB). Terrassa.</a:t>
            </a:r>
          </a:p>
          <a:p>
            <a:r>
              <a:rPr lang="ca-ES" sz="2000" b="1" dirty="0"/>
              <a:t>Ponents</a:t>
            </a:r>
            <a:r>
              <a:rPr lang="ca-ES" sz="2400" b="1" dirty="0"/>
              <a:t>:</a:t>
            </a:r>
          </a:p>
          <a:p>
            <a:pPr lvl="1"/>
            <a:r>
              <a:rPr lang="ca-ES" sz="2000" i="1" u="sng" dirty="0"/>
              <a:t>José Jerez González -</a:t>
            </a:r>
            <a:r>
              <a:rPr lang="ca-ES" sz="2000" dirty="0"/>
              <a:t> Coordinador GEICS de Pràctica avançada. Institut Català de la Salut.</a:t>
            </a:r>
            <a:endParaRPr lang="ca-E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ca-ES" sz="2000" i="1" u="sng" dirty="0"/>
              <a:t>Inmaculada Rodriguez Salamanca - </a:t>
            </a:r>
            <a:r>
              <a:rPr lang="ca-ES" sz="2000" dirty="0"/>
              <a:t>Adjunta a la Direcció Infermera. Hospital Sant Joan de Déu Barcelona.</a:t>
            </a:r>
          </a:p>
          <a:p>
            <a:pPr lvl="1"/>
            <a:r>
              <a:rPr lang="ca-ES" sz="2000" i="1" u="sng" dirty="0"/>
              <a:t>Anna Rodriguez Ortega </a:t>
            </a:r>
            <a:r>
              <a:rPr lang="ca-ES" sz="2000" dirty="0"/>
              <a:t>- Coordinadora de cures infermeres de pràctica avançada en oncologia. Institut Català d'Oncologia.</a:t>
            </a:r>
          </a:p>
          <a:p>
            <a:pPr lvl="1"/>
            <a:r>
              <a:rPr lang="ca-ES" sz="2000" i="1" u="sng" dirty="0"/>
              <a:t>Álvaro Clemente Vivancos </a:t>
            </a:r>
            <a:r>
              <a:rPr lang="ca-ES" sz="2000" i="1" dirty="0"/>
              <a:t>- </a:t>
            </a:r>
            <a:r>
              <a:rPr lang="ca-ES" sz="2000" dirty="0"/>
              <a:t>Cap d´Infermeres de Pràctica Avançada. Parc Salut Mar. </a:t>
            </a:r>
          </a:p>
          <a:p>
            <a:pPr lvl="1"/>
            <a:endParaRPr lang="ca-ES" sz="2000" dirty="0"/>
          </a:p>
          <a:p>
            <a:r>
              <a:rPr lang="ca-ES" sz="2400" b="1" dirty="0"/>
              <a:t>Torn obert d’intervencions</a:t>
            </a:r>
            <a:endParaRPr lang="ca-ES" sz="2000" b="1" dirty="0"/>
          </a:p>
        </p:txBody>
      </p:sp>
    </p:spTree>
    <p:extLst>
      <p:ext uri="{BB962C8B-B14F-4D97-AF65-F5344CB8AC3E}">
        <p14:creationId xmlns:p14="http://schemas.microsoft.com/office/powerpoint/2010/main" val="158776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E18E86-C7CD-4F1E-97CC-1768912C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9" y="582880"/>
            <a:ext cx="3339669" cy="48595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A83885-1A6D-404D-9261-6AE8743C8CFE}"/>
              </a:ext>
            </a:extLst>
          </p:cNvPr>
          <p:cNvSpPr txBox="1"/>
          <p:nvPr/>
        </p:nvSpPr>
        <p:spPr>
          <a:xfrm>
            <a:off x="698653" y="599944"/>
            <a:ext cx="388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3CCCC"/>
                </a:solidFill>
              </a:rPr>
              <a:t>2018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17C368-CABA-E2BC-2B64-7FFF4911F2BE}"/>
              </a:ext>
            </a:extLst>
          </p:cNvPr>
          <p:cNvSpPr txBox="1"/>
          <p:nvPr/>
        </p:nvSpPr>
        <p:spPr>
          <a:xfrm>
            <a:off x="3731170" y="1615788"/>
            <a:ext cx="8460830" cy="1815882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r>
              <a:rPr lang="ca-ES" sz="2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Enquesta a les DI de tots els hospitals d’aguts de la xarxa pública de Catalunya </a:t>
            </a:r>
          </a:p>
          <a:p>
            <a:endParaRPr lang="ca-ES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a-ES" sz="2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54 (95%) directores i 46 (85%) descrivien nous rols</a:t>
            </a:r>
            <a:endParaRPr lang="ca-ES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AEE9FD-64C1-5128-4CB5-CCE02CF046D7}"/>
              </a:ext>
            </a:extLst>
          </p:cNvPr>
          <p:cNvSpPr txBox="1"/>
          <p:nvPr/>
        </p:nvSpPr>
        <p:spPr>
          <a:xfrm>
            <a:off x="4812323" y="4749876"/>
            <a:ext cx="6300177" cy="1631216"/>
          </a:xfrm>
          <a:prstGeom prst="rect">
            <a:avLst/>
          </a:prstGeom>
          <a:solidFill>
            <a:srgbClr val="53D5D2"/>
          </a:solidFill>
        </p:spPr>
        <p:txBody>
          <a:bodyPr wrap="square">
            <a:spAutoFit/>
          </a:bodyPr>
          <a:lstStyle/>
          <a:p>
            <a:pPr algn="just"/>
            <a:r>
              <a:rPr lang="ca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Denominacions predominants</a:t>
            </a:r>
            <a:r>
              <a:rPr lang="ca-ES" sz="2000" b="0" i="0" u="none" strike="noStrike" dirty="0">
                <a:solidFill>
                  <a:srgbClr val="000000"/>
                </a:solidFill>
                <a:latin typeface="Roboto" panose="02000000000000000000" pitchFamily="2" charset="0"/>
              </a:rPr>
              <a:t> dels </a:t>
            </a:r>
            <a:r>
              <a:rPr lang="ca-ES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Nous rols:</a:t>
            </a:r>
          </a:p>
          <a:p>
            <a:r>
              <a:rPr lang="ca-ES" sz="20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Infermera referent </a:t>
            </a:r>
            <a:endParaRPr lang="ca-ES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a-ES" sz="20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Infermera gestora de casos </a:t>
            </a:r>
            <a:endParaRPr lang="ca-ES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a-ES" sz="20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Infermera clínica </a:t>
            </a:r>
            <a:endParaRPr lang="ca-ES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ca-ES" sz="2000" b="1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Infermera de pràctica avançada </a:t>
            </a:r>
            <a:endParaRPr lang="ca-ES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4B6F87-D240-3D9F-27E9-9D9E1D6A4322}"/>
              </a:ext>
            </a:extLst>
          </p:cNvPr>
          <p:cNvSpPr txBox="1"/>
          <p:nvPr/>
        </p:nvSpPr>
        <p:spPr>
          <a:xfrm>
            <a:off x="3731170" y="3533425"/>
            <a:ext cx="8460830" cy="1077218"/>
          </a:xfrm>
          <a:prstGeom prst="rect">
            <a:avLst/>
          </a:prstGeom>
          <a:noFill/>
          <a:ln w="38100">
            <a:solidFill>
              <a:srgbClr val="53D5D2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105 denominacions de diferents 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3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42 tipologies de pacient</a:t>
            </a:r>
            <a:r>
              <a:rPr lang="ca-ES" sz="3200" b="0" i="0" u="none" strike="noStrike" dirty="0">
                <a:solidFill>
                  <a:srgbClr val="000000"/>
                </a:solidFill>
                <a:latin typeface="Roboto" panose="02000000000000000000" pitchFamily="2" charset="0"/>
              </a:rPr>
              <a:t> o àmbit d’actuació</a:t>
            </a:r>
            <a:endParaRPr lang="ca-ES" sz="3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107DF2-CB4B-7454-659C-7AEF5777FD44}"/>
              </a:ext>
            </a:extLst>
          </p:cNvPr>
          <p:cNvSpPr txBox="1"/>
          <p:nvPr/>
        </p:nvSpPr>
        <p:spPr>
          <a:xfrm>
            <a:off x="3731632" y="129038"/>
            <a:ext cx="8460367" cy="1384995"/>
          </a:xfrm>
          <a:prstGeom prst="rect">
            <a:avLst/>
          </a:prstGeom>
          <a:noFill/>
          <a:ln w="38100">
            <a:solidFill>
              <a:srgbClr val="53D5D2"/>
            </a:solidFill>
          </a:ln>
        </p:spPr>
        <p:txBody>
          <a:bodyPr wrap="square">
            <a:spAutoFit/>
          </a:bodyPr>
          <a:lstStyle/>
          <a:p>
            <a:r>
              <a:rPr lang="ca-ES" sz="2800" b="1" dirty="0">
                <a:solidFill>
                  <a:srgbClr val="33CCCC"/>
                </a:solidFill>
                <a:latin typeface="Roboto" panose="02000000000000000000" pitchFamily="2" charset="0"/>
              </a:rPr>
              <a:t>OBJECTIU</a:t>
            </a:r>
            <a:r>
              <a:rPr lang="ca-ES" sz="2800" dirty="0">
                <a:solidFill>
                  <a:srgbClr val="000000"/>
                </a:solidFill>
                <a:latin typeface="Roboto" panose="02000000000000000000" pitchFamily="2" charset="0"/>
              </a:rPr>
              <a:t> Explorar l’existència dels nous rols infermers i les seves característiques dins dels hospitals d’aguts de la xarxa pública de Catalunya</a:t>
            </a:r>
            <a:r>
              <a:rPr lang="ca-ES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endParaRPr lang="ca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268560-3FD3-410E-DBF0-90F3FBE8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20" y="1017661"/>
            <a:ext cx="9103360" cy="47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042D8B4-C220-AFF1-1E08-EA289612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63" y="1589809"/>
            <a:ext cx="4086337" cy="32248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4A2EFB-4D44-FB56-9DC1-E4DC6475F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808817"/>
            <a:ext cx="4953000" cy="45624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AFA9B0-5184-4928-9526-9726095D6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4" y="744005"/>
            <a:ext cx="3801519" cy="53403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709349D-EF89-4477-AECA-22D38DB0BE11}"/>
              </a:ext>
            </a:extLst>
          </p:cNvPr>
          <p:cNvSpPr txBox="1"/>
          <p:nvPr/>
        </p:nvSpPr>
        <p:spPr>
          <a:xfrm>
            <a:off x="998375" y="260685"/>
            <a:ext cx="388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3CCCC"/>
                </a:solidFill>
              </a:rPr>
              <a:t>2019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70A483-1E0C-8AC8-336E-BDF24C4C97B7}"/>
              </a:ext>
            </a:extLst>
          </p:cNvPr>
          <p:cNvSpPr txBox="1"/>
          <p:nvPr/>
        </p:nvSpPr>
        <p:spPr>
          <a:xfrm>
            <a:off x="3973546" y="346758"/>
            <a:ext cx="81434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800" b="1" i="0" u="none" strike="noStrike" baseline="0" dirty="0">
                <a:solidFill>
                  <a:srgbClr val="33CCCC"/>
                </a:solidFill>
                <a:latin typeface="Roboto" panose="02000000000000000000" pitchFamily="2" charset="0"/>
              </a:rPr>
              <a:t>OBJECTIU</a:t>
            </a:r>
            <a:r>
              <a:rPr lang="ca-ES" sz="280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: </a:t>
            </a:r>
            <a:r>
              <a:rPr lang="ca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Conèixer l’abast de la pràctica avançada de les infermeres a nivell de tots els àmbits assistencials a Catalunya.</a:t>
            </a:r>
            <a:endParaRPr lang="ca-E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924BAD-E56C-BB96-E51B-8B105BB66250}"/>
              </a:ext>
            </a:extLst>
          </p:cNvPr>
          <p:cNvSpPr txBox="1"/>
          <p:nvPr/>
        </p:nvSpPr>
        <p:spPr>
          <a:xfrm>
            <a:off x="4176146" y="4884050"/>
            <a:ext cx="349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1209 </a:t>
            </a:r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269 IPA</a:t>
            </a:r>
          </a:p>
          <a:p>
            <a:pPr algn="ctr"/>
            <a:r>
              <a:rPr lang="es-ES" sz="3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IDREPA.CAT</a:t>
            </a:r>
            <a:endParaRPr lang="es-E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7545911-655A-5787-AABC-BDA5AB4B4457}"/>
              </a:ext>
            </a:extLst>
          </p:cNvPr>
          <p:cNvSpPr txBox="1"/>
          <p:nvPr/>
        </p:nvSpPr>
        <p:spPr>
          <a:xfrm>
            <a:off x="5564908" y="2779604"/>
            <a:ext cx="876300" cy="338554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IDREPA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200A6-BC5C-7EBA-A0E7-E9202173DDF9}"/>
              </a:ext>
            </a:extLst>
          </p:cNvPr>
          <p:cNvSpPr txBox="1"/>
          <p:nvPr/>
        </p:nvSpPr>
        <p:spPr>
          <a:xfrm>
            <a:off x="4397796" y="1425387"/>
            <a:ext cx="6126596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53D5D2"/>
            </a:solidFill>
          </a:ln>
        </p:spPr>
        <p:txBody>
          <a:bodyPr wrap="square">
            <a:spAutoFit/>
          </a:bodyPr>
          <a:lstStyle/>
          <a:p>
            <a:r>
              <a:rPr lang="ca-ES" sz="3200" b="1" i="0" u="sng" strike="noStrike" baseline="0" dirty="0">
                <a:solidFill>
                  <a:srgbClr val="33CCCC"/>
                </a:solidFill>
                <a:latin typeface="Roboto" panose="02000000000000000000" pitchFamily="2" charset="0"/>
              </a:rPr>
              <a:t>Denominacions més freqüents:</a:t>
            </a:r>
          </a:p>
          <a:p>
            <a:r>
              <a:rPr lang="ca-ES" sz="3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Gestora de casos</a:t>
            </a:r>
          </a:p>
          <a:p>
            <a:r>
              <a:rPr lang="ca-ES" sz="3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Infermera clínica</a:t>
            </a:r>
          </a:p>
          <a:p>
            <a:r>
              <a:rPr lang="ca-ES" sz="3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Infermera de pràctica avançada</a:t>
            </a:r>
            <a:r>
              <a:rPr lang="ca-ES" sz="3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, </a:t>
            </a:r>
            <a:r>
              <a:rPr lang="ca-ES" sz="3200" b="1" i="0" u="sng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Infermera especialista </a:t>
            </a:r>
            <a:r>
              <a:rPr lang="ca-ES" sz="3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i Infermera referent</a:t>
            </a:r>
            <a:r>
              <a:rPr lang="ca-ES" sz="32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2574150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46E9BEF-817E-7F1D-B452-439C1A491CA3}"/>
              </a:ext>
            </a:extLst>
          </p:cNvPr>
          <p:cNvSpPr txBox="1"/>
          <p:nvPr/>
        </p:nvSpPr>
        <p:spPr>
          <a:xfrm>
            <a:off x="2712875" y="1930401"/>
            <a:ext cx="62914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b="1" dirty="0">
                <a:solidFill>
                  <a:srgbClr val="33CCCC"/>
                </a:solidFill>
              </a:rPr>
              <a:t>2020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9A0DFD-FE0E-68D1-CC6E-83EF9BBC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0" y="533400"/>
            <a:ext cx="2395895" cy="16375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E78F45-6EEA-DB26-4E00-57C39F9A8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99" y="2756300"/>
            <a:ext cx="2605745" cy="1345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E0692E-429E-BB1B-15C7-90C66B647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829" y="560866"/>
            <a:ext cx="2605543" cy="1435099"/>
          </a:xfrm>
          <a:prstGeom prst="rect">
            <a:avLst/>
          </a:prstGeom>
        </p:spPr>
      </p:pic>
      <p:pic>
        <p:nvPicPr>
          <p:cNvPr id="1026" name="Picture 2" descr="La meva filla de 20 anys és a l'UCI per coronavirus”">
            <a:extLst>
              <a:ext uri="{FF2B5EF4-FFF2-40B4-BE49-F238E27FC236}">
                <a16:creationId xmlns:a16="http://schemas.microsoft.com/office/drawing/2014/main" id="{523F494B-76DE-8D9A-E7CD-27C52856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4" y="3267862"/>
            <a:ext cx="2207572" cy="12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 supera de nou els mil ingressats per covid a Catalunya">
            <a:extLst>
              <a:ext uri="{FF2B5EF4-FFF2-40B4-BE49-F238E27FC236}">
                <a16:creationId xmlns:a16="http://schemas.microsoft.com/office/drawing/2014/main" id="{DA9D8E43-B0D2-9AB0-9DFA-6217208D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87" y="5144706"/>
            <a:ext cx="2228850" cy="12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enotícies - Assagen amb malalts de Covid un nou tractament que elimina  el coronavirus de la sang a través de diàlisi">
            <a:extLst>
              <a:ext uri="{FF2B5EF4-FFF2-40B4-BE49-F238E27FC236}">
                <a16:creationId xmlns:a16="http://schemas.microsoft.com/office/drawing/2014/main" id="{026E2D40-2472-577C-1BCC-9BBEE5D0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97" y="4946611"/>
            <a:ext cx="1818054" cy="10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ts tenen cara, família i una història&quot;: el pes emocional a l'UCI pels malalts  de Covid">
            <a:extLst>
              <a:ext uri="{FF2B5EF4-FFF2-40B4-BE49-F238E27FC236}">
                <a16:creationId xmlns:a16="http://schemas.microsoft.com/office/drawing/2014/main" id="{E9C4976E-BB8F-2A80-CD40-B1851357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33" y="386240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 esteroide redueix un terç la mortalitat dels pacients greus de Covid-19,  segons la Universitat d'Oxford - Social.cat">
            <a:extLst>
              <a:ext uri="{FF2B5EF4-FFF2-40B4-BE49-F238E27FC236}">
                <a16:creationId xmlns:a16="http://schemas.microsoft.com/office/drawing/2014/main" id="{E7A6DE4D-3EA6-2AAB-D1D6-B9F31E35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52" y="5133779"/>
            <a:ext cx="1818055" cy="12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46E9BEF-817E-7F1D-B452-439C1A491CA3}"/>
              </a:ext>
            </a:extLst>
          </p:cNvPr>
          <p:cNvSpPr txBox="1"/>
          <p:nvPr/>
        </p:nvSpPr>
        <p:spPr>
          <a:xfrm>
            <a:off x="3258804" y="2566956"/>
            <a:ext cx="62914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b="1" dirty="0">
                <a:solidFill>
                  <a:srgbClr val="33CCCC"/>
                </a:solidFill>
              </a:rPr>
              <a:t>2020</a:t>
            </a:r>
            <a:endParaRPr lang="es-ES" sz="2400" dirty="0"/>
          </a:p>
          <a:p>
            <a:pPr algn="ctr"/>
            <a:r>
              <a:rPr lang="es-ES" sz="2400" b="1" dirty="0">
                <a:solidFill>
                  <a:srgbClr val="33CCCC"/>
                </a:solidFill>
              </a:rPr>
              <a:t>IPA-</a:t>
            </a:r>
            <a:r>
              <a:rPr lang="es-ES" sz="2400" b="1" dirty="0">
                <a:solidFill>
                  <a:srgbClr val="33CCCC"/>
                </a:solidFill>
                <a:sym typeface="Wingdings" panose="05000000000000000000" pitchFamily="2" charset="2"/>
              </a:rPr>
              <a:t></a:t>
            </a:r>
            <a:r>
              <a:rPr lang="es-ES" sz="2400" b="1" dirty="0">
                <a:solidFill>
                  <a:srgbClr val="33CCCC"/>
                </a:solidFill>
              </a:rPr>
              <a:t>DI</a:t>
            </a:r>
            <a:endParaRPr lang="es-ES" sz="16600" b="1" dirty="0">
              <a:solidFill>
                <a:srgbClr val="33CCCC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9A0DFD-FE0E-68D1-CC6E-83EF9BBC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0" y="533400"/>
            <a:ext cx="2395895" cy="16375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E78F45-6EEA-DB26-4E00-57C39F9A8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99" y="2756300"/>
            <a:ext cx="2605745" cy="1345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E0692E-429E-BB1B-15C7-90C66B647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829" y="560866"/>
            <a:ext cx="2605543" cy="1435099"/>
          </a:xfrm>
          <a:prstGeom prst="rect">
            <a:avLst/>
          </a:prstGeom>
        </p:spPr>
      </p:pic>
      <p:pic>
        <p:nvPicPr>
          <p:cNvPr id="1026" name="Picture 2" descr="La meva filla de 20 anys és a l'UCI per coronavirus”">
            <a:extLst>
              <a:ext uri="{FF2B5EF4-FFF2-40B4-BE49-F238E27FC236}">
                <a16:creationId xmlns:a16="http://schemas.microsoft.com/office/drawing/2014/main" id="{523F494B-76DE-8D9A-E7CD-27C52856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4" y="3267862"/>
            <a:ext cx="2207572" cy="12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 supera de nou els mil ingressats per covid a Catalunya">
            <a:extLst>
              <a:ext uri="{FF2B5EF4-FFF2-40B4-BE49-F238E27FC236}">
                <a16:creationId xmlns:a16="http://schemas.microsoft.com/office/drawing/2014/main" id="{DA9D8E43-B0D2-9AB0-9DFA-6217208D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87" y="5144706"/>
            <a:ext cx="2228850" cy="12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enotícies - Assagen amb malalts de Covid un nou tractament que elimina  el coronavirus de la sang a través de diàlisi">
            <a:extLst>
              <a:ext uri="{FF2B5EF4-FFF2-40B4-BE49-F238E27FC236}">
                <a16:creationId xmlns:a16="http://schemas.microsoft.com/office/drawing/2014/main" id="{026E2D40-2472-577C-1BCC-9BBEE5D0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97" y="4946611"/>
            <a:ext cx="1818054" cy="10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ts tenen cara, família i una història&quot;: el pes emocional a l'UCI pels malalts  de Covid">
            <a:extLst>
              <a:ext uri="{FF2B5EF4-FFF2-40B4-BE49-F238E27FC236}">
                <a16:creationId xmlns:a16="http://schemas.microsoft.com/office/drawing/2014/main" id="{E9C4976E-BB8F-2A80-CD40-B1851357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33" y="386240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 esteroide redueix un terç la mortalitat dels pacients greus de Covid-19,  segons la Universitat d'Oxford - Social.cat">
            <a:extLst>
              <a:ext uri="{FF2B5EF4-FFF2-40B4-BE49-F238E27FC236}">
                <a16:creationId xmlns:a16="http://schemas.microsoft.com/office/drawing/2014/main" id="{E7A6DE4D-3EA6-2AAB-D1D6-B9F31E35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52" y="5133779"/>
            <a:ext cx="1818055" cy="12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alut ret homenatge al rol de les infermeres contra la covid | Redacció |  barcelona | Societat | El Punt Avui">
            <a:extLst>
              <a:ext uri="{FF2B5EF4-FFF2-40B4-BE49-F238E27FC236}">
                <a16:creationId xmlns:a16="http://schemas.microsoft.com/office/drawing/2014/main" id="{17DD1A67-9095-8B66-DEE2-6D8701A2F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28" y="123611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spanya arriba a les 6.528 morts per la Covid-19 i als 78.797 casos  positius | EL9NOU.CAT">
            <a:extLst>
              <a:ext uri="{FF2B5EF4-FFF2-40B4-BE49-F238E27FC236}">
                <a16:creationId xmlns:a16="http://schemas.microsoft.com/office/drawing/2014/main" id="{0CC93680-F9AD-A6DF-960A-B509C773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20" y="12577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a Regió Sanitària Girona administra la primera vacuna a un avi de la  Residència de Gent Gran de Creu de Palau | ICS Girona">
            <a:extLst>
              <a:ext uri="{FF2B5EF4-FFF2-40B4-BE49-F238E27FC236}">
                <a16:creationId xmlns:a16="http://schemas.microsoft.com/office/drawing/2014/main" id="{AB0DCC71-73BA-BEFB-B94A-83C53E5D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66" y="46973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 Cures Aux Infermeria al Grau Universitari Infermeria | Centre López  Vicuña">
            <a:extLst>
              <a:ext uri="{FF2B5EF4-FFF2-40B4-BE49-F238E27FC236}">
                <a16:creationId xmlns:a16="http://schemas.microsoft.com/office/drawing/2014/main" id="{26F2921D-BD3B-E36E-BF99-6719D1D0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82" y="177760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A5C7D9-D92F-4784-B571-88D85D161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4" t="1414"/>
          <a:stretch/>
        </p:blipFill>
        <p:spPr>
          <a:xfrm>
            <a:off x="96935" y="722441"/>
            <a:ext cx="3705224" cy="50737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29FABE7-D1E2-41B4-BFF5-EC7EEF745FB4}"/>
              </a:ext>
            </a:extLst>
          </p:cNvPr>
          <p:cNvSpPr txBox="1"/>
          <p:nvPr/>
        </p:nvSpPr>
        <p:spPr>
          <a:xfrm>
            <a:off x="459532" y="145186"/>
            <a:ext cx="388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33CCCC"/>
                </a:solidFill>
              </a:rPr>
              <a:t>2020-21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B8CAB3-99BB-F342-958F-E77FCA052402}"/>
              </a:ext>
            </a:extLst>
          </p:cNvPr>
          <p:cNvSpPr txBox="1"/>
          <p:nvPr/>
        </p:nvSpPr>
        <p:spPr>
          <a:xfrm>
            <a:off x="4004321" y="283685"/>
            <a:ext cx="8090744" cy="1384995"/>
          </a:xfrm>
          <a:prstGeom prst="rect">
            <a:avLst/>
          </a:prstGeom>
          <a:noFill/>
          <a:ln w="38100">
            <a:solidFill>
              <a:srgbClr val="53D5D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ca-ES" sz="2800" b="1" i="0" u="none" strike="noStrike" baseline="0" dirty="0">
                <a:solidFill>
                  <a:srgbClr val="33CCCC"/>
                </a:solidFill>
                <a:latin typeface="Roboto-Regular"/>
              </a:rPr>
              <a:t>Objectiu:</a:t>
            </a:r>
            <a:r>
              <a:rPr lang="ca-ES" sz="2800" b="0" i="0" u="none" strike="noStrike" baseline="0" dirty="0">
                <a:latin typeface="Roboto-Regular"/>
              </a:rPr>
              <a:t> </a:t>
            </a:r>
            <a:r>
              <a:rPr lang="ca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Regular"/>
              </a:rPr>
              <a:t>Recopilar l’opinió dels professionals que comparteixen objectius de salut amb les 209 IPA(H) identificades en el projecte IPACAT19</a:t>
            </a:r>
            <a:endParaRPr lang="ca-E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49C008-8AA6-39D0-267E-628311479A3E}"/>
              </a:ext>
            </a:extLst>
          </p:cNvPr>
          <p:cNvSpPr txBox="1"/>
          <p:nvPr/>
        </p:nvSpPr>
        <p:spPr>
          <a:xfrm>
            <a:off x="4182120" y="2117260"/>
            <a:ext cx="4551646" cy="3970318"/>
          </a:xfrm>
          <a:prstGeom prst="rect">
            <a:avLst/>
          </a:prstGeom>
          <a:noFill/>
          <a:ln w="28575">
            <a:solidFill>
              <a:srgbClr val="53D5D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ACTIVITATS DEL 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DESENVOLUPAMENT I TREBALL EN EQUIP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Roboto-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LIDERATGE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EFICIÈNCIA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SUPORT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RECONEIXEMENT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Roboto-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MODEL ORGANITZATIU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Medium"/>
              </a:rPr>
              <a:t>REGULACIÓ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Roboto-Medium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61CC26-85F3-6B88-E148-42A211245AB7}"/>
              </a:ext>
            </a:extLst>
          </p:cNvPr>
          <p:cNvSpPr txBox="1"/>
          <p:nvPr/>
        </p:nvSpPr>
        <p:spPr>
          <a:xfrm rot="20738441">
            <a:off x="6740872" y="3697900"/>
            <a:ext cx="1943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53D5D2"/>
                </a:solidFill>
              </a:rPr>
              <a:t>EVOHIPA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8E07F3-5822-2109-CEFA-ADAF483A7DEF}"/>
              </a:ext>
            </a:extLst>
          </p:cNvPr>
          <p:cNvSpPr txBox="1"/>
          <p:nvPr/>
        </p:nvSpPr>
        <p:spPr>
          <a:xfrm>
            <a:off x="9261325" y="2782264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584 respostes (34 hospitals)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FC69D15-E1BE-8931-D45B-48735399B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260069"/>
              </p:ext>
            </p:extLst>
          </p:nvPr>
        </p:nvGraphicFramePr>
        <p:xfrm>
          <a:off x="8486775" y="4100322"/>
          <a:ext cx="3705225" cy="206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E796135E-4D70-B6B4-D2FC-E9124B30A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665" y="897851"/>
            <a:ext cx="1727475" cy="6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/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9301240-1BCA-0D64-4331-CC27083DA321}"/>
              </a:ext>
            </a:extLst>
          </p:cNvPr>
          <p:cNvSpPr/>
          <p:nvPr/>
        </p:nvSpPr>
        <p:spPr>
          <a:xfrm>
            <a:off x="2586789" y="6424863"/>
            <a:ext cx="6256422" cy="276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34F929-025D-9B46-C955-2EA971520B8D}"/>
              </a:ext>
            </a:extLst>
          </p:cNvPr>
          <p:cNvSpPr txBox="1"/>
          <p:nvPr/>
        </p:nvSpPr>
        <p:spPr>
          <a:xfrm>
            <a:off x="1875693" y="-18098"/>
            <a:ext cx="1003495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Són referents i assessoren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altres professionals de la salut amb relació al seu àmbit de coneixements.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Haurien d’estar acreditades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un organisme competent i reconegut per l’administració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ón un recurs efectiu i eficient per donar resposta a les necessitats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tant dels malalts crònics com d’altres processos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Donen suport i transmeten coneixement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expert als membres de l’equip</a:t>
            </a:r>
            <a:endParaRPr lang="ca-E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Assessoren les infermeres generalistes i els donen suport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durant la seva presa de decisions.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Poden liderar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equips multidisciplinaris i alguns dispositius assistencials</a:t>
            </a: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desconeixement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potencial de la </a:t>
            </a:r>
            <a:r>
              <a:rPr lang="ca-E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IPA </a:t>
            </a: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és una barrera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a la seva implantació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lloc de treball s’hauria </a:t>
            </a: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regular en l'àmbit laboral.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És prioritari </a:t>
            </a:r>
            <a:r>
              <a:rPr lang="ca-ES" sz="2600" b="1" i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definir bé els llocs de treball </a:t>
            </a: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IPA, </a:t>
            </a:r>
            <a:r>
              <a:rPr lang="ca-ES" sz="2600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a clarificar el seu </a:t>
            </a:r>
            <a:r>
              <a:rPr lang="ca-ES" sz="2600" b="1" i="0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àmbit d’actuació i la seva dependència jeràrquica.</a:t>
            </a:r>
            <a:endParaRPr lang="ca-E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F3221B-7243-C1BF-50AB-BAA087F4BA42}"/>
              </a:ext>
            </a:extLst>
          </p:cNvPr>
          <p:cNvSpPr txBox="1"/>
          <p:nvPr/>
        </p:nvSpPr>
        <p:spPr>
          <a:xfrm>
            <a:off x="-82062" y="1072223"/>
            <a:ext cx="2133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solidFill>
                  <a:srgbClr val="33CCCC"/>
                </a:solidFill>
              </a:rPr>
              <a:t>Conclusions més destacades (amb major acord)</a:t>
            </a:r>
          </a:p>
          <a:p>
            <a:pPr algn="ctr"/>
            <a:r>
              <a:rPr lang="ca-ES" sz="2800" dirty="0">
                <a:solidFill>
                  <a:srgbClr val="33CCCC"/>
                </a:solidFill>
              </a:rPr>
              <a:t>en relació a la figura de les IPA</a:t>
            </a:r>
          </a:p>
          <a:p>
            <a:pPr algn="ctr"/>
            <a:r>
              <a:rPr lang="ca-ES" sz="2800" dirty="0">
                <a:solidFill>
                  <a:srgbClr val="33CCCC"/>
                </a:solidFill>
              </a:rPr>
              <a:t>Projecte IPACAT20-21</a:t>
            </a:r>
          </a:p>
        </p:txBody>
      </p:sp>
    </p:spTree>
    <p:extLst>
      <p:ext uri="{BB962C8B-B14F-4D97-AF65-F5344CB8AC3E}">
        <p14:creationId xmlns:p14="http://schemas.microsoft.com/office/powerpoint/2010/main" val="14541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2DAB1AE-76E1-852D-A30F-C0CE1544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42662" y="1664905"/>
            <a:ext cx="5664442" cy="39169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6E85C6-D7B4-41EC-9BEC-7ED0C2462260}"/>
              </a:ext>
            </a:extLst>
          </p:cNvPr>
          <p:cNvSpPr txBox="1"/>
          <p:nvPr/>
        </p:nvSpPr>
        <p:spPr>
          <a:xfrm>
            <a:off x="142073" y="3254976"/>
            <a:ext cx="392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33CCCC"/>
                </a:solidFill>
              </a:rPr>
              <a:t>IPACAT22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1ED434-1F72-1CED-B5E3-CDBB5E8B0C93}"/>
              </a:ext>
            </a:extLst>
          </p:cNvPr>
          <p:cNvSpPr txBox="1"/>
          <p:nvPr/>
        </p:nvSpPr>
        <p:spPr>
          <a:xfrm>
            <a:off x="4121610" y="314080"/>
            <a:ext cx="8007439" cy="954107"/>
          </a:xfrm>
          <a:prstGeom prst="rect">
            <a:avLst/>
          </a:prstGeom>
          <a:noFill/>
          <a:ln w="28575">
            <a:solidFill>
              <a:srgbClr val="53D5D2"/>
            </a:solidFill>
          </a:ln>
        </p:spPr>
        <p:txBody>
          <a:bodyPr wrap="square">
            <a:spAutoFit/>
          </a:bodyPr>
          <a:lstStyle/>
          <a:p>
            <a:r>
              <a:rPr lang="ca-ES" sz="2800" b="1" i="0" u="none" strike="noStrike" baseline="0" dirty="0">
                <a:solidFill>
                  <a:srgbClr val="33CCCC"/>
                </a:solidFill>
                <a:latin typeface="Roboto" panose="02000000000000000000" pitchFamily="2" charset="0"/>
              </a:rPr>
              <a:t>OBJECTIU</a:t>
            </a:r>
            <a:r>
              <a:rPr lang="ca-ES" sz="280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: </a:t>
            </a:r>
            <a:r>
              <a:rPr lang="ca-ES" sz="28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</a:rPr>
              <a:t>Definir un model consensuat de la pràctica avançada de les infermeres a Catalunya.</a:t>
            </a:r>
            <a:endParaRPr lang="ca-E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9FA28D-B3D5-4354-2D8E-24C8EBA5C89A}"/>
              </a:ext>
            </a:extLst>
          </p:cNvPr>
          <p:cNvSpPr/>
          <p:nvPr/>
        </p:nvSpPr>
        <p:spPr>
          <a:xfrm>
            <a:off x="4327210" y="1804844"/>
            <a:ext cx="5568709" cy="1928299"/>
          </a:xfrm>
          <a:prstGeom prst="rightArrow">
            <a:avLst/>
          </a:prstGeom>
          <a:solidFill>
            <a:srgbClr val="53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Entrevista estructurada a 10 infermeres representants d’associacions científiques d’infermeres o multidisciplinàries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A1D383-9800-CA20-9A9C-9FEDDC51A946}"/>
              </a:ext>
            </a:extLst>
          </p:cNvPr>
          <p:cNvSpPr txBox="1"/>
          <p:nvPr/>
        </p:nvSpPr>
        <p:spPr>
          <a:xfrm>
            <a:off x="4185954" y="1831296"/>
            <a:ext cx="432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33CCCC"/>
                </a:solidFill>
              </a:rPr>
              <a:t>Primera fase (maig 2022)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C96834-05C6-74FD-E3A2-CD90A4D7EE60}"/>
              </a:ext>
            </a:extLst>
          </p:cNvPr>
          <p:cNvSpPr txBox="1"/>
          <p:nvPr/>
        </p:nvSpPr>
        <p:spPr>
          <a:xfrm>
            <a:off x="4784080" y="3345699"/>
            <a:ext cx="4477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33CCCC"/>
                </a:solidFill>
              </a:rPr>
              <a:t>Segona fase (juny 2022)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FCAAF9F6-4586-E878-A5F4-0E6859A42DA5}"/>
              </a:ext>
            </a:extLst>
          </p:cNvPr>
          <p:cNvSpPr/>
          <p:nvPr/>
        </p:nvSpPr>
        <p:spPr>
          <a:xfrm>
            <a:off x="5358840" y="4705108"/>
            <a:ext cx="5568709" cy="2105997"/>
          </a:xfrm>
          <a:prstGeom prst="rightArrow">
            <a:avLst/>
          </a:prstGeom>
          <a:solidFill>
            <a:srgbClr val="53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Grups de discussió amb representants de diferents organitzacions o associacions (CIIC, ICS, UCH, CSSC,ACDI, ADEIC) per concretar propostes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BD261A1-0E07-CF7B-564C-364DAE968510}"/>
              </a:ext>
            </a:extLst>
          </p:cNvPr>
          <p:cNvSpPr txBox="1"/>
          <p:nvPr/>
        </p:nvSpPr>
        <p:spPr>
          <a:xfrm>
            <a:off x="5268082" y="4781092"/>
            <a:ext cx="391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33CCCC"/>
                </a:solidFill>
              </a:rPr>
              <a:t>Tercera fase (setembre 2022)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3812C5-0C89-2EA2-03A7-2734B56318D6}"/>
              </a:ext>
            </a:extLst>
          </p:cNvPr>
          <p:cNvSpPr txBox="1"/>
          <p:nvPr/>
        </p:nvSpPr>
        <p:spPr>
          <a:xfrm>
            <a:off x="10959890" y="5157941"/>
            <a:ext cx="987368" cy="1200329"/>
          </a:xfrm>
          <a:prstGeom prst="rect">
            <a:avLst/>
          </a:prstGeom>
          <a:solidFill>
            <a:srgbClr val="53D5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Informe final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Nov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77CED6-3C7C-3773-5B6C-D3CF21325F29}"/>
              </a:ext>
            </a:extLst>
          </p:cNvPr>
          <p:cNvSpPr txBox="1"/>
          <p:nvPr/>
        </p:nvSpPr>
        <p:spPr>
          <a:xfrm>
            <a:off x="102433" y="183670"/>
            <a:ext cx="3947852" cy="3031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/>
              <a:t>QUESTIONARI:</a:t>
            </a:r>
          </a:p>
          <a:p>
            <a:r>
              <a:rPr lang="ca-ES" b="1" dirty="0"/>
              <a:t>CARACTERÍSTIQUES MODEL</a:t>
            </a:r>
          </a:p>
          <a:p>
            <a:endParaRPr lang="ca-ES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El concepte de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Àmbits i estàndards de la pràctica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Autonomia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Responsabilitat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Competències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Marc educatiu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Regulació dels àmbits de practica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Estructura organitzativa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5B775A60-6928-5699-CE25-1EF196B72E0A}"/>
              </a:ext>
            </a:extLst>
          </p:cNvPr>
          <p:cNvSpPr/>
          <p:nvPr/>
        </p:nvSpPr>
        <p:spPr>
          <a:xfrm>
            <a:off x="4843025" y="3254976"/>
            <a:ext cx="5568709" cy="1928299"/>
          </a:xfrm>
          <a:prstGeom prst="rightArrow">
            <a:avLst/>
          </a:prstGeom>
          <a:solidFill>
            <a:srgbClr val="53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Delphi amb la totalitat d’infermeres representants de les associacions científiques d’infermeres o multidisciplinàries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00DBC4-DD75-E752-5CDD-849C87D39DA5}"/>
              </a:ext>
            </a:extLst>
          </p:cNvPr>
          <p:cNvSpPr txBox="1"/>
          <p:nvPr/>
        </p:nvSpPr>
        <p:spPr>
          <a:xfrm>
            <a:off x="4185954" y="1330946"/>
            <a:ext cx="849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33CCCC"/>
                </a:solidFill>
              </a:rPr>
              <a:t>Fase 0 (febrer-abril 2022): </a:t>
            </a:r>
            <a:r>
              <a:rPr lang="ca-E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Revisió bibliogràfica i treball d’equip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638DEE-09B4-13C4-C075-8D7A223A0E7F}"/>
              </a:ext>
            </a:extLst>
          </p:cNvPr>
          <p:cNvSpPr txBox="1"/>
          <p:nvPr/>
        </p:nvSpPr>
        <p:spPr>
          <a:xfrm>
            <a:off x="10100469" y="2331646"/>
            <a:ext cx="1348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Primer Qüestionari Delphi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B66822-9847-6866-4145-F9A1D4AB0BD9}"/>
              </a:ext>
            </a:extLst>
          </p:cNvPr>
          <p:cNvSpPr txBox="1"/>
          <p:nvPr/>
        </p:nvSpPr>
        <p:spPr>
          <a:xfrm>
            <a:off x="10411734" y="4021792"/>
            <a:ext cx="134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2-3 voltes</a:t>
            </a:r>
          </a:p>
        </p:txBody>
      </p:sp>
    </p:spTree>
    <p:extLst>
      <p:ext uri="{BB962C8B-B14F-4D97-AF65-F5344CB8AC3E}">
        <p14:creationId xmlns:p14="http://schemas.microsoft.com/office/powerpoint/2010/main" val="21675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/>
      <p:bldP spid="18" grpId="0"/>
      <p:bldP spid="19" grpId="0" animBg="1"/>
      <p:bldP spid="20" grpId="0"/>
      <p:bldP spid="21" grpId="0" animBg="1"/>
      <p:bldP spid="2" grpId="0" animBg="1"/>
      <p:bldP spid="17" grpId="0" animBg="1"/>
      <p:bldP spid="14" grpId="0"/>
      <p:bldP spid="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A8794F0-04D3-129A-8A69-70D470ED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Moltes gràcies per</a:t>
            </a:r>
            <a:br>
              <a:rPr lang="ca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a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vostra atenció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6F810B-A88F-A1BC-95FC-9D015E4DF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>
                <a:hlinkClick r:id="rId2"/>
              </a:rPr>
              <a:t>ipacat19@uab.cat</a:t>
            </a:r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4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3625</TotalTime>
  <Words>691</Words>
  <Application>Microsoft Office PowerPoint</Application>
  <PresentationFormat>Panorámica</PresentationFormat>
  <Paragraphs>108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Roboto-Medium</vt:lpstr>
      <vt:lpstr>Roboto-Regular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Moltes gràcies per  la vostra atenció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Lena Ferrús Esopà</dc:creator>
  <cp:lastModifiedBy>Lena Ferrús i Estopà</cp:lastModifiedBy>
  <cp:revision>4</cp:revision>
  <dcterms:created xsi:type="dcterms:W3CDTF">2022-04-26T07:08:04Z</dcterms:created>
  <dcterms:modified xsi:type="dcterms:W3CDTF">2022-07-11T15:11:32Z</dcterms:modified>
</cp:coreProperties>
</file>