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4"/>
  </p:sldMasterIdLst>
  <p:notesMasterIdLst>
    <p:notesMasterId r:id="rId10"/>
  </p:notesMasterIdLst>
  <p:handoutMasterIdLst>
    <p:handoutMasterId r:id="rId11"/>
  </p:handoutMasterIdLst>
  <p:sldIdLst>
    <p:sldId id="263" r:id="rId5"/>
    <p:sldId id="256" r:id="rId6"/>
    <p:sldId id="409" r:id="rId7"/>
    <p:sldId id="414" r:id="rId8"/>
    <p:sldId id="41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94"/>
    <p:restoredTop sz="94708"/>
  </p:normalViewPr>
  <p:slideViewPr>
    <p:cSldViewPr snapToGrid="0" snapToObjects="1" showGuides="1">
      <p:cViewPr varScale="1">
        <p:scale>
          <a:sx n="63" d="100"/>
          <a:sy n="63" d="100"/>
        </p:scale>
        <p:origin x="528" y="6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E14119D9-D248-4294-B9E1-9980FBAB8B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Workshop 'Citizen Science at UAB'</a:t>
            </a:r>
            <a:endParaRPr lang="es-ES"/>
          </a:p>
        </p:txBody>
      </p:sp>
      <p:sp>
        <p:nvSpPr>
          <p:cNvPr id="3" name="Marcador de fecha 2">
            <a:extLst>
              <a:ext uri="{FF2B5EF4-FFF2-40B4-BE49-F238E27FC236}">
                <a16:creationId xmlns:a16="http://schemas.microsoft.com/office/drawing/2014/main" id="{D0E3EFDE-0AB4-435A-A50C-2D34C0023F2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9B6B38-90B4-4638-84A6-E86DF969E40D}" type="datetimeFigureOut">
              <a:rPr lang="es-ES" smtClean="0"/>
              <a:t>07/06/2021</a:t>
            </a:fld>
            <a:endParaRPr lang="es-ES"/>
          </a:p>
        </p:txBody>
      </p:sp>
      <p:sp>
        <p:nvSpPr>
          <p:cNvPr id="4" name="Marcador de pie de página 3">
            <a:extLst>
              <a:ext uri="{FF2B5EF4-FFF2-40B4-BE49-F238E27FC236}">
                <a16:creationId xmlns:a16="http://schemas.microsoft.com/office/drawing/2014/main" id="{5F057A99-E757-4103-8E0E-069CDE55A18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F840FAB8-DAA4-4217-9B41-79C621B812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6C8AD9-4122-4CC8-965E-8D0BB276D45B}" type="slidenum">
              <a:rPr lang="es-ES" smtClean="0"/>
              <a:t>‹Nº›</a:t>
            </a:fld>
            <a:endParaRPr lang="es-ES"/>
          </a:p>
        </p:txBody>
      </p:sp>
    </p:spTree>
    <p:extLst>
      <p:ext uri="{BB962C8B-B14F-4D97-AF65-F5344CB8AC3E}">
        <p14:creationId xmlns:p14="http://schemas.microsoft.com/office/powerpoint/2010/main" val="8190347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Workshop 'Citizen Science at UAB'</a:t>
            </a: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50BB42-73DD-7C4C-852E-1275E5154AA1}" type="datetimeFigureOut">
              <a:rPr lang="en-GB" smtClean="0"/>
              <a:t>07/06/2021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92472E-7B8D-7B46-836E-BECA9B66B0B7}" type="slidenum">
              <a:rPr lang="en-GB" smtClean="0"/>
              <a:t>‹Nº›</a:t>
            </a:fld>
            <a:endParaRPr lang="en-GB"/>
          </a:p>
        </p:txBody>
      </p:sp>
    </p:spTree>
    <p:extLst>
      <p:ext uri="{BB962C8B-B14F-4D97-AF65-F5344CB8AC3E}">
        <p14:creationId xmlns:p14="http://schemas.microsoft.com/office/powerpoint/2010/main" val="59117975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F32A713C-1152-D241-94BE-9E88E79BFF86}" type="slidenum">
              <a:rPr lang="es-ES" smtClean="0"/>
              <a:t>3</a:t>
            </a:fld>
            <a:endParaRPr lang="es-ES"/>
          </a:p>
        </p:txBody>
      </p:sp>
    </p:spTree>
    <p:extLst>
      <p:ext uri="{BB962C8B-B14F-4D97-AF65-F5344CB8AC3E}">
        <p14:creationId xmlns:p14="http://schemas.microsoft.com/office/powerpoint/2010/main" val="2379854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F32A713C-1152-D241-94BE-9E88E79BFF86}" type="slidenum">
              <a:rPr lang="es-ES" smtClean="0"/>
              <a:t>4</a:t>
            </a:fld>
            <a:endParaRPr lang="es-ES"/>
          </a:p>
        </p:txBody>
      </p:sp>
    </p:spTree>
    <p:extLst>
      <p:ext uri="{BB962C8B-B14F-4D97-AF65-F5344CB8AC3E}">
        <p14:creationId xmlns:p14="http://schemas.microsoft.com/office/powerpoint/2010/main" val="59213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F32A713C-1152-D241-94BE-9E88E79BFF86}" type="slidenum">
              <a:rPr lang="es-ES" smtClean="0"/>
              <a:t>5</a:t>
            </a:fld>
            <a:endParaRPr lang="es-ES"/>
          </a:p>
        </p:txBody>
      </p:sp>
    </p:spTree>
    <p:extLst>
      <p:ext uri="{BB962C8B-B14F-4D97-AF65-F5344CB8AC3E}">
        <p14:creationId xmlns:p14="http://schemas.microsoft.com/office/powerpoint/2010/main" val="1004407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s-ES_tradnl"/>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Click to edit Master subtitle style</a:t>
            </a:r>
            <a:endParaRPr lang="en-US" dirty="0"/>
          </a:p>
        </p:txBody>
      </p:sp>
      <p:sp>
        <p:nvSpPr>
          <p:cNvPr id="4" name="Date Placeholder 3"/>
          <p:cNvSpPr>
            <a:spLocks noGrp="1"/>
          </p:cNvSpPr>
          <p:nvPr>
            <p:ph type="dt" sz="half" idx="10"/>
          </p:nvPr>
        </p:nvSpPr>
        <p:spPr/>
        <p:txBody>
          <a:bodyPr/>
          <a:lstStyle/>
          <a:p>
            <a:fld id="{FE5E48BB-A31A-467C-BB33-4FF149E12E31}" type="datetime2">
              <a:rPr lang="en-US" smtClean="0"/>
              <a:t>Monday, June 7, 2021</a:t>
            </a:fld>
            <a:endParaRPr lang="en-US"/>
          </a:p>
        </p:txBody>
      </p:sp>
      <p:sp>
        <p:nvSpPr>
          <p:cNvPr id="5" name="Footer Placeholder 4"/>
          <p:cNvSpPr>
            <a:spLocks noGrp="1"/>
          </p:cNvSpPr>
          <p:nvPr>
            <p:ph type="ftr" sz="quarter" idx="11"/>
          </p:nvPr>
        </p:nvSpPr>
        <p:spPr/>
        <p:txBody>
          <a:bodyPr/>
          <a:lstStyle/>
          <a:p>
            <a:pPr algn="r"/>
            <a:r>
              <a:rPr lang="en-US"/>
              <a:t>Workshop 'Citizen Science at UAB'</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‹Nº›</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C4FDF08B-521D-46BF-85F8-4CFF6E5B8157}" type="datetime2">
              <a:rPr lang="en-US" smtClean="0"/>
              <a:t>Monday, June 7, 2021</a:t>
            </a:fld>
            <a:endParaRPr lang="en-US"/>
          </a:p>
        </p:txBody>
      </p:sp>
      <p:sp>
        <p:nvSpPr>
          <p:cNvPr id="5" name="Footer Placeholder 4"/>
          <p:cNvSpPr>
            <a:spLocks noGrp="1"/>
          </p:cNvSpPr>
          <p:nvPr>
            <p:ph type="ftr" sz="quarter" idx="11"/>
          </p:nvPr>
        </p:nvSpPr>
        <p:spPr/>
        <p:txBody>
          <a:bodyPr/>
          <a:lstStyle/>
          <a:p>
            <a:pPr algn="r"/>
            <a:r>
              <a:rPr lang="en-US"/>
              <a:t>Workshop 'Citizen Science at UAB'</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s-ES_tradnl"/>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dirty="0"/>
          </a:p>
        </p:txBody>
      </p:sp>
      <p:sp>
        <p:nvSpPr>
          <p:cNvPr id="4" name="Date Placeholder 3"/>
          <p:cNvSpPr>
            <a:spLocks noGrp="1"/>
          </p:cNvSpPr>
          <p:nvPr>
            <p:ph type="dt" sz="half" idx="10"/>
          </p:nvPr>
        </p:nvSpPr>
        <p:spPr/>
        <p:txBody>
          <a:bodyPr/>
          <a:lstStyle/>
          <a:p>
            <a:fld id="{99FF3652-B9E9-4318-A933-3AE73A40E64E}" type="datetime2">
              <a:rPr lang="en-US" smtClean="0"/>
              <a:t>Monday, June 7, 2021</a:t>
            </a:fld>
            <a:endParaRPr lang="en-US"/>
          </a:p>
        </p:txBody>
      </p:sp>
      <p:sp>
        <p:nvSpPr>
          <p:cNvPr id="5" name="Footer Placeholder 4"/>
          <p:cNvSpPr>
            <a:spLocks noGrp="1"/>
          </p:cNvSpPr>
          <p:nvPr>
            <p:ph type="ftr" sz="quarter" idx="11"/>
          </p:nvPr>
        </p:nvSpPr>
        <p:spPr/>
        <p:txBody>
          <a:bodyPr/>
          <a:lstStyle/>
          <a:p>
            <a:pPr algn="r"/>
            <a:r>
              <a:rPr lang="en-US"/>
              <a:t>Workshop 'Citizen Science at UAB'</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idx="1"/>
          </p:nvPr>
        </p:nvSpPr>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BE7DD233-D7E6-4999-9C49-4478796037FD}" type="datetime2">
              <a:rPr lang="en-US" smtClean="0"/>
              <a:t>Monday, June 7, 2021</a:t>
            </a:fld>
            <a:endParaRPr lang="en-US"/>
          </a:p>
        </p:txBody>
      </p:sp>
      <p:sp>
        <p:nvSpPr>
          <p:cNvPr id="5" name="Footer Placeholder 4"/>
          <p:cNvSpPr>
            <a:spLocks noGrp="1"/>
          </p:cNvSpPr>
          <p:nvPr>
            <p:ph type="ftr" sz="quarter" idx="11"/>
          </p:nvPr>
        </p:nvSpPr>
        <p:spPr/>
        <p:txBody>
          <a:bodyPr/>
          <a:lstStyle/>
          <a:p>
            <a:pPr algn="r"/>
            <a:r>
              <a:rPr lang="en-US"/>
              <a:t>Workshop 'Citizen Science at UAB'</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s-ES_tradnl"/>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Click to edit Master text styles</a:t>
            </a:r>
          </a:p>
        </p:txBody>
      </p:sp>
      <p:sp>
        <p:nvSpPr>
          <p:cNvPr id="4" name="Date Placeholder 3"/>
          <p:cNvSpPr>
            <a:spLocks noGrp="1"/>
          </p:cNvSpPr>
          <p:nvPr>
            <p:ph type="dt" sz="half" idx="10"/>
          </p:nvPr>
        </p:nvSpPr>
        <p:spPr/>
        <p:txBody>
          <a:bodyPr/>
          <a:lstStyle/>
          <a:p>
            <a:fld id="{3DA67325-8021-423D-80CD-DD016EB001AE}" type="datetime2">
              <a:rPr lang="en-US" smtClean="0"/>
              <a:t>Monday, June 7, 2021</a:t>
            </a:fld>
            <a:endParaRPr lang="en-US"/>
          </a:p>
        </p:txBody>
      </p:sp>
      <p:sp>
        <p:nvSpPr>
          <p:cNvPr id="5" name="Footer Placeholder 4"/>
          <p:cNvSpPr>
            <a:spLocks noGrp="1"/>
          </p:cNvSpPr>
          <p:nvPr>
            <p:ph type="ftr" sz="quarter" idx="11"/>
          </p:nvPr>
        </p:nvSpPr>
        <p:spPr/>
        <p:txBody>
          <a:bodyPr/>
          <a:lstStyle/>
          <a:p>
            <a:pPr algn="r"/>
            <a:r>
              <a:rPr lang="en-US"/>
              <a:t>Workshop 'Citizen Science at UAB'</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‹Nº›</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dirty="0"/>
          </a:p>
        </p:txBody>
      </p:sp>
      <p:sp>
        <p:nvSpPr>
          <p:cNvPr id="5" name="Date Placeholder 4"/>
          <p:cNvSpPr>
            <a:spLocks noGrp="1"/>
          </p:cNvSpPr>
          <p:nvPr>
            <p:ph type="dt" sz="half" idx="10"/>
          </p:nvPr>
        </p:nvSpPr>
        <p:spPr/>
        <p:txBody>
          <a:bodyPr/>
          <a:lstStyle/>
          <a:p>
            <a:fld id="{5D011578-F132-46D6-9387-C2B5D3350779}" type="datetime2">
              <a:rPr lang="en-US" smtClean="0"/>
              <a:t>Monday, June 7, 2021</a:t>
            </a:fld>
            <a:endParaRPr lang="en-US"/>
          </a:p>
        </p:txBody>
      </p:sp>
      <p:sp>
        <p:nvSpPr>
          <p:cNvPr id="6" name="Footer Placeholder 5"/>
          <p:cNvSpPr>
            <a:spLocks noGrp="1"/>
          </p:cNvSpPr>
          <p:nvPr>
            <p:ph type="ftr" sz="quarter" idx="11"/>
          </p:nvPr>
        </p:nvSpPr>
        <p:spPr/>
        <p:txBody>
          <a:bodyPr/>
          <a:lstStyle/>
          <a:p>
            <a:pPr algn="r"/>
            <a:r>
              <a:rPr lang="en-US"/>
              <a:t>Workshop 'Citizen Science at UAB'</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dirty="0"/>
          </a:p>
        </p:txBody>
      </p:sp>
      <p:sp>
        <p:nvSpPr>
          <p:cNvPr id="7" name="Date Placeholder 6"/>
          <p:cNvSpPr>
            <a:spLocks noGrp="1"/>
          </p:cNvSpPr>
          <p:nvPr>
            <p:ph type="dt" sz="half" idx="10"/>
          </p:nvPr>
        </p:nvSpPr>
        <p:spPr/>
        <p:txBody>
          <a:bodyPr/>
          <a:lstStyle/>
          <a:p>
            <a:fld id="{B8CB29E0-D6D9-4A01-AFE7-31713B3E35D9}" type="datetime2">
              <a:rPr lang="en-US" smtClean="0"/>
              <a:t>Monday, June 7, 2021</a:t>
            </a:fld>
            <a:endParaRPr lang="en-US"/>
          </a:p>
        </p:txBody>
      </p:sp>
      <p:sp>
        <p:nvSpPr>
          <p:cNvPr id="8" name="Footer Placeholder 7"/>
          <p:cNvSpPr>
            <a:spLocks noGrp="1"/>
          </p:cNvSpPr>
          <p:nvPr>
            <p:ph type="ftr" sz="quarter" idx="11"/>
          </p:nvPr>
        </p:nvSpPr>
        <p:spPr/>
        <p:txBody>
          <a:bodyPr/>
          <a:lstStyle/>
          <a:p>
            <a:pPr algn="r"/>
            <a:r>
              <a:rPr lang="en-US"/>
              <a:t>Workshop 'Citizen Science at UAB'</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‹Nº›</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Date Placeholder 2"/>
          <p:cNvSpPr>
            <a:spLocks noGrp="1"/>
          </p:cNvSpPr>
          <p:nvPr>
            <p:ph type="dt" sz="half" idx="10"/>
          </p:nvPr>
        </p:nvSpPr>
        <p:spPr/>
        <p:txBody>
          <a:bodyPr/>
          <a:lstStyle/>
          <a:p>
            <a:fld id="{976DCD74-37C3-492F-89F6-67A643ED514B}" type="datetime2">
              <a:rPr lang="en-US" smtClean="0"/>
              <a:t>Monday, June 7, 2021</a:t>
            </a:fld>
            <a:endParaRPr lang="en-US"/>
          </a:p>
        </p:txBody>
      </p:sp>
      <p:sp>
        <p:nvSpPr>
          <p:cNvPr id="4" name="Footer Placeholder 3"/>
          <p:cNvSpPr>
            <a:spLocks noGrp="1"/>
          </p:cNvSpPr>
          <p:nvPr>
            <p:ph type="ftr" sz="quarter" idx="11"/>
          </p:nvPr>
        </p:nvSpPr>
        <p:spPr/>
        <p:txBody>
          <a:bodyPr/>
          <a:lstStyle/>
          <a:p>
            <a:pPr algn="r"/>
            <a:r>
              <a:rPr lang="en-US"/>
              <a:t>Workshop 'Citizen Science at UAB'</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D1149-1F94-469E-A19E-4A00EED74084}" type="datetime2">
              <a:rPr lang="en-US" smtClean="0"/>
              <a:t>Monday, June 7, 2021</a:t>
            </a:fld>
            <a:endParaRPr lang="en-US"/>
          </a:p>
        </p:txBody>
      </p:sp>
      <p:sp>
        <p:nvSpPr>
          <p:cNvPr id="3" name="Footer Placeholder 2"/>
          <p:cNvSpPr>
            <a:spLocks noGrp="1"/>
          </p:cNvSpPr>
          <p:nvPr>
            <p:ph type="ftr" sz="quarter" idx="11"/>
          </p:nvPr>
        </p:nvSpPr>
        <p:spPr/>
        <p:txBody>
          <a:bodyPr/>
          <a:lstStyle/>
          <a:p>
            <a:pPr algn="r"/>
            <a:r>
              <a:rPr lang="en-US"/>
              <a:t>Workshop 'Citizen Science at UAB'</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s-ES_tradnl"/>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4"/>
          <p:cNvSpPr>
            <a:spLocks noGrp="1"/>
          </p:cNvSpPr>
          <p:nvPr>
            <p:ph type="dt" sz="half" idx="10"/>
          </p:nvPr>
        </p:nvSpPr>
        <p:spPr/>
        <p:txBody>
          <a:bodyPr/>
          <a:lstStyle/>
          <a:p>
            <a:fld id="{1D9678D2-8B28-482F-9CFD-9B0D0B0E167E}" type="datetime2">
              <a:rPr lang="en-US" smtClean="0"/>
              <a:t>Monday, June 7, 2021</a:t>
            </a:fld>
            <a:endParaRPr lang="en-US"/>
          </a:p>
        </p:txBody>
      </p:sp>
      <p:sp>
        <p:nvSpPr>
          <p:cNvPr id="6" name="Footer Placeholder 5"/>
          <p:cNvSpPr>
            <a:spLocks noGrp="1"/>
          </p:cNvSpPr>
          <p:nvPr>
            <p:ph type="ftr" sz="quarter" idx="11"/>
          </p:nvPr>
        </p:nvSpPr>
        <p:spPr/>
        <p:txBody>
          <a:bodyPr/>
          <a:lstStyle/>
          <a:p>
            <a:pPr algn="r"/>
            <a:r>
              <a:rPr lang="en-US"/>
              <a:t>Workshop 'Citizen Science at UAB'</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‹Nº›</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s-ES_tradnl"/>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4"/>
          <p:cNvSpPr>
            <a:spLocks noGrp="1"/>
          </p:cNvSpPr>
          <p:nvPr>
            <p:ph type="dt" sz="half" idx="10"/>
          </p:nvPr>
        </p:nvSpPr>
        <p:spPr/>
        <p:txBody>
          <a:bodyPr/>
          <a:lstStyle/>
          <a:p>
            <a:fld id="{F961BD81-8FBF-4E6B-837D-E3C919E78B3D}" type="datetime2">
              <a:rPr lang="en-US" smtClean="0"/>
              <a:t>Monday, June 7, 2021</a:t>
            </a:fld>
            <a:endParaRPr lang="en-US"/>
          </a:p>
        </p:txBody>
      </p:sp>
      <p:sp>
        <p:nvSpPr>
          <p:cNvPr id="6" name="Footer Placeholder 5"/>
          <p:cNvSpPr>
            <a:spLocks noGrp="1"/>
          </p:cNvSpPr>
          <p:nvPr>
            <p:ph type="ftr" sz="quarter" idx="11"/>
          </p:nvPr>
        </p:nvSpPr>
        <p:spPr/>
        <p:txBody>
          <a:bodyPr/>
          <a:lstStyle/>
          <a:p>
            <a:pPr algn="r"/>
            <a:r>
              <a:rPr lang="en-US"/>
              <a:t>Workshop 'Citizen Science at UAB'</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s-ES_tradnl"/>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dirty="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59A49A4F-9027-4BCC-9F55-843D9E90C946}" type="datetime2">
              <a:rPr lang="en-US" smtClean="0"/>
              <a:t>Monday, June 7, 2021</a:t>
            </a:fld>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pPr algn="r"/>
            <a:r>
              <a:rPr lang="en-US"/>
              <a:t>Workshop 'Citizen Science at UAB'</a:t>
            </a: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uab.cat/web/investigar/itineraris/la-recerca/recerca-i-innovacio-responsable/ciencia-ciutadana/jornada-ciencia-ciutadana-a-la-uab-1345844883021.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457" y="162497"/>
            <a:ext cx="9993085" cy="990600"/>
          </a:xfrm>
        </p:spPr>
        <p:txBody>
          <a:bodyPr>
            <a:noAutofit/>
          </a:bodyPr>
          <a:lstStyle/>
          <a:p>
            <a:pPr algn="ctr"/>
            <a:r>
              <a:rPr lang="en-GB" sz="2400" dirty="0"/>
              <a:t>Template for the Workshop </a:t>
            </a:r>
            <a:br>
              <a:rPr lang="en-GB" sz="2400" dirty="0"/>
            </a:br>
            <a:r>
              <a:rPr lang="en-GB" sz="2400" dirty="0"/>
              <a:t>“Citizen Science at UAB – 2021/06/22” </a:t>
            </a:r>
          </a:p>
        </p:txBody>
      </p:sp>
      <p:sp>
        <p:nvSpPr>
          <p:cNvPr id="6" name="Subtitle 2"/>
          <p:cNvSpPr txBox="1">
            <a:spLocks/>
          </p:cNvSpPr>
          <p:nvPr/>
        </p:nvSpPr>
        <p:spPr>
          <a:xfrm>
            <a:off x="865012" y="1141040"/>
            <a:ext cx="10733314" cy="5162061"/>
          </a:xfrm>
          <a:prstGeom prst="rect">
            <a:avLst/>
          </a:prstGeom>
          <a:ln>
            <a:solidFill>
              <a:srgbClr val="274857"/>
            </a:solidFill>
          </a:ln>
        </p:spPr>
        <p:txBody>
          <a:bodyPr vert="horz" lIns="91440" tIns="45720" rIns="91440" bIns="45720" rtlCol="0" anchor="ct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endParaRPr lang="en-GB" sz="4400"/>
          </a:p>
        </p:txBody>
      </p:sp>
      <p:sp>
        <p:nvSpPr>
          <p:cNvPr id="3" name="TextBox 2"/>
          <p:cNvSpPr txBox="1"/>
          <p:nvPr/>
        </p:nvSpPr>
        <p:spPr>
          <a:xfrm>
            <a:off x="1190598" y="1153097"/>
            <a:ext cx="10082143" cy="5432256"/>
          </a:xfrm>
          <a:prstGeom prst="rect">
            <a:avLst/>
          </a:prstGeom>
          <a:noFill/>
        </p:spPr>
        <p:txBody>
          <a:bodyPr wrap="square" rtlCol="0">
            <a:spAutoFit/>
          </a:bodyPr>
          <a:lstStyle/>
          <a:p>
            <a:r>
              <a:rPr lang="en-GB" sz="1600" b="1" dirty="0"/>
              <a:t>All the registered participants will receive the link to the Teams sessions by email.</a:t>
            </a:r>
            <a:br>
              <a:rPr lang="en-GB" sz="1600" b="1" dirty="0"/>
            </a:br>
            <a:r>
              <a:rPr lang="en-GB" sz="1600" b="1" dirty="0"/>
              <a:t>All the people presenting contributions are kindly requested to register as well at: </a:t>
            </a:r>
            <a:r>
              <a:rPr lang="en-US" sz="1100" b="1" dirty="0">
                <a:hlinkClick r:id="rId2"/>
              </a:rPr>
              <a:t>Workshop 'Citizen Science at UAB'</a:t>
            </a:r>
            <a:endParaRPr lang="en-GB" sz="1100" b="1" dirty="0"/>
          </a:p>
          <a:p>
            <a:endParaRPr lang="en-GB" sz="1600" b="1" dirty="0">
              <a:highlight>
                <a:srgbClr val="FFFF00"/>
              </a:highlight>
            </a:endParaRPr>
          </a:p>
          <a:p>
            <a:r>
              <a:rPr lang="en-GB" sz="1600" dirty="0"/>
              <a:t>The presentation will be restricted to 3 minutes in a ”show and tell” format. We suggest to use only 3 slides + Title slide (as in this template). The moderators will have all the slides and pass them under request. </a:t>
            </a:r>
          </a:p>
          <a:p>
            <a:pPr marL="285750" indent="-285750">
              <a:buFont typeface="Arial" charset="0"/>
              <a:buChar char="•"/>
            </a:pPr>
            <a:endParaRPr lang="en-GB" sz="1600" b="1" dirty="0"/>
          </a:p>
          <a:p>
            <a:pPr marL="285750" indent="-285750">
              <a:buFont typeface="Arial" charset="0"/>
              <a:buChar char="•"/>
            </a:pPr>
            <a:r>
              <a:rPr lang="en-GB" sz="1600" b="1" dirty="0"/>
              <a:t>Slide 0: Title</a:t>
            </a:r>
          </a:p>
          <a:p>
            <a:pPr marL="450850" lvl="1"/>
            <a:r>
              <a:rPr lang="en-GB" sz="1100" dirty="0"/>
              <a:t>Used by the moderators to give the floor to the presenting person.</a:t>
            </a:r>
          </a:p>
          <a:p>
            <a:pPr marL="450850" lvl="1"/>
            <a:endParaRPr lang="en-GB" sz="1100" dirty="0"/>
          </a:p>
          <a:p>
            <a:pPr marL="285750" indent="-285750">
              <a:buFont typeface="Arial" charset="0"/>
              <a:buChar char="•"/>
            </a:pPr>
            <a:r>
              <a:rPr lang="en-GB" sz="1600" b="1" dirty="0"/>
              <a:t>Slide 1: Description of the project</a:t>
            </a:r>
          </a:p>
          <a:p>
            <a:pPr lvl="1"/>
            <a:r>
              <a:rPr lang="en-GB" sz="1100" b="1" dirty="0"/>
              <a:t>"1 Minute Elevator Pitch":</a:t>
            </a:r>
            <a:br>
              <a:rPr lang="en-GB" sz="1100" b="1" dirty="0"/>
            </a:br>
            <a:r>
              <a:rPr lang="en-GB" sz="1100" dirty="0"/>
              <a:t>00-05s: Title</a:t>
            </a:r>
          </a:p>
          <a:p>
            <a:pPr lvl="1"/>
            <a:r>
              <a:rPr lang="en-GB" sz="1100" dirty="0"/>
              <a:t>05-15s: What is the research about.</a:t>
            </a:r>
            <a:br>
              <a:rPr lang="en-GB" sz="1100" dirty="0"/>
            </a:br>
            <a:r>
              <a:rPr lang="en-GB" sz="1100" dirty="0"/>
              <a:t>15-25s: </a:t>
            </a:r>
            <a:r>
              <a:rPr lang="en-GB" sz="1100" b="1" dirty="0"/>
              <a:t>Why this has to be done through a Citizen Science Approach</a:t>
            </a:r>
          </a:p>
          <a:p>
            <a:pPr lvl="1"/>
            <a:r>
              <a:rPr lang="en-GB" sz="1100" dirty="0"/>
              <a:t>25-40s: Which is the main expected contribution.</a:t>
            </a:r>
            <a:br>
              <a:rPr lang="en-GB" sz="1100" dirty="0"/>
            </a:br>
            <a:r>
              <a:rPr lang="en-GB" sz="1100" dirty="0"/>
              <a:t>40-60s: Team, collaborations, state of the project</a:t>
            </a:r>
          </a:p>
          <a:p>
            <a:pPr lvl="1"/>
            <a:endParaRPr lang="en-GB" sz="1100" dirty="0"/>
          </a:p>
          <a:p>
            <a:pPr marL="285750" indent="-285750">
              <a:buFont typeface="Arial" charset="0"/>
              <a:buChar char="•"/>
            </a:pPr>
            <a:r>
              <a:rPr lang="en-GB" sz="1600" b="1" dirty="0"/>
              <a:t>Slide 2</a:t>
            </a:r>
            <a:r>
              <a:rPr lang="en-GB" sz="1600" dirty="0"/>
              <a:t>: </a:t>
            </a:r>
            <a:r>
              <a:rPr lang="en-GB" sz="1600" b="1" dirty="0"/>
              <a:t>The Citizen Science component </a:t>
            </a:r>
          </a:p>
          <a:p>
            <a:pPr marL="450850" lvl="1"/>
            <a:r>
              <a:rPr lang="en-GB" sz="1100" dirty="0"/>
              <a:t>The aim of this slide is to understand in more detail the citizen science component of the project, including the types of contributions expected from the citizens</a:t>
            </a:r>
          </a:p>
          <a:p>
            <a:pPr marL="450850" lvl="1"/>
            <a:r>
              <a:rPr lang="en-GB" sz="1100" dirty="0"/>
              <a:t> </a:t>
            </a:r>
          </a:p>
          <a:p>
            <a:pPr marL="285750" indent="-285750">
              <a:buFont typeface="Arial" charset="0"/>
              <a:buChar char="•"/>
            </a:pPr>
            <a:r>
              <a:rPr lang="en-GB" sz="1600" b="1" dirty="0"/>
              <a:t>Slide 3</a:t>
            </a:r>
            <a:r>
              <a:rPr lang="en-GB" sz="1600" dirty="0"/>
              <a:t>: </a:t>
            </a:r>
            <a:r>
              <a:rPr lang="en-GB" sz="1600" b="1" dirty="0"/>
              <a:t>Further steps</a:t>
            </a:r>
          </a:p>
          <a:p>
            <a:pPr marL="450850"/>
            <a:r>
              <a:rPr lang="en-GB" sz="1100" dirty="0"/>
              <a:t>The aim of this slide is to provide any other info which can be useful to have a final grasp of the project, including collaborations, funding strategies, etc.</a:t>
            </a:r>
          </a:p>
          <a:p>
            <a:pPr marL="11113"/>
            <a:endParaRPr lang="en-GB" sz="1100" dirty="0"/>
          </a:p>
          <a:p>
            <a:pPr marL="450850"/>
            <a:endParaRPr lang="en-GB" sz="1100" dirty="0"/>
          </a:p>
          <a:p>
            <a:endParaRPr lang="en-GB" sz="1100" b="1" dirty="0"/>
          </a:p>
        </p:txBody>
      </p:sp>
      <p:sp>
        <p:nvSpPr>
          <p:cNvPr id="7" name="Subtitle 2"/>
          <p:cNvSpPr txBox="1">
            <a:spLocks/>
          </p:cNvSpPr>
          <p:nvPr/>
        </p:nvSpPr>
        <p:spPr>
          <a:xfrm>
            <a:off x="731767" y="162497"/>
            <a:ext cx="10999804" cy="6637446"/>
          </a:xfrm>
          <a:prstGeom prst="rect">
            <a:avLst/>
          </a:prstGeom>
          <a:ln w="76200">
            <a:solidFill>
              <a:srgbClr val="FFFF00"/>
            </a:solidFill>
          </a:ln>
        </p:spPr>
        <p:txBody>
          <a:bodyPr vert="horz" lIns="91440" tIns="45720" rIns="91440" bIns="45720" rtlCol="0" anchor="ct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endParaRPr lang="en-GB" sz="4800"/>
          </a:p>
        </p:txBody>
      </p:sp>
      <p:sp>
        <p:nvSpPr>
          <p:cNvPr id="8" name="Marcador de pie de página 7">
            <a:extLst>
              <a:ext uri="{FF2B5EF4-FFF2-40B4-BE49-F238E27FC236}">
                <a16:creationId xmlns:a16="http://schemas.microsoft.com/office/drawing/2014/main" id="{06E0D433-A864-405E-8F98-EEFFF5EDDF0A}"/>
              </a:ext>
            </a:extLst>
          </p:cNvPr>
          <p:cNvSpPr>
            <a:spLocks noGrp="1"/>
          </p:cNvSpPr>
          <p:nvPr>
            <p:ph type="ftr" sz="quarter" idx="11"/>
          </p:nvPr>
        </p:nvSpPr>
        <p:spPr/>
        <p:txBody>
          <a:bodyPr/>
          <a:lstStyle/>
          <a:p>
            <a:pPr algn="r"/>
            <a:r>
              <a:rPr lang="en-US"/>
              <a:t>Workshop 'Citizen Science at UAB'</a:t>
            </a:r>
            <a:endParaRPr lang="en-US" dirty="0"/>
          </a:p>
        </p:txBody>
      </p:sp>
      <p:sp>
        <p:nvSpPr>
          <p:cNvPr id="4" name="CuadroTexto 3">
            <a:extLst>
              <a:ext uri="{FF2B5EF4-FFF2-40B4-BE49-F238E27FC236}">
                <a16:creationId xmlns:a16="http://schemas.microsoft.com/office/drawing/2014/main" id="{FCBD25C3-6940-4CC2-B64B-A93B9968354A}"/>
              </a:ext>
            </a:extLst>
          </p:cNvPr>
          <p:cNvSpPr txBox="1"/>
          <p:nvPr/>
        </p:nvSpPr>
        <p:spPr>
          <a:xfrm>
            <a:off x="6583680" y="6360230"/>
            <a:ext cx="5014646" cy="369332"/>
          </a:xfrm>
          <a:prstGeom prst="rect">
            <a:avLst/>
          </a:prstGeom>
          <a:noFill/>
        </p:spPr>
        <p:txBody>
          <a:bodyPr wrap="square" rtlCol="0">
            <a:spAutoFit/>
          </a:bodyPr>
          <a:lstStyle/>
          <a:p>
            <a:r>
              <a:rPr lang="ca-ES" dirty="0" err="1"/>
              <a:t>Workshop</a:t>
            </a:r>
            <a:r>
              <a:rPr lang="ca-ES" dirty="0"/>
              <a:t> ‘</a:t>
            </a:r>
            <a:r>
              <a:rPr lang="ca-ES" dirty="0" err="1"/>
              <a:t>Citizen</a:t>
            </a:r>
            <a:r>
              <a:rPr lang="ca-ES" dirty="0"/>
              <a:t> </a:t>
            </a:r>
            <a:r>
              <a:rPr lang="ca-ES" dirty="0" err="1"/>
              <a:t>Science</a:t>
            </a:r>
            <a:r>
              <a:rPr lang="ca-ES" dirty="0"/>
              <a:t> </a:t>
            </a:r>
            <a:r>
              <a:rPr lang="ca-ES" dirty="0" err="1"/>
              <a:t>at</a:t>
            </a:r>
            <a:r>
              <a:rPr lang="ca-ES" dirty="0"/>
              <a:t> UAB’</a:t>
            </a:r>
            <a:endParaRPr lang="es-ES" dirty="0"/>
          </a:p>
        </p:txBody>
      </p:sp>
      <p:pic>
        <p:nvPicPr>
          <p:cNvPr id="10" name="Imagen 9">
            <a:extLst>
              <a:ext uri="{FF2B5EF4-FFF2-40B4-BE49-F238E27FC236}">
                <a16:creationId xmlns:a16="http://schemas.microsoft.com/office/drawing/2014/main" id="{243D149D-C0A7-45C6-B840-416EC872ED17}"/>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645164" y="6387071"/>
            <a:ext cx="953162" cy="369332"/>
          </a:xfrm>
          <a:prstGeom prst="rect">
            <a:avLst/>
          </a:prstGeom>
        </p:spPr>
      </p:pic>
    </p:spTree>
    <p:extLst>
      <p:ext uri="{BB962C8B-B14F-4D97-AF65-F5344CB8AC3E}">
        <p14:creationId xmlns:p14="http://schemas.microsoft.com/office/powerpoint/2010/main" val="792246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577" y="2674414"/>
            <a:ext cx="7848600" cy="1927225"/>
          </a:xfrm>
        </p:spPr>
        <p:txBody>
          <a:bodyPr/>
          <a:lstStyle/>
          <a:p>
            <a:r>
              <a:rPr lang="en-US" dirty="0">
                <a:solidFill>
                  <a:srgbClr val="FF0000"/>
                </a:solidFill>
              </a:rPr>
              <a:t>#PROJECT’S_TITLE</a:t>
            </a:r>
          </a:p>
        </p:txBody>
      </p:sp>
      <p:sp>
        <p:nvSpPr>
          <p:cNvPr id="3" name="Subtitle 2"/>
          <p:cNvSpPr>
            <a:spLocks noGrp="1"/>
          </p:cNvSpPr>
          <p:nvPr>
            <p:ph type="subTitle" idx="1"/>
          </p:nvPr>
        </p:nvSpPr>
        <p:spPr>
          <a:xfrm>
            <a:off x="832226" y="4738425"/>
            <a:ext cx="11289242" cy="1752600"/>
          </a:xfrm>
        </p:spPr>
        <p:txBody>
          <a:bodyPr>
            <a:noAutofit/>
          </a:bodyPr>
          <a:lstStyle/>
          <a:p>
            <a:endParaRPr lang="en-US" sz="1400" dirty="0"/>
          </a:p>
          <a:p>
            <a:r>
              <a:rPr lang="en-US" dirty="0">
                <a:solidFill>
                  <a:srgbClr val="FF0000"/>
                </a:solidFill>
              </a:rPr>
              <a:t>#Member#1   #Member#2   #Member#3  #Member#4</a:t>
            </a:r>
          </a:p>
          <a:p>
            <a:r>
              <a:rPr lang="en-US" dirty="0">
                <a:solidFill>
                  <a:srgbClr val="FF0000"/>
                </a:solidFill>
              </a:rPr>
              <a:t>#Affiliation</a:t>
            </a:r>
          </a:p>
          <a:p>
            <a:endParaRPr lang="en-US" sz="1400" dirty="0"/>
          </a:p>
        </p:txBody>
      </p:sp>
      <p:sp>
        <p:nvSpPr>
          <p:cNvPr id="7" name="Subtitle 2"/>
          <p:cNvSpPr txBox="1">
            <a:spLocks/>
          </p:cNvSpPr>
          <p:nvPr/>
        </p:nvSpPr>
        <p:spPr>
          <a:xfrm>
            <a:off x="4305751" y="895845"/>
            <a:ext cx="3388589" cy="834186"/>
          </a:xfrm>
          <a:prstGeom prst="rect">
            <a:avLst/>
          </a:prstGeom>
        </p:spPr>
        <p:txBody>
          <a:bodyPr vert="horz" lIns="91440" tIns="45720" rIns="91440" bIns="45720" rtlCol="0">
            <a:noAutofit/>
          </a:bodyPr>
          <a:lstStyle>
            <a:lvl1pPr indent="0">
              <a:spcBef>
                <a:spcPct val="20000"/>
              </a:spcBef>
              <a:buClr>
                <a:schemeClr val="accent1"/>
              </a:buClr>
              <a:buSzPct val="85000"/>
              <a:buFont typeface="Arial" pitchFamily="34" charset="0"/>
              <a:buNone/>
              <a:defRPr sz="1400">
                <a:solidFill>
                  <a:schemeClr val="tx1">
                    <a:lumMod val="75000"/>
                    <a:lumOff val="25000"/>
                  </a:schemeClr>
                </a:solidFill>
              </a:defRPr>
            </a:lvl1pPr>
            <a:lvl2pPr indent="0" algn="ctr">
              <a:spcBef>
                <a:spcPct val="20000"/>
              </a:spcBef>
              <a:buClr>
                <a:schemeClr val="accent1"/>
              </a:buClr>
              <a:buSzPct val="85000"/>
              <a:buFont typeface="Arial" pitchFamily="34" charset="0"/>
              <a:buNone/>
              <a:defRPr sz="2000">
                <a:solidFill>
                  <a:schemeClr val="tx1">
                    <a:tint val="75000"/>
                  </a:schemeClr>
                </a:solidFill>
              </a:defRPr>
            </a:lvl2pPr>
            <a:lvl3pPr indent="0" algn="ctr">
              <a:spcBef>
                <a:spcPct val="20000"/>
              </a:spcBef>
              <a:buClr>
                <a:schemeClr val="accent1"/>
              </a:buClr>
              <a:buSzPct val="90000"/>
              <a:buFont typeface="Arial" pitchFamily="34" charset="0"/>
              <a:buNone/>
              <a:defRPr>
                <a:solidFill>
                  <a:schemeClr val="tx1">
                    <a:tint val="75000"/>
                  </a:schemeClr>
                </a:solidFill>
              </a:defRPr>
            </a:lvl3pPr>
            <a:lvl4pPr indent="0" algn="ctr">
              <a:spcBef>
                <a:spcPct val="20000"/>
              </a:spcBef>
              <a:buClr>
                <a:schemeClr val="accent1"/>
              </a:buClr>
              <a:buFont typeface="Arial" pitchFamily="34" charset="0"/>
              <a:buNone/>
              <a:defRPr sz="1600">
                <a:solidFill>
                  <a:schemeClr val="tx1">
                    <a:tint val="75000"/>
                  </a:schemeClr>
                </a:solidFill>
              </a:defRPr>
            </a:lvl4pPr>
            <a:lvl5pPr indent="0" algn="ctr">
              <a:spcBef>
                <a:spcPct val="20000"/>
              </a:spcBef>
              <a:buClr>
                <a:schemeClr val="accent1"/>
              </a:buClr>
              <a:buSzPct val="100000"/>
              <a:buFont typeface="Arial" pitchFamily="34" charset="0"/>
              <a:buNone/>
              <a:defRPr sz="1400" baseline="0">
                <a:solidFill>
                  <a:schemeClr val="tx1">
                    <a:tint val="75000"/>
                  </a:schemeClr>
                </a:solidFill>
              </a:defRPr>
            </a:lvl5pPr>
            <a:lvl6pPr indent="0" algn="ctr">
              <a:spcBef>
                <a:spcPct val="20000"/>
              </a:spcBef>
              <a:buClr>
                <a:schemeClr val="accent1"/>
              </a:buClr>
              <a:buFont typeface="Arial" pitchFamily="34" charset="0"/>
              <a:buNone/>
              <a:defRPr sz="1300">
                <a:solidFill>
                  <a:schemeClr val="tx1">
                    <a:tint val="75000"/>
                  </a:schemeClr>
                </a:solidFill>
              </a:defRPr>
            </a:lvl6pPr>
            <a:lvl7pPr indent="0" algn="ctr">
              <a:spcBef>
                <a:spcPct val="20000"/>
              </a:spcBef>
              <a:buClr>
                <a:schemeClr val="accent1"/>
              </a:buClr>
              <a:buFont typeface="Arial" pitchFamily="34" charset="0"/>
              <a:buNone/>
              <a:defRPr sz="1300">
                <a:solidFill>
                  <a:schemeClr val="tx1">
                    <a:tint val="75000"/>
                  </a:schemeClr>
                </a:solidFill>
              </a:defRPr>
            </a:lvl7pPr>
            <a:lvl8pPr indent="0" algn="ctr">
              <a:spcBef>
                <a:spcPct val="20000"/>
              </a:spcBef>
              <a:buClr>
                <a:schemeClr val="accent1"/>
              </a:buClr>
              <a:buFont typeface="Arial" pitchFamily="34" charset="0"/>
              <a:buNone/>
              <a:defRPr sz="1300">
                <a:solidFill>
                  <a:schemeClr val="tx1">
                    <a:tint val="75000"/>
                  </a:schemeClr>
                </a:solidFill>
              </a:defRPr>
            </a:lvl8pPr>
            <a:lvl9pPr indent="0" algn="ctr">
              <a:spcBef>
                <a:spcPct val="20000"/>
              </a:spcBef>
              <a:buClr>
                <a:schemeClr val="accent1"/>
              </a:buClr>
              <a:buFont typeface="Arial" pitchFamily="34" charset="0"/>
              <a:buNone/>
              <a:defRPr sz="1300">
                <a:solidFill>
                  <a:schemeClr val="tx1">
                    <a:tint val="75000"/>
                  </a:schemeClr>
                </a:solidFill>
              </a:defRPr>
            </a:lvl9pPr>
          </a:lstStyle>
          <a:p>
            <a:r>
              <a:rPr lang="en-US" sz="2000" dirty="0">
                <a:solidFill>
                  <a:srgbClr val="FF0000"/>
                </a:solidFill>
              </a:rPr>
              <a:t>#HERE_A_NICE_PICTURE_OF_YOUR_PROJECT</a:t>
            </a:r>
          </a:p>
          <a:p>
            <a:endParaRPr lang="en-US" sz="2000" dirty="0">
              <a:solidFill>
                <a:srgbClr val="FF0000"/>
              </a:solidFill>
            </a:endParaRPr>
          </a:p>
        </p:txBody>
      </p:sp>
      <p:sp>
        <p:nvSpPr>
          <p:cNvPr id="5" name="CuadroTexto 4">
            <a:extLst>
              <a:ext uri="{FF2B5EF4-FFF2-40B4-BE49-F238E27FC236}">
                <a16:creationId xmlns:a16="http://schemas.microsoft.com/office/drawing/2014/main" id="{D5CC2775-762D-406D-BD09-9DDDA00564DE}"/>
              </a:ext>
            </a:extLst>
          </p:cNvPr>
          <p:cNvSpPr txBox="1"/>
          <p:nvPr/>
        </p:nvSpPr>
        <p:spPr>
          <a:xfrm>
            <a:off x="6583680" y="6360230"/>
            <a:ext cx="5014646" cy="369332"/>
          </a:xfrm>
          <a:prstGeom prst="rect">
            <a:avLst/>
          </a:prstGeom>
          <a:noFill/>
        </p:spPr>
        <p:txBody>
          <a:bodyPr wrap="square" rtlCol="0">
            <a:spAutoFit/>
          </a:bodyPr>
          <a:lstStyle/>
          <a:p>
            <a:r>
              <a:rPr lang="ca-ES" dirty="0" err="1"/>
              <a:t>Workshop</a:t>
            </a:r>
            <a:r>
              <a:rPr lang="ca-ES" dirty="0"/>
              <a:t> ‘</a:t>
            </a:r>
            <a:r>
              <a:rPr lang="ca-ES" dirty="0" err="1"/>
              <a:t>Citizen</a:t>
            </a:r>
            <a:r>
              <a:rPr lang="ca-ES" dirty="0"/>
              <a:t> </a:t>
            </a:r>
            <a:r>
              <a:rPr lang="ca-ES" dirty="0" err="1"/>
              <a:t>Science</a:t>
            </a:r>
            <a:r>
              <a:rPr lang="ca-ES" dirty="0"/>
              <a:t> </a:t>
            </a:r>
            <a:r>
              <a:rPr lang="ca-ES" dirty="0" err="1"/>
              <a:t>at</a:t>
            </a:r>
            <a:r>
              <a:rPr lang="ca-ES" dirty="0"/>
              <a:t> UAB’</a:t>
            </a:r>
            <a:endParaRPr lang="es-ES" dirty="0"/>
          </a:p>
        </p:txBody>
      </p:sp>
      <p:pic>
        <p:nvPicPr>
          <p:cNvPr id="6" name="Imagen 5">
            <a:extLst>
              <a:ext uri="{FF2B5EF4-FFF2-40B4-BE49-F238E27FC236}">
                <a16:creationId xmlns:a16="http://schemas.microsoft.com/office/drawing/2014/main" id="{BFA06ABD-30FF-4A9E-B6DB-B972755F250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0698480" y="6315158"/>
            <a:ext cx="953162" cy="369332"/>
          </a:xfrm>
          <a:prstGeom prst="rect">
            <a:avLst/>
          </a:prstGeom>
        </p:spPr>
      </p:pic>
    </p:spTree>
    <p:extLst>
      <p:ext uri="{BB962C8B-B14F-4D97-AF65-F5344CB8AC3E}">
        <p14:creationId xmlns:p14="http://schemas.microsoft.com/office/powerpoint/2010/main" val="1361213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E7A184E2-5285-A64E-8DA2-A0AF41B30EF5}"/>
              </a:ext>
            </a:extLst>
          </p:cNvPr>
          <p:cNvSpPr txBox="1">
            <a:spLocks/>
          </p:cNvSpPr>
          <p:nvPr/>
        </p:nvSpPr>
        <p:spPr>
          <a:xfrm>
            <a:off x="187019" y="178420"/>
            <a:ext cx="11622121" cy="765619"/>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solidFill>
                  <a:srgbClr val="FF0000"/>
                </a:solidFill>
              </a:rPr>
              <a:t>#PROJECT’S TITLE</a:t>
            </a:r>
          </a:p>
        </p:txBody>
      </p:sp>
      <p:sp>
        <p:nvSpPr>
          <p:cNvPr id="13" name="Title 1">
            <a:extLst>
              <a:ext uri="{FF2B5EF4-FFF2-40B4-BE49-F238E27FC236}">
                <a16:creationId xmlns:a16="http://schemas.microsoft.com/office/drawing/2014/main" id="{4800B1B7-0A26-824E-8017-B36938B0C0D8}"/>
              </a:ext>
            </a:extLst>
          </p:cNvPr>
          <p:cNvSpPr txBox="1">
            <a:spLocks/>
          </p:cNvSpPr>
          <p:nvPr/>
        </p:nvSpPr>
        <p:spPr>
          <a:xfrm>
            <a:off x="187018" y="1300976"/>
            <a:ext cx="11622121" cy="5557024"/>
          </a:xfrm>
          <a:prstGeom prst="rect">
            <a:avLst/>
          </a:prstGeom>
        </p:spPr>
        <p:txBody>
          <a:bodyPr vert="horz" lIns="91440" tIns="45720" rIns="91440" bIns="45720" rtlCol="0" anchor="ctr">
            <a:normAutofit fontScale="47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nSpc>
                <a:spcPct val="170000"/>
              </a:lnSpc>
            </a:pPr>
            <a:r>
              <a:rPr lang="en-US" b="1" dirty="0">
                <a:solidFill>
                  <a:srgbClr val="FF0000"/>
                </a:solidFill>
              </a:rPr>
              <a:t>SLIDE 1: DESCRIPTION OF THE PROJECT.</a:t>
            </a:r>
          </a:p>
          <a:p>
            <a:pPr>
              <a:lnSpc>
                <a:spcPct val="170000"/>
              </a:lnSpc>
            </a:pPr>
            <a:r>
              <a:rPr lang="en-US" dirty="0">
                <a:solidFill>
                  <a:srgbClr val="FF0000"/>
                </a:solidFill>
              </a:rPr>
              <a:t>The aim of this slide is to describe in 1 minute the science behind the project, and its suitability for the Citizen Science approach (we suggest you using the elevator pitch structure mentioned above, but you are free to structure your discourse at your will).</a:t>
            </a:r>
          </a:p>
          <a:p>
            <a:pPr marL="571500" indent="-571500">
              <a:lnSpc>
                <a:spcPct val="170000"/>
              </a:lnSpc>
              <a:buFont typeface="Arial" panose="020B0604020202020204" pitchFamily="34" charset="0"/>
              <a:buChar char="•"/>
            </a:pPr>
            <a:endParaRPr lang="en-US" dirty="0">
              <a:solidFill>
                <a:srgbClr val="FF0000"/>
              </a:solidFill>
            </a:endParaRPr>
          </a:p>
          <a:p>
            <a:pPr marL="571500" indent="-571500">
              <a:lnSpc>
                <a:spcPct val="170000"/>
              </a:lnSpc>
              <a:buFont typeface="Arial" panose="020B0604020202020204" pitchFamily="34" charset="0"/>
              <a:buChar char="•"/>
            </a:pPr>
            <a:r>
              <a:rPr lang="en-US" dirty="0">
                <a:solidFill>
                  <a:srgbClr val="FF0000"/>
                </a:solidFill>
              </a:rPr>
              <a:t>You can identify here the research topic</a:t>
            </a:r>
          </a:p>
          <a:p>
            <a:pPr marL="571500" indent="-571500">
              <a:lnSpc>
                <a:spcPct val="170000"/>
              </a:lnSpc>
              <a:buFont typeface="Arial" panose="020B0604020202020204" pitchFamily="34" charset="0"/>
              <a:buChar char="•"/>
            </a:pPr>
            <a:r>
              <a:rPr lang="en-US" dirty="0">
                <a:solidFill>
                  <a:srgbClr val="FF0000"/>
                </a:solidFill>
              </a:rPr>
              <a:t>You are expected to mention here why is citizen science a good approach to this</a:t>
            </a:r>
          </a:p>
          <a:p>
            <a:pPr marL="571500" indent="-571500">
              <a:lnSpc>
                <a:spcPct val="170000"/>
              </a:lnSpc>
              <a:buFont typeface="Arial" panose="020B0604020202020204" pitchFamily="34" charset="0"/>
              <a:buChar char="•"/>
            </a:pPr>
            <a:r>
              <a:rPr lang="en-US" dirty="0">
                <a:solidFill>
                  <a:srgbClr val="FF0000"/>
                </a:solidFill>
              </a:rPr>
              <a:t>You can mention your collaborators (both scientific and from the quadruple-helix -academia, public institutions, SMEs and citizens- )</a:t>
            </a:r>
          </a:p>
          <a:p>
            <a:pPr marL="571500" indent="-571500">
              <a:lnSpc>
                <a:spcPct val="170000"/>
              </a:lnSpc>
              <a:buFont typeface="Arial" panose="020B0604020202020204" pitchFamily="34" charset="0"/>
              <a:buChar char="•"/>
            </a:pPr>
            <a:r>
              <a:rPr lang="en-US" dirty="0">
                <a:solidFill>
                  <a:srgbClr val="FF0000"/>
                </a:solidFill>
              </a:rPr>
              <a:t>Please include one or two bibliographic references to the project (published papers, webpages, etc.)</a:t>
            </a:r>
          </a:p>
          <a:p>
            <a:pPr marL="571500" indent="-571500">
              <a:lnSpc>
                <a:spcPct val="170000"/>
              </a:lnSpc>
              <a:buFont typeface="Arial" panose="020B0604020202020204" pitchFamily="34" charset="0"/>
              <a:buChar char="•"/>
            </a:pPr>
            <a:r>
              <a:rPr lang="en-US" dirty="0">
                <a:solidFill>
                  <a:srgbClr val="FF0000"/>
                </a:solidFill>
              </a:rPr>
              <a:t>You can use just pictures and speak about the details or use text at your will.</a:t>
            </a:r>
            <a:br>
              <a:rPr lang="en-US" dirty="0">
                <a:solidFill>
                  <a:srgbClr val="FF0000"/>
                </a:solidFill>
              </a:rPr>
            </a:br>
            <a:endParaRPr lang="en-US" dirty="0">
              <a:solidFill>
                <a:srgbClr val="FF0000"/>
              </a:solidFill>
            </a:endParaRPr>
          </a:p>
          <a:p>
            <a:endParaRPr lang="en-US" dirty="0">
              <a:solidFill>
                <a:srgbClr val="FF0000"/>
              </a:solidFill>
            </a:endParaRPr>
          </a:p>
        </p:txBody>
      </p:sp>
      <p:sp>
        <p:nvSpPr>
          <p:cNvPr id="2" name="Marcador de pie de página 1">
            <a:extLst>
              <a:ext uri="{FF2B5EF4-FFF2-40B4-BE49-F238E27FC236}">
                <a16:creationId xmlns:a16="http://schemas.microsoft.com/office/drawing/2014/main" id="{E80F498C-F8FA-45D9-ACB2-ADD84B372A1B}"/>
              </a:ext>
            </a:extLst>
          </p:cNvPr>
          <p:cNvSpPr>
            <a:spLocks noGrp="1"/>
          </p:cNvSpPr>
          <p:nvPr>
            <p:ph type="ftr" sz="quarter" idx="11"/>
          </p:nvPr>
        </p:nvSpPr>
        <p:spPr/>
        <p:txBody>
          <a:bodyPr/>
          <a:lstStyle/>
          <a:p>
            <a:pPr algn="r"/>
            <a:r>
              <a:rPr lang="en-US"/>
              <a:t>Workshop 'Citizen Science at UAB'</a:t>
            </a:r>
            <a:endParaRPr lang="en-US" dirty="0"/>
          </a:p>
        </p:txBody>
      </p:sp>
      <p:sp>
        <p:nvSpPr>
          <p:cNvPr id="5" name="CuadroTexto 4">
            <a:extLst>
              <a:ext uri="{FF2B5EF4-FFF2-40B4-BE49-F238E27FC236}">
                <a16:creationId xmlns:a16="http://schemas.microsoft.com/office/drawing/2014/main" id="{E80F087D-54A0-4692-8D4F-0EC2DCC6ED46}"/>
              </a:ext>
            </a:extLst>
          </p:cNvPr>
          <p:cNvSpPr txBox="1"/>
          <p:nvPr/>
        </p:nvSpPr>
        <p:spPr>
          <a:xfrm>
            <a:off x="6583680" y="6360230"/>
            <a:ext cx="5014646" cy="369332"/>
          </a:xfrm>
          <a:prstGeom prst="rect">
            <a:avLst/>
          </a:prstGeom>
          <a:noFill/>
        </p:spPr>
        <p:txBody>
          <a:bodyPr wrap="square" rtlCol="0">
            <a:spAutoFit/>
          </a:bodyPr>
          <a:lstStyle/>
          <a:p>
            <a:r>
              <a:rPr lang="ca-ES" dirty="0" err="1"/>
              <a:t>Workshop</a:t>
            </a:r>
            <a:r>
              <a:rPr lang="ca-ES" dirty="0"/>
              <a:t> ‘</a:t>
            </a:r>
            <a:r>
              <a:rPr lang="ca-ES" dirty="0" err="1"/>
              <a:t>Citizen</a:t>
            </a:r>
            <a:r>
              <a:rPr lang="ca-ES" dirty="0"/>
              <a:t> </a:t>
            </a:r>
            <a:r>
              <a:rPr lang="ca-ES" dirty="0" err="1"/>
              <a:t>Science</a:t>
            </a:r>
            <a:r>
              <a:rPr lang="ca-ES" dirty="0"/>
              <a:t> </a:t>
            </a:r>
            <a:r>
              <a:rPr lang="ca-ES" dirty="0" err="1"/>
              <a:t>at</a:t>
            </a:r>
            <a:r>
              <a:rPr lang="ca-ES" dirty="0"/>
              <a:t> UAB’</a:t>
            </a:r>
            <a:endParaRPr lang="es-ES" dirty="0"/>
          </a:p>
        </p:txBody>
      </p:sp>
      <p:pic>
        <p:nvPicPr>
          <p:cNvPr id="6" name="Imagen 5">
            <a:extLst>
              <a:ext uri="{FF2B5EF4-FFF2-40B4-BE49-F238E27FC236}">
                <a16:creationId xmlns:a16="http://schemas.microsoft.com/office/drawing/2014/main" id="{A77B362B-46CA-43DE-894B-5E196DBEFD6B}"/>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698480" y="6315158"/>
            <a:ext cx="953162" cy="369332"/>
          </a:xfrm>
          <a:prstGeom prst="rect">
            <a:avLst/>
          </a:prstGeom>
        </p:spPr>
      </p:pic>
    </p:spTree>
    <p:extLst>
      <p:ext uri="{BB962C8B-B14F-4D97-AF65-F5344CB8AC3E}">
        <p14:creationId xmlns:p14="http://schemas.microsoft.com/office/powerpoint/2010/main" val="335509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E7A184E2-5285-A64E-8DA2-A0AF41B30EF5}"/>
              </a:ext>
            </a:extLst>
          </p:cNvPr>
          <p:cNvSpPr txBox="1">
            <a:spLocks/>
          </p:cNvSpPr>
          <p:nvPr/>
        </p:nvSpPr>
        <p:spPr>
          <a:xfrm>
            <a:off x="187019" y="178420"/>
            <a:ext cx="11622121" cy="765619"/>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solidFill>
                  <a:srgbClr val="FF0000"/>
                </a:solidFill>
              </a:rPr>
              <a:t>#PROJECT’S TITLE</a:t>
            </a:r>
          </a:p>
        </p:txBody>
      </p:sp>
      <p:sp>
        <p:nvSpPr>
          <p:cNvPr id="13" name="Title 1">
            <a:extLst>
              <a:ext uri="{FF2B5EF4-FFF2-40B4-BE49-F238E27FC236}">
                <a16:creationId xmlns:a16="http://schemas.microsoft.com/office/drawing/2014/main" id="{4800B1B7-0A26-824E-8017-B36938B0C0D8}"/>
              </a:ext>
            </a:extLst>
          </p:cNvPr>
          <p:cNvSpPr txBox="1">
            <a:spLocks/>
          </p:cNvSpPr>
          <p:nvPr/>
        </p:nvSpPr>
        <p:spPr>
          <a:xfrm>
            <a:off x="187018" y="1300976"/>
            <a:ext cx="11622121" cy="5902712"/>
          </a:xfrm>
          <a:prstGeom prst="rect">
            <a:avLst/>
          </a:prstGeom>
        </p:spPr>
        <p:txBody>
          <a:bodyPr vert="horz" lIns="91440" tIns="45720" rIns="91440" bIns="45720" rtlCol="0" anchor="ctr">
            <a:normAutofit fontScale="925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nSpc>
                <a:spcPct val="170000"/>
              </a:lnSpc>
            </a:pPr>
            <a:r>
              <a:rPr lang="en-US" sz="2400" b="1" dirty="0">
                <a:solidFill>
                  <a:srgbClr val="FF0000"/>
                </a:solidFill>
              </a:rPr>
              <a:t>SLIDE 2: THE CITIZEN SCIENCE COMPONENT</a:t>
            </a:r>
            <a:br>
              <a:rPr lang="en-US" sz="2400" dirty="0">
                <a:solidFill>
                  <a:srgbClr val="FF0000"/>
                </a:solidFill>
              </a:rPr>
            </a:br>
            <a:r>
              <a:rPr lang="en-US" sz="2400" dirty="0">
                <a:solidFill>
                  <a:srgbClr val="FF0000"/>
                </a:solidFill>
              </a:rPr>
              <a:t>The aim of this slide is to understand the citizen science component of the project</a:t>
            </a:r>
          </a:p>
          <a:p>
            <a:pPr marL="571500" indent="-571500">
              <a:lnSpc>
                <a:spcPct val="170000"/>
              </a:lnSpc>
              <a:buFont typeface="Arial" panose="020B0604020202020204" pitchFamily="34" charset="0"/>
              <a:buChar char="•"/>
            </a:pPr>
            <a:endParaRPr lang="en-US" sz="2400" dirty="0">
              <a:solidFill>
                <a:srgbClr val="FF0000"/>
              </a:solidFill>
            </a:endParaRPr>
          </a:p>
          <a:p>
            <a:pPr marL="571500" indent="-571500">
              <a:lnSpc>
                <a:spcPct val="170000"/>
              </a:lnSpc>
              <a:buFont typeface="Arial" panose="020B0604020202020204" pitchFamily="34" charset="0"/>
              <a:buChar char="•"/>
            </a:pPr>
            <a:r>
              <a:rPr lang="en-US" sz="2400" dirty="0">
                <a:solidFill>
                  <a:srgbClr val="FF0000"/>
                </a:solidFill>
              </a:rPr>
              <a:t>You can develop here on how citizens are part of your research</a:t>
            </a:r>
          </a:p>
          <a:p>
            <a:pPr marL="571500" indent="-571500">
              <a:lnSpc>
                <a:spcPct val="170000"/>
              </a:lnSpc>
              <a:buFont typeface="Arial" panose="020B0604020202020204" pitchFamily="34" charset="0"/>
              <a:buChar char="•"/>
            </a:pPr>
            <a:r>
              <a:rPr lang="en-US" sz="2400" dirty="0">
                <a:solidFill>
                  <a:srgbClr val="FF0000"/>
                </a:solidFill>
              </a:rPr>
              <a:t>You can mention the specific tools used to engage with the citizens</a:t>
            </a:r>
          </a:p>
          <a:p>
            <a:pPr marL="571500" indent="-571500">
              <a:lnSpc>
                <a:spcPct val="170000"/>
              </a:lnSpc>
              <a:buFont typeface="Arial" panose="020B0604020202020204" pitchFamily="34" charset="0"/>
              <a:buChar char="•"/>
            </a:pPr>
            <a:r>
              <a:rPr lang="en-US" sz="2400" dirty="0">
                <a:solidFill>
                  <a:srgbClr val="FF0000"/>
                </a:solidFill>
              </a:rPr>
              <a:t>Very relevant also, it would be great if you can explicitly mention in which phase of the process citizens are participating and how: (challenge proposal, research hypothesis design, data collection, data analysis, or further implementation of evidence-based actions).</a:t>
            </a:r>
          </a:p>
          <a:p>
            <a:pPr marL="1028700" lvl="1" indent="-571500">
              <a:lnSpc>
                <a:spcPct val="170000"/>
              </a:lnSpc>
              <a:buFont typeface="Arial" panose="020B0604020202020204" pitchFamily="34" charset="0"/>
              <a:buChar char="•"/>
            </a:pPr>
            <a:endParaRPr lang="en-US" sz="1000" dirty="0">
              <a:solidFill>
                <a:srgbClr val="FF0000"/>
              </a:solidFill>
            </a:endParaRPr>
          </a:p>
          <a:p>
            <a:pPr marL="571500" indent="-571500">
              <a:lnSpc>
                <a:spcPct val="170000"/>
              </a:lnSpc>
              <a:buFont typeface="Arial" panose="020B0604020202020204" pitchFamily="34" charset="0"/>
              <a:buChar char="•"/>
            </a:pPr>
            <a:r>
              <a:rPr lang="en-US" sz="2400" dirty="0">
                <a:solidFill>
                  <a:srgbClr val="FF0000"/>
                </a:solidFill>
              </a:rPr>
              <a:t>You can use just pictures and speak about the details or use text at your will.</a:t>
            </a:r>
            <a:br>
              <a:rPr lang="en-US" sz="2400" dirty="0">
                <a:solidFill>
                  <a:srgbClr val="FF0000"/>
                </a:solidFill>
              </a:rPr>
            </a:br>
            <a:endParaRPr lang="en-US" sz="2400" dirty="0">
              <a:solidFill>
                <a:srgbClr val="FF0000"/>
              </a:solidFill>
            </a:endParaRPr>
          </a:p>
          <a:p>
            <a:endParaRPr lang="en-US" sz="2400" dirty="0">
              <a:solidFill>
                <a:srgbClr val="FF0000"/>
              </a:solidFill>
            </a:endParaRPr>
          </a:p>
        </p:txBody>
      </p:sp>
      <p:sp>
        <p:nvSpPr>
          <p:cNvPr id="2" name="Marcador de pie de página 1">
            <a:extLst>
              <a:ext uri="{FF2B5EF4-FFF2-40B4-BE49-F238E27FC236}">
                <a16:creationId xmlns:a16="http://schemas.microsoft.com/office/drawing/2014/main" id="{7D86E907-1082-4285-840C-7DEA1EDCC13C}"/>
              </a:ext>
            </a:extLst>
          </p:cNvPr>
          <p:cNvSpPr>
            <a:spLocks noGrp="1"/>
          </p:cNvSpPr>
          <p:nvPr>
            <p:ph type="ftr" sz="quarter" idx="11"/>
          </p:nvPr>
        </p:nvSpPr>
        <p:spPr/>
        <p:txBody>
          <a:bodyPr/>
          <a:lstStyle/>
          <a:p>
            <a:pPr algn="r"/>
            <a:r>
              <a:rPr lang="en-US"/>
              <a:t>Workshop 'Citizen Science at UAB'</a:t>
            </a:r>
            <a:endParaRPr lang="en-US" dirty="0"/>
          </a:p>
        </p:txBody>
      </p:sp>
      <p:sp>
        <p:nvSpPr>
          <p:cNvPr id="5" name="CuadroTexto 4">
            <a:extLst>
              <a:ext uri="{FF2B5EF4-FFF2-40B4-BE49-F238E27FC236}">
                <a16:creationId xmlns:a16="http://schemas.microsoft.com/office/drawing/2014/main" id="{63081D26-6727-4A8A-A13C-81506876C961}"/>
              </a:ext>
            </a:extLst>
          </p:cNvPr>
          <p:cNvSpPr txBox="1"/>
          <p:nvPr/>
        </p:nvSpPr>
        <p:spPr>
          <a:xfrm>
            <a:off x="6583680" y="6360230"/>
            <a:ext cx="5014646" cy="369332"/>
          </a:xfrm>
          <a:prstGeom prst="rect">
            <a:avLst/>
          </a:prstGeom>
          <a:noFill/>
        </p:spPr>
        <p:txBody>
          <a:bodyPr wrap="square" rtlCol="0">
            <a:spAutoFit/>
          </a:bodyPr>
          <a:lstStyle/>
          <a:p>
            <a:r>
              <a:rPr lang="ca-ES" dirty="0" err="1"/>
              <a:t>Workshop</a:t>
            </a:r>
            <a:r>
              <a:rPr lang="ca-ES" dirty="0"/>
              <a:t> ‘</a:t>
            </a:r>
            <a:r>
              <a:rPr lang="ca-ES" dirty="0" err="1"/>
              <a:t>Citizen</a:t>
            </a:r>
            <a:r>
              <a:rPr lang="ca-ES" dirty="0"/>
              <a:t> </a:t>
            </a:r>
            <a:r>
              <a:rPr lang="ca-ES" dirty="0" err="1"/>
              <a:t>Science</a:t>
            </a:r>
            <a:r>
              <a:rPr lang="ca-ES" dirty="0"/>
              <a:t> </a:t>
            </a:r>
            <a:r>
              <a:rPr lang="ca-ES" dirty="0" err="1"/>
              <a:t>at</a:t>
            </a:r>
            <a:r>
              <a:rPr lang="ca-ES" dirty="0"/>
              <a:t> UAB’</a:t>
            </a:r>
            <a:endParaRPr lang="es-ES" dirty="0"/>
          </a:p>
        </p:txBody>
      </p:sp>
      <p:pic>
        <p:nvPicPr>
          <p:cNvPr id="6" name="Imagen 5">
            <a:extLst>
              <a:ext uri="{FF2B5EF4-FFF2-40B4-BE49-F238E27FC236}">
                <a16:creationId xmlns:a16="http://schemas.microsoft.com/office/drawing/2014/main" id="{3C53191A-8648-422C-80AC-51BD4B3D9B6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698480" y="6315158"/>
            <a:ext cx="953162" cy="369332"/>
          </a:xfrm>
          <a:prstGeom prst="rect">
            <a:avLst/>
          </a:prstGeom>
        </p:spPr>
      </p:pic>
    </p:spTree>
    <p:extLst>
      <p:ext uri="{BB962C8B-B14F-4D97-AF65-F5344CB8AC3E}">
        <p14:creationId xmlns:p14="http://schemas.microsoft.com/office/powerpoint/2010/main" val="707962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E7A184E2-5285-A64E-8DA2-A0AF41B30EF5}"/>
              </a:ext>
            </a:extLst>
          </p:cNvPr>
          <p:cNvSpPr txBox="1">
            <a:spLocks/>
          </p:cNvSpPr>
          <p:nvPr/>
        </p:nvSpPr>
        <p:spPr>
          <a:xfrm>
            <a:off x="187019" y="178420"/>
            <a:ext cx="11622121" cy="765619"/>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solidFill>
                  <a:srgbClr val="FF0000"/>
                </a:solidFill>
              </a:rPr>
              <a:t>#PROJECT’S TITLE</a:t>
            </a:r>
          </a:p>
        </p:txBody>
      </p:sp>
      <p:sp>
        <p:nvSpPr>
          <p:cNvPr id="13" name="Title 1">
            <a:extLst>
              <a:ext uri="{FF2B5EF4-FFF2-40B4-BE49-F238E27FC236}">
                <a16:creationId xmlns:a16="http://schemas.microsoft.com/office/drawing/2014/main" id="{4800B1B7-0A26-824E-8017-B36938B0C0D8}"/>
              </a:ext>
            </a:extLst>
          </p:cNvPr>
          <p:cNvSpPr txBox="1">
            <a:spLocks/>
          </p:cNvSpPr>
          <p:nvPr/>
        </p:nvSpPr>
        <p:spPr>
          <a:xfrm>
            <a:off x="187018" y="1300976"/>
            <a:ext cx="11622121" cy="5902712"/>
          </a:xfrm>
          <a:prstGeom prst="rect">
            <a:avLst/>
          </a:prstGeom>
        </p:spPr>
        <p:txBody>
          <a:bodyPr vert="horz" lIns="91440" tIns="45720" rIns="91440" bIns="45720" rtlCol="0" anchor="ctr">
            <a:normAutofit fontScale="925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nSpc>
                <a:spcPct val="170000"/>
              </a:lnSpc>
            </a:pPr>
            <a:r>
              <a:rPr lang="en-US" sz="2400" b="1" dirty="0">
                <a:solidFill>
                  <a:srgbClr val="FF0000"/>
                </a:solidFill>
              </a:rPr>
              <a:t>SLIDE 3: FURTHER STEPS</a:t>
            </a:r>
            <a:br>
              <a:rPr lang="en-US" sz="2400" dirty="0">
                <a:solidFill>
                  <a:srgbClr val="FF0000"/>
                </a:solidFill>
              </a:rPr>
            </a:br>
            <a:r>
              <a:rPr lang="en-US" sz="2400" dirty="0">
                <a:solidFill>
                  <a:srgbClr val="FF0000"/>
                </a:solidFill>
              </a:rPr>
              <a:t>The aim of this slide is to provide any other info which can be useful to have a final grasp of the project</a:t>
            </a:r>
          </a:p>
          <a:p>
            <a:pPr marL="571500" indent="-571500">
              <a:lnSpc>
                <a:spcPct val="170000"/>
              </a:lnSpc>
              <a:buFont typeface="Arial" panose="020B0604020202020204" pitchFamily="34" charset="0"/>
              <a:buChar char="•"/>
            </a:pPr>
            <a:endParaRPr lang="en-US" sz="2400" dirty="0">
              <a:solidFill>
                <a:srgbClr val="FF0000"/>
              </a:solidFill>
            </a:endParaRPr>
          </a:p>
          <a:p>
            <a:pPr marL="571500" indent="-571500">
              <a:lnSpc>
                <a:spcPct val="170000"/>
              </a:lnSpc>
              <a:buFont typeface="Arial" panose="020B0604020202020204" pitchFamily="34" charset="0"/>
              <a:buChar char="•"/>
            </a:pPr>
            <a:r>
              <a:rPr lang="en-US" sz="2400" dirty="0">
                <a:solidFill>
                  <a:srgbClr val="FF0000"/>
                </a:solidFill>
              </a:rPr>
              <a:t>You can develop the actual state and future steps</a:t>
            </a:r>
          </a:p>
          <a:p>
            <a:pPr marL="571500" indent="-571500">
              <a:lnSpc>
                <a:spcPct val="170000"/>
              </a:lnSpc>
              <a:buFont typeface="Arial" panose="020B0604020202020204" pitchFamily="34" charset="0"/>
              <a:buChar char="•"/>
            </a:pPr>
            <a:r>
              <a:rPr lang="en-US" sz="2400" dirty="0">
                <a:solidFill>
                  <a:srgbClr val="FF0000"/>
                </a:solidFill>
              </a:rPr>
              <a:t>You can identify the EU projects, Horizon Europe framework, </a:t>
            </a:r>
            <a:r>
              <a:rPr lang="en-US" sz="2400" dirty="0" err="1">
                <a:solidFill>
                  <a:srgbClr val="FF0000"/>
                </a:solidFill>
              </a:rPr>
              <a:t>etc</a:t>
            </a:r>
            <a:r>
              <a:rPr lang="en-US" sz="2400" dirty="0">
                <a:solidFill>
                  <a:srgbClr val="FF0000"/>
                </a:solidFill>
              </a:rPr>
              <a:t> in which you would like to get involved</a:t>
            </a:r>
          </a:p>
          <a:p>
            <a:pPr marL="571500" indent="-571500">
              <a:lnSpc>
                <a:spcPct val="170000"/>
              </a:lnSpc>
              <a:buFont typeface="Arial" panose="020B0604020202020204" pitchFamily="34" charset="0"/>
              <a:buChar char="•"/>
            </a:pPr>
            <a:r>
              <a:rPr lang="en-US" sz="2400" dirty="0">
                <a:solidFill>
                  <a:srgbClr val="FF0000"/>
                </a:solidFill>
              </a:rPr>
              <a:t>Whatever other things that you find relevant to share!</a:t>
            </a:r>
          </a:p>
          <a:p>
            <a:pPr marL="1028700" lvl="1" indent="-571500">
              <a:lnSpc>
                <a:spcPct val="170000"/>
              </a:lnSpc>
              <a:buFont typeface="Arial" panose="020B0604020202020204" pitchFamily="34" charset="0"/>
              <a:buChar char="•"/>
            </a:pPr>
            <a:endParaRPr lang="en-US" sz="1000" dirty="0">
              <a:solidFill>
                <a:srgbClr val="FF0000"/>
              </a:solidFill>
            </a:endParaRPr>
          </a:p>
          <a:p>
            <a:pPr marL="571500" indent="-571500">
              <a:lnSpc>
                <a:spcPct val="170000"/>
              </a:lnSpc>
              <a:buFont typeface="Arial" panose="020B0604020202020204" pitchFamily="34" charset="0"/>
              <a:buChar char="•"/>
            </a:pPr>
            <a:r>
              <a:rPr lang="en-US" sz="2400" dirty="0">
                <a:solidFill>
                  <a:srgbClr val="FF0000"/>
                </a:solidFill>
              </a:rPr>
              <a:t>You can use just pictures and speak about the details or use text at your will.</a:t>
            </a:r>
            <a:br>
              <a:rPr lang="en-US" sz="2400" dirty="0">
                <a:solidFill>
                  <a:srgbClr val="FF0000"/>
                </a:solidFill>
              </a:rPr>
            </a:br>
            <a:endParaRPr lang="en-US" sz="2400" dirty="0">
              <a:solidFill>
                <a:srgbClr val="FF0000"/>
              </a:solidFill>
            </a:endParaRPr>
          </a:p>
          <a:p>
            <a:endParaRPr lang="en-US" sz="2400" dirty="0">
              <a:solidFill>
                <a:srgbClr val="FF0000"/>
              </a:solidFill>
            </a:endParaRPr>
          </a:p>
        </p:txBody>
      </p:sp>
      <p:sp>
        <p:nvSpPr>
          <p:cNvPr id="2" name="Marcador de pie de página 1">
            <a:extLst>
              <a:ext uri="{FF2B5EF4-FFF2-40B4-BE49-F238E27FC236}">
                <a16:creationId xmlns:a16="http://schemas.microsoft.com/office/drawing/2014/main" id="{F1BDFF3D-82A8-4B11-B9DA-8E11B2DEED45}"/>
              </a:ext>
            </a:extLst>
          </p:cNvPr>
          <p:cNvSpPr>
            <a:spLocks noGrp="1"/>
          </p:cNvSpPr>
          <p:nvPr>
            <p:ph type="ftr" sz="quarter" idx="11"/>
          </p:nvPr>
        </p:nvSpPr>
        <p:spPr/>
        <p:txBody>
          <a:bodyPr/>
          <a:lstStyle/>
          <a:p>
            <a:pPr algn="r"/>
            <a:r>
              <a:rPr lang="en-US"/>
              <a:t>Workshop 'Citizen Science at UAB'</a:t>
            </a:r>
            <a:endParaRPr lang="en-US" dirty="0"/>
          </a:p>
        </p:txBody>
      </p:sp>
      <p:sp>
        <p:nvSpPr>
          <p:cNvPr id="5" name="CuadroTexto 4">
            <a:extLst>
              <a:ext uri="{FF2B5EF4-FFF2-40B4-BE49-F238E27FC236}">
                <a16:creationId xmlns:a16="http://schemas.microsoft.com/office/drawing/2014/main" id="{159C5879-A918-4F3E-ABAB-743377DBAB57}"/>
              </a:ext>
            </a:extLst>
          </p:cNvPr>
          <p:cNvSpPr txBox="1"/>
          <p:nvPr/>
        </p:nvSpPr>
        <p:spPr>
          <a:xfrm>
            <a:off x="6583680" y="6360230"/>
            <a:ext cx="5014646" cy="369332"/>
          </a:xfrm>
          <a:prstGeom prst="rect">
            <a:avLst/>
          </a:prstGeom>
          <a:noFill/>
        </p:spPr>
        <p:txBody>
          <a:bodyPr wrap="square" rtlCol="0">
            <a:spAutoFit/>
          </a:bodyPr>
          <a:lstStyle/>
          <a:p>
            <a:r>
              <a:rPr lang="ca-ES" dirty="0" err="1"/>
              <a:t>Workshop</a:t>
            </a:r>
            <a:r>
              <a:rPr lang="ca-ES" dirty="0"/>
              <a:t> ‘</a:t>
            </a:r>
            <a:r>
              <a:rPr lang="ca-ES" dirty="0" err="1"/>
              <a:t>Citizen</a:t>
            </a:r>
            <a:r>
              <a:rPr lang="ca-ES" dirty="0"/>
              <a:t> </a:t>
            </a:r>
            <a:r>
              <a:rPr lang="ca-ES" dirty="0" err="1"/>
              <a:t>Science</a:t>
            </a:r>
            <a:r>
              <a:rPr lang="ca-ES" dirty="0"/>
              <a:t> </a:t>
            </a:r>
            <a:r>
              <a:rPr lang="ca-ES" dirty="0" err="1"/>
              <a:t>at</a:t>
            </a:r>
            <a:r>
              <a:rPr lang="ca-ES" dirty="0"/>
              <a:t> UAB’</a:t>
            </a:r>
            <a:endParaRPr lang="es-ES" dirty="0"/>
          </a:p>
        </p:txBody>
      </p:sp>
    </p:spTree>
    <p:extLst>
      <p:ext uri="{BB962C8B-B14F-4D97-AF65-F5344CB8AC3E}">
        <p14:creationId xmlns:p14="http://schemas.microsoft.com/office/powerpoint/2010/main" val="17347614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E1B41C2455DD24DAA54E30966C93D77" ma:contentTypeVersion="6" ma:contentTypeDescription="Crear nuevo documento." ma:contentTypeScope="" ma:versionID="019ac98283f8fe72da7ac163e62f7ac1">
  <xsd:schema xmlns:xsd="http://www.w3.org/2001/XMLSchema" xmlns:xs="http://www.w3.org/2001/XMLSchema" xmlns:p="http://schemas.microsoft.com/office/2006/metadata/properties" xmlns:ns2="6306e615-8d0a-4d13-8ea3-46c06a7ce70e" targetNamespace="http://schemas.microsoft.com/office/2006/metadata/properties" ma:root="true" ma:fieldsID="b6d7d829b4b5879be38090124c00140b" ns2:_="">
    <xsd:import namespace="6306e615-8d0a-4d13-8ea3-46c06a7ce70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06e615-8d0a-4d13-8ea3-46c06a7ce7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DA282A-31E0-424C-84E1-3ED21D4F3C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06e615-8d0a-4d13-8ea3-46c06a7ce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C025F5-EDA6-4B34-8E67-623ACBC89783}">
  <ds:schemaRefs>
    <ds:schemaRef ds:uri="http://schemas.microsoft.com/sharepoint/v3/contenttype/forms"/>
  </ds:schemaRefs>
</ds:datastoreItem>
</file>

<file path=customXml/itemProps3.xml><?xml version="1.0" encoding="utf-8"?>
<ds:datastoreItem xmlns:ds="http://schemas.openxmlformats.org/officeDocument/2006/customXml" ds:itemID="{2E8633C2-5DE1-4BAE-ADFA-337DB6D9AC5B}">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6306e615-8d0a-4d13-8ea3-46c06a7ce70e"/>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1145</TotalTime>
  <Words>685</Words>
  <Application>Microsoft Office PowerPoint</Application>
  <PresentationFormat>Panorámica</PresentationFormat>
  <Paragraphs>61</Paragraphs>
  <Slides>5</Slides>
  <Notes>3</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Calibri</vt:lpstr>
      <vt:lpstr>Clarity</vt:lpstr>
      <vt:lpstr>Template for the Workshop  “Citizen Science at UAB – 2021/06/22” </vt:lpstr>
      <vt:lpstr>#PROJECT’S_TITLE</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Fernando Vilariño</dc:creator>
  <cp:keywords/>
  <dc:description/>
  <cp:lastModifiedBy>Sofia Margarita Mojica Baquero</cp:lastModifiedBy>
  <cp:revision>54</cp:revision>
  <dcterms:created xsi:type="dcterms:W3CDTF">2017-02-15T08:09:33Z</dcterms:created>
  <dcterms:modified xsi:type="dcterms:W3CDTF">2021-06-07T13:46:41Z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0x010100CE1B41C2455DD24DAA54E30966C93D77</vt:lpwstr>
  </property>
</Properties>
</file>