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1" r:id="rId3"/>
    <p:sldId id="270" r:id="rId4"/>
    <p:sldId id="267" r:id="rId5"/>
    <p:sldId id="266" r:id="rId6"/>
    <p:sldId id="264" r:id="rId7"/>
    <p:sldId id="263" r:id="rId8"/>
    <p:sldId id="259" r:id="rId9"/>
    <p:sldId id="269" r:id="rId10"/>
    <p:sldId id="26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8F2EFD-663B-5381-69EE-72953BB83A87}" v="366" dt="2022-05-02T13:00:52.596"/>
    <p1510:client id="{CADDDFAC-DBB9-FD5F-CEEA-6EDC22BE3C6E}" v="12" dt="2022-05-02T10:23:21.614"/>
    <p1510:client id="{EFF930E7-84B7-F8EA-A316-F26B88349822}" v="256" dt="2022-05-02T13:21:58.774"/>
  </p1510:revLst>
</p1510:revInfo>
</file>

<file path=ppt/tableStyles.xml><?xml version="1.0" encoding="utf-8"?>
<a:tblStyleLst xmlns:a="http://schemas.openxmlformats.org/drawingml/2006/main" def="{5C22544A-7EE6-4342-B048-85BDC9FD1C3A}">
  <a:tblStyle styleId="{5C22544A-7EE6-4342-B048-85BDC9FD1C3A}" styleName="Estil mitjà 2 - èmfasi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00"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ol">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ca-ES"/>
              <a:t>Feu clic aquí per editar l'estil</a:t>
            </a:r>
            <a:endParaRPr lang="en-US"/>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a-ES"/>
              <a:t>Feu clic aquí per editar l'estil de subtítols del patró</a:t>
            </a:r>
            <a:endParaRPr lang="en-US"/>
          </a:p>
        </p:txBody>
      </p:sp>
      <p:sp>
        <p:nvSpPr>
          <p:cNvPr id="4" name="Date Placeholder 3"/>
          <p:cNvSpPr>
            <a:spLocks noGrp="1"/>
          </p:cNvSpPr>
          <p:nvPr>
            <p:ph type="dt" sz="half" idx="10"/>
          </p:nvPr>
        </p:nvSpPr>
        <p:spPr/>
        <p:txBody>
          <a:bodyPr/>
          <a:lstStyle/>
          <a:p>
            <a:fld id="{4AAD347D-5ACD-4C99-B74B-A9C85AD731AF}" type="datetimeFigureOut">
              <a:rPr lang="en-US" dirty="0"/>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àmica amb l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ca-ES"/>
              <a:t>Feu clic aquí per editar l'estil</a:t>
            </a:r>
            <a:endParaRPr lang="en-US"/>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5" name="Date Placeholder 4"/>
          <p:cNvSpPr>
            <a:spLocks noGrp="1"/>
          </p:cNvSpPr>
          <p:nvPr>
            <p:ph type="dt" sz="half" idx="10"/>
          </p:nvPr>
        </p:nvSpPr>
        <p:spPr/>
        <p:txBody>
          <a:bodyPr/>
          <a:lstStyle/>
          <a:p>
            <a:fld id="{4509A250-FF31-4206-8172-F9D3106AACB1}" type="datetimeFigureOut">
              <a:rPr lang="en-US" dirty="0"/>
              <a:t>5/11/2023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ol i l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ca-ES"/>
              <a:t>Feu clic aquí per editar l'estil</a:t>
            </a:r>
            <a:endParaRPr lang="en-US"/>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4" name="Date Placeholder 3"/>
          <p:cNvSpPr>
            <a:spLocks noGrp="1"/>
          </p:cNvSpPr>
          <p:nvPr>
            <p:ph type="dt" sz="half" idx="10"/>
          </p:nvPr>
        </p:nvSpPr>
        <p:spPr/>
        <p:txBody>
          <a:bodyPr/>
          <a:lstStyle/>
          <a:p>
            <a:fld id="{4509A250-FF31-4206-8172-F9D3106AACB1}" type="datetimeFigureOut">
              <a:rPr lang="en-US" dirty="0"/>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amb llegend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ca-ES"/>
              <a:t>Feu clic aquí per editar l'estil</a:t>
            </a:r>
            <a:endParaRPr lang="en-US"/>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ca-ES"/>
              <a:t>Editeu els estils de text del patró</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4" name="Date Placeholder 3"/>
          <p:cNvSpPr>
            <a:spLocks noGrp="1"/>
          </p:cNvSpPr>
          <p:nvPr>
            <p:ph type="dt" sz="half" idx="10"/>
          </p:nvPr>
        </p:nvSpPr>
        <p:spPr/>
        <p:txBody>
          <a:bodyPr/>
          <a:lstStyle/>
          <a:p>
            <a:fld id="{4509A250-FF31-4206-8172-F9D3106AACB1}" type="datetimeFigureOut">
              <a:rPr lang="en-US" dirty="0"/>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geta d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ca-ES"/>
              <a:t>Feu clic aquí per editar l'estil</a:t>
            </a:r>
            <a:endParaRPr lang="en-US"/>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a-ES"/>
              <a:t>Editeu els estils de text del patró</a:t>
            </a:r>
          </a:p>
        </p:txBody>
      </p:sp>
      <p:sp>
        <p:nvSpPr>
          <p:cNvPr id="4" name="Date Placeholder 3"/>
          <p:cNvSpPr>
            <a:spLocks noGrp="1"/>
          </p:cNvSpPr>
          <p:nvPr>
            <p:ph type="dt" sz="half" idx="10"/>
          </p:nvPr>
        </p:nvSpPr>
        <p:spPr/>
        <p:txBody>
          <a:bodyPr/>
          <a:lstStyle/>
          <a:p>
            <a:fld id="{4509A250-FF31-4206-8172-F9D3106AACB1}" type="datetimeFigureOut">
              <a:rPr lang="en-US" dirty="0"/>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ca-ES"/>
              <a:t>Feu clic aquí per editar l'estil</a:t>
            </a:r>
            <a:endParaRPr lang="en-US"/>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5/11/2023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mna d'imat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ca-ES"/>
              <a:t>Feu clic aquí per editar l'estil</a:t>
            </a:r>
            <a:endParaRPr lang="en-US"/>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5/11/2023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ol i text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a:t>Feu clic aquí per editar l'estil</a:t>
            </a:r>
            <a:endParaRPr lang="en-US"/>
          </a:p>
        </p:txBody>
      </p:sp>
      <p:sp>
        <p:nvSpPr>
          <p:cNvPr id="3" name="Vertical Text Placeholder 2"/>
          <p:cNvSpPr>
            <a:spLocks noGrp="1"/>
          </p:cNvSpPr>
          <p:nvPr>
            <p:ph type="body" orient="vert" idx="1"/>
          </p:nvPr>
        </p:nvSpPr>
        <p:spPr/>
        <p:txBody>
          <a:bodyPr vert="eaVert" anchor="t" anchorCtr="0"/>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a:p>
        </p:txBody>
      </p:sp>
      <p:sp>
        <p:nvSpPr>
          <p:cNvPr id="4" name="Date Placeholder 3"/>
          <p:cNvSpPr>
            <a:spLocks noGrp="1"/>
          </p:cNvSpPr>
          <p:nvPr>
            <p:ph type="dt" sz="half" idx="10"/>
          </p:nvPr>
        </p:nvSpPr>
        <p:spPr/>
        <p:txBody>
          <a:bodyPr/>
          <a:lstStyle/>
          <a:p>
            <a:fld id="{4509A250-FF31-4206-8172-F9D3106AACB1}" type="datetimeFigureOut">
              <a:rPr lang="en-US" dirty="0"/>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ol vertical i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ca-ES"/>
              <a:t>Feu clic aquí per editar l'estil</a:t>
            </a:r>
            <a:endParaRPr lang="en-US"/>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a:p>
        </p:txBody>
      </p:sp>
      <p:sp>
        <p:nvSpPr>
          <p:cNvPr id="4" name="Date Placeholder 3"/>
          <p:cNvSpPr>
            <a:spLocks noGrp="1"/>
          </p:cNvSpPr>
          <p:nvPr>
            <p:ph type="dt" sz="half" idx="10"/>
          </p:nvPr>
        </p:nvSpPr>
        <p:spPr/>
        <p:txBody>
          <a:bodyPr/>
          <a:lstStyle/>
          <a:p>
            <a:fld id="{4509A250-FF31-4206-8172-F9D3106AACB1}" type="datetimeFigureOut">
              <a:rPr lang="en-US" dirty="0"/>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ol i object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a:t>Feu clic aquí per editar l'estil</a:t>
            </a:r>
            <a:endParaRPr lang="en-US"/>
          </a:p>
        </p:txBody>
      </p:sp>
      <p:sp>
        <p:nvSpPr>
          <p:cNvPr id="3" name="Content Placeholder 2"/>
          <p:cNvSpPr>
            <a:spLocks noGrp="1"/>
          </p:cNvSpPr>
          <p:nvPr>
            <p:ph idx="1"/>
          </p:nvPr>
        </p:nvSpPr>
        <p:spPr/>
        <p:txBody>
          <a:body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a:p>
        </p:txBody>
      </p:sp>
      <p:sp>
        <p:nvSpPr>
          <p:cNvPr id="7" name="Date Placeholder 3"/>
          <p:cNvSpPr>
            <a:spLocks noGrp="1"/>
          </p:cNvSpPr>
          <p:nvPr>
            <p:ph type="dt" sz="half" idx="10"/>
          </p:nvPr>
        </p:nvSpPr>
        <p:spPr/>
        <p:txBody>
          <a:bodyPr/>
          <a:lstStyle/>
          <a:p>
            <a:fld id="{4509A250-FF31-4206-8172-F9D3106AACB1}" type="datetimeFigureOut">
              <a:rPr lang="en-US" dirty="0"/>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pçalera de la secció">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ca-ES"/>
              <a:t>Feu clic aquí per editar l'estil</a:t>
            </a:r>
            <a:endParaRPr lang="en-US"/>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a-ES"/>
              <a:t>Editeu els estils de text del patró</a:t>
            </a:r>
          </a:p>
        </p:txBody>
      </p:sp>
      <p:sp>
        <p:nvSpPr>
          <p:cNvPr id="4" name="Date Placeholder 3"/>
          <p:cNvSpPr>
            <a:spLocks noGrp="1"/>
          </p:cNvSpPr>
          <p:nvPr>
            <p:ph type="dt" sz="half" idx="10"/>
          </p:nvPr>
        </p:nvSpPr>
        <p:spPr/>
        <p:txBody>
          <a:bodyPr/>
          <a:lstStyle/>
          <a:p>
            <a:fld id="{9796027F-7875-4030-9381-8BD8C4F21935}" type="datetimeFigureOut">
              <a:rPr lang="en-US" dirty="0"/>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ct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a:t>Feu clic aquí per editar l'estil</a:t>
            </a:r>
            <a:endParaRPr lang="en-US"/>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a:p>
        </p:txBody>
      </p:sp>
      <p:sp>
        <p:nvSpPr>
          <p:cNvPr id="5" name="Date Placeholder 4"/>
          <p:cNvSpPr>
            <a:spLocks noGrp="1"/>
          </p:cNvSpPr>
          <p:nvPr>
            <p:ph type="dt" sz="half" idx="10"/>
          </p:nvPr>
        </p:nvSpPr>
        <p:spPr/>
        <p:txBody>
          <a:bodyPr/>
          <a:lstStyle/>
          <a:p>
            <a:fld id="{9796027F-7875-4030-9381-8BD8C4F21935}" type="datetimeFigureOut">
              <a:rPr lang="en-US" dirty="0"/>
              <a:t>5/11/2023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a-ES"/>
              <a:t>Feu clic aquí per editar l'estil</a:t>
            </a:r>
            <a:endParaRPr lang="en-US"/>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a:p>
        </p:txBody>
      </p:sp>
      <p:sp>
        <p:nvSpPr>
          <p:cNvPr id="7" name="Date Placeholder 6"/>
          <p:cNvSpPr>
            <a:spLocks noGrp="1"/>
          </p:cNvSpPr>
          <p:nvPr>
            <p:ph type="dt" sz="half" idx="10"/>
          </p:nvPr>
        </p:nvSpPr>
        <p:spPr/>
        <p:txBody>
          <a:bodyPr/>
          <a:lstStyle/>
          <a:p>
            <a:fld id="{9796027F-7875-4030-9381-8BD8C4F21935}" type="datetimeFigureOut">
              <a:rPr lang="en-US" dirty="0"/>
              <a:t>5/11/2023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omés títo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a:t>Feu clic aquí per editar l'estil</a:t>
            </a:r>
            <a:endParaRPr lang="en-US"/>
          </a:p>
        </p:txBody>
      </p:sp>
      <p:sp>
        <p:nvSpPr>
          <p:cNvPr id="7" name="Date Placeholder 2"/>
          <p:cNvSpPr>
            <a:spLocks noGrp="1"/>
          </p:cNvSpPr>
          <p:nvPr>
            <p:ph type="dt" sz="half" idx="10"/>
          </p:nvPr>
        </p:nvSpPr>
        <p:spPr/>
        <p:txBody>
          <a:bodyPr/>
          <a:lstStyle/>
          <a:p>
            <a:fld id="{4509A250-FF31-4206-8172-F9D3106AACB1}" type="datetimeFigureOut">
              <a:rPr lang="en-US" dirty="0"/>
              <a:t>5/11/2023</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5/11/2023</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ingut amb l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ca-ES"/>
              <a:t>Feu clic aquí per editar l'estil</a:t>
            </a:r>
            <a:endParaRPr lang="en-US"/>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7" name="Date Placeholder 4"/>
          <p:cNvSpPr>
            <a:spLocks noGrp="1"/>
          </p:cNvSpPr>
          <p:nvPr>
            <p:ph type="dt" sz="half" idx="10"/>
          </p:nvPr>
        </p:nvSpPr>
        <p:spPr/>
        <p:txBody>
          <a:bodyPr/>
          <a:lstStyle/>
          <a:p>
            <a:fld id="{4509A250-FF31-4206-8172-F9D3106AACB1}" type="datetimeFigureOut">
              <a:rPr lang="en-US" dirty="0"/>
              <a:t>5/11/2023</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tge amb llegend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ca-ES"/>
              <a:t>Feu clic aquí per editar l'estil</a:t>
            </a:r>
            <a:endParaRPr lang="en-US"/>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5" name="Date Placeholder 4"/>
          <p:cNvSpPr>
            <a:spLocks noGrp="1"/>
          </p:cNvSpPr>
          <p:nvPr>
            <p:ph type="dt" sz="half" idx="10"/>
          </p:nvPr>
        </p:nvSpPr>
        <p:spPr/>
        <p:txBody>
          <a:bodyPr/>
          <a:lstStyle/>
          <a:p>
            <a:fld id="{4509A250-FF31-4206-8172-F9D3106AACB1}" type="datetimeFigureOut">
              <a:rPr lang="en-US" dirty="0"/>
              <a:t>5/11/2023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ca-ES"/>
              <a:t>Feu clic aquí per editar l'estil</a:t>
            </a:r>
            <a:endParaRPr lang="en-US"/>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5/11/2023</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eformularis.uab.cat/group/deganat_feie/nou-reprogramacio-de-prove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www.uab.cat/economia-empresa" TargetMode="External"/><Relationship Id="rId2" Type="http://schemas.openxmlformats.org/officeDocument/2006/relationships/hyperlink" Target="https://www.uab.cat/web/estudiar/graus/oferta-de-graus/treball-de-fi-de-grau/tfg-2019-2020-1345791801248.html"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www.uab.cat/web/estudiar/grau/oferta-de-graus/minors-1345692269183.html" TargetMode="External"/><Relationship Id="rId2" Type="http://schemas.openxmlformats.org/officeDocument/2006/relationships/hyperlink" Target="http://www.uab.cat/economia-empresa" TargetMode="External"/><Relationship Id="rId1" Type="http://schemas.openxmlformats.org/officeDocument/2006/relationships/slideLayout" Target="../slideLayouts/slideLayout7.xml"/><Relationship Id="rId4" Type="http://schemas.openxmlformats.org/officeDocument/2006/relationships/hyperlink" Target="http://www.uab.cat/web/estudiar/grau/oferta-de-graus/minors/informacio-general-1345692270291.html?param1=1345748246721"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uab.cat/doc/pla_grau_ade" TargetMode="External"/><Relationship Id="rId2" Type="http://schemas.openxmlformats.org/officeDocument/2006/relationships/hyperlink" Target="https://www.uab.cat/doc/pla_grau_eco"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A5975126-1EED-4DED-A547-9C5868FBF0B7}"/>
              </a:ext>
            </a:extLst>
          </p:cNvPr>
          <p:cNvSpPr>
            <a:spLocks noGrp="1"/>
          </p:cNvSpPr>
          <p:nvPr>
            <p:ph type="ctrTitle"/>
          </p:nvPr>
        </p:nvSpPr>
        <p:spPr>
          <a:xfrm>
            <a:off x="151002" y="1447800"/>
            <a:ext cx="11341915" cy="4214769"/>
          </a:xfrm>
        </p:spPr>
        <p:txBody>
          <a:bodyPr/>
          <a:lstStyle/>
          <a:p>
            <a:pPr algn="ctr"/>
            <a:r>
              <a:rPr lang="ca-ES" dirty="0"/>
              <a:t>Optatives </a:t>
            </a:r>
            <a:r>
              <a:rPr lang="ca-ES" dirty="0">
                <a:solidFill>
                  <a:srgbClr val="EBEBEB"/>
                </a:solidFill>
              </a:rPr>
              <a:t/>
            </a:r>
            <a:br>
              <a:rPr lang="ca-ES" dirty="0">
                <a:solidFill>
                  <a:srgbClr val="EBEBEB"/>
                </a:solidFill>
              </a:rPr>
            </a:br>
            <a:r>
              <a:rPr lang="ca-ES" b="1" dirty="0">
                <a:solidFill>
                  <a:srgbClr val="92D050"/>
                </a:solidFill>
              </a:rPr>
              <a:t>ECO &amp; ADE -PUE</a:t>
            </a:r>
            <a:br>
              <a:rPr lang="ca-ES" b="1" dirty="0">
                <a:solidFill>
                  <a:srgbClr val="92D050"/>
                </a:solidFill>
              </a:rPr>
            </a:br>
            <a:r>
              <a:rPr lang="ca-ES" dirty="0"/>
              <a:t/>
            </a:r>
            <a:br>
              <a:rPr lang="ca-ES" dirty="0"/>
            </a:br>
            <a:r>
              <a:rPr lang="ca-ES" dirty="0" smtClean="0"/>
              <a:t>2023 </a:t>
            </a:r>
            <a:r>
              <a:rPr lang="ca-ES" dirty="0"/>
              <a:t>-</a:t>
            </a:r>
            <a:r>
              <a:rPr lang="ca-ES" dirty="0" smtClean="0"/>
              <a:t>2024</a:t>
            </a:r>
            <a:endParaRPr lang="ca-ES" dirty="0"/>
          </a:p>
        </p:txBody>
      </p:sp>
      <p:sp>
        <p:nvSpPr>
          <p:cNvPr id="3" name="Subtítol 2">
            <a:extLst>
              <a:ext uri="{FF2B5EF4-FFF2-40B4-BE49-F238E27FC236}">
                <a16:creationId xmlns:a16="http://schemas.microsoft.com/office/drawing/2014/main" id="{9FB113E8-5CD2-48EC-8C79-1722E99072C7}"/>
              </a:ext>
            </a:extLst>
          </p:cNvPr>
          <p:cNvSpPr>
            <a:spLocks noGrp="1"/>
          </p:cNvSpPr>
          <p:nvPr>
            <p:ph type="subTitle" idx="1"/>
          </p:nvPr>
        </p:nvSpPr>
        <p:spPr>
          <a:xfrm>
            <a:off x="1154955" y="5210517"/>
            <a:ext cx="8825658" cy="861420"/>
          </a:xfrm>
        </p:spPr>
        <p:txBody>
          <a:bodyPr/>
          <a:lstStyle/>
          <a:p>
            <a:r>
              <a:rPr lang="ca-ES" dirty="0" err="1"/>
              <a:t>FEiE</a:t>
            </a:r>
            <a:r>
              <a:rPr lang="ca-ES" dirty="0"/>
              <a:t>: Maig </a:t>
            </a:r>
            <a:r>
              <a:rPr lang="ca-ES" dirty="0" smtClean="0"/>
              <a:t>2023</a:t>
            </a:r>
            <a:endParaRPr lang="ca-ES" dirty="0"/>
          </a:p>
        </p:txBody>
      </p:sp>
    </p:spTree>
    <p:extLst>
      <p:ext uri="{BB962C8B-B14F-4D97-AF65-F5344CB8AC3E}">
        <p14:creationId xmlns:p14="http://schemas.microsoft.com/office/powerpoint/2010/main" val="12417510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F1556FE4-CE57-4446-B01A-0E23E380AF4A}"/>
              </a:ext>
            </a:extLst>
          </p:cNvPr>
          <p:cNvSpPr>
            <a:spLocks noGrp="1"/>
          </p:cNvSpPr>
          <p:nvPr>
            <p:ph type="title"/>
          </p:nvPr>
        </p:nvSpPr>
        <p:spPr>
          <a:xfrm>
            <a:off x="504738" y="427552"/>
            <a:ext cx="10778455" cy="1400530"/>
          </a:xfrm>
        </p:spPr>
        <p:txBody>
          <a:bodyPr/>
          <a:lstStyle/>
          <a:p>
            <a:r>
              <a:rPr lang="ca-ES" dirty="0"/>
              <a:t>Protocol sol·licitud reprogramació de proves a la </a:t>
            </a:r>
            <a:r>
              <a:rPr lang="ca-ES" dirty="0" err="1"/>
              <a:t>FEiE</a:t>
            </a:r>
            <a:r>
              <a:rPr lang="ca-ES" dirty="0"/>
              <a:t> </a:t>
            </a:r>
          </a:p>
        </p:txBody>
      </p:sp>
      <p:sp>
        <p:nvSpPr>
          <p:cNvPr id="6" name="Rectangle 5">
            <a:extLst>
              <a:ext uri="{FF2B5EF4-FFF2-40B4-BE49-F238E27FC236}">
                <a16:creationId xmlns:a16="http://schemas.microsoft.com/office/drawing/2014/main" id="{FD399C45-BE78-4C4A-89A0-94F4F5E9E116}"/>
              </a:ext>
            </a:extLst>
          </p:cNvPr>
          <p:cNvSpPr/>
          <p:nvPr/>
        </p:nvSpPr>
        <p:spPr>
          <a:xfrm>
            <a:off x="198178" y="2007800"/>
            <a:ext cx="10351856" cy="4401205"/>
          </a:xfrm>
          <a:prstGeom prst="rect">
            <a:avLst/>
          </a:prstGeom>
        </p:spPr>
        <p:txBody>
          <a:bodyPr wrap="square">
            <a:spAutoFit/>
          </a:bodyPr>
          <a:lstStyle/>
          <a:p>
            <a:r>
              <a:rPr lang="ca-ES" sz="1400" b="1" dirty="0">
                <a:solidFill>
                  <a:srgbClr val="FFFF00"/>
                </a:solidFill>
                <a:latin typeface="Helvetica" panose="020B0604020202020204" pitchFamily="34" charset="0"/>
              </a:rPr>
              <a:t>SOL·LICITUD DE REPROGRAMACIÓ DE PROVES</a:t>
            </a:r>
            <a:r>
              <a:rPr lang="ca-ES" sz="1400" dirty="0">
                <a:solidFill>
                  <a:srgbClr val="FFFF00"/>
                </a:solidFill>
                <a:latin typeface="Helvetica" panose="020B0604020202020204" pitchFamily="34" charset="0"/>
              </a:rPr>
              <a:t/>
            </a:r>
            <a:br>
              <a:rPr lang="ca-ES" sz="1400" dirty="0">
                <a:solidFill>
                  <a:srgbClr val="FFFF00"/>
                </a:solidFill>
                <a:latin typeface="Helvetica" panose="020B0604020202020204" pitchFamily="34" charset="0"/>
              </a:rPr>
            </a:br>
            <a:r>
              <a:rPr lang="ca-ES" sz="1400" dirty="0">
                <a:solidFill>
                  <a:srgbClr val="FFFF00"/>
                </a:solidFill>
                <a:latin typeface="Helvetica" panose="020B0604020202020204" pitchFamily="34" charset="0"/>
              </a:rPr>
              <a:t/>
            </a:r>
            <a:br>
              <a:rPr lang="ca-ES" sz="1400" dirty="0">
                <a:solidFill>
                  <a:srgbClr val="FFFF00"/>
                </a:solidFill>
                <a:latin typeface="Helvetica" panose="020B0604020202020204" pitchFamily="34" charset="0"/>
              </a:rPr>
            </a:br>
            <a:r>
              <a:rPr lang="ca-ES" sz="1400" dirty="0">
                <a:solidFill>
                  <a:srgbClr val="FFFF00"/>
                </a:solidFill>
                <a:latin typeface="Helvetica" panose="020B0604020202020204" pitchFamily="34" charset="0"/>
              </a:rPr>
              <a:t>La possibilitat de demanar una reprogramació de proves està restringida a situacions mèdiques greus (cirurgies, accidents i altres situacions de gravetat sobrevingudes que impedeixin assistir a l’examen en la data programada), afers judicials (amb citació oficial), afers oficials (oposicions), i la mort d'un familiar proper. En tots els casos s'adjuntarà un justificant. En el cas d'una justificació mèdica per problemes menors, el certificat ha d'especificar que l'estudiant no està en condicions de fer un examen. Recordem que el calendari oficial d'exàmens es publica abans de l'inici de curs. Per tant, no es consideraran raons vàlides les incompatibilitats laborals i les derivades de la participació en programes de mobilitat. Tampoc s'acceptarà com a motiu de reprogramació de proves les raons personals (examen de conduir, viatges i altres).</a:t>
            </a:r>
            <a:br>
              <a:rPr lang="ca-ES" sz="1400" dirty="0">
                <a:solidFill>
                  <a:srgbClr val="FFFF00"/>
                </a:solidFill>
                <a:latin typeface="Helvetica" panose="020B0604020202020204" pitchFamily="34" charset="0"/>
              </a:rPr>
            </a:br>
            <a:r>
              <a:rPr lang="ca-ES" sz="1400" dirty="0">
                <a:solidFill>
                  <a:srgbClr val="FFFF00"/>
                </a:solidFill>
                <a:latin typeface="Helvetica" panose="020B0604020202020204" pitchFamily="34" charset="0"/>
              </a:rPr>
              <a:t/>
            </a:r>
            <a:br>
              <a:rPr lang="ca-ES" sz="1400" dirty="0">
                <a:solidFill>
                  <a:srgbClr val="FFFF00"/>
                </a:solidFill>
                <a:latin typeface="Helvetica" panose="020B0604020202020204" pitchFamily="34" charset="0"/>
              </a:rPr>
            </a:br>
            <a:r>
              <a:rPr lang="ca-ES" sz="1400" dirty="0">
                <a:solidFill>
                  <a:srgbClr val="FFFF00"/>
                </a:solidFill>
                <a:latin typeface="Helvetica" panose="020B0604020202020204" pitchFamily="34" charset="0"/>
              </a:rPr>
              <a:t>De </a:t>
            </a:r>
            <a:r>
              <a:rPr lang="ca-ES" sz="1400" b="1">
                <a:solidFill>
                  <a:srgbClr val="FFFF00"/>
                </a:solidFill>
                <a:latin typeface="Helvetica" panose="020B0604020202020204" pitchFamily="34" charset="0"/>
              </a:rPr>
              <a:t>forma </a:t>
            </a:r>
            <a:r>
              <a:rPr lang="ca-ES" sz="1400" b="1" smtClean="0">
                <a:solidFill>
                  <a:srgbClr val="FFFF00"/>
                </a:solidFill>
                <a:latin typeface="Helvetica" panose="020B0604020202020204" pitchFamily="34" charset="0"/>
              </a:rPr>
              <a:t>excepcional</a:t>
            </a:r>
            <a:r>
              <a:rPr lang="ca-ES" sz="1400" smtClean="0">
                <a:solidFill>
                  <a:srgbClr val="FFFF00"/>
                </a:solidFill>
                <a:latin typeface="Helvetica" panose="020B0604020202020204" pitchFamily="34" charset="0"/>
              </a:rPr>
              <a:t>, </a:t>
            </a:r>
            <a:r>
              <a:rPr lang="ca-ES" sz="1400" dirty="0">
                <a:solidFill>
                  <a:srgbClr val="FFFF00"/>
                </a:solidFill>
                <a:latin typeface="Helvetica" panose="020B0604020202020204" pitchFamily="34" charset="0"/>
              </a:rPr>
              <a:t>en el cas de sol·licitud de reprogramació d'exàmens per coincidència de dues avaluacions en dia i hora, es podrà concedir la reprogramació dins del mateix dia en l'horari programat per un altre grup de la mateixa assignatura. Caldrà el coneixement del professorat dels grups implicats. De cap manera es podrà </a:t>
            </a:r>
            <a:r>
              <a:rPr lang="ca-ES" sz="1400" dirty="0" err="1">
                <a:solidFill>
                  <a:srgbClr val="FFFF00"/>
                </a:solidFill>
                <a:latin typeface="Helvetica" panose="020B0604020202020204" pitchFamily="34" charset="0"/>
              </a:rPr>
              <a:t>reprogramar</a:t>
            </a:r>
            <a:r>
              <a:rPr lang="ca-ES" sz="1400" dirty="0">
                <a:solidFill>
                  <a:srgbClr val="FFFF00"/>
                </a:solidFill>
                <a:latin typeface="Helvetica" panose="020B0604020202020204" pitchFamily="34" charset="0"/>
              </a:rPr>
              <a:t> en una data diferent del dia publicat per l'examen corresponent, tret dels casos que per raons de força major ja es consideren habitualment.</a:t>
            </a:r>
          </a:p>
          <a:p>
            <a:r>
              <a:rPr lang="ca-ES" sz="1400" dirty="0">
                <a:solidFill>
                  <a:srgbClr val="FFFF00"/>
                </a:solidFill>
                <a:latin typeface="Helvetica" panose="020B0604020202020204" pitchFamily="34" charset="0"/>
              </a:rPr>
              <a:t>La sol·licitud de reprogramació de proves en casos de situacions sobrevingudes haurà de realitzar-se dins els 5 dies naturals immediatament posteriors a la data de la prova. El coordinador de titulació tindrà 48 hores per valorar la sol·licitud i donar-hi resposta.</a:t>
            </a:r>
            <a:br>
              <a:rPr lang="ca-ES" sz="1400" dirty="0">
                <a:solidFill>
                  <a:srgbClr val="FFFF00"/>
                </a:solidFill>
                <a:latin typeface="Helvetica" panose="020B0604020202020204" pitchFamily="34" charset="0"/>
              </a:rPr>
            </a:br>
            <a:r>
              <a:rPr lang="ca-ES" sz="1400" dirty="0">
                <a:solidFill>
                  <a:srgbClr val="FFFF00"/>
                </a:solidFill>
                <a:latin typeface="Helvetica" panose="020B0604020202020204" pitchFamily="34" charset="0"/>
              </a:rPr>
              <a:t/>
            </a:r>
            <a:br>
              <a:rPr lang="ca-ES" sz="1400" dirty="0">
                <a:solidFill>
                  <a:srgbClr val="FFFF00"/>
                </a:solidFill>
                <a:latin typeface="Helvetica" panose="020B0604020202020204" pitchFamily="34" charset="0"/>
              </a:rPr>
            </a:br>
            <a:r>
              <a:rPr lang="ca-ES" sz="1400" b="1" dirty="0">
                <a:solidFill>
                  <a:srgbClr val="FFFF00"/>
                </a:solidFill>
                <a:latin typeface="Helvetica" panose="020B0604020202020204" pitchFamily="34" charset="0"/>
              </a:rPr>
              <a:t>Enllaç al formulari de reprogramació de proves:</a:t>
            </a:r>
            <a:endParaRPr lang="ca-ES" sz="1400" dirty="0">
              <a:solidFill>
                <a:srgbClr val="FFFF00"/>
              </a:solidFill>
              <a:latin typeface="Helvetica" panose="020B0604020202020204" pitchFamily="34" charset="0"/>
            </a:endParaRPr>
          </a:p>
          <a:p>
            <a:pPr>
              <a:buFont typeface="Arial" panose="020B0604020202020204" pitchFamily="34" charset="0"/>
              <a:buChar char="•"/>
            </a:pPr>
            <a:r>
              <a:rPr lang="ca-ES" sz="1400" u="sng" dirty="0">
                <a:solidFill>
                  <a:srgbClr val="FFFF00"/>
                </a:solidFill>
                <a:latin typeface="Helvetica" panose="020B0604020202020204" pitchFamily="34" charset="0"/>
                <a:hlinkClick r:id="rId2">
                  <a:extLst>
                    <a:ext uri="{A12FA001-AC4F-418D-AE19-62706E023703}">
                      <ahyp:hlinkClr xmlns:ahyp="http://schemas.microsoft.com/office/drawing/2018/hyperlinkcolor" xmlns="" val="tx"/>
                    </a:ext>
                  </a:extLst>
                </a:hlinkClick>
              </a:rPr>
              <a:t>e-Formulari per a la reprogramació de proves</a:t>
            </a:r>
            <a:endParaRPr lang="ca-ES" sz="1400" b="0" i="0" dirty="0">
              <a:solidFill>
                <a:srgbClr val="FFFF00"/>
              </a:solidFill>
              <a:effectLst/>
              <a:latin typeface="Helvetica" panose="020B0604020202020204" pitchFamily="34" charset="0"/>
            </a:endParaRPr>
          </a:p>
        </p:txBody>
      </p:sp>
      <p:sp>
        <p:nvSpPr>
          <p:cNvPr id="7" name="Globus: rectangular amb cantonades arrodonides 6">
            <a:extLst>
              <a:ext uri="{FF2B5EF4-FFF2-40B4-BE49-F238E27FC236}">
                <a16:creationId xmlns:a16="http://schemas.microsoft.com/office/drawing/2014/main" id="{BE44C6EF-B0DA-4282-A12D-2102383D4C3A}"/>
              </a:ext>
            </a:extLst>
          </p:cNvPr>
          <p:cNvSpPr/>
          <p:nvPr/>
        </p:nvSpPr>
        <p:spPr>
          <a:xfrm>
            <a:off x="9613232" y="872925"/>
            <a:ext cx="2380590" cy="1687368"/>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dirty="0" err="1"/>
              <a:t>Todas</a:t>
            </a:r>
            <a:r>
              <a:rPr lang="ca-ES" dirty="0"/>
              <a:t> las </a:t>
            </a:r>
            <a:r>
              <a:rPr lang="ca-ES" dirty="0" err="1"/>
              <a:t>solicitudes</a:t>
            </a:r>
            <a:r>
              <a:rPr lang="ca-ES" dirty="0"/>
              <a:t> </a:t>
            </a:r>
            <a:r>
              <a:rPr lang="ca-ES" dirty="0" err="1"/>
              <a:t>deben</a:t>
            </a:r>
            <a:r>
              <a:rPr lang="ca-ES" dirty="0"/>
              <a:t> estar </a:t>
            </a:r>
            <a:r>
              <a:rPr lang="ca-ES" dirty="0" err="1"/>
              <a:t>correctamente</a:t>
            </a:r>
            <a:r>
              <a:rPr lang="ca-ES" dirty="0"/>
              <a:t> </a:t>
            </a:r>
            <a:r>
              <a:rPr lang="ca-ES" dirty="0" err="1"/>
              <a:t>documentadas</a:t>
            </a:r>
            <a:endParaRPr lang="ca-ES" dirty="0"/>
          </a:p>
        </p:txBody>
      </p:sp>
      <p:sp>
        <p:nvSpPr>
          <p:cNvPr id="8" name="Globus: rectangular amb cantonades arrodonides 7">
            <a:extLst>
              <a:ext uri="{FF2B5EF4-FFF2-40B4-BE49-F238E27FC236}">
                <a16:creationId xmlns:a16="http://schemas.microsoft.com/office/drawing/2014/main" id="{0B912AB4-A730-4B37-8369-60F8E1870E66}"/>
              </a:ext>
            </a:extLst>
          </p:cNvPr>
          <p:cNvSpPr/>
          <p:nvPr/>
        </p:nvSpPr>
        <p:spPr>
          <a:xfrm>
            <a:off x="9059779" y="5774424"/>
            <a:ext cx="2781643" cy="850024"/>
          </a:xfrm>
          <a:prstGeom prst="wedgeRoundRectCallout">
            <a:avLst>
              <a:gd name="adj1" fmla="val -17295"/>
              <a:gd name="adj2" fmla="val -7479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err="1"/>
              <a:t>Comprobar</a:t>
            </a:r>
            <a:r>
              <a:rPr lang="ca-ES"/>
              <a:t> web -</a:t>
            </a:r>
            <a:r>
              <a:rPr lang="ca-ES" err="1"/>
              <a:t>Puede</a:t>
            </a:r>
            <a:r>
              <a:rPr lang="ca-ES"/>
              <a:t> </a:t>
            </a:r>
            <a:r>
              <a:rPr lang="ca-ES" err="1"/>
              <a:t>haber</a:t>
            </a:r>
            <a:r>
              <a:rPr lang="ca-ES"/>
              <a:t> </a:t>
            </a:r>
            <a:r>
              <a:rPr lang="ca-ES" err="1"/>
              <a:t>cambios</a:t>
            </a:r>
            <a:r>
              <a:rPr lang="ca-ES"/>
              <a:t> en el </a:t>
            </a:r>
            <a:r>
              <a:rPr lang="ca-ES" err="1"/>
              <a:t>protocolo</a:t>
            </a:r>
            <a:endParaRPr lang="ca-ES"/>
          </a:p>
        </p:txBody>
      </p:sp>
    </p:spTree>
    <p:extLst>
      <p:ext uri="{BB962C8B-B14F-4D97-AF65-F5344CB8AC3E}">
        <p14:creationId xmlns:p14="http://schemas.microsoft.com/office/powerpoint/2010/main" val="1925408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CustomShape 1"/>
          <p:cNvSpPr/>
          <p:nvPr/>
        </p:nvSpPr>
        <p:spPr>
          <a:xfrm>
            <a:off x="2389848" y="62656"/>
            <a:ext cx="7771680" cy="769597"/>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91440" anchor="b"/>
          <a:lstStyle/>
          <a:p>
            <a:r>
              <a:rPr lang="en-US" sz="3200" b="1" spc="-1" dirty="0" err="1">
                <a:uFill>
                  <a:solidFill>
                    <a:srgbClr val="FFFFFF"/>
                  </a:solidFill>
                </a:uFill>
                <a:latin typeface="Franklin Gothic Book"/>
              </a:rPr>
              <a:t>Crèdits</a:t>
            </a:r>
            <a:r>
              <a:rPr lang="en-US" sz="3200" b="1" spc="-1" dirty="0">
                <a:uFill>
                  <a:solidFill>
                    <a:srgbClr val="FFFFFF"/>
                  </a:solidFill>
                </a:uFill>
                <a:latin typeface="Franklin Gothic Book"/>
              </a:rPr>
              <a:t> a quart curs: 54 ECTS</a:t>
            </a:r>
            <a:r>
              <a:rPr lang="en-US" sz="4000" b="1" spc="-1" dirty="0">
                <a:uFill>
                  <a:solidFill>
                    <a:srgbClr val="FFFFFF"/>
                  </a:solidFill>
                </a:uFill>
                <a:latin typeface="Franklin Gothic Book"/>
              </a:rPr>
              <a:t> </a:t>
            </a:r>
            <a:r>
              <a:rPr lang="en-US" sz="4000" b="1" spc="-1" dirty="0">
                <a:solidFill>
                  <a:srgbClr val="FFFF00"/>
                </a:solidFill>
                <a:uFill>
                  <a:solidFill>
                    <a:srgbClr val="FFFFFF"/>
                  </a:solidFill>
                </a:uFill>
                <a:latin typeface="Franklin Gothic Book"/>
              </a:rPr>
              <a:t>ADE-PUE</a:t>
            </a:r>
            <a:endParaRPr lang="en-US" sz="4000" b="1" spc="-1" dirty="0">
              <a:solidFill>
                <a:srgbClr val="FFFF00"/>
              </a:solidFill>
              <a:uFill>
                <a:solidFill>
                  <a:srgbClr val="FFFFFF"/>
                </a:solidFill>
              </a:uFill>
              <a:latin typeface="Arial"/>
              <a:cs typeface="Arial"/>
            </a:endParaRPr>
          </a:p>
        </p:txBody>
      </p:sp>
      <p:sp>
        <p:nvSpPr>
          <p:cNvPr id="122" name="CustomShape 2"/>
          <p:cNvSpPr/>
          <p:nvPr/>
        </p:nvSpPr>
        <p:spPr>
          <a:xfrm>
            <a:off x="290822" y="770107"/>
            <a:ext cx="10522180" cy="5255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t"/>
          <a:lstStyle/>
          <a:p>
            <a:pPr marL="320760" lvl="1">
              <a:lnSpc>
                <a:spcPct val="200000"/>
              </a:lnSpc>
              <a:buClr>
                <a:srgbClr val="0070C0"/>
              </a:buClr>
              <a:buSzPct val="85000"/>
            </a:pPr>
            <a:r>
              <a:rPr lang="en-US" sz="2400" b="1" spc="-1" dirty="0">
                <a:uFill>
                  <a:solidFill>
                    <a:srgbClr val="FFFFFF"/>
                  </a:solidFill>
                </a:uFill>
                <a:latin typeface="Arial Nova Light" panose="020B0304020202020204" pitchFamily="34" charset="0"/>
              </a:rPr>
              <a:t>12 ECTS: </a:t>
            </a:r>
            <a:r>
              <a:rPr lang="en-US" sz="2400" b="1" spc="-1" dirty="0" err="1">
                <a:uFill>
                  <a:solidFill>
                    <a:srgbClr val="FFFFFF"/>
                  </a:solidFill>
                </a:uFill>
                <a:latin typeface="Arial Nova Light" panose="020B0304020202020204" pitchFamily="34" charset="0"/>
              </a:rPr>
              <a:t>pràctiques</a:t>
            </a:r>
            <a:r>
              <a:rPr lang="en-US" sz="2400" b="1" spc="-1" dirty="0">
                <a:uFill>
                  <a:solidFill>
                    <a:srgbClr val="FFFFFF"/>
                  </a:solidFill>
                </a:uFill>
                <a:latin typeface="Arial Nova Light" panose="020B0304020202020204" pitchFamily="34" charset="0"/>
              </a:rPr>
              <a:t> externs II</a:t>
            </a:r>
          </a:p>
          <a:p>
            <a:pPr marL="320675" lvl="1">
              <a:lnSpc>
                <a:spcPct val="200000"/>
              </a:lnSpc>
              <a:buClr>
                <a:srgbClr val="0070C0"/>
              </a:buClr>
              <a:buSzPct val="85000"/>
            </a:pPr>
            <a:r>
              <a:rPr lang="en-US" sz="2400" b="1" spc="-1" dirty="0">
                <a:uFill>
                  <a:solidFill>
                    <a:srgbClr val="FFFFFF"/>
                  </a:solidFill>
                </a:uFill>
                <a:latin typeface="Arial Nova Light"/>
              </a:rPr>
              <a:t>6 ECTS: </a:t>
            </a:r>
            <a:r>
              <a:rPr lang="en-US" sz="2400" b="1" spc="-1" dirty="0" err="1">
                <a:uFill>
                  <a:solidFill>
                    <a:srgbClr val="FFFFFF"/>
                  </a:solidFill>
                </a:uFill>
                <a:latin typeface="Arial Nova Light"/>
              </a:rPr>
              <a:t>Direcció</a:t>
            </a:r>
            <a:r>
              <a:rPr lang="en-US" sz="2400" b="1" spc="-1" dirty="0">
                <a:uFill>
                  <a:solidFill>
                    <a:srgbClr val="FFFFFF"/>
                  </a:solidFill>
                </a:uFill>
                <a:latin typeface="Arial Nova Light"/>
              </a:rPr>
              <a:t> </a:t>
            </a:r>
            <a:r>
              <a:rPr lang="en-US" sz="2400" b="1" spc="-1" dirty="0" err="1">
                <a:uFill>
                  <a:solidFill>
                    <a:srgbClr val="FFFFFF"/>
                  </a:solidFill>
                </a:uFill>
                <a:latin typeface="Arial Nova Light"/>
              </a:rPr>
              <a:t>d’operacions</a:t>
            </a:r>
            <a:r>
              <a:rPr lang="en-US" sz="2400" b="1" spc="-1" dirty="0">
                <a:uFill>
                  <a:solidFill>
                    <a:srgbClr val="FFFFFF"/>
                  </a:solidFill>
                </a:uFill>
                <a:latin typeface="Arial Nova Light"/>
              </a:rPr>
              <a:t> (</a:t>
            </a:r>
            <a:r>
              <a:rPr lang="en-US" sz="2400" b="1" spc="-1" dirty="0" err="1">
                <a:uFill>
                  <a:solidFill>
                    <a:srgbClr val="FFFFFF"/>
                  </a:solidFill>
                </a:uFill>
                <a:latin typeface="Arial Nova Light"/>
              </a:rPr>
              <a:t>intensiu</a:t>
            </a:r>
            <a:r>
              <a:rPr lang="en-US" sz="2400" b="1" spc="-1" dirty="0">
                <a:uFill>
                  <a:solidFill>
                    <a:srgbClr val="FFFFFF"/>
                  </a:solidFill>
                </a:uFill>
                <a:latin typeface="Arial Nova Light"/>
              </a:rPr>
              <a:t> </a:t>
            </a:r>
            <a:r>
              <a:rPr lang="en-US" sz="2400" b="1" spc="-1" dirty="0" err="1">
                <a:uFill>
                  <a:solidFill>
                    <a:srgbClr val="FFFFFF"/>
                  </a:solidFill>
                </a:uFill>
                <a:latin typeface="Arial Nova Light"/>
              </a:rPr>
              <a:t>gener-febrer</a:t>
            </a:r>
            <a:r>
              <a:rPr lang="en-US" sz="2400" b="1" spc="-1" dirty="0">
                <a:uFill>
                  <a:solidFill>
                    <a:srgbClr val="FFFFFF"/>
                  </a:solidFill>
                </a:uFill>
                <a:latin typeface="Arial Nova Light"/>
              </a:rPr>
              <a:t>) </a:t>
            </a:r>
            <a:r>
              <a:rPr lang="en-US" sz="2400" b="1" spc="-1" dirty="0" err="1">
                <a:uFill>
                  <a:solidFill>
                    <a:srgbClr val="FFFFFF"/>
                  </a:solidFill>
                </a:uFill>
                <a:latin typeface="Arial Nova Light"/>
              </a:rPr>
              <a:t>obligatòria</a:t>
            </a:r>
            <a:r>
              <a:rPr lang="en-US" sz="2400" b="1" spc="-1" dirty="0">
                <a:uFill>
                  <a:solidFill>
                    <a:srgbClr val="FFFFFF"/>
                  </a:solidFill>
                </a:uFill>
                <a:latin typeface="Arial Nova Light"/>
              </a:rPr>
              <a:t> 3r ADE</a:t>
            </a:r>
            <a:endParaRPr lang="en-US" sz="2400" b="1" spc="-1" dirty="0">
              <a:uFill>
                <a:solidFill>
                  <a:srgbClr val="FFFFFF"/>
                </a:solidFill>
              </a:uFill>
              <a:latin typeface="Arial Nova Light" panose="020B0304020202020204" pitchFamily="34" charset="0"/>
            </a:endParaRPr>
          </a:p>
          <a:p>
            <a:pPr marL="320675" lvl="1">
              <a:lnSpc>
                <a:spcPct val="200000"/>
              </a:lnSpc>
              <a:buClr>
                <a:srgbClr val="0070C0"/>
              </a:buClr>
              <a:buSzPct val="85000"/>
            </a:pPr>
            <a:r>
              <a:rPr lang="en-US" sz="2400" b="1" spc="-1" dirty="0">
                <a:uFill>
                  <a:solidFill>
                    <a:srgbClr val="FFFFFF"/>
                  </a:solidFill>
                </a:uFill>
                <a:latin typeface="Arial Nova Light"/>
              </a:rPr>
              <a:t>6 ECTS </a:t>
            </a:r>
            <a:r>
              <a:rPr lang="en-US" sz="2400" b="1" spc="-1" dirty="0" err="1">
                <a:uFill>
                  <a:solidFill>
                    <a:srgbClr val="FFFFFF"/>
                  </a:solidFill>
                </a:uFill>
                <a:latin typeface="Arial Nova Light"/>
              </a:rPr>
              <a:t>Creació</a:t>
            </a:r>
            <a:r>
              <a:rPr lang="en-US" sz="2400" b="1" spc="-1" dirty="0">
                <a:uFill>
                  <a:solidFill>
                    <a:srgbClr val="FFFFFF"/>
                  </a:solidFill>
                </a:uFill>
                <a:latin typeface="Arial Nova Light"/>
              </a:rPr>
              <a:t> </a:t>
            </a:r>
            <a:r>
              <a:rPr lang="en-US" sz="2400" b="1" spc="-1" dirty="0" err="1">
                <a:uFill>
                  <a:solidFill>
                    <a:srgbClr val="FFFFFF"/>
                  </a:solidFill>
                </a:uFill>
                <a:latin typeface="Arial Nova Light"/>
              </a:rPr>
              <a:t>d’Empreses</a:t>
            </a:r>
            <a:r>
              <a:rPr lang="en-US" sz="2400" b="1" spc="-1" dirty="0">
                <a:uFill>
                  <a:solidFill>
                    <a:srgbClr val="FFFFFF"/>
                  </a:solidFill>
                </a:uFill>
                <a:latin typeface="Arial Nova Light"/>
              </a:rPr>
              <a:t> – </a:t>
            </a:r>
            <a:r>
              <a:rPr lang="en-US" sz="2400" b="1" spc="-1" dirty="0" err="1">
                <a:uFill>
                  <a:solidFill>
                    <a:srgbClr val="FFFFFF"/>
                  </a:solidFill>
                </a:uFill>
                <a:latin typeface="Arial Nova Light"/>
              </a:rPr>
              <a:t>obligatòria</a:t>
            </a:r>
            <a:r>
              <a:rPr lang="en-US" sz="2400" b="1" spc="-1" dirty="0">
                <a:uFill>
                  <a:solidFill>
                    <a:srgbClr val="FFFFFF"/>
                  </a:solidFill>
                </a:uFill>
                <a:latin typeface="Arial Nova Light"/>
              </a:rPr>
              <a:t> 3r ADE</a:t>
            </a:r>
            <a:endParaRPr lang="en-US" sz="2400" b="1" spc="-1" dirty="0">
              <a:uFill>
                <a:solidFill>
                  <a:srgbClr val="FFFFFF"/>
                </a:solidFill>
              </a:uFill>
              <a:latin typeface="Arial Nova Light" panose="020B0304020202020204" pitchFamily="34" charset="0"/>
            </a:endParaRPr>
          </a:p>
          <a:p>
            <a:pPr marL="320760" lvl="1">
              <a:lnSpc>
                <a:spcPct val="200000"/>
              </a:lnSpc>
              <a:buClr>
                <a:srgbClr val="0070C0"/>
              </a:buClr>
              <a:buSzPct val="85000"/>
            </a:pPr>
            <a:r>
              <a:rPr lang="en-US" sz="2400" b="1" spc="-1" dirty="0">
                <a:uFill>
                  <a:solidFill>
                    <a:srgbClr val="FFFFFF"/>
                  </a:solidFill>
                </a:uFill>
                <a:latin typeface="Arial Nova Light" panose="020B0304020202020204" pitchFamily="34" charset="0"/>
              </a:rPr>
              <a:t>18 ECTS: </a:t>
            </a:r>
            <a:r>
              <a:rPr lang="en-US" sz="2400" b="1" spc="-1" dirty="0" err="1">
                <a:uFill>
                  <a:solidFill>
                    <a:srgbClr val="FFFFFF"/>
                  </a:solidFill>
                </a:uFill>
                <a:latin typeface="Arial Nova Light" panose="020B0304020202020204" pitchFamily="34" charset="0"/>
              </a:rPr>
              <a:t>Assignatures</a:t>
            </a:r>
            <a:r>
              <a:rPr lang="en-US" sz="2400" b="1" spc="-1" dirty="0">
                <a:uFill>
                  <a:solidFill>
                    <a:srgbClr val="FFFFFF"/>
                  </a:solidFill>
                </a:uFill>
                <a:latin typeface="Arial Nova Light" panose="020B0304020202020204" pitchFamily="34" charset="0"/>
              </a:rPr>
              <a:t> </a:t>
            </a:r>
            <a:r>
              <a:rPr lang="en-US" sz="2400" b="1" spc="-1" dirty="0" err="1">
                <a:uFill>
                  <a:solidFill>
                    <a:srgbClr val="FFFFFF"/>
                  </a:solidFill>
                </a:uFill>
                <a:latin typeface="Arial Nova Light" panose="020B0304020202020204" pitchFamily="34" charset="0"/>
              </a:rPr>
              <a:t>optatives</a:t>
            </a:r>
            <a:r>
              <a:rPr lang="en-US" sz="2400" b="1" spc="-1" dirty="0">
                <a:uFill>
                  <a:solidFill>
                    <a:srgbClr val="FFFFFF"/>
                  </a:solidFill>
                </a:uFill>
                <a:latin typeface="Arial Nova Light" panose="020B0304020202020204" pitchFamily="34" charset="0"/>
              </a:rPr>
              <a:t>: </a:t>
            </a:r>
            <a:r>
              <a:rPr lang="en-US" sz="2400" b="1" spc="-1" dirty="0" err="1">
                <a:uFill>
                  <a:solidFill>
                    <a:srgbClr val="FFFFFF"/>
                  </a:solidFill>
                </a:uFill>
                <a:latin typeface="Arial Nova Light" panose="020B0304020202020204" pitchFamily="34" charset="0"/>
              </a:rPr>
              <a:t>cada</a:t>
            </a:r>
            <a:r>
              <a:rPr lang="en-US" sz="2400" b="1" spc="-1" dirty="0">
                <a:uFill>
                  <a:solidFill>
                    <a:srgbClr val="FFFFFF"/>
                  </a:solidFill>
                </a:uFill>
                <a:latin typeface="Arial Nova Light" panose="020B0304020202020204" pitchFamily="34" charset="0"/>
              </a:rPr>
              <a:t> </a:t>
            </a:r>
            <a:r>
              <a:rPr lang="en-US" sz="2400" b="1" spc="-1" dirty="0" err="1">
                <a:uFill>
                  <a:solidFill>
                    <a:srgbClr val="FFFFFF"/>
                  </a:solidFill>
                </a:uFill>
                <a:latin typeface="Arial Nova Light" panose="020B0304020202020204" pitchFamily="34" charset="0"/>
              </a:rPr>
              <a:t>optativa</a:t>
            </a:r>
            <a:r>
              <a:rPr lang="en-US" sz="2400" b="1" spc="-1" dirty="0">
                <a:uFill>
                  <a:solidFill>
                    <a:srgbClr val="FFFFFF"/>
                  </a:solidFill>
                </a:uFill>
                <a:latin typeface="Arial Nova Light" panose="020B0304020202020204" pitchFamily="34" charset="0"/>
              </a:rPr>
              <a:t> </a:t>
            </a:r>
            <a:r>
              <a:rPr lang="en-US" sz="2400" b="1" spc="-1" dirty="0" err="1">
                <a:uFill>
                  <a:solidFill>
                    <a:srgbClr val="FFFFFF"/>
                  </a:solidFill>
                </a:uFill>
                <a:latin typeface="Arial Nova Light" panose="020B0304020202020204" pitchFamily="34" charset="0"/>
              </a:rPr>
              <a:t>equival</a:t>
            </a:r>
            <a:r>
              <a:rPr lang="en-US" sz="2400" b="1" spc="-1" dirty="0">
                <a:uFill>
                  <a:solidFill>
                    <a:srgbClr val="FFFFFF"/>
                  </a:solidFill>
                </a:uFill>
                <a:latin typeface="Arial Nova Light" panose="020B0304020202020204" pitchFamily="34" charset="0"/>
              </a:rPr>
              <a:t> a 6  ECTS</a:t>
            </a:r>
          </a:p>
          <a:p>
            <a:pPr marL="320760" lvl="1">
              <a:lnSpc>
                <a:spcPct val="200000"/>
              </a:lnSpc>
              <a:buClr>
                <a:srgbClr val="0070C0"/>
              </a:buClr>
              <a:buSzPct val="85000"/>
            </a:pPr>
            <a:r>
              <a:rPr lang="en-US" sz="2400" b="1" spc="-1" dirty="0">
                <a:uFill>
                  <a:solidFill>
                    <a:srgbClr val="FFFFFF"/>
                  </a:solidFill>
                </a:uFill>
                <a:latin typeface="Arial Nova Light" panose="020B0304020202020204" pitchFamily="34" charset="0"/>
              </a:rPr>
              <a:t>12 ECTS - TFG</a:t>
            </a:r>
          </a:p>
          <a:p>
            <a:pPr marL="320760" lvl="1">
              <a:buClr>
                <a:srgbClr val="0070C0"/>
              </a:buClr>
              <a:buSzPct val="85000"/>
            </a:pPr>
            <a:endParaRPr lang="en-US" spc="-1" dirty="0">
              <a:uFill>
                <a:solidFill>
                  <a:srgbClr val="FFFFFF"/>
                </a:solidFill>
              </a:uFill>
              <a:latin typeface="Arial Nova Light" panose="020B0304020202020204" pitchFamily="34" charset="0"/>
            </a:endParaRPr>
          </a:p>
          <a:p>
            <a:pPr marL="777960" lvl="2">
              <a:lnSpc>
                <a:spcPct val="200000"/>
              </a:lnSpc>
              <a:buClr>
                <a:srgbClr val="0070C0"/>
              </a:buClr>
              <a:buSzPct val="85000"/>
            </a:pPr>
            <a:endParaRPr lang="en-US" sz="1600" spc="-1" dirty="0">
              <a:uFill>
                <a:solidFill>
                  <a:srgbClr val="FFFFFF"/>
                </a:solidFill>
              </a:uFill>
              <a:latin typeface="Arial Nova Light" panose="020B0304020202020204" pitchFamily="34" charset="0"/>
            </a:endParaRPr>
          </a:p>
          <a:p>
            <a:pPr>
              <a:lnSpc>
                <a:spcPct val="90000"/>
              </a:lnSpc>
              <a:buClr>
                <a:srgbClr val="0070C0"/>
              </a:buClr>
            </a:pPr>
            <a:endParaRPr lang="en-US" sz="1600" spc="-1" dirty="0">
              <a:uFill>
                <a:solidFill>
                  <a:srgbClr val="FFFFFF"/>
                </a:solidFill>
              </a:uFill>
              <a:latin typeface="Arial Nova Light" panose="020B0304020202020204" pitchFamily="34" charset="0"/>
            </a:endParaRPr>
          </a:p>
        </p:txBody>
      </p:sp>
      <p:cxnSp>
        <p:nvCxnSpPr>
          <p:cNvPr id="3" name="Straight Connector 2"/>
          <p:cNvCxnSpPr/>
          <p:nvPr/>
        </p:nvCxnSpPr>
        <p:spPr>
          <a:xfrm>
            <a:off x="2041359" y="832253"/>
            <a:ext cx="7517501" cy="0"/>
          </a:xfrm>
          <a:prstGeom prst="line">
            <a:avLst/>
          </a:prstGeom>
          <a:ln w="53975">
            <a:solidFill>
              <a:srgbClr val="1CA6A8"/>
            </a:solidFill>
          </a:ln>
        </p:spPr>
        <p:style>
          <a:lnRef idx="1">
            <a:schemeClr val="accent1"/>
          </a:lnRef>
          <a:fillRef idx="0">
            <a:schemeClr val="accent1"/>
          </a:fillRef>
          <a:effectRef idx="0">
            <a:schemeClr val="accent1"/>
          </a:effectRef>
          <a:fontRef idx="minor">
            <a:schemeClr val="tx1"/>
          </a:fontRef>
        </p:style>
      </p:cxnSp>
      <p:pic>
        <p:nvPicPr>
          <p:cNvPr id="2" name="Imatge 1">
            <a:extLst>
              <a:ext uri="{FF2B5EF4-FFF2-40B4-BE49-F238E27FC236}">
                <a16:creationId xmlns:a16="http://schemas.microsoft.com/office/drawing/2014/main" id="{D3906D9C-4D44-4C52-BC78-5FB0A54BB678}"/>
              </a:ext>
            </a:extLst>
          </p:cNvPr>
          <p:cNvPicPr>
            <a:picLocks noChangeAspect="1"/>
          </p:cNvPicPr>
          <p:nvPr/>
        </p:nvPicPr>
        <p:blipFill>
          <a:blip r:embed="rId2"/>
          <a:stretch>
            <a:fillRect/>
          </a:stretch>
        </p:blipFill>
        <p:spPr>
          <a:xfrm>
            <a:off x="6525087" y="3875301"/>
            <a:ext cx="5517148" cy="2755254"/>
          </a:xfrm>
          <a:prstGeom prst="rect">
            <a:avLst/>
          </a:prstGeom>
        </p:spPr>
      </p:pic>
      <p:sp>
        <p:nvSpPr>
          <p:cNvPr id="4" name="Globus: rectangular amb cantonades arrodonides 3">
            <a:extLst>
              <a:ext uri="{FF2B5EF4-FFF2-40B4-BE49-F238E27FC236}">
                <a16:creationId xmlns:a16="http://schemas.microsoft.com/office/drawing/2014/main" id="{747AFEE3-BA99-4E98-B80D-FAD002E2B859}"/>
              </a:ext>
            </a:extLst>
          </p:cNvPr>
          <p:cNvSpPr/>
          <p:nvPr/>
        </p:nvSpPr>
        <p:spPr>
          <a:xfrm>
            <a:off x="3515557" y="4927107"/>
            <a:ext cx="2663301" cy="1003166"/>
          </a:xfrm>
          <a:prstGeom prst="wedgeRoundRectCallout">
            <a:avLst>
              <a:gd name="adj1" fmla="val 53500"/>
              <a:gd name="adj2" fmla="val 1583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dirty="0" err="1"/>
              <a:t>Mención</a:t>
            </a:r>
            <a:r>
              <a:rPr lang="ca-ES" dirty="0"/>
              <a:t> PUE estructura ADE</a:t>
            </a: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stomShape 1">
            <a:extLst>
              <a:ext uri="{FF2B5EF4-FFF2-40B4-BE49-F238E27FC236}">
                <a16:creationId xmlns:a16="http://schemas.microsoft.com/office/drawing/2014/main" id="{623AF517-9215-5BF3-9BA5-C352B5DE3C43}"/>
              </a:ext>
            </a:extLst>
          </p:cNvPr>
          <p:cNvSpPr/>
          <p:nvPr/>
        </p:nvSpPr>
        <p:spPr>
          <a:xfrm>
            <a:off x="2389848" y="364499"/>
            <a:ext cx="7771680" cy="769597"/>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91440" anchor="b"/>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3200" b="1" spc="-1" dirty="0" err="1">
                <a:uFill>
                  <a:solidFill>
                    <a:srgbClr val="FFFFFF"/>
                  </a:solidFill>
                </a:uFill>
                <a:latin typeface="Franklin Gothic Book"/>
              </a:rPr>
              <a:t>Crèdits</a:t>
            </a:r>
            <a:r>
              <a:rPr lang="en-US" sz="3200" b="1" spc="-1" dirty="0">
                <a:uFill>
                  <a:solidFill>
                    <a:srgbClr val="FFFFFF"/>
                  </a:solidFill>
                </a:uFill>
                <a:latin typeface="Franklin Gothic Book"/>
              </a:rPr>
              <a:t> a quart curs:  54 ECTS</a:t>
            </a:r>
            <a:r>
              <a:rPr lang="en-US" sz="4000" b="1" spc="-1" dirty="0">
                <a:uFill>
                  <a:solidFill>
                    <a:srgbClr val="FFFFFF"/>
                  </a:solidFill>
                </a:uFill>
                <a:latin typeface="Franklin Gothic Book"/>
              </a:rPr>
              <a:t>  </a:t>
            </a:r>
            <a:r>
              <a:rPr lang="en-US" sz="4000" b="1" spc="-1" dirty="0">
                <a:solidFill>
                  <a:srgbClr val="FFFF00"/>
                </a:solidFill>
                <a:uFill>
                  <a:solidFill>
                    <a:srgbClr val="FFFFFF"/>
                  </a:solidFill>
                </a:uFill>
                <a:latin typeface="Franklin Gothic Book"/>
              </a:rPr>
              <a:t>ECO-PUE</a:t>
            </a:r>
            <a:endParaRPr lang="en-US" sz="4000" b="1" spc="-1" dirty="0">
              <a:solidFill>
                <a:srgbClr val="FFFF00"/>
              </a:solidFill>
              <a:uFill>
                <a:solidFill>
                  <a:srgbClr val="FFFFFF"/>
                </a:solidFill>
              </a:uFill>
              <a:latin typeface="Arial"/>
              <a:cs typeface="Arial"/>
            </a:endParaRPr>
          </a:p>
        </p:txBody>
      </p:sp>
      <p:cxnSp>
        <p:nvCxnSpPr>
          <p:cNvPr id="3" name="Straight Connector 2">
            <a:extLst>
              <a:ext uri="{FF2B5EF4-FFF2-40B4-BE49-F238E27FC236}">
                <a16:creationId xmlns:a16="http://schemas.microsoft.com/office/drawing/2014/main" id="{5BBE7584-21E3-A320-794F-1315D39EA82F}"/>
              </a:ext>
            </a:extLst>
          </p:cNvPr>
          <p:cNvCxnSpPr/>
          <p:nvPr/>
        </p:nvCxnSpPr>
        <p:spPr>
          <a:xfrm>
            <a:off x="2041359" y="1134096"/>
            <a:ext cx="7517501" cy="0"/>
          </a:xfrm>
          <a:prstGeom prst="line">
            <a:avLst/>
          </a:prstGeom>
          <a:ln w="53975">
            <a:solidFill>
              <a:srgbClr val="1CA6A8"/>
            </a:solidFill>
          </a:ln>
        </p:spPr>
        <p:style>
          <a:lnRef idx="1">
            <a:schemeClr val="accent1"/>
          </a:lnRef>
          <a:fillRef idx="0">
            <a:schemeClr val="accent1"/>
          </a:fillRef>
          <a:effectRef idx="0">
            <a:schemeClr val="accent1"/>
          </a:effectRef>
          <a:fontRef idx="minor">
            <a:schemeClr val="tx1"/>
          </a:fontRef>
        </p:style>
      </p:cxnSp>
      <p:sp>
        <p:nvSpPr>
          <p:cNvPr id="5" name="CustomShape 2">
            <a:extLst>
              <a:ext uri="{FF2B5EF4-FFF2-40B4-BE49-F238E27FC236}">
                <a16:creationId xmlns:a16="http://schemas.microsoft.com/office/drawing/2014/main" id="{F47A1DFD-0E54-F203-3435-F4C5ADD42013}"/>
              </a:ext>
            </a:extLst>
          </p:cNvPr>
          <p:cNvSpPr/>
          <p:nvPr/>
        </p:nvSpPr>
        <p:spPr>
          <a:xfrm>
            <a:off x="280727" y="801180"/>
            <a:ext cx="11237494" cy="5255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t"/>
          <a:lstStyle/>
          <a:p>
            <a:pPr marL="320675" lvl="1">
              <a:lnSpc>
                <a:spcPct val="200000"/>
              </a:lnSpc>
              <a:buClr>
                <a:srgbClr val="0070C0"/>
              </a:buClr>
              <a:buSzPct val="85000"/>
            </a:pPr>
            <a:r>
              <a:rPr lang="en-US" sz="2800" b="1" spc="-1" dirty="0">
                <a:uFill>
                  <a:solidFill>
                    <a:srgbClr val="FFFFFF"/>
                  </a:solidFill>
                </a:uFill>
                <a:latin typeface="Arial Nova Light" panose="020B0304020202020204" pitchFamily="34" charset="0"/>
              </a:rPr>
              <a:t>12 ECTS: </a:t>
            </a:r>
            <a:r>
              <a:rPr lang="en-US" sz="2800" b="1" spc="-1" dirty="0" err="1">
                <a:uFill>
                  <a:solidFill>
                    <a:srgbClr val="FFFFFF"/>
                  </a:solidFill>
                </a:uFill>
                <a:latin typeface="Arial Nova Light" panose="020B0304020202020204" pitchFamily="34" charset="0"/>
              </a:rPr>
              <a:t>pràctiques</a:t>
            </a:r>
            <a:r>
              <a:rPr lang="en-US" sz="2800" b="1" spc="-1" dirty="0">
                <a:uFill>
                  <a:solidFill>
                    <a:srgbClr val="FFFFFF"/>
                  </a:solidFill>
                </a:uFill>
                <a:latin typeface="Arial Nova Light" panose="020B0304020202020204" pitchFamily="34" charset="0"/>
              </a:rPr>
              <a:t> externs II</a:t>
            </a:r>
            <a:endParaRPr lang="es-ES" dirty="0"/>
          </a:p>
          <a:p>
            <a:pPr marL="320675" lvl="1">
              <a:lnSpc>
                <a:spcPct val="200000"/>
              </a:lnSpc>
              <a:buClr>
                <a:srgbClr val="0070C0"/>
              </a:buClr>
              <a:buSzPct val="85000"/>
            </a:pPr>
            <a:r>
              <a:rPr lang="en-US" sz="2800" b="1" spc="-1" dirty="0">
                <a:uFill>
                  <a:solidFill>
                    <a:srgbClr val="FFFFFF"/>
                  </a:solidFill>
                </a:uFill>
                <a:latin typeface="Arial Nova Light"/>
              </a:rPr>
              <a:t>6 ECTS: </a:t>
            </a:r>
            <a:r>
              <a:rPr lang="en-US" sz="2800" b="1" spc="-1" dirty="0" err="1">
                <a:uFill>
                  <a:solidFill>
                    <a:srgbClr val="FFFFFF"/>
                  </a:solidFill>
                </a:uFill>
                <a:latin typeface="Arial Nova Light"/>
              </a:rPr>
              <a:t>Història</a:t>
            </a:r>
            <a:r>
              <a:rPr lang="en-US" sz="2800" b="1" spc="-1" dirty="0">
                <a:uFill>
                  <a:solidFill>
                    <a:srgbClr val="FFFFFF"/>
                  </a:solidFill>
                </a:uFill>
                <a:latin typeface="Arial Nova Light"/>
              </a:rPr>
              <a:t> </a:t>
            </a:r>
            <a:r>
              <a:rPr lang="en-US" sz="2800" b="1" spc="-1" dirty="0" err="1">
                <a:uFill>
                  <a:solidFill>
                    <a:srgbClr val="FFFFFF"/>
                  </a:solidFill>
                </a:uFill>
                <a:latin typeface="Arial Nova Light"/>
              </a:rPr>
              <a:t>Econòmica</a:t>
            </a:r>
            <a:r>
              <a:rPr lang="en-US" sz="2800" b="1" spc="-1" dirty="0">
                <a:uFill>
                  <a:solidFill>
                    <a:srgbClr val="FFFFFF"/>
                  </a:solidFill>
                </a:uFill>
                <a:latin typeface="Arial Nova Light"/>
              </a:rPr>
              <a:t> </a:t>
            </a:r>
            <a:r>
              <a:rPr lang="en-US" sz="2800" b="1" spc="-1" dirty="0" err="1">
                <a:uFill>
                  <a:solidFill>
                    <a:srgbClr val="FFFFFF"/>
                  </a:solidFill>
                </a:uFill>
                <a:latin typeface="Arial Nova Light"/>
              </a:rPr>
              <a:t>Contemporània</a:t>
            </a:r>
            <a:r>
              <a:rPr lang="en-US" sz="2800" b="1" spc="-1" dirty="0">
                <a:uFill>
                  <a:solidFill>
                    <a:srgbClr val="FFFFFF"/>
                  </a:solidFill>
                </a:uFill>
                <a:latin typeface="Arial Nova Light"/>
              </a:rPr>
              <a:t> - </a:t>
            </a:r>
            <a:r>
              <a:rPr lang="en-US" sz="2800" b="1" spc="-1" dirty="0" err="1">
                <a:uFill>
                  <a:solidFill>
                    <a:srgbClr val="FFFFFF"/>
                  </a:solidFill>
                </a:uFill>
                <a:latin typeface="Arial Nova Light"/>
              </a:rPr>
              <a:t>obligatòria</a:t>
            </a:r>
            <a:r>
              <a:rPr lang="en-US" sz="2800" b="1" spc="-1" dirty="0">
                <a:uFill>
                  <a:solidFill>
                    <a:srgbClr val="FFFFFF"/>
                  </a:solidFill>
                </a:uFill>
                <a:latin typeface="Arial Nova Light"/>
              </a:rPr>
              <a:t> de 3r.  que </a:t>
            </a:r>
            <a:r>
              <a:rPr lang="en-US" sz="2800" b="1" spc="-1" dirty="0" err="1">
                <a:uFill>
                  <a:solidFill>
                    <a:srgbClr val="FFFFFF"/>
                  </a:solidFill>
                </a:uFill>
                <a:latin typeface="Arial Nova Light"/>
              </a:rPr>
              <a:t>curseu</a:t>
            </a:r>
            <a:r>
              <a:rPr lang="en-US" sz="2800" b="1" spc="-1" dirty="0">
                <a:uFill>
                  <a:solidFill>
                    <a:srgbClr val="FFFFFF"/>
                  </a:solidFill>
                </a:uFill>
                <a:latin typeface="Arial Nova Light"/>
              </a:rPr>
              <a:t> al 2n </a:t>
            </a:r>
            <a:r>
              <a:rPr lang="en-US" sz="2800" b="1" spc="-1" dirty="0" err="1">
                <a:uFill>
                  <a:solidFill>
                    <a:srgbClr val="FFFFFF"/>
                  </a:solidFill>
                </a:uFill>
                <a:latin typeface="Arial Nova Light"/>
              </a:rPr>
              <a:t>semestre</a:t>
            </a:r>
            <a:r>
              <a:rPr lang="en-US" sz="2800" b="1" spc="-1" dirty="0">
                <a:uFill>
                  <a:solidFill>
                    <a:srgbClr val="FFFFFF"/>
                  </a:solidFill>
                </a:uFill>
                <a:latin typeface="Arial Nova Light"/>
              </a:rPr>
              <a:t> de 4rt</a:t>
            </a:r>
            <a:endParaRPr lang="en-US" sz="2800" b="1" spc="-1" dirty="0">
              <a:uFill>
                <a:solidFill>
                  <a:srgbClr val="FFFFFF"/>
                </a:solidFill>
              </a:uFill>
              <a:latin typeface="Arial Nova Light" panose="020B0304020202020204" pitchFamily="34" charset="0"/>
            </a:endParaRPr>
          </a:p>
          <a:p>
            <a:pPr marL="320675" lvl="1">
              <a:lnSpc>
                <a:spcPct val="200000"/>
              </a:lnSpc>
              <a:buClr>
                <a:srgbClr val="0070C0"/>
              </a:buClr>
              <a:buSzPct val="85000"/>
            </a:pPr>
            <a:r>
              <a:rPr lang="en-US" sz="2800" b="1" spc="-1" dirty="0">
                <a:uFill>
                  <a:solidFill>
                    <a:srgbClr val="FFFFFF"/>
                  </a:solidFill>
                </a:uFill>
                <a:latin typeface="Arial Nova Light"/>
              </a:rPr>
              <a:t>24 ECTS: </a:t>
            </a:r>
            <a:r>
              <a:rPr lang="en-US" sz="2800" b="1" spc="-1" dirty="0" err="1">
                <a:uFill>
                  <a:solidFill>
                    <a:srgbClr val="FFFFFF"/>
                  </a:solidFill>
                </a:uFill>
                <a:latin typeface="Arial Nova Light"/>
              </a:rPr>
              <a:t>Assignatures</a:t>
            </a:r>
            <a:r>
              <a:rPr lang="en-US" sz="2800" b="1" spc="-1" dirty="0">
                <a:uFill>
                  <a:solidFill>
                    <a:srgbClr val="FFFFFF"/>
                  </a:solidFill>
                </a:uFill>
                <a:latin typeface="Arial Nova Light"/>
              </a:rPr>
              <a:t> </a:t>
            </a:r>
            <a:r>
              <a:rPr lang="en-US" sz="2800" b="1" spc="-1" dirty="0" err="1">
                <a:uFill>
                  <a:solidFill>
                    <a:srgbClr val="FFFFFF"/>
                  </a:solidFill>
                </a:uFill>
                <a:latin typeface="Arial Nova Light"/>
              </a:rPr>
              <a:t>optatives</a:t>
            </a:r>
            <a:r>
              <a:rPr lang="en-US" sz="2800" b="1" spc="-1" dirty="0">
                <a:uFill>
                  <a:solidFill>
                    <a:srgbClr val="FFFFFF"/>
                  </a:solidFill>
                </a:uFill>
                <a:latin typeface="Arial Nova Light"/>
              </a:rPr>
              <a:t>: </a:t>
            </a:r>
            <a:r>
              <a:rPr lang="en-US" sz="2800" b="1" spc="-1" dirty="0" err="1">
                <a:uFill>
                  <a:solidFill>
                    <a:srgbClr val="FFFFFF"/>
                  </a:solidFill>
                </a:uFill>
                <a:latin typeface="Arial Nova Light"/>
              </a:rPr>
              <a:t>cada</a:t>
            </a:r>
            <a:r>
              <a:rPr lang="en-US" sz="2800" b="1" spc="-1" dirty="0">
                <a:uFill>
                  <a:solidFill>
                    <a:srgbClr val="FFFFFF"/>
                  </a:solidFill>
                </a:uFill>
                <a:latin typeface="Arial Nova Light"/>
              </a:rPr>
              <a:t> </a:t>
            </a:r>
            <a:r>
              <a:rPr lang="en-US" sz="2800" b="1" spc="-1" dirty="0" err="1">
                <a:uFill>
                  <a:solidFill>
                    <a:srgbClr val="FFFFFF"/>
                  </a:solidFill>
                </a:uFill>
                <a:latin typeface="Arial Nova Light"/>
              </a:rPr>
              <a:t>optativa</a:t>
            </a:r>
            <a:r>
              <a:rPr lang="en-US" sz="2800" b="1" spc="-1" dirty="0">
                <a:uFill>
                  <a:solidFill>
                    <a:srgbClr val="FFFFFF"/>
                  </a:solidFill>
                </a:uFill>
                <a:latin typeface="Arial Nova Light"/>
              </a:rPr>
              <a:t> </a:t>
            </a:r>
            <a:r>
              <a:rPr lang="en-US" sz="2800" b="1" spc="-1" dirty="0" err="1">
                <a:uFill>
                  <a:solidFill>
                    <a:srgbClr val="FFFFFF"/>
                  </a:solidFill>
                </a:uFill>
                <a:latin typeface="Arial Nova Light"/>
              </a:rPr>
              <a:t>equival</a:t>
            </a:r>
            <a:r>
              <a:rPr lang="en-US" sz="2800" b="1" spc="-1" dirty="0">
                <a:uFill>
                  <a:solidFill>
                    <a:srgbClr val="FFFFFF"/>
                  </a:solidFill>
                </a:uFill>
                <a:latin typeface="Arial Nova Light"/>
              </a:rPr>
              <a:t> a 6  ECTS </a:t>
            </a:r>
            <a:endParaRPr lang="en-US" sz="2800" b="1" spc="-1" dirty="0">
              <a:uFill>
                <a:solidFill>
                  <a:srgbClr val="FFFFFF"/>
                </a:solidFill>
              </a:uFill>
              <a:latin typeface="Arial Nova Light" panose="020B0304020202020204" pitchFamily="34" charset="0"/>
            </a:endParaRPr>
          </a:p>
          <a:p>
            <a:pPr marL="320675" lvl="1">
              <a:lnSpc>
                <a:spcPct val="200000"/>
              </a:lnSpc>
              <a:buClr>
                <a:srgbClr val="0070C0"/>
              </a:buClr>
              <a:buSzPct val="85000"/>
            </a:pPr>
            <a:r>
              <a:rPr lang="en-US" sz="2800" b="1" spc="-1" dirty="0">
                <a:uFill>
                  <a:solidFill>
                    <a:srgbClr val="FFFFFF"/>
                  </a:solidFill>
                </a:uFill>
                <a:latin typeface="Arial Nova Light" panose="020B0304020202020204" pitchFamily="34" charset="0"/>
              </a:rPr>
              <a:t>12 ECTS - TFG</a:t>
            </a:r>
          </a:p>
          <a:p>
            <a:pPr marL="320675" lvl="1">
              <a:buClr>
                <a:srgbClr val="0070C0"/>
              </a:buClr>
              <a:buSzPct val="85000"/>
            </a:pPr>
            <a:endParaRPr lang="en-US" sz="2000" spc="-1" dirty="0">
              <a:uFill>
                <a:solidFill>
                  <a:srgbClr val="FFFFFF"/>
                </a:solidFill>
              </a:uFill>
              <a:latin typeface="Arial Nova Light" panose="020B0304020202020204" pitchFamily="34" charset="0"/>
            </a:endParaRPr>
          </a:p>
          <a:p>
            <a:pPr marL="777875" lvl="2">
              <a:lnSpc>
                <a:spcPct val="200000"/>
              </a:lnSpc>
              <a:buClr>
                <a:srgbClr val="0070C0"/>
              </a:buClr>
              <a:buSzPct val="85000"/>
            </a:pPr>
            <a:endParaRPr lang="en-US" spc="-1" dirty="0">
              <a:uFill>
                <a:solidFill>
                  <a:srgbClr val="FFFFFF"/>
                </a:solidFill>
              </a:uFill>
              <a:latin typeface="Arial Nova Light" panose="020B0304020202020204" pitchFamily="34" charset="0"/>
            </a:endParaRPr>
          </a:p>
          <a:p>
            <a:pPr>
              <a:lnSpc>
                <a:spcPct val="90000"/>
              </a:lnSpc>
              <a:buClr>
                <a:srgbClr val="0070C0"/>
              </a:buClr>
            </a:pPr>
            <a:endParaRPr lang="en-US" spc="-1" dirty="0">
              <a:uFill>
                <a:solidFill>
                  <a:srgbClr val="FFFFFF"/>
                </a:solidFill>
              </a:uFill>
              <a:latin typeface="Arial Nova Light" panose="020B0304020202020204" pitchFamily="34" charset="0"/>
            </a:endParaRPr>
          </a:p>
        </p:txBody>
      </p:sp>
      <p:pic>
        <p:nvPicPr>
          <p:cNvPr id="4" name="Imatge 3">
            <a:extLst>
              <a:ext uri="{FF2B5EF4-FFF2-40B4-BE49-F238E27FC236}">
                <a16:creationId xmlns:a16="http://schemas.microsoft.com/office/drawing/2014/main" id="{C97D72BC-C7B4-44BA-B2A9-9EA58E9451A7}"/>
              </a:ext>
            </a:extLst>
          </p:cNvPr>
          <p:cNvPicPr>
            <a:picLocks noChangeAspect="1"/>
          </p:cNvPicPr>
          <p:nvPr/>
        </p:nvPicPr>
        <p:blipFill>
          <a:blip r:embed="rId2"/>
          <a:stretch>
            <a:fillRect/>
          </a:stretch>
        </p:blipFill>
        <p:spPr>
          <a:xfrm>
            <a:off x="6607420" y="4212066"/>
            <a:ext cx="5303853" cy="2538811"/>
          </a:xfrm>
          <a:prstGeom prst="rect">
            <a:avLst/>
          </a:prstGeom>
        </p:spPr>
      </p:pic>
      <p:sp>
        <p:nvSpPr>
          <p:cNvPr id="6" name="Globus: rectangular amb cantonades arrodonides 5">
            <a:extLst>
              <a:ext uri="{FF2B5EF4-FFF2-40B4-BE49-F238E27FC236}">
                <a16:creationId xmlns:a16="http://schemas.microsoft.com/office/drawing/2014/main" id="{E32A4932-5DE5-4283-B2D8-3AD25A42B4A5}"/>
              </a:ext>
            </a:extLst>
          </p:cNvPr>
          <p:cNvSpPr/>
          <p:nvPr/>
        </p:nvSpPr>
        <p:spPr>
          <a:xfrm>
            <a:off x="4323425" y="5060272"/>
            <a:ext cx="2077375" cy="996545"/>
          </a:xfrm>
          <a:prstGeom prst="wedgeRoundRectCallout">
            <a:avLst>
              <a:gd name="adj1" fmla="val 53526"/>
              <a:gd name="adj2" fmla="val 815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dirty="0"/>
              <a:t>Menció PUE estructura ECO</a:t>
            </a:r>
          </a:p>
        </p:txBody>
      </p:sp>
    </p:spTree>
    <p:extLst>
      <p:ext uri="{BB962C8B-B14F-4D97-AF65-F5344CB8AC3E}">
        <p14:creationId xmlns:p14="http://schemas.microsoft.com/office/powerpoint/2010/main" val="127593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5034CE8-FC10-43D0-B941-52AC98475563}"/>
              </a:ext>
            </a:extLst>
          </p:cNvPr>
          <p:cNvSpPr/>
          <p:nvPr/>
        </p:nvSpPr>
        <p:spPr>
          <a:xfrm>
            <a:off x="633986" y="2038252"/>
            <a:ext cx="10862575" cy="3662541"/>
          </a:xfrm>
          <a:prstGeom prst="rect">
            <a:avLst/>
          </a:prstGeom>
        </p:spPr>
        <p:txBody>
          <a:bodyPr wrap="square" lIns="91440" tIns="45720" rIns="91440" bIns="45720" anchor="t">
            <a:spAutoFit/>
          </a:bodyPr>
          <a:lstStyle/>
          <a:p>
            <a:pPr marL="777875" lvl="2">
              <a:buClr>
                <a:srgbClr val="0070C0"/>
              </a:buClr>
              <a:buSzPct val="85000"/>
            </a:pPr>
            <a:r>
              <a:rPr lang="en-US" sz="2800" spc="-1" err="1">
                <a:uFill>
                  <a:solidFill>
                    <a:srgbClr val="FFFFFF"/>
                  </a:solidFill>
                </a:uFill>
                <a:latin typeface="Arial Nova Light"/>
              </a:rPr>
              <a:t>Reconeixement</a:t>
            </a:r>
            <a:r>
              <a:rPr lang="en-US" sz="2800" spc="-1">
                <a:uFill>
                  <a:solidFill>
                    <a:srgbClr val="FFFFFF"/>
                  </a:solidFill>
                </a:uFill>
                <a:latin typeface="Arial Nova Light"/>
              </a:rPr>
              <a:t> </a:t>
            </a:r>
            <a:r>
              <a:rPr lang="en-US" sz="2800" spc="-1" err="1">
                <a:uFill>
                  <a:solidFill>
                    <a:srgbClr val="FFFFFF"/>
                  </a:solidFill>
                </a:uFill>
                <a:latin typeface="Arial Nova Light"/>
              </a:rPr>
              <a:t>crèdits</a:t>
            </a:r>
            <a:r>
              <a:rPr lang="en-US" sz="2800" spc="-1">
                <a:uFill>
                  <a:solidFill>
                    <a:srgbClr val="FFFFFF"/>
                  </a:solidFill>
                </a:uFill>
                <a:latin typeface="Arial Nova Light"/>
              </a:rPr>
              <a:t> per </a:t>
            </a:r>
            <a:r>
              <a:rPr lang="en-US" sz="2800" spc="-1" err="1">
                <a:uFill>
                  <a:solidFill>
                    <a:srgbClr val="FFFFFF"/>
                  </a:solidFill>
                </a:uFill>
                <a:latin typeface="Arial Nova Light"/>
              </a:rPr>
              <a:t>coneixement</a:t>
            </a:r>
            <a:r>
              <a:rPr lang="en-US" sz="2800" spc="-1">
                <a:uFill>
                  <a:solidFill>
                    <a:srgbClr val="FFFFFF"/>
                  </a:solidFill>
                </a:uFill>
                <a:latin typeface="Arial Nova Light"/>
              </a:rPr>
              <a:t> de </a:t>
            </a:r>
            <a:r>
              <a:rPr lang="en-US" sz="2800" spc="-1" err="1">
                <a:uFill>
                  <a:solidFill>
                    <a:srgbClr val="FFFFFF"/>
                  </a:solidFill>
                </a:uFill>
                <a:latin typeface="Arial Nova Light"/>
              </a:rPr>
              <a:t>llengua</a:t>
            </a:r>
            <a:r>
              <a:rPr lang="en-US" sz="2800" spc="-1">
                <a:uFill>
                  <a:solidFill>
                    <a:srgbClr val="FFFFFF"/>
                  </a:solidFill>
                </a:uFill>
                <a:latin typeface="Arial Nova Light"/>
              </a:rPr>
              <a:t> </a:t>
            </a:r>
            <a:r>
              <a:rPr lang="en-US" sz="2800" spc="-1" err="1">
                <a:uFill>
                  <a:solidFill>
                    <a:srgbClr val="FFFFFF"/>
                  </a:solidFill>
                </a:uFill>
                <a:latin typeface="Arial Nova Light"/>
              </a:rPr>
              <a:t>estrangera</a:t>
            </a:r>
            <a:r>
              <a:rPr lang="en-US" sz="2800" spc="-1">
                <a:uFill>
                  <a:solidFill>
                    <a:srgbClr val="FFFFFF"/>
                  </a:solidFill>
                </a:uFill>
                <a:latin typeface="Arial Nova Light"/>
              </a:rPr>
              <a:t> fins a un </a:t>
            </a:r>
            <a:r>
              <a:rPr lang="en-US" sz="2800" spc="-1" err="1">
                <a:uFill>
                  <a:solidFill>
                    <a:srgbClr val="FFFFFF"/>
                  </a:solidFill>
                </a:uFill>
                <a:latin typeface="Arial Nova Light"/>
              </a:rPr>
              <a:t>màxim</a:t>
            </a:r>
            <a:r>
              <a:rPr lang="en-US" sz="2800" spc="-1">
                <a:uFill>
                  <a:solidFill>
                    <a:srgbClr val="FFFFFF"/>
                  </a:solidFill>
                </a:uFill>
                <a:latin typeface="Arial Nova Light"/>
              </a:rPr>
              <a:t> de 12 ECTS (</a:t>
            </a:r>
            <a:r>
              <a:rPr lang="en-US" sz="2800" spc="-1" err="1">
                <a:uFill>
                  <a:solidFill>
                    <a:srgbClr val="FFFFFF"/>
                  </a:solidFill>
                </a:uFill>
                <a:latin typeface="Arial Nova Light"/>
              </a:rPr>
              <a:t>s’ha</a:t>
            </a:r>
            <a:r>
              <a:rPr lang="en-US" sz="2800" spc="-1">
                <a:uFill>
                  <a:solidFill>
                    <a:srgbClr val="FFFFFF"/>
                  </a:solidFill>
                </a:uFill>
                <a:latin typeface="Arial Nova Light"/>
              </a:rPr>
              <a:t> de </a:t>
            </a:r>
            <a:r>
              <a:rPr lang="en-US" sz="2800" spc="-1" err="1">
                <a:uFill>
                  <a:solidFill>
                    <a:srgbClr val="FFFFFF"/>
                  </a:solidFill>
                </a:uFill>
                <a:latin typeface="Arial Nova Light"/>
              </a:rPr>
              <a:t>sol·licitar</a:t>
            </a:r>
            <a:r>
              <a:rPr lang="en-US" sz="2800" spc="-1">
                <a:uFill>
                  <a:solidFill>
                    <a:srgbClr val="FFFFFF"/>
                  </a:solidFill>
                </a:uFill>
                <a:latin typeface="Arial Nova Light"/>
              </a:rPr>
              <a:t> a la </a:t>
            </a:r>
            <a:r>
              <a:rPr lang="en-US" sz="3200" i="1" spc="-1" err="1">
                <a:uFill>
                  <a:solidFill>
                    <a:srgbClr val="FFFFFF"/>
                  </a:solidFill>
                </a:uFill>
                <a:latin typeface="Arial Nova Light"/>
              </a:rPr>
              <a:t>Gestió</a:t>
            </a:r>
            <a:r>
              <a:rPr lang="en-US" sz="3200" i="1" spc="-1">
                <a:uFill>
                  <a:solidFill>
                    <a:srgbClr val="FFFFFF"/>
                  </a:solidFill>
                </a:uFill>
                <a:latin typeface="Arial Nova Light"/>
              </a:rPr>
              <a:t> </a:t>
            </a:r>
            <a:r>
              <a:rPr lang="en-US" sz="3200" i="1" spc="-1" err="1">
                <a:uFill>
                  <a:solidFill>
                    <a:srgbClr val="FFFFFF"/>
                  </a:solidFill>
                </a:uFill>
                <a:latin typeface="Arial Nova Light"/>
              </a:rPr>
              <a:t>Acadèmica</a:t>
            </a:r>
            <a:r>
              <a:rPr lang="en-US" sz="2800" spc="-1">
                <a:uFill>
                  <a:solidFill>
                    <a:srgbClr val="FFFFFF"/>
                  </a:solidFill>
                </a:uFill>
                <a:latin typeface="Arial Nova Light"/>
              </a:rPr>
              <a:t>)</a:t>
            </a:r>
            <a:endParaRPr lang="es-ES">
              <a:latin typeface="Century Gothic" panose="020B0502020202020204"/>
            </a:endParaRPr>
          </a:p>
          <a:p>
            <a:pPr marL="777875" lvl="2"/>
            <a:r>
              <a:rPr lang="en-US" sz="2800" spc="-1">
                <a:uFill>
                  <a:solidFill>
                    <a:srgbClr val="FFFFFF"/>
                  </a:solidFill>
                </a:uFill>
                <a:latin typeface="Arial Nova Light"/>
              </a:rPr>
              <a:t>  </a:t>
            </a:r>
            <a:endParaRPr lang="es-ES">
              <a:ea typeface="+mn-lt"/>
              <a:cs typeface="+mn-lt"/>
            </a:endParaRPr>
          </a:p>
          <a:p>
            <a:pPr marL="777875" lvl="2">
              <a:buClr>
                <a:srgbClr val="0070C0"/>
              </a:buClr>
              <a:buSzPct val="85000"/>
            </a:pPr>
            <a:endParaRPr lang="en-US" sz="2800" spc="-1">
              <a:uFill>
                <a:solidFill>
                  <a:srgbClr val="FFFFFF"/>
                </a:solidFill>
              </a:uFill>
              <a:latin typeface="Arial Nova Light"/>
            </a:endParaRPr>
          </a:p>
          <a:p>
            <a:pPr marL="777875" lvl="2"/>
            <a:r>
              <a:rPr lang="en-US" sz="2800" spc="-1">
                <a:uFill>
                  <a:solidFill>
                    <a:srgbClr val="FFFFFF"/>
                  </a:solidFill>
                </a:uFill>
                <a:latin typeface="Arial Nova Light"/>
              </a:rPr>
              <a:t>Cada </a:t>
            </a:r>
            <a:r>
              <a:rPr lang="en-US" sz="2800" spc="-1" err="1">
                <a:uFill>
                  <a:solidFill>
                    <a:srgbClr val="FFFFFF"/>
                  </a:solidFill>
                </a:uFill>
                <a:latin typeface="Arial Nova Light"/>
              </a:rPr>
              <a:t>assignatura</a:t>
            </a:r>
            <a:r>
              <a:rPr lang="en-US" sz="2800" spc="-1">
                <a:uFill>
                  <a:solidFill>
                    <a:srgbClr val="FFFFFF"/>
                  </a:solidFill>
                </a:uFill>
                <a:latin typeface="Arial Nova Light"/>
              </a:rPr>
              <a:t> </a:t>
            </a:r>
            <a:r>
              <a:rPr lang="en-US" sz="2800" spc="-1" err="1">
                <a:uFill>
                  <a:solidFill>
                    <a:srgbClr val="FFFFFF"/>
                  </a:solidFill>
                </a:uFill>
                <a:latin typeface="Arial Nova Light"/>
              </a:rPr>
              <a:t>superada</a:t>
            </a:r>
            <a:r>
              <a:rPr lang="en-US" sz="2800" spc="-1">
                <a:uFill>
                  <a:solidFill>
                    <a:srgbClr val="FFFFFF"/>
                  </a:solidFill>
                </a:uFill>
                <a:latin typeface="Arial Nova Light"/>
              </a:rPr>
              <a:t> </a:t>
            </a:r>
            <a:r>
              <a:rPr lang="en-US" sz="2800" spc="-1" err="1">
                <a:uFill>
                  <a:solidFill>
                    <a:srgbClr val="FFFFFF"/>
                  </a:solidFill>
                </a:uFill>
                <a:latin typeface="Arial Nova Light"/>
              </a:rPr>
              <a:t>en</a:t>
            </a:r>
            <a:r>
              <a:rPr lang="en-US" sz="2800" spc="-1">
                <a:uFill>
                  <a:solidFill>
                    <a:srgbClr val="FFFFFF"/>
                  </a:solidFill>
                </a:uFill>
                <a:latin typeface="Arial Nova Light"/>
              </a:rPr>
              <a:t> </a:t>
            </a:r>
            <a:r>
              <a:rPr lang="en-US" sz="2800" spc="-1" err="1">
                <a:uFill>
                  <a:solidFill>
                    <a:srgbClr val="FFFFFF"/>
                  </a:solidFill>
                </a:uFill>
                <a:latin typeface="Arial Nova Light"/>
              </a:rPr>
              <a:t>anglès</a:t>
            </a:r>
            <a:r>
              <a:rPr lang="en-US" sz="2800" spc="-1">
                <a:uFill>
                  <a:solidFill>
                    <a:srgbClr val="FFFFFF"/>
                  </a:solidFill>
                </a:uFill>
                <a:latin typeface="Arial Nova Light"/>
              </a:rPr>
              <a:t>=1,5 ECTS (4 </a:t>
            </a:r>
            <a:r>
              <a:rPr lang="en-US" sz="2800" spc="-1" err="1">
                <a:uFill>
                  <a:solidFill>
                    <a:srgbClr val="FFFFFF"/>
                  </a:solidFill>
                </a:uFill>
                <a:latin typeface="Arial Nova Light"/>
              </a:rPr>
              <a:t>assignatures</a:t>
            </a:r>
            <a:r>
              <a:rPr lang="en-US" sz="2800" spc="-1">
                <a:uFill>
                  <a:solidFill>
                    <a:srgbClr val="FFFFFF"/>
                  </a:solidFill>
                </a:uFill>
                <a:latin typeface="Arial Nova Light"/>
              </a:rPr>
              <a:t> </a:t>
            </a:r>
            <a:r>
              <a:rPr lang="en-US" sz="2800" spc="-1" err="1">
                <a:uFill>
                  <a:solidFill>
                    <a:srgbClr val="FFFFFF"/>
                  </a:solidFill>
                </a:uFill>
                <a:latin typeface="Arial Nova Light"/>
              </a:rPr>
              <a:t>en</a:t>
            </a:r>
            <a:r>
              <a:rPr lang="en-US" sz="2800" spc="-1">
                <a:uFill>
                  <a:solidFill>
                    <a:srgbClr val="FFFFFF"/>
                  </a:solidFill>
                </a:uFill>
                <a:latin typeface="Arial Nova Light"/>
              </a:rPr>
              <a:t> </a:t>
            </a:r>
            <a:r>
              <a:rPr lang="en-US" sz="2800" spc="-1" err="1">
                <a:uFill>
                  <a:solidFill>
                    <a:srgbClr val="FFFFFF"/>
                  </a:solidFill>
                </a:uFill>
                <a:latin typeface="Arial Nova Light"/>
              </a:rPr>
              <a:t>anglès</a:t>
            </a:r>
            <a:r>
              <a:rPr lang="en-US" sz="2800" spc="-1">
                <a:uFill>
                  <a:solidFill>
                    <a:srgbClr val="FFFFFF"/>
                  </a:solidFill>
                </a:uFill>
                <a:latin typeface="Arial Nova Light"/>
              </a:rPr>
              <a:t>= 1 </a:t>
            </a:r>
            <a:r>
              <a:rPr lang="en-US" sz="2800" spc="-1" err="1">
                <a:uFill>
                  <a:solidFill>
                    <a:srgbClr val="FFFFFF"/>
                  </a:solidFill>
                </a:uFill>
                <a:latin typeface="Arial Nova Light"/>
              </a:rPr>
              <a:t>optativa</a:t>
            </a:r>
            <a:r>
              <a:rPr lang="en-US" sz="2800" spc="-1">
                <a:uFill>
                  <a:solidFill>
                    <a:srgbClr val="FFFFFF"/>
                  </a:solidFill>
                </a:uFill>
                <a:latin typeface="Arial Nova Light"/>
              </a:rPr>
              <a:t>)</a:t>
            </a:r>
            <a:endParaRPr lang="en-US">
              <a:latin typeface="Century Gothic" panose="020B0502020202020204"/>
            </a:endParaRPr>
          </a:p>
          <a:p>
            <a:pPr marL="1235075" lvl="3"/>
            <a:endParaRPr lang="en-US" sz="2800" spc="-1">
              <a:uFill>
                <a:solidFill>
                  <a:srgbClr val="FFFFFF"/>
                </a:solidFill>
              </a:uFill>
              <a:latin typeface="Arial Nova Light"/>
            </a:endParaRPr>
          </a:p>
        </p:txBody>
      </p:sp>
    </p:spTree>
    <p:extLst>
      <p:ext uri="{BB962C8B-B14F-4D97-AF65-F5344CB8AC3E}">
        <p14:creationId xmlns:p14="http://schemas.microsoft.com/office/powerpoint/2010/main" val="2281173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CustomShape 2"/>
          <p:cNvSpPr/>
          <p:nvPr/>
        </p:nvSpPr>
        <p:spPr>
          <a:xfrm>
            <a:off x="613611" y="886062"/>
            <a:ext cx="9264316" cy="5697258"/>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720">
              <a:lnSpc>
                <a:spcPct val="150000"/>
              </a:lnSpc>
              <a:buClr>
                <a:srgbClr val="D34817"/>
              </a:buClr>
              <a:buSzPct val="85000"/>
            </a:pPr>
            <a:endParaRPr lang="en-US" sz="2000" spc="-1" dirty="0">
              <a:uFill>
                <a:solidFill>
                  <a:srgbClr val="FFFFFF"/>
                </a:solidFill>
              </a:uFill>
              <a:latin typeface="Arial"/>
            </a:endParaRPr>
          </a:p>
          <a:p>
            <a:pPr marL="720">
              <a:buClr>
                <a:schemeClr val="accent5">
                  <a:lumMod val="75000"/>
                </a:schemeClr>
              </a:buClr>
              <a:buSzPct val="85000"/>
            </a:pPr>
            <a:r>
              <a:rPr lang="en-US" sz="2400" spc="-1" dirty="0" err="1">
                <a:uFill>
                  <a:solidFill>
                    <a:srgbClr val="FFFFFF"/>
                  </a:solidFill>
                </a:uFill>
                <a:latin typeface="Franklin Gothic Book"/>
                <a:cs typeface="Franklin Gothic Book"/>
              </a:rPr>
              <a:t>Informació</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disponible</a:t>
            </a:r>
            <a:r>
              <a:rPr lang="en-US" sz="2400" spc="-1" dirty="0">
                <a:uFill>
                  <a:solidFill>
                    <a:srgbClr val="FFFFFF"/>
                  </a:solidFill>
                </a:uFill>
                <a:latin typeface="Franklin Gothic Book"/>
                <a:cs typeface="Franklin Gothic Book"/>
              </a:rPr>
              <a:t> a:  </a:t>
            </a:r>
            <a:r>
              <a:rPr lang="en-US" sz="2400" spc="-1" dirty="0">
                <a:uFill>
                  <a:solidFill>
                    <a:srgbClr val="FFFFFF"/>
                  </a:solidFill>
                </a:uFill>
                <a:latin typeface="Franklin Gothic Book"/>
                <a:cs typeface="Franklin Gothic Book"/>
                <a:hlinkClick r:id="rId2">
                  <a:extLst>
                    <a:ext uri="{A12FA001-AC4F-418D-AE19-62706E023703}">
                      <ahyp:hlinkClr xmlns:ahyp="http://schemas.microsoft.com/office/drawing/2018/hyperlinkcolor" xmlns="" val="tx"/>
                    </a:ext>
                  </a:extLst>
                </a:hlinkClick>
              </a:rPr>
              <a:t> www.uab.cat/economia-empresa </a:t>
            </a:r>
            <a:r>
              <a:rPr lang="en-US" sz="2400" spc="-1" dirty="0">
                <a:uFill>
                  <a:solidFill>
                    <a:srgbClr val="FFFFFF"/>
                  </a:solidFill>
                </a:uFill>
                <a:latin typeface="Franklin Gothic Book"/>
                <a:cs typeface="Franklin Gothic Book"/>
              </a:rPr>
              <a:t>‘TFG</a:t>
            </a:r>
            <a:r>
              <a:rPr lang="en-US" sz="2400" spc="-1" dirty="0">
                <a:uFill>
                  <a:solidFill>
                    <a:srgbClr val="FFFFFF"/>
                  </a:solidFill>
                </a:uFill>
                <a:latin typeface="Franklin Gothic Book"/>
                <a:cs typeface="Franklin Gothic Book"/>
                <a:hlinkClick r:id="rId3">
                  <a:extLst>
                    <a:ext uri="{A12FA001-AC4F-418D-AE19-62706E023703}">
                      <ahyp:hlinkClr xmlns:ahyp="http://schemas.microsoft.com/office/drawing/2018/hyperlinkcolor" xmlns="" val="tx"/>
                    </a:ext>
                  </a:extLst>
                </a:hlinkClick>
              </a:rPr>
              <a:t>’</a:t>
            </a:r>
            <a:endParaRPr lang="en-US" sz="900" spc="-1" dirty="0">
              <a:uFill>
                <a:solidFill>
                  <a:srgbClr val="FFFFFF"/>
                </a:solidFill>
              </a:uFill>
              <a:latin typeface="Franklin Gothic Book"/>
              <a:cs typeface="Franklin Gothic Book"/>
              <a:hlinkClick r:id="rId3">
                <a:extLst>
                  <a:ext uri="{A12FA001-AC4F-418D-AE19-62706E023703}">
                    <ahyp:hlinkClr xmlns:ahyp="http://schemas.microsoft.com/office/drawing/2018/hyperlinkcolor" xmlns="" val="tx"/>
                  </a:ext>
                </a:extLst>
              </a:hlinkClick>
            </a:endParaRPr>
          </a:p>
          <a:p>
            <a:pPr marL="457920" lvl="1">
              <a:buClr>
                <a:schemeClr val="accent5">
                  <a:lumMod val="75000"/>
                </a:schemeClr>
              </a:buClr>
              <a:buSzPct val="85000"/>
            </a:pPr>
            <a:r>
              <a:rPr lang="en-US" sz="2400" spc="-1" dirty="0" err="1">
                <a:uFill>
                  <a:solidFill>
                    <a:srgbClr val="FFFFFF"/>
                  </a:solidFill>
                </a:uFill>
                <a:latin typeface="Franklin Gothic Book"/>
                <a:cs typeface="Franklin Gothic Book"/>
              </a:rPr>
              <a:t>Sessió</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informativa</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específica</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sobre</a:t>
            </a:r>
            <a:r>
              <a:rPr lang="en-US" sz="2400" spc="-1" dirty="0">
                <a:uFill>
                  <a:solidFill>
                    <a:srgbClr val="FFFFFF"/>
                  </a:solidFill>
                </a:uFill>
                <a:latin typeface="Franklin Gothic Book"/>
                <a:cs typeface="Franklin Gothic Book"/>
              </a:rPr>
              <a:t> el TFG </a:t>
            </a:r>
            <a:r>
              <a:rPr lang="en-US" sz="2400" spc="-1" dirty="0" err="1">
                <a:uFill>
                  <a:solidFill>
                    <a:srgbClr val="FFFFFF"/>
                  </a:solidFill>
                </a:uFill>
                <a:latin typeface="Franklin Gothic Book"/>
                <a:cs typeface="Franklin Gothic Book"/>
              </a:rPr>
              <a:t>en</a:t>
            </a:r>
            <a:r>
              <a:rPr lang="en-US" sz="2400" spc="-1" dirty="0">
                <a:uFill>
                  <a:solidFill>
                    <a:srgbClr val="FFFFFF"/>
                  </a:solidFill>
                </a:uFill>
                <a:latin typeface="Franklin Gothic Book"/>
                <a:cs typeface="Franklin Gothic Book"/>
              </a:rPr>
              <a:t> el </a:t>
            </a:r>
            <a:r>
              <a:rPr lang="en-US" sz="2400" spc="-1" dirty="0" err="1">
                <a:uFill>
                  <a:solidFill>
                    <a:srgbClr val="FFFFFF"/>
                  </a:solidFill>
                </a:uFill>
                <a:latin typeface="Franklin Gothic Book"/>
                <a:cs typeface="Franklin Gothic Book"/>
              </a:rPr>
              <a:t>mes</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d’Octubre</a:t>
            </a:r>
            <a:r>
              <a:rPr lang="en-US" sz="2400" spc="-1" dirty="0">
                <a:uFill>
                  <a:solidFill>
                    <a:srgbClr val="FFFFFF"/>
                  </a:solidFill>
                </a:uFill>
                <a:latin typeface="Franklin Gothic Book"/>
                <a:cs typeface="Franklin Gothic Book"/>
              </a:rPr>
              <a:t> </a:t>
            </a:r>
            <a:r>
              <a:rPr lang="en-US" sz="2400" spc="-1" dirty="0" smtClean="0">
                <a:uFill>
                  <a:solidFill>
                    <a:srgbClr val="FFFFFF"/>
                  </a:solidFill>
                </a:uFill>
                <a:latin typeface="Franklin Gothic Book"/>
                <a:cs typeface="Franklin Gothic Book"/>
              </a:rPr>
              <a:t>2023</a:t>
            </a:r>
            <a:endParaRPr lang="en-US" sz="2400" spc="-1" dirty="0">
              <a:uFill>
                <a:solidFill>
                  <a:srgbClr val="FFFFFF"/>
                </a:solidFill>
              </a:uFill>
              <a:latin typeface="Franklin Gothic Book"/>
              <a:cs typeface="Franklin Gothic Book"/>
            </a:endParaRPr>
          </a:p>
          <a:p>
            <a:pPr marL="457920" lvl="1">
              <a:buClr>
                <a:schemeClr val="accent5">
                  <a:lumMod val="75000"/>
                </a:schemeClr>
              </a:buClr>
              <a:buSzPct val="85000"/>
            </a:pPr>
            <a:endParaRPr lang="en-US" sz="2400" spc="-1" dirty="0">
              <a:uFill>
                <a:solidFill>
                  <a:srgbClr val="FFFFFF"/>
                </a:solidFill>
              </a:uFill>
              <a:latin typeface="Franklin Gothic Book"/>
              <a:cs typeface="Franklin Gothic Book"/>
            </a:endParaRPr>
          </a:p>
          <a:p>
            <a:pPr marL="720">
              <a:buClr>
                <a:schemeClr val="accent5">
                  <a:lumMod val="75000"/>
                </a:schemeClr>
              </a:buClr>
              <a:buSzPct val="85000"/>
            </a:pPr>
            <a:r>
              <a:rPr lang="en-US" sz="2400" spc="-1" dirty="0">
                <a:uFill>
                  <a:solidFill>
                    <a:srgbClr val="FFFFFF"/>
                  </a:solidFill>
                </a:uFill>
                <a:latin typeface="Franklin Gothic Book"/>
                <a:cs typeface="Franklin Gothic Book"/>
              </a:rPr>
              <a:t>Per </a:t>
            </a:r>
            <a:r>
              <a:rPr lang="en-US" sz="2400" spc="-1" dirty="0" err="1">
                <a:uFill>
                  <a:solidFill>
                    <a:srgbClr val="FFFFFF"/>
                  </a:solidFill>
                </a:uFill>
                <a:latin typeface="Franklin Gothic Book"/>
                <a:cs typeface="Franklin Gothic Book"/>
              </a:rPr>
              <a:t>poder</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matricular</a:t>
            </a:r>
            <a:r>
              <a:rPr lang="en-US" sz="2400" spc="-1" dirty="0">
                <a:uFill>
                  <a:solidFill>
                    <a:srgbClr val="FFFFFF"/>
                  </a:solidFill>
                </a:uFill>
                <a:latin typeface="Franklin Gothic Book"/>
                <a:cs typeface="Franklin Gothic Book"/>
              </a:rPr>
              <a:t>-se al TFG </a:t>
            </a:r>
            <a:r>
              <a:rPr lang="en-US" sz="2400" spc="-1" dirty="0" err="1">
                <a:uFill>
                  <a:solidFill>
                    <a:srgbClr val="FFFFFF"/>
                  </a:solidFill>
                </a:uFill>
                <a:latin typeface="Franklin Gothic Book"/>
                <a:cs typeface="Franklin Gothic Book"/>
              </a:rPr>
              <a:t>s’ha</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d’haver</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superat</a:t>
            </a:r>
            <a:r>
              <a:rPr lang="en-US" sz="2400" spc="-1" dirty="0">
                <a:uFill>
                  <a:solidFill>
                    <a:srgbClr val="FFFFFF"/>
                  </a:solidFill>
                </a:uFill>
                <a:latin typeface="Franklin Gothic Book"/>
                <a:cs typeface="Franklin Gothic Book"/>
              </a:rPr>
              <a:t>:</a:t>
            </a:r>
          </a:p>
          <a:p>
            <a:pPr marL="720">
              <a:lnSpc>
                <a:spcPct val="50000"/>
              </a:lnSpc>
              <a:buClr>
                <a:schemeClr val="accent5">
                  <a:lumMod val="75000"/>
                </a:schemeClr>
              </a:buClr>
              <a:buSzPct val="85000"/>
            </a:pPr>
            <a:endParaRPr lang="en-US" sz="2400" spc="-1" dirty="0">
              <a:uFill>
                <a:solidFill>
                  <a:srgbClr val="FFFFFF"/>
                </a:solidFill>
              </a:uFill>
              <a:latin typeface="Franklin Gothic Book"/>
              <a:cs typeface="Franklin Gothic Book"/>
            </a:endParaRPr>
          </a:p>
          <a:p>
            <a:pPr marL="457920" lvl="1">
              <a:lnSpc>
                <a:spcPct val="110000"/>
              </a:lnSpc>
              <a:buClr>
                <a:schemeClr val="accent5">
                  <a:lumMod val="75000"/>
                </a:schemeClr>
              </a:buClr>
              <a:buSzPct val="85000"/>
            </a:pPr>
            <a:r>
              <a:rPr lang="en-US" sz="2400" spc="-1" dirty="0">
                <a:uFill>
                  <a:solidFill>
                    <a:srgbClr val="FFFFFF"/>
                  </a:solidFill>
                </a:uFill>
                <a:latin typeface="Franklin Gothic Book"/>
                <a:cs typeface="Franklin Gothic Book"/>
              </a:rPr>
              <a:t>totes les </a:t>
            </a:r>
            <a:r>
              <a:rPr lang="en-US" sz="2400" spc="-1" dirty="0" err="1">
                <a:uFill>
                  <a:solidFill>
                    <a:srgbClr val="FFFFFF"/>
                  </a:solidFill>
                </a:uFill>
                <a:latin typeface="Franklin Gothic Book"/>
                <a:cs typeface="Franklin Gothic Book"/>
              </a:rPr>
              <a:t>assignatures</a:t>
            </a:r>
            <a:r>
              <a:rPr lang="en-US" sz="2400" spc="-1" dirty="0">
                <a:uFill>
                  <a:solidFill>
                    <a:srgbClr val="FFFFFF"/>
                  </a:solidFill>
                </a:uFill>
                <a:latin typeface="Franklin Gothic Book"/>
                <a:cs typeface="Franklin Gothic Book"/>
              </a:rPr>
              <a:t> de primer</a:t>
            </a:r>
          </a:p>
          <a:p>
            <a:pPr marL="457920" lvl="1">
              <a:lnSpc>
                <a:spcPct val="110000"/>
              </a:lnSpc>
              <a:buClr>
                <a:schemeClr val="accent5">
                  <a:lumMod val="75000"/>
                </a:schemeClr>
              </a:buClr>
              <a:buSzPct val="85000"/>
            </a:pPr>
            <a:r>
              <a:rPr lang="en-US" sz="2400" spc="-1" dirty="0">
                <a:uFill>
                  <a:solidFill>
                    <a:srgbClr val="FFFFFF"/>
                  </a:solidFill>
                </a:uFill>
                <a:latin typeface="Franklin Gothic Book"/>
                <a:cs typeface="Franklin Gothic Book"/>
              </a:rPr>
              <a:t>un </a:t>
            </a:r>
            <a:r>
              <a:rPr lang="en-US" sz="2400" spc="-1" dirty="0" err="1">
                <a:uFill>
                  <a:solidFill>
                    <a:srgbClr val="FFFFFF"/>
                  </a:solidFill>
                </a:uFill>
                <a:latin typeface="Franklin Gothic Book"/>
                <a:cs typeface="Franklin Gothic Book"/>
              </a:rPr>
              <a:t>mínim</a:t>
            </a:r>
            <a:r>
              <a:rPr lang="en-US" sz="2400" spc="-1" dirty="0">
                <a:uFill>
                  <a:solidFill>
                    <a:srgbClr val="FFFFFF"/>
                  </a:solidFill>
                </a:uFill>
                <a:latin typeface="Franklin Gothic Book"/>
                <a:cs typeface="Franklin Gothic Book"/>
              </a:rPr>
              <a:t> de 160 ECTS </a:t>
            </a:r>
          </a:p>
          <a:p>
            <a:pPr marL="457920" lvl="1">
              <a:lnSpc>
                <a:spcPct val="110000"/>
              </a:lnSpc>
              <a:buClr>
                <a:schemeClr val="accent5">
                  <a:lumMod val="75000"/>
                </a:schemeClr>
              </a:buClr>
              <a:buSzPct val="85000"/>
            </a:pPr>
            <a:r>
              <a:rPr lang="en-US" sz="2400" spc="-1" dirty="0">
                <a:uFill>
                  <a:solidFill>
                    <a:srgbClr val="FFFFFF"/>
                  </a:solidFill>
                </a:uFill>
                <a:latin typeface="Franklin Gothic Book"/>
                <a:cs typeface="Franklin Gothic Book"/>
              </a:rPr>
              <a:t>un </a:t>
            </a:r>
            <a:r>
              <a:rPr lang="en-US" sz="2400" spc="-1" dirty="0" err="1">
                <a:uFill>
                  <a:solidFill>
                    <a:srgbClr val="FFFFFF"/>
                  </a:solidFill>
                </a:uFill>
                <a:latin typeface="Franklin Gothic Book"/>
                <a:cs typeface="Franklin Gothic Book"/>
              </a:rPr>
              <a:t>mínim</a:t>
            </a:r>
            <a:r>
              <a:rPr lang="en-US" sz="2400" spc="-1" dirty="0">
                <a:uFill>
                  <a:solidFill>
                    <a:srgbClr val="FFFFFF"/>
                  </a:solidFill>
                </a:uFill>
                <a:latin typeface="Franklin Gothic Book"/>
                <a:cs typeface="Franklin Gothic Book"/>
              </a:rPr>
              <a:t> de 120 ECTS </a:t>
            </a:r>
            <a:r>
              <a:rPr lang="en-US" sz="2400" spc="-1" dirty="0" err="1">
                <a:uFill>
                  <a:solidFill>
                    <a:srgbClr val="FFFFFF"/>
                  </a:solidFill>
                </a:uFill>
                <a:latin typeface="Franklin Gothic Book"/>
                <a:cs typeface="Franklin Gothic Book"/>
              </a:rPr>
              <a:t>en</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assignatures</a:t>
            </a:r>
            <a:r>
              <a:rPr lang="en-US" sz="2400" spc="-1" dirty="0">
                <a:uFill>
                  <a:solidFill>
                    <a:srgbClr val="FFFFFF"/>
                  </a:solidFill>
                </a:uFill>
                <a:latin typeface="Franklin Gothic Book"/>
                <a:cs typeface="Franklin Gothic Book"/>
              </a:rPr>
              <a:t> de primer, </a:t>
            </a:r>
            <a:r>
              <a:rPr lang="en-US" sz="2400" spc="-1" dirty="0" err="1">
                <a:uFill>
                  <a:solidFill>
                    <a:srgbClr val="FFFFFF"/>
                  </a:solidFill>
                </a:uFill>
                <a:latin typeface="Franklin Gothic Book"/>
                <a:cs typeface="Franklin Gothic Book"/>
              </a:rPr>
              <a:t>segon</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i</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tercer</a:t>
            </a:r>
            <a:r>
              <a:rPr lang="en-US" sz="2400" spc="-1" dirty="0">
                <a:uFill>
                  <a:solidFill>
                    <a:srgbClr val="FFFFFF"/>
                  </a:solidFill>
                </a:uFill>
                <a:latin typeface="Franklin Gothic Book"/>
                <a:cs typeface="Franklin Gothic Book"/>
              </a:rPr>
              <a:t>.</a:t>
            </a:r>
          </a:p>
          <a:p>
            <a:pPr marL="457920" lvl="1">
              <a:buClr>
                <a:schemeClr val="accent5">
                  <a:lumMod val="75000"/>
                </a:schemeClr>
              </a:buClr>
              <a:buSzPct val="85000"/>
            </a:pPr>
            <a:endParaRPr lang="en-US" sz="2400" spc="-1" dirty="0">
              <a:uFill>
                <a:solidFill>
                  <a:srgbClr val="FFFFFF"/>
                </a:solidFill>
              </a:uFill>
              <a:latin typeface="Franklin Gothic Book"/>
              <a:cs typeface="Franklin Gothic Book"/>
            </a:endParaRPr>
          </a:p>
          <a:p>
            <a:pPr marL="720">
              <a:buClr>
                <a:schemeClr val="accent5">
                  <a:lumMod val="75000"/>
                </a:schemeClr>
              </a:buClr>
              <a:buSzPct val="85000"/>
            </a:pPr>
            <a:r>
              <a:rPr lang="en-US" sz="2400" spc="-1" dirty="0" err="1">
                <a:uFill>
                  <a:solidFill>
                    <a:srgbClr val="FFFFFF"/>
                  </a:solidFill>
                </a:uFill>
                <a:latin typeface="Franklin Gothic Book"/>
                <a:cs typeface="Franklin Gothic Book"/>
              </a:rPr>
              <a:t>Recomanació</a:t>
            </a:r>
            <a:r>
              <a:rPr lang="en-US" sz="2400" spc="-1" dirty="0">
                <a:uFill>
                  <a:solidFill>
                    <a:srgbClr val="FFFFFF"/>
                  </a:solidFill>
                </a:uFill>
                <a:latin typeface="Franklin Gothic Book"/>
                <a:cs typeface="Franklin Gothic Book"/>
              </a:rPr>
              <a:t>:</a:t>
            </a:r>
          </a:p>
          <a:p>
            <a:pPr marL="457920" lvl="1">
              <a:buClr>
                <a:schemeClr val="accent5">
                  <a:lumMod val="75000"/>
                </a:schemeClr>
              </a:buClr>
              <a:buSzPct val="85000"/>
            </a:pPr>
            <a:r>
              <a:rPr lang="en-US" sz="2400" spc="-1" dirty="0" err="1">
                <a:uFill>
                  <a:solidFill>
                    <a:srgbClr val="FFFFFF"/>
                  </a:solidFill>
                </a:uFill>
                <a:latin typeface="Franklin Gothic Book"/>
                <a:cs typeface="Franklin Gothic Book"/>
              </a:rPr>
              <a:t>matricular</a:t>
            </a:r>
            <a:r>
              <a:rPr lang="en-US" sz="2400" spc="-1" dirty="0">
                <a:uFill>
                  <a:solidFill>
                    <a:srgbClr val="FFFFFF"/>
                  </a:solidFill>
                </a:uFill>
                <a:latin typeface="Franklin Gothic Book"/>
                <a:cs typeface="Franklin Gothic Book"/>
              </a:rPr>
              <a:t>-se </a:t>
            </a:r>
            <a:r>
              <a:rPr lang="en-US" sz="2400" spc="-1" dirty="0" err="1">
                <a:uFill>
                  <a:solidFill>
                    <a:srgbClr val="FFFFFF"/>
                  </a:solidFill>
                </a:uFill>
                <a:latin typeface="Franklin Gothic Book"/>
                <a:cs typeface="Franklin Gothic Book"/>
              </a:rPr>
              <a:t>en</a:t>
            </a:r>
            <a:r>
              <a:rPr lang="en-US" sz="2400" spc="-1" dirty="0">
                <a:uFill>
                  <a:solidFill>
                    <a:srgbClr val="FFFFFF"/>
                  </a:solidFill>
                </a:uFill>
                <a:latin typeface="Franklin Gothic Book"/>
                <a:cs typeface="Franklin Gothic Book"/>
              </a:rPr>
              <a:t> el TFG </a:t>
            </a:r>
            <a:r>
              <a:rPr lang="en-US" sz="2400" spc="-1" dirty="0" err="1">
                <a:uFill>
                  <a:solidFill>
                    <a:srgbClr val="FFFFFF"/>
                  </a:solidFill>
                </a:uFill>
                <a:latin typeface="Franklin Gothic Book"/>
                <a:cs typeface="Franklin Gothic Book"/>
              </a:rPr>
              <a:t>en</a:t>
            </a:r>
            <a:r>
              <a:rPr lang="en-US" sz="2400" spc="-1" dirty="0">
                <a:uFill>
                  <a:solidFill>
                    <a:srgbClr val="FFFFFF"/>
                  </a:solidFill>
                </a:uFill>
                <a:latin typeface="Franklin Gothic Book"/>
                <a:cs typeface="Franklin Gothic Book"/>
              </a:rPr>
              <a:t> el curs </a:t>
            </a:r>
            <a:r>
              <a:rPr lang="en-US" sz="2400" spc="-1" dirty="0" err="1">
                <a:uFill>
                  <a:solidFill>
                    <a:srgbClr val="FFFFFF"/>
                  </a:solidFill>
                </a:uFill>
                <a:latin typeface="Franklin Gothic Book"/>
                <a:cs typeface="Franklin Gothic Book"/>
              </a:rPr>
              <a:t>acadèmic</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en</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què</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l’estudiant</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espera</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completar</a:t>
            </a:r>
            <a:r>
              <a:rPr lang="en-US" sz="2400" spc="-1" dirty="0">
                <a:uFill>
                  <a:solidFill>
                    <a:srgbClr val="FFFFFF"/>
                  </a:solidFill>
                </a:uFill>
                <a:latin typeface="Franklin Gothic Book"/>
                <a:cs typeface="Franklin Gothic Book"/>
              </a:rPr>
              <a:t> el </a:t>
            </a:r>
            <a:r>
              <a:rPr lang="en-US" sz="2400" spc="-1" dirty="0" err="1">
                <a:uFill>
                  <a:solidFill>
                    <a:srgbClr val="FFFFFF"/>
                  </a:solidFill>
                </a:uFill>
                <a:latin typeface="Franklin Gothic Book"/>
                <a:cs typeface="Franklin Gothic Book"/>
              </a:rPr>
              <a:t>grau</a:t>
            </a:r>
            <a:r>
              <a:rPr lang="en-US" sz="2400" spc="-1" dirty="0">
                <a:uFill>
                  <a:solidFill>
                    <a:srgbClr val="FFFFFF"/>
                  </a:solidFill>
                </a:uFill>
                <a:latin typeface="Franklin Gothic Book"/>
                <a:cs typeface="Franklin Gothic Book"/>
              </a:rPr>
              <a:t>. </a:t>
            </a:r>
          </a:p>
          <a:p>
            <a:pPr marL="720">
              <a:lnSpc>
                <a:spcPct val="150000"/>
              </a:lnSpc>
              <a:buClr>
                <a:srgbClr val="D34817"/>
              </a:buClr>
              <a:buSzPct val="85000"/>
            </a:pPr>
            <a:endParaRPr lang="en-US" sz="2000" spc="-1" dirty="0">
              <a:uFill>
                <a:solidFill>
                  <a:srgbClr val="FFFFFF"/>
                </a:solidFill>
              </a:uFill>
              <a:latin typeface="Arial"/>
            </a:endParaRPr>
          </a:p>
        </p:txBody>
      </p:sp>
      <p:sp>
        <p:nvSpPr>
          <p:cNvPr id="4" name="CustomShape 1"/>
          <p:cNvSpPr/>
          <p:nvPr/>
        </p:nvSpPr>
        <p:spPr>
          <a:xfrm>
            <a:off x="1981200" y="274680"/>
            <a:ext cx="8228880"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91440" anchor="b"/>
          <a:lstStyle/>
          <a:p>
            <a:endParaRPr lang="en-US" spc="-1">
              <a:uFill>
                <a:solidFill>
                  <a:srgbClr val="FFFFFF"/>
                </a:solidFill>
              </a:uFill>
              <a:latin typeface="Arial"/>
            </a:endParaRPr>
          </a:p>
          <a:p>
            <a:endParaRPr lang="en-US" spc="-1">
              <a:uFill>
                <a:solidFill>
                  <a:srgbClr val="FFFFFF"/>
                </a:solidFill>
              </a:uFill>
              <a:latin typeface="Arial"/>
            </a:endParaRPr>
          </a:p>
          <a:p>
            <a:pPr>
              <a:lnSpc>
                <a:spcPct val="100000"/>
              </a:lnSpc>
            </a:pPr>
            <a:r>
              <a:rPr lang="en-US" sz="3200" b="1" spc="-1">
                <a:uFill>
                  <a:solidFill>
                    <a:srgbClr val="FFFFFF"/>
                  </a:solidFill>
                </a:uFill>
                <a:latin typeface="Franklin Gothic Book"/>
              </a:rPr>
              <a:t>TREBALL FI DE GRAU </a:t>
            </a:r>
            <a:r>
              <a:rPr lang="en-US" sz="3200" b="1" i="1" spc="-1">
                <a:uFill>
                  <a:solidFill>
                    <a:srgbClr val="FFFFFF"/>
                  </a:solidFill>
                </a:uFill>
                <a:latin typeface="Franklin Gothic Book"/>
              </a:rPr>
              <a:t>(TFG)</a:t>
            </a:r>
            <a:endParaRPr lang="en-US" sz="3200" b="1" spc="-1">
              <a:uFill>
                <a:solidFill>
                  <a:srgbClr val="FFFFFF"/>
                </a:solidFill>
              </a:uFill>
            </a:endParaRPr>
          </a:p>
          <a:p>
            <a:pPr>
              <a:lnSpc>
                <a:spcPct val="100000"/>
              </a:lnSpc>
            </a:pPr>
            <a:endParaRPr lang="en-US" spc="-1">
              <a:uFill>
                <a:solidFill>
                  <a:srgbClr val="FFFFFF"/>
                </a:solidFill>
              </a:uFill>
              <a:latin typeface="Arial"/>
            </a:endParaRPr>
          </a:p>
        </p:txBody>
      </p:sp>
      <p:cxnSp>
        <p:nvCxnSpPr>
          <p:cNvPr id="5" name="Straight Connector 4"/>
          <p:cNvCxnSpPr/>
          <p:nvPr/>
        </p:nvCxnSpPr>
        <p:spPr>
          <a:xfrm>
            <a:off x="2074259" y="1117554"/>
            <a:ext cx="7517501" cy="0"/>
          </a:xfrm>
          <a:prstGeom prst="line">
            <a:avLst/>
          </a:prstGeom>
          <a:ln w="53975">
            <a:solidFill>
              <a:srgbClr val="1CA6A8"/>
            </a:solidFill>
          </a:ln>
        </p:spPr>
        <p:style>
          <a:lnRef idx="1">
            <a:schemeClr val="accent1"/>
          </a:lnRef>
          <a:fillRef idx="0">
            <a:schemeClr val="accent1"/>
          </a:fillRef>
          <a:effectRef idx="0">
            <a:schemeClr val="accent1"/>
          </a:effectRef>
          <a:fontRef idx="minor">
            <a:schemeClr val="tx1"/>
          </a:fontRef>
        </p:style>
      </p:cxnSp>
      <p:sp>
        <p:nvSpPr>
          <p:cNvPr id="2" name="Rectangle: cantonades arrodonides 1">
            <a:extLst>
              <a:ext uri="{FF2B5EF4-FFF2-40B4-BE49-F238E27FC236}">
                <a16:creationId xmlns:a16="http://schemas.microsoft.com/office/drawing/2014/main" id="{05925307-5FEF-4DD0-A173-9F19C0CD294A}"/>
              </a:ext>
            </a:extLst>
          </p:cNvPr>
          <p:cNvSpPr/>
          <p:nvPr/>
        </p:nvSpPr>
        <p:spPr>
          <a:xfrm>
            <a:off x="9793705" y="1768642"/>
            <a:ext cx="2213812" cy="255069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a:t>Si </a:t>
            </a:r>
            <a:r>
              <a:rPr lang="ca-ES" err="1"/>
              <a:t>quieres</a:t>
            </a:r>
            <a:r>
              <a:rPr lang="ca-ES"/>
              <a:t> </a:t>
            </a:r>
            <a:r>
              <a:rPr lang="ca-ES" err="1"/>
              <a:t>defender</a:t>
            </a:r>
            <a:r>
              <a:rPr lang="ca-ES"/>
              <a:t> tu TFG en el primer semestre</a:t>
            </a:r>
          </a:p>
          <a:p>
            <a:pPr algn="ctr"/>
            <a:r>
              <a:rPr lang="ca-ES"/>
              <a:t>Contacta con Gestió Acadèmica</a:t>
            </a:r>
          </a:p>
        </p:txBody>
      </p:sp>
    </p:spTree>
    <p:extLst>
      <p:ext uri="{BB962C8B-B14F-4D97-AF65-F5344CB8AC3E}">
        <p14:creationId xmlns:p14="http://schemas.microsoft.com/office/powerpoint/2010/main" val="209170607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CustomShape 2"/>
          <p:cNvSpPr/>
          <p:nvPr/>
        </p:nvSpPr>
        <p:spPr>
          <a:xfrm>
            <a:off x="385011" y="1017180"/>
            <a:ext cx="11069052" cy="4823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720">
              <a:lnSpc>
                <a:spcPct val="150000"/>
              </a:lnSpc>
              <a:buClr>
                <a:schemeClr val="accent5">
                  <a:lumMod val="75000"/>
                </a:schemeClr>
              </a:buClr>
              <a:buSzPct val="85000"/>
            </a:pPr>
            <a:r>
              <a:rPr lang="en-US" sz="2400" spc="-1">
                <a:uFill>
                  <a:solidFill>
                    <a:srgbClr val="FFFFFF"/>
                  </a:solidFill>
                </a:uFill>
                <a:latin typeface="Franklin Gothic Book"/>
                <a:cs typeface="Franklin Gothic Book"/>
              </a:rPr>
              <a:t>A MITJANS D’OCTUBRE es publica la </a:t>
            </a:r>
            <a:r>
              <a:rPr lang="en-US" sz="2400" spc="-1" err="1">
                <a:uFill>
                  <a:solidFill>
                    <a:srgbClr val="FFFFFF"/>
                  </a:solidFill>
                </a:uFill>
                <a:latin typeface="Franklin Gothic Book"/>
                <a:cs typeface="Franklin Gothic Book"/>
              </a:rPr>
              <a:t>llista</a:t>
            </a:r>
            <a:r>
              <a:rPr lang="en-US" sz="2400" spc="-1">
                <a:uFill>
                  <a:solidFill>
                    <a:srgbClr val="FFFFFF"/>
                  </a:solidFill>
                </a:uFill>
                <a:latin typeface="Franklin Gothic Book"/>
                <a:cs typeface="Franklin Gothic Book"/>
              </a:rPr>
              <a:t> de </a:t>
            </a:r>
            <a:r>
              <a:rPr lang="en-US" sz="2400" spc="-1" err="1">
                <a:uFill>
                  <a:solidFill>
                    <a:srgbClr val="FFFFFF"/>
                  </a:solidFill>
                </a:uFill>
                <a:latin typeface="Franklin Gothic Book"/>
                <a:cs typeface="Franklin Gothic Book"/>
              </a:rPr>
              <a:t>possibles</a:t>
            </a:r>
            <a:r>
              <a:rPr lang="en-US" sz="2400" spc="-1">
                <a:uFill>
                  <a:solidFill>
                    <a:srgbClr val="FFFFFF"/>
                  </a:solidFill>
                </a:uFill>
                <a:latin typeface="Franklin Gothic Book"/>
                <a:cs typeface="Franklin Gothic Book"/>
              </a:rPr>
              <a:t> TFGs:</a:t>
            </a:r>
          </a:p>
          <a:p>
            <a:pPr marL="720">
              <a:lnSpc>
                <a:spcPct val="150000"/>
              </a:lnSpc>
              <a:buClr>
                <a:schemeClr val="accent5">
                  <a:lumMod val="75000"/>
                </a:schemeClr>
              </a:buClr>
              <a:buSzPct val="85000"/>
            </a:pPr>
            <a:r>
              <a:rPr lang="en-US" sz="2400" spc="-1">
                <a:uFill>
                  <a:solidFill>
                    <a:srgbClr val="FFFFFF"/>
                  </a:solidFill>
                </a:uFill>
                <a:latin typeface="Franklin Gothic Book"/>
                <a:cs typeface="Franklin Gothic Book"/>
              </a:rPr>
              <a:t>			</a:t>
            </a:r>
            <a:r>
              <a:rPr lang="en-US" sz="2400" spc="-1" err="1">
                <a:uFill>
                  <a:solidFill>
                    <a:srgbClr val="FFFFFF"/>
                  </a:solidFill>
                </a:uFill>
                <a:latin typeface="Franklin Gothic Book"/>
                <a:cs typeface="Franklin Gothic Book"/>
              </a:rPr>
              <a:t>Títol</a:t>
            </a:r>
            <a:r>
              <a:rPr lang="en-US" sz="2400" spc="-1">
                <a:uFill>
                  <a:solidFill>
                    <a:srgbClr val="FFFFFF"/>
                  </a:solidFill>
                </a:uFill>
                <a:latin typeface="Franklin Gothic Book"/>
                <a:cs typeface="Franklin Gothic Book"/>
              </a:rPr>
              <a:t> del </a:t>
            </a:r>
            <a:r>
              <a:rPr lang="en-US" sz="2400" spc="-1" err="1">
                <a:uFill>
                  <a:solidFill>
                    <a:srgbClr val="FFFFFF"/>
                  </a:solidFill>
                </a:uFill>
                <a:latin typeface="Franklin Gothic Book"/>
                <a:cs typeface="Franklin Gothic Book"/>
              </a:rPr>
              <a:t>projecte</a:t>
            </a:r>
            <a:r>
              <a:rPr lang="en-US" sz="2400" spc="-1">
                <a:uFill>
                  <a:solidFill>
                    <a:srgbClr val="FFFFFF"/>
                  </a:solidFill>
                </a:uFill>
                <a:latin typeface="Franklin Gothic Book"/>
                <a:cs typeface="Franklin Gothic Book"/>
              </a:rPr>
              <a:t> i nom del tutor </a:t>
            </a:r>
            <a:r>
              <a:rPr lang="en-US" sz="2400" spc="-1" err="1">
                <a:uFill>
                  <a:solidFill>
                    <a:srgbClr val="FFFFFF"/>
                  </a:solidFill>
                </a:uFill>
                <a:latin typeface="Franklin Gothic Book"/>
                <a:cs typeface="Franklin Gothic Book"/>
              </a:rPr>
              <a:t>associat</a:t>
            </a:r>
            <a:endParaRPr lang="en-US" sz="2400" spc="-1">
              <a:uFill>
                <a:solidFill>
                  <a:srgbClr val="FFFFFF"/>
                </a:solidFill>
              </a:uFill>
              <a:latin typeface="Franklin Gothic Book"/>
              <a:cs typeface="Franklin Gothic Book"/>
            </a:endParaRPr>
          </a:p>
          <a:p>
            <a:pPr marL="915120" lvl="2">
              <a:lnSpc>
                <a:spcPct val="50000"/>
              </a:lnSpc>
              <a:buClr>
                <a:schemeClr val="accent5">
                  <a:lumMod val="75000"/>
                </a:schemeClr>
              </a:buClr>
              <a:buSzPct val="85000"/>
            </a:pPr>
            <a:endParaRPr lang="en-US" sz="2400" spc="-1">
              <a:uFill>
                <a:solidFill>
                  <a:srgbClr val="FFFFFF"/>
                </a:solidFill>
              </a:uFill>
              <a:latin typeface="Franklin Gothic Book"/>
              <a:cs typeface="Franklin Gothic Book"/>
            </a:endParaRPr>
          </a:p>
          <a:p>
            <a:pPr marL="720">
              <a:lnSpc>
                <a:spcPct val="150000"/>
              </a:lnSpc>
              <a:buClr>
                <a:schemeClr val="accent5">
                  <a:lumMod val="75000"/>
                </a:schemeClr>
              </a:buClr>
              <a:buSzPct val="85000"/>
            </a:pPr>
            <a:r>
              <a:rPr lang="en-US" sz="2400" spc="-1">
                <a:uFill>
                  <a:solidFill>
                    <a:srgbClr val="FFFFFF"/>
                  </a:solidFill>
                </a:uFill>
                <a:latin typeface="Franklin Gothic Book"/>
                <a:cs typeface="Franklin Gothic Book"/>
              </a:rPr>
              <a:t>ELECCIÓ:  </a:t>
            </a:r>
            <a:r>
              <a:rPr lang="en-US" sz="2400" spc="-1" err="1">
                <a:uFill>
                  <a:solidFill>
                    <a:srgbClr val="FFFFFF"/>
                  </a:solidFill>
                </a:uFill>
                <a:latin typeface="Franklin Gothic Book"/>
                <a:cs typeface="Franklin Gothic Book"/>
              </a:rPr>
              <a:t>En</a:t>
            </a:r>
            <a:r>
              <a:rPr lang="en-US" sz="2400" spc="-1">
                <a:uFill>
                  <a:solidFill>
                    <a:srgbClr val="FFFFFF"/>
                  </a:solidFill>
                </a:uFill>
                <a:latin typeface="Franklin Gothic Book"/>
                <a:cs typeface="Franklin Gothic Book"/>
              </a:rPr>
              <a:t> </a:t>
            </a:r>
            <a:r>
              <a:rPr lang="en-US" sz="2400" spc="-1" err="1">
                <a:uFill>
                  <a:solidFill>
                    <a:srgbClr val="FFFFFF"/>
                  </a:solidFill>
                </a:uFill>
                <a:latin typeface="Franklin Gothic Book"/>
                <a:cs typeface="Franklin Gothic Book"/>
              </a:rPr>
              <a:t>funció</a:t>
            </a:r>
            <a:r>
              <a:rPr lang="en-US" sz="2400" spc="-1">
                <a:uFill>
                  <a:solidFill>
                    <a:srgbClr val="FFFFFF"/>
                  </a:solidFill>
                </a:uFill>
                <a:latin typeface="Franklin Gothic Book"/>
                <a:cs typeface="Franklin Gothic Book"/>
              </a:rPr>
              <a:t> de la nota de </a:t>
            </a:r>
            <a:r>
              <a:rPr lang="en-US" sz="2400" spc="-1" err="1">
                <a:uFill>
                  <a:solidFill>
                    <a:srgbClr val="FFFFFF"/>
                  </a:solidFill>
                </a:uFill>
                <a:latin typeface="Franklin Gothic Book"/>
                <a:cs typeface="Franklin Gothic Book"/>
              </a:rPr>
              <a:t>l’expedient</a:t>
            </a:r>
            <a:r>
              <a:rPr lang="en-US" sz="2400" spc="-1">
                <a:uFill>
                  <a:solidFill>
                    <a:srgbClr val="FFFFFF"/>
                  </a:solidFill>
                </a:uFill>
                <a:latin typeface="Franklin Gothic Book"/>
                <a:cs typeface="Franklin Gothic Book"/>
              </a:rPr>
              <a:t> </a:t>
            </a:r>
            <a:r>
              <a:rPr lang="en-US" sz="2400" spc="-1" err="1">
                <a:uFill>
                  <a:solidFill>
                    <a:srgbClr val="FFFFFF"/>
                  </a:solidFill>
                </a:uFill>
                <a:latin typeface="Franklin Gothic Book"/>
                <a:cs typeface="Franklin Gothic Book"/>
              </a:rPr>
              <a:t>acadèmic</a:t>
            </a:r>
            <a:endParaRPr lang="en-US" sz="2400" spc="-1">
              <a:uFill>
                <a:solidFill>
                  <a:srgbClr val="FFFFFF"/>
                </a:solidFill>
              </a:uFill>
              <a:latin typeface="Franklin Gothic Book"/>
              <a:cs typeface="Franklin Gothic Book"/>
            </a:endParaRPr>
          </a:p>
          <a:p>
            <a:pPr marL="720">
              <a:lnSpc>
                <a:spcPct val="150000"/>
              </a:lnSpc>
              <a:buClr>
                <a:schemeClr val="accent5">
                  <a:lumMod val="75000"/>
                </a:schemeClr>
              </a:buClr>
              <a:buSzPct val="85000"/>
            </a:pPr>
            <a:r>
              <a:rPr lang="en-US" sz="2400" spc="-1">
                <a:uFill>
                  <a:solidFill>
                    <a:srgbClr val="FFFFFF"/>
                  </a:solidFill>
                </a:uFill>
                <a:latin typeface="Franklin Gothic Book"/>
                <a:cs typeface="Franklin Gothic Book"/>
              </a:rPr>
              <a:t>AVALUACIÓ: Tutor </a:t>
            </a:r>
            <a:r>
              <a:rPr lang="en-US" sz="2400" spc="-1" err="1">
                <a:uFill>
                  <a:solidFill>
                    <a:srgbClr val="FFFFFF"/>
                  </a:solidFill>
                </a:uFill>
                <a:latin typeface="Franklin Gothic Book"/>
                <a:cs typeface="Franklin Gothic Book"/>
              </a:rPr>
              <a:t>puntua</a:t>
            </a:r>
            <a:r>
              <a:rPr lang="en-US" sz="2400" spc="-1">
                <a:uFill>
                  <a:solidFill>
                    <a:srgbClr val="FFFFFF"/>
                  </a:solidFill>
                </a:uFill>
                <a:latin typeface="Franklin Gothic Book"/>
                <a:cs typeface="Franklin Gothic Book"/>
              </a:rPr>
              <a:t> el </a:t>
            </a:r>
            <a:r>
              <a:rPr lang="en-US" sz="2400" spc="-1" err="1">
                <a:uFill>
                  <a:solidFill>
                    <a:srgbClr val="FFFFFF"/>
                  </a:solidFill>
                </a:uFill>
                <a:latin typeface="Franklin Gothic Book"/>
                <a:cs typeface="Franklin Gothic Book"/>
              </a:rPr>
              <a:t>treball</a:t>
            </a:r>
            <a:r>
              <a:rPr lang="en-US" sz="2400" spc="-1">
                <a:uFill>
                  <a:solidFill>
                    <a:srgbClr val="FFFFFF"/>
                  </a:solidFill>
                </a:uFill>
                <a:latin typeface="Franklin Gothic Book"/>
                <a:cs typeface="Franklin Gothic Book"/>
              </a:rPr>
              <a:t> SOBRE 10, </a:t>
            </a:r>
            <a:r>
              <a:rPr lang="en-US" sz="2400" spc="-1" err="1">
                <a:uFill>
                  <a:solidFill>
                    <a:srgbClr val="FFFFFF"/>
                  </a:solidFill>
                </a:uFill>
                <a:latin typeface="Franklin Gothic Book"/>
                <a:cs typeface="Franklin Gothic Book"/>
              </a:rPr>
              <a:t>si</a:t>
            </a:r>
            <a:r>
              <a:rPr lang="en-US" sz="2400" spc="-1">
                <a:uFill>
                  <a:solidFill>
                    <a:srgbClr val="FFFFFF"/>
                  </a:solidFill>
                </a:uFill>
                <a:latin typeface="Franklin Gothic Book"/>
                <a:cs typeface="Franklin Gothic Book"/>
              </a:rPr>
              <a:t> la nota </a:t>
            </a:r>
            <a:r>
              <a:rPr lang="en-US" sz="2400" spc="-1" err="1">
                <a:uFill>
                  <a:solidFill>
                    <a:srgbClr val="FFFFFF"/>
                  </a:solidFill>
                </a:uFill>
                <a:latin typeface="Franklin Gothic Book"/>
                <a:cs typeface="Franklin Gothic Book"/>
              </a:rPr>
              <a:t>és</a:t>
            </a:r>
            <a:r>
              <a:rPr lang="en-US" sz="2400" spc="-1">
                <a:uFill>
                  <a:solidFill>
                    <a:srgbClr val="FFFFFF"/>
                  </a:solidFill>
                </a:uFill>
                <a:latin typeface="Franklin Gothic Book"/>
                <a:cs typeface="Franklin Gothic Book"/>
              </a:rPr>
              <a:t> 7 o </a:t>
            </a:r>
            <a:r>
              <a:rPr lang="en-US" sz="2400" spc="-1" err="1">
                <a:uFill>
                  <a:solidFill>
                    <a:srgbClr val="FFFFFF"/>
                  </a:solidFill>
                </a:uFill>
                <a:latin typeface="Franklin Gothic Book"/>
                <a:cs typeface="Franklin Gothic Book"/>
              </a:rPr>
              <a:t>més</a:t>
            </a:r>
            <a:r>
              <a:rPr lang="en-US" sz="2400" spc="-1">
                <a:uFill>
                  <a:solidFill>
                    <a:srgbClr val="FFFFFF"/>
                  </a:solidFill>
                </a:uFill>
                <a:latin typeface="Franklin Gothic Book"/>
                <a:cs typeface="Franklin Gothic Book"/>
              </a:rPr>
              <a:t> es </a:t>
            </a:r>
            <a:r>
              <a:rPr lang="en-US" sz="2400" spc="-1" err="1">
                <a:uFill>
                  <a:solidFill>
                    <a:srgbClr val="FFFFFF"/>
                  </a:solidFill>
                </a:uFill>
                <a:latin typeface="Franklin Gothic Book"/>
                <a:cs typeface="Franklin Gothic Book"/>
              </a:rPr>
              <a:t>posa</a:t>
            </a:r>
            <a:r>
              <a:rPr lang="en-US" sz="2400" spc="-1">
                <a:uFill>
                  <a:solidFill>
                    <a:srgbClr val="FFFFFF"/>
                  </a:solidFill>
                </a:uFill>
                <a:latin typeface="Franklin Gothic Book"/>
                <a:cs typeface="Franklin Gothic Book"/>
              </a:rPr>
              <a:t> la nota 			</a:t>
            </a:r>
            <a:r>
              <a:rPr lang="en-US" sz="2400" spc="-1" err="1">
                <a:uFill>
                  <a:solidFill>
                    <a:srgbClr val="FFFFFF"/>
                  </a:solidFill>
                </a:uFill>
                <a:latin typeface="Franklin Gothic Book"/>
                <a:cs typeface="Franklin Gothic Book"/>
              </a:rPr>
              <a:t>màxima</a:t>
            </a:r>
            <a:r>
              <a:rPr lang="en-US" sz="2400" spc="-1">
                <a:uFill>
                  <a:solidFill>
                    <a:srgbClr val="FFFFFF"/>
                  </a:solidFill>
                </a:uFill>
                <a:latin typeface="Franklin Gothic Book"/>
                <a:cs typeface="Franklin Gothic Book"/>
              </a:rPr>
              <a:t> de </a:t>
            </a:r>
            <a:r>
              <a:rPr lang="en-US" sz="2400" u="sng" spc="-1">
                <a:uFill>
                  <a:solidFill>
                    <a:srgbClr val="FFFFFF"/>
                  </a:solidFill>
                </a:uFill>
                <a:latin typeface="Franklin Gothic Book"/>
                <a:cs typeface="Franklin Gothic Book"/>
              </a:rPr>
              <a:t>7</a:t>
            </a:r>
            <a:r>
              <a:rPr lang="en-US" sz="2400" spc="-1">
                <a:uFill>
                  <a:solidFill>
                    <a:srgbClr val="FFFFFF"/>
                  </a:solidFill>
                </a:uFill>
                <a:latin typeface="Franklin Gothic Book"/>
                <a:cs typeface="Franklin Gothic Book"/>
              </a:rPr>
              <a:t>.</a:t>
            </a:r>
          </a:p>
          <a:p>
            <a:pPr marL="457920" lvl="1">
              <a:buClr>
                <a:schemeClr val="accent5">
                  <a:lumMod val="75000"/>
                </a:schemeClr>
              </a:buClr>
              <a:buSzPct val="85000"/>
            </a:pPr>
            <a:endParaRPr lang="en-US" sz="2400" spc="-1">
              <a:uFill>
                <a:solidFill>
                  <a:srgbClr val="FFFFFF"/>
                </a:solidFill>
              </a:uFill>
              <a:latin typeface="Franklin Gothic Book"/>
              <a:cs typeface="Franklin Gothic Book"/>
            </a:endParaRPr>
          </a:p>
          <a:p>
            <a:pPr marL="457920" lvl="1">
              <a:buClr>
                <a:schemeClr val="accent5">
                  <a:lumMod val="75000"/>
                </a:schemeClr>
              </a:buClr>
              <a:buSzPct val="85000"/>
            </a:pPr>
            <a:r>
              <a:rPr lang="en-US" sz="2400" spc="-1">
                <a:uFill>
                  <a:solidFill>
                    <a:srgbClr val="FFFFFF"/>
                  </a:solidFill>
                </a:uFill>
                <a:latin typeface="Franklin Gothic Book"/>
                <a:cs typeface="Franklin Gothic Book"/>
              </a:rPr>
              <a:t>Un </a:t>
            </a:r>
            <a:r>
              <a:rPr lang="en-US" sz="2400" spc="-1" err="1">
                <a:uFill>
                  <a:solidFill>
                    <a:srgbClr val="FFFFFF"/>
                  </a:solidFill>
                </a:uFill>
                <a:latin typeface="Franklin Gothic Book"/>
                <a:cs typeface="Franklin Gothic Book"/>
              </a:rPr>
              <a:t>estudiant</a:t>
            </a:r>
            <a:r>
              <a:rPr lang="en-US" sz="2400" spc="-1">
                <a:uFill>
                  <a:solidFill>
                    <a:srgbClr val="FFFFFF"/>
                  </a:solidFill>
                </a:uFill>
                <a:latin typeface="Franklin Gothic Book"/>
                <a:cs typeface="Franklin Gothic Book"/>
              </a:rPr>
              <a:t> </a:t>
            </a:r>
            <a:r>
              <a:rPr lang="en-US" sz="2400" spc="-1" err="1">
                <a:uFill>
                  <a:solidFill>
                    <a:srgbClr val="FFFFFF"/>
                  </a:solidFill>
                </a:uFill>
                <a:latin typeface="Franklin Gothic Book"/>
                <a:cs typeface="Franklin Gothic Book"/>
              </a:rPr>
              <a:t>que</a:t>
            </a:r>
            <a:r>
              <a:rPr lang="en-US" sz="2400" spc="-1">
                <a:uFill>
                  <a:solidFill>
                    <a:srgbClr val="FFFFFF"/>
                  </a:solidFill>
                </a:uFill>
                <a:latin typeface="Franklin Gothic Book"/>
                <a:cs typeface="Franklin Gothic Book"/>
              </a:rPr>
              <a:t> ha </a:t>
            </a:r>
            <a:r>
              <a:rPr lang="en-US" sz="2400" spc="-1" err="1">
                <a:uFill>
                  <a:solidFill>
                    <a:srgbClr val="FFFFFF"/>
                  </a:solidFill>
                </a:uFill>
                <a:latin typeface="Franklin Gothic Book"/>
                <a:cs typeface="Franklin Gothic Book"/>
              </a:rPr>
              <a:t>obtingut</a:t>
            </a:r>
            <a:r>
              <a:rPr lang="en-US" sz="2400" spc="-1">
                <a:uFill>
                  <a:solidFill>
                    <a:srgbClr val="FFFFFF"/>
                  </a:solidFill>
                </a:uFill>
                <a:latin typeface="Franklin Gothic Book"/>
                <a:cs typeface="Franklin Gothic Book"/>
              </a:rPr>
              <a:t> un 7 pot </a:t>
            </a:r>
            <a:r>
              <a:rPr lang="en-US" sz="2400" spc="-1" err="1">
                <a:uFill>
                  <a:solidFill>
                    <a:srgbClr val="FFFFFF"/>
                  </a:solidFill>
                </a:uFill>
                <a:latin typeface="Franklin Gothic Book"/>
                <a:cs typeface="Franklin Gothic Book"/>
              </a:rPr>
              <a:t>decidir</a:t>
            </a:r>
            <a:r>
              <a:rPr lang="en-US" sz="2400" spc="-1">
                <a:uFill>
                  <a:solidFill>
                    <a:srgbClr val="FFFFFF"/>
                  </a:solidFill>
                </a:uFill>
                <a:latin typeface="Franklin Gothic Book"/>
                <a:cs typeface="Franklin Gothic Book"/>
              </a:rPr>
              <a:t> </a:t>
            </a:r>
            <a:r>
              <a:rPr lang="en-US" sz="2400" spc="-1" err="1">
                <a:uFill>
                  <a:solidFill>
                    <a:srgbClr val="FFFFFF"/>
                  </a:solidFill>
                </a:uFill>
                <a:latin typeface="Franklin Gothic Book"/>
                <a:cs typeface="Franklin Gothic Book"/>
              </a:rPr>
              <a:t>participar</a:t>
            </a:r>
            <a:r>
              <a:rPr lang="en-US" sz="2400" spc="-1">
                <a:uFill>
                  <a:solidFill>
                    <a:srgbClr val="FFFFFF"/>
                  </a:solidFill>
                </a:uFill>
                <a:latin typeface="Franklin Gothic Book"/>
                <a:cs typeface="Franklin Gothic Book"/>
              </a:rPr>
              <a:t> en la </a:t>
            </a:r>
            <a:r>
              <a:rPr lang="en-US" sz="2400" spc="-1" err="1">
                <a:uFill>
                  <a:solidFill>
                    <a:srgbClr val="FFFFFF"/>
                  </a:solidFill>
                </a:uFill>
                <a:latin typeface="Franklin Gothic Book"/>
                <a:cs typeface="Franklin Gothic Book"/>
              </a:rPr>
              <a:t>Sessió</a:t>
            </a:r>
            <a:r>
              <a:rPr lang="en-US" sz="2400" spc="-1">
                <a:uFill>
                  <a:solidFill>
                    <a:srgbClr val="FFFFFF"/>
                  </a:solidFill>
                </a:uFill>
                <a:latin typeface="Franklin Gothic Book"/>
                <a:cs typeface="Franklin Gothic Book"/>
              </a:rPr>
              <a:t> de </a:t>
            </a:r>
            <a:r>
              <a:rPr lang="en-US" sz="2400" spc="-1" err="1">
                <a:uFill>
                  <a:solidFill>
                    <a:srgbClr val="FFFFFF"/>
                  </a:solidFill>
                </a:uFill>
                <a:latin typeface="Franklin Gothic Book"/>
                <a:cs typeface="Franklin Gothic Book"/>
              </a:rPr>
              <a:t>Pòsters</a:t>
            </a:r>
            <a:r>
              <a:rPr lang="en-US" sz="2400" spc="-1">
                <a:uFill>
                  <a:solidFill>
                    <a:srgbClr val="FFFFFF"/>
                  </a:solidFill>
                </a:uFill>
                <a:latin typeface="Franklin Gothic Book"/>
                <a:cs typeface="Franklin Gothic Book"/>
              </a:rPr>
              <a:t> (</a:t>
            </a:r>
            <a:r>
              <a:rPr lang="en-US" sz="2400" spc="-1" err="1">
                <a:uFill>
                  <a:solidFill>
                    <a:srgbClr val="FFFFFF"/>
                  </a:solidFill>
                </a:uFill>
                <a:latin typeface="Franklin Gothic Book"/>
                <a:cs typeface="Franklin Gothic Book"/>
              </a:rPr>
              <a:t>implica</a:t>
            </a:r>
            <a:r>
              <a:rPr lang="en-US" sz="2400" spc="-1">
                <a:uFill>
                  <a:solidFill>
                    <a:srgbClr val="FFFFFF"/>
                  </a:solidFill>
                </a:uFill>
                <a:latin typeface="Franklin Gothic Book"/>
                <a:cs typeface="Franklin Gothic Book"/>
              </a:rPr>
              <a:t> </a:t>
            </a:r>
            <a:r>
              <a:rPr lang="en-US" sz="2400" spc="-1" err="1">
                <a:uFill>
                  <a:solidFill>
                    <a:srgbClr val="FFFFFF"/>
                  </a:solidFill>
                </a:uFill>
                <a:latin typeface="Franklin Gothic Book"/>
                <a:cs typeface="Franklin Gothic Book"/>
              </a:rPr>
              <a:t>crear</a:t>
            </a:r>
            <a:r>
              <a:rPr lang="en-US" sz="2400" spc="-1">
                <a:uFill>
                  <a:solidFill>
                    <a:srgbClr val="FFFFFF"/>
                  </a:solidFill>
                </a:uFill>
                <a:latin typeface="Franklin Gothic Book"/>
                <a:cs typeface="Franklin Gothic Book"/>
              </a:rPr>
              <a:t> un </a:t>
            </a:r>
            <a:r>
              <a:rPr lang="en-US" sz="2400" spc="-1" err="1">
                <a:uFill>
                  <a:solidFill>
                    <a:srgbClr val="FFFFFF"/>
                  </a:solidFill>
                </a:uFill>
                <a:latin typeface="Franklin Gothic Book"/>
                <a:cs typeface="Franklin Gothic Book"/>
              </a:rPr>
              <a:t>pòster</a:t>
            </a:r>
            <a:r>
              <a:rPr lang="en-US" sz="2400" spc="-1">
                <a:uFill>
                  <a:solidFill>
                    <a:srgbClr val="FFFFFF"/>
                  </a:solidFill>
                </a:uFill>
                <a:latin typeface="Franklin Gothic Book"/>
                <a:cs typeface="Franklin Gothic Book"/>
              </a:rPr>
              <a:t> i </a:t>
            </a:r>
            <a:r>
              <a:rPr lang="en-US" sz="2400" spc="-1" err="1">
                <a:uFill>
                  <a:solidFill>
                    <a:srgbClr val="FFFFFF"/>
                  </a:solidFill>
                </a:uFill>
                <a:latin typeface="Franklin Gothic Book"/>
                <a:cs typeface="Franklin Gothic Book"/>
              </a:rPr>
              <a:t>defensar</a:t>
            </a:r>
            <a:r>
              <a:rPr lang="en-US" sz="2400" spc="-1">
                <a:uFill>
                  <a:solidFill>
                    <a:srgbClr val="FFFFFF"/>
                  </a:solidFill>
                </a:uFill>
                <a:latin typeface="Franklin Gothic Book"/>
                <a:cs typeface="Franklin Gothic Book"/>
              </a:rPr>
              <a:t> el </a:t>
            </a:r>
            <a:r>
              <a:rPr lang="en-US" sz="2400" spc="-1" err="1">
                <a:uFill>
                  <a:solidFill>
                    <a:srgbClr val="FFFFFF"/>
                  </a:solidFill>
                </a:uFill>
                <a:latin typeface="Franklin Gothic Book"/>
                <a:cs typeface="Franklin Gothic Book"/>
              </a:rPr>
              <a:t>treball</a:t>
            </a:r>
            <a:r>
              <a:rPr lang="en-US" sz="2400" spc="-1">
                <a:uFill>
                  <a:solidFill>
                    <a:srgbClr val="FFFFFF"/>
                  </a:solidFill>
                </a:uFill>
                <a:latin typeface="Franklin Gothic Book"/>
                <a:cs typeface="Franklin Gothic Book"/>
              </a:rPr>
              <a:t> </a:t>
            </a:r>
            <a:r>
              <a:rPr lang="en-US" sz="2400" spc="-1" err="1">
                <a:uFill>
                  <a:solidFill>
                    <a:srgbClr val="FFFFFF"/>
                  </a:solidFill>
                </a:uFill>
                <a:latin typeface="Franklin Gothic Book"/>
                <a:cs typeface="Franklin Gothic Book"/>
              </a:rPr>
              <a:t>davant</a:t>
            </a:r>
            <a:r>
              <a:rPr lang="en-US" sz="2400" spc="-1">
                <a:uFill>
                  <a:solidFill>
                    <a:srgbClr val="FFFFFF"/>
                  </a:solidFill>
                </a:uFill>
                <a:latin typeface="Franklin Gothic Book"/>
                <a:cs typeface="Franklin Gothic Book"/>
              </a:rPr>
              <a:t> un tribunal format per professors de la </a:t>
            </a:r>
            <a:r>
              <a:rPr lang="en-US" sz="2400" spc="-1" err="1">
                <a:uFill>
                  <a:solidFill>
                    <a:srgbClr val="FFFFFF"/>
                  </a:solidFill>
                </a:uFill>
                <a:latin typeface="Franklin Gothic Book"/>
                <a:cs typeface="Franklin Gothic Book"/>
              </a:rPr>
              <a:t>Facultat</a:t>
            </a:r>
            <a:r>
              <a:rPr lang="en-US" sz="2400" spc="-1">
                <a:uFill>
                  <a:solidFill>
                    <a:srgbClr val="FFFFFF"/>
                  </a:solidFill>
                </a:uFill>
                <a:latin typeface="Franklin Gothic Book"/>
                <a:cs typeface="Franklin Gothic Book"/>
              </a:rPr>
              <a:t>).</a:t>
            </a:r>
          </a:p>
          <a:p>
            <a:pPr marL="457920" lvl="1">
              <a:buClr>
                <a:schemeClr val="accent5">
                  <a:lumMod val="75000"/>
                </a:schemeClr>
              </a:buClr>
              <a:buSzPct val="85000"/>
            </a:pPr>
            <a:endParaRPr lang="en-US" sz="2400" spc="-1">
              <a:uFill>
                <a:solidFill>
                  <a:srgbClr val="FFFFFF"/>
                </a:solidFill>
              </a:uFill>
              <a:latin typeface="Franklin Gothic Book"/>
              <a:cs typeface="Franklin Gothic Book"/>
            </a:endParaRPr>
          </a:p>
          <a:p>
            <a:pPr marL="806450" lvl="2">
              <a:buClr>
                <a:schemeClr val="accent5">
                  <a:lumMod val="75000"/>
                </a:schemeClr>
              </a:buClr>
              <a:buSzPct val="85000"/>
            </a:pPr>
            <a:r>
              <a:rPr lang="en-US" sz="2400" spc="-1">
                <a:uFill>
                  <a:solidFill>
                    <a:srgbClr val="FFFFFF"/>
                  </a:solidFill>
                </a:uFill>
                <a:latin typeface="Franklin Gothic Book"/>
                <a:cs typeface="Franklin Gothic Book"/>
              </a:rPr>
              <a:t>El Tribunal pot </a:t>
            </a:r>
            <a:r>
              <a:rPr lang="en-US" sz="2400" spc="-1" err="1">
                <a:uFill>
                  <a:solidFill>
                    <a:srgbClr val="FFFFFF"/>
                  </a:solidFill>
                </a:uFill>
                <a:latin typeface="Franklin Gothic Book"/>
                <a:cs typeface="Franklin Gothic Book"/>
              </a:rPr>
              <a:t>afegir</a:t>
            </a:r>
            <a:r>
              <a:rPr lang="en-US" sz="2400" spc="-1">
                <a:uFill>
                  <a:solidFill>
                    <a:srgbClr val="FFFFFF"/>
                  </a:solidFill>
                </a:uFill>
                <a:latin typeface="Franklin Gothic Book"/>
                <a:cs typeface="Franklin Gothic Book"/>
              </a:rPr>
              <a:t> fins a 3 punts </a:t>
            </a:r>
            <a:r>
              <a:rPr lang="en-US" sz="2400" spc="-1" err="1">
                <a:uFill>
                  <a:solidFill>
                    <a:srgbClr val="FFFFFF"/>
                  </a:solidFill>
                </a:uFill>
                <a:latin typeface="Franklin Gothic Book"/>
                <a:cs typeface="Franklin Gothic Book"/>
              </a:rPr>
              <a:t>addicionals</a:t>
            </a:r>
            <a:r>
              <a:rPr lang="en-US" sz="2400" spc="-1">
                <a:uFill>
                  <a:solidFill>
                    <a:srgbClr val="FFFFFF"/>
                  </a:solidFill>
                </a:uFill>
                <a:latin typeface="Franklin Gothic Book"/>
                <a:cs typeface="Franklin Gothic Book"/>
              </a:rPr>
              <a:t>.</a:t>
            </a:r>
          </a:p>
          <a:p>
            <a:pPr marL="457920" lvl="1">
              <a:lnSpc>
                <a:spcPct val="150000"/>
              </a:lnSpc>
              <a:buClr>
                <a:schemeClr val="accent5">
                  <a:lumMod val="75000"/>
                </a:schemeClr>
              </a:buClr>
              <a:buSzPct val="85000"/>
            </a:pPr>
            <a:endParaRPr lang="en-US" sz="2400" spc="-1">
              <a:uFill>
                <a:solidFill>
                  <a:srgbClr val="FFFFFF"/>
                </a:solidFill>
              </a:uFill>
              <a:latin typeface="Franklin Gothic Book"/>
              <a:cs typeface="Franklin Gothic Book"/>
            </a:endParaRPr>
          </a:p>
          <a:p>
            <a:pPr marL="457920" lvl="1">
              <a:lnSpc>
                <a:spcPct val="150000"/>
              </a:lnSpc>
              <a:buClr>
                <a:schemeClr val="accent5">
                  <a:lumMod val="75000"/>
                </a:schemeClr>
              </a:buClr>
              <a:buSzPct val="85000"/>
            </a:pPr>
            <a:endParaRPr lang="en-US" sz="2400" spc="-1">
              <a:uFill>
                <a:solidFill>
                  <a:srgbClr val="FFFFFF"/>
                </a:solidFill>
              </a:uFill>
              <a:latin typeface="Franklin Gothic Book"/>
              <a:cs typeface="Franklin Gothic Book"/>
            </a:endParaRPr>
          </a:p>
          <a:p>
            <a:pPr marL="14400">
              <a:buClr>
                <a:srgbClr val="D34817"/>
              </a:buClr>
              <a:buSzPct val="85000"/>
            </a:pPr>
            <a:endParaRPr lang="en-US" sz="2000" spc="-1">
              <a:uFill>
                <a:solidFill>
                  <a:srgbClr val="FFFFFF"/>
                </a:solidFill>
              </a:uFill>
              <a:latin typeface="Arial"/>
            </a:endParaRPr>
          </a:p>
        </p:txBody>
      </p:sp>
      <p:sp>
        <p:nvSpPr>
          <p:cNvPr id="4" name="CustomShape 1"/>
          <p:cNvSpPr/>
          <p:nvPr/>
        </p:nvSpPr>
        <p:spPr>
          <a:xfrm>
            <a:off x="1981200" y="274680"/>
            <a:ext cx="8228880"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91440" anchor="b"/>
          <a:lstStyle/>
          <a:p>
            <a:endParaRPr lang="en-US" spc="-1">
              <a:uFill>
                <a:solidFill>
                  <a:srgbClr val="FFFFFF"/>
                </a:solidFill>
              </a:uFill>
              <a:latin typeface="Arial"/>
            </a:endParaRPr>
          </a:p>
          <a:p>
            <a:endParaRPr lang="en-US" spc="-1">
              <a:uFill>
                <a:solidFill>
                  <a:srgbClr val="FFFFFF"/>
                </a:solidFill>
              </a:uFill>
              <a:latin typeface="Arial"/>
            </a:endParaRPr>
          </a:p>
          <a:p>
            <a:pPr>
              <a:lnSpc>
                <a:spcPct val="100000"/>
              </a:lnSpc>
            </a:pPr>
            <a:r>
              <a:rPr lang="en-US" sz="3200" b="1" spc="-1" err="1">
                <a:uFill>
                  <a:solidFill>
                    <a:srgbClr val="FFFFFF"/>
                  </a:solidFill>
                </a:uFill>
                <a:latin typeface="Franklin Gothic Book"/>
              </a:rPr>
              <a:t>Sobre</a:t>
            </a:r>
            <a:r>
              <a:rPr lang="en-US" sz="3200" b="1" spc="-1">
                <a:uFill>
                  <a:solidFill>
                    <a:srgbClr val="FFFFFF"/>
                  </a:solidFill>
                </a:uFill>
                <a:latin typeface="Franklin Gothic Book"/>
              </a:rPr>
              <a:t> el TREBALL FI DE GRAU </a:t>
            </a:r>
            <a:r>
              <a:rPr lang="en-US" sz="3200" b="1" i="1" spc="-1">
                <a:uFill>
                  <a:solidFill>
                    <a:srgbClr val="FFFFFF"/>
                  </a:solidFill>
                </a:uFill>
                <a:latin typeface="Franklin Gothic Book"/>
              </a:rPr>
              <a:t>(TFG)</a:t>
            </a:r>
            <a:endParaRPr lang="en-US" sz="3200" b="1" spc="-1">
              <a:uFill>
                <a:solidFill>
                  <a:srgbClr val="FFFFFF"/>
                </a:solidFill>
              </a:uFill>
            </a:endParaRPr>
          </a:p>
          <a:p>
            <a:pPr>
              <a:lnSpc>
                <a:spcPct val="100000"/>
              </a:lnSpc>
            </a:pPr>
            <a:endParaRPr lang="en-US" spc="-1">
              <a:uFill>
                <a:solidFill>
                  <a:srgbClr val="FFFFFF"/>
                </a:solidFill>
              </a:uFill>
              <a:latin typeface="Arial"/>
            </a:endParaRPr>
          </a:p>
        </p:txBody>
      </p:sp>
      <p:cxnSp>
        <p:nvCxnSpPr>
          <p:cNvPr id="5" name="Straight Connector 4"/>
          <p:cNvCxnSpPr/>
          <p:nvPr/>
        </p:nvCxnSpPr>
        <p:spPr>
          <a:xfrm>
            <a:off x="2074259" y="1117554"/>
            <a:ext cx="7517501" cy="0"/>
          </a:xfrm>
          <a:prstGeom prst="line">
            <a:avLst/>
          </a:prstGeom>
          <a:ln w="53975">
            <a:solidFill>
              <a:srgbClr val="1CA6A8"/>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CustomShape 2"/>
          <p:cNvSpPr/>
          <p:nvPr/>
        </p:nvSpPr>
        <p:spPr>
          <a:xfrm>
            <a:off x="481263" y="1117554"/>
            <a:ext cx="9480884" cy="542491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3600">
              <a:lnSpc>
                <a:spcPct val="150000"/>
              </a:lnSpc>
              <a:buClr>
                <a:schemeClr val="accent5">
                  <a:lumMod val="75000"/>
                </a:schemeClr>
              </a:buClr>
              <a:buSzPct val="85000"/>
              <a:buFont typeface="Wingdings 2" charset="2"/>
              <a:buChar char=""/>
            </a:pPr>
            <a:r>
              <a:rPr lang="en-US" sz="2400" spc="-1" err="1">
                <a:uFill>
                  <a:solidFill>
                    <a:srgbClr val="FFFFFF"/>
                  </a:solidFill>
                </a:uFill>
                <a:latin typeface="Franklin Gothic Book"/>
                <a:cs typeface="Franklin Gothic Book"/>
              </a:rPr>
              <a:t>Informació</a:t>
            </a:r>
            <a:r>
              <a:rPr lang="en-US" sz="2400" spc="-1">
                <a:uFill>
                  <a:solidFill>
                    <a:srgbClr val="FFFFFF"/>
                  </a:solidFill>
                </a:uFill>
                <a:latin typeface="Franklin Gothic Book"/>
                <a:cs typeface="Franklin Gothic Book"/>
              </a:rPr>
              <a:t> </a:t>
            </a:r>
            <a:r>
              <a:rPr lang="en-US" sz="2400" spc="-1" err="1">
                <a:uFill>
                  <a:solidFill>
                    <a:srgbClr val="FFFFFF"/>
                  </a:solidFill>
                </a:uFill>
                <a:latin typeface="Franklin Gothic Book"/>
                <a:cs typeface="Franklin Gothic Book"/>
              </a:rPr>
              <a:t>sobre</a:t>
            </a:r>
            <a:r>
              <a:rPr lang="en-US" sz="2400" spc="-1">
                <a:uFill>
                  <a:solidFill>
                    <a:srgbClr val="FFFFFF"/>
                  </a:solidFill>
                </a:uFill>
                <a:latin typeface="Franklin Gothic Book"/>
                <a:cs typeface="Franklin Gothic Book"/>
              </a:rPr>
              <a:t> </a:t>
            </a:r>
            <a:r>
              <a:rPr lang="en-US" sz="2400" spc="-1" err="1">
                <a:uFill>
                  <a:solidFill>
                    <a:srgbClr val="FFFFFF"/>
                  </a:solidFill>
                </a:uFill>
                <a:latin typeface="Franklin Gothic Book"/>
                <a:cs typeface="Franklin Gothic Book"/>
              </a:rPr>
              <a:t>els</a:t>
            </a:r>
            <a:r>
              <a:rPr lang="en-US" sz="2400" spc="-1">
                <a:uFill>
                  <a:solidFill>
                    <a:srgbClr val="FFFFFF"/>
                  </a:solidFill>
                </a:uFill>
                <a:latin typeface="Franklin Gothic Book"/>
                <a:cs typeface="Franklin Gothic Book"/>
              </a:rPr>
              <a:t> </a:t>
            </a:r>
            <a:r>
              <a:rPr lang="en-US" sz="2400" spc="-1" err="1">
                <a:uFill>
                  <a:solidFill>
                    <a:srgbClr val="FFFFFF"/>
                  </a:solidFill>
                </a:uFill>
                <a:latin typeface="Franklin Gothic Book"/>
                <a:cs typeface="Franklin Gothic Book"/>
              </a:rPr>
              <a:t>horaris</a:t>
            </a:r>
            <a:r>
              <a:rPr lang="en-US" sz="2400" spc="-1">
                <a:uFill>
                  <a:solidFill>
                    <a:srgbClr val="FFFFFF"/>
                  </a:solidFill>
                </a:uFill>
                <a:latin typeface="Franklin Gothic Book"/>
                <a:cs typeface="Franklin Gothic Book"/>
              </a:rPr>
              <a:t>, </a:t>
            </a:r>
            <a:r>
              <a:rPr lang="en-US" sz="2000" spc="-1" err="1">
                <a:uFill>
                  <a:solidFill>
                    <a:srgbClr val="FFFFFF"/>
                  </a:solidFill>
                </a:uFill>
                <a:latin typeface="Franklin Gothic Book"/>
                <a:cs typeface="Franklin Gothic Book"/>
              </a:rPr>
              <a:t>estarà</a:t>
            </a:r>
            <a:r>
              <a:rPr lang="en-US" sz="2000" spc="-1">
                <a:uFill>
                  <a:solidFill>
                    <a:srgbClr val="FFFFFF"/>
                  </a:solidFill>
                </a:uFill>
                <a:latin typeface="Franklin Gothic Book"/>
                <a:cs typeface="Franklin Gothic Book"/>
              </a:rPr>
              <a:t> </a:t>
            </a:r>
            <a:r>
              <a:rPr lang="en-US" sz="2000" spc="-1" err="1">
                <a:uFill>
                  <a:solidFill>
                    <a:srgbClr val="FFFFFF"/>
                  </a:solidFill>
                </a:uFill>
                <a:latin typeface="Franklin Gothic Book"/>
                <a:cs typeface="Franklin Gothic Book"/>
              </a:rPr>
              <a:t>disponible</a:t>
            </a:r>
            <a:r>
              <a:rPr lang="en-US" sz="2000" spc="-1">
                <a:uFill>
                  <a:solidFill>
                    <a:srgbClr val="FFFFFF"/>
                  </a:solidFill>
                </a:uFill>
                <a:latin typeface="Franklin Gothic Book"/>
                <a:cs typeface="Franklin Gothic Book"/>
              </a:rPr>
              <a:t> a finals de </a:t>
            </a:r>
            <a:r>
              <a:rPr lang="en-US" sz="2000" spc="-1" err="1">
                <a:uFill>
                  <a:solidFill>
                    <a:srgbClr val="FFFFFF"/>
                  </a:solidFill>
                </a:uFill>
                <a:latin typeface="Franklin Gothic Book"/>
                <a:cs typeface="Franklin Gothic Book"/>
              </a:rPr>
              <a:t>juny</a:t>
            </a:r>
            <a:r>
              <a:rPr lang="en-US" sz="2000" spc="-1">
                <a:uFill>
                  <a:solidFill>
                    <a:srgbClr val="FFFFFF"/>
                  </a:solidFill>
                </a:uFill>
                <a:latin typeface="Franklin Gothic Book"/>
                <a:cs typeface="Franklin Gothic Book"/>
              </a:rPr>
              <a:t>) a:</a:t>
            </a:r>
          </a:p>
          <a:p>
            <a:pPr marL="457920" lvl="1">
              <a:lnSpc>
                <a:spcPct val="150000"/>
              </a:lnSpc>
              <a:buClr>
                <a:schemeClr val="accent5">
                  <a:lumMod val="75000"/>
                </a:schemeClr>
              </a:buClr>
              <a:buSzPct val="85000"/>
            </a:pPr>
            <a:r>
              <a:rPr lang="en-US" sz="2000" spc="-1">
                <a:uFill>
                  <a:solidFill>
                    <a:srgbClr val="FFFFFF"/>
                  </a:solidFill>
                </a:uFill>
                <a:latin typeface="Franklin Gothic Book"/>
                <a:cs typeface="Franklin Gothic Book"/>
              </a:rPr>
              <a:t> </a:t>
            </a:r>
            <a:r>
              <a:rPr lang="en-US" sz="2000" spc="-1">
                <a:uFill>
                  <a:solidFill>
                    <a:srgbClr val="FFFFFF"/>
                  </a:solidFill>
                </a:uFill>
                <a:latin typeface="Franklin Gothic Book"/>
                <a:cs typeface="Franklin Gothic Book"/>
                <a:hlinkClick r:id="rId2">
                  <a:extLst>
                    <a:ext uri="{A12FA001-AC4F-418D-AE19-62706E023703}">
                      <ahyp:hlinkClr xmlns:ahyp="http://schemas.microsoft.com/office/drawing/2018/hyperlinkcolor" xmlns="" val="tx"/>
                    </a:ext>
                  </a:extLst>
                </a:hlinkClick>
              </a:rPr>
              <a:t>www.uab.cat/economia-empresa</a:t>
            </a:r>
            <a:r>
              <a:rPr lang="en-US" sz="2000" spc="-1">
                <a:uFill>
                  <a:solidFill>
                    <a:srgbClr val="FFFFFF"/>
                  </a:solidFill>
                </a:uFill>
                <a:latin typeface="Franklin Gothic Book"/>
                <a:cs typeface="Franklin Gothic Book"/>
              </a:rPr>
              <a:t> (‘</a:t>
            </a:r>
            <a:r>
              <a:rPr lang="en-US" sz="2000" i="1" spc="-1" err="1">
                <a:uFill>
                  <a:solidFill>
                    <a:srgbClr val="FFFFFF"/>
                  </a:solidFill>
                </a:uFill>
                <a:latin typeface="Franklin Gothic Book"/>
                <a:cs typeface="Franklin Gothic Book"/>
              </a:rPr>
              <a:t>Horaris</a:t>
            </a:r>
            <a:r>
              <a:rPr lang="en-US" sz="2000" i="1" spc="-1">
                <a:uFill>
                  <a:solidFill>
                    <a:srgbClr val="FFFFFF"/>
                  </a:solidFill>
                </a:uFill>
                <a:latin typeface="Franklin Gothic Book"/>
                <a:cs typeface="Franklin Gothic Book"/>
              </a:rPr>
              <a:t> i </a:t>
            </a:r>
            <a:r>
              <a:rPr lang="en-US" sz="2000" i="1" spc="-1" err="1">
                <a:uFill>
                  <a:solidFill>
                    <a:srgbClr val="FFFFFF"/>
                  </a:solidFill>
                </a:uFill>
                <a:latin typeface="Franklin Gothic Book"/>
                <a:cs typeface="Franklin Gothic Book"/>
              </a:rPr>
              <a:t>Aules</a:t>
            </a:r>
            <a:r>
              <a:rPr lang="en-US" sz="2000" i="1" spc="-1">
                <a:uFill>
                  <a:solidFill>
                    <a:srgbClr val="FFFFFF"/>
                  </a:solidFill>
                </a:uFill>
                <a:latin typeface="Franklin Gothic Book"/>
                <a:cs typeface="Franklin Gothic Book"/>
              </a:rPr>
              <a:t>’)</a:t>
            </a:r>
            <a:endParaRPr lang="en-US" sz="2000" spc="-1">
              <a:uFill>
                <a:solidFill>
                  <a:srgbClr val="FFFFFF"/>
                </a:solidFill>
              </a:uFill>
              <a:latin typeface="Franklin Gothic Book"/>
              <a:cs typeface="Franklin Gothic Book"/>
            </a:endParaRPr>
          </a:p>
          <a:p>
            <a:pPr marL="457920" lvl="1">
              <a:lnSpc>
                <a:spcPct val="150000"/>
              </a:lnSpc>
              <a:buClr>
                <a:schemeClr val="accent5">
                  <a:lumMod val="75000"/>
                </a:schemeClr>
              </a:buClr>
              <a:buSzPct val="85000"/>
            </a:pPr>
            <a:endParaRPr lang="en-US" sz="1000" spc="-1">
              <a:uFill>
                <a:solidFill>
                  <a:srgbClr val="FFFFFF"/>
                </a:solidFill>
              </a:uFill>
              <a:latin typeface="Franklin Gothic Book"/>
              <a:cs typeface="Franklin Gothic Book"/>
            </a:endParaRPr>
          </a:p>
          <a:p>
            <a:pPr marL="274320" indent="-273600">
              <a:lnSpc>
                <a:spcPct val="150000"/>
              </a:lnSpc>
              <a:buClr>
                <a:schemeClr val="accent5">
                  <a:lumMod val="75000"/>
                </a:schemeClr>
              </a:buClr>
              <a:buSzPct val="85000"/>
              <a:buFont typeface="Wingdings 2" charset="2"/>
              <a:buChar char=""/>
            </a:pPr>
            <a:r>
              <a:rPr lang="en-US" sz="2400" spc="-1" err="1">
                <a:uFill>
                  <a:solidFill>
                    <a:srgbClr val="FFFFFF"/>
                  </a:solidFill>
                </a:uFill>
                <a:latin typeface="Franklin Gothic Book"/>
                <a:cs typeface="Franklin Gothic Book"/>
              </a:rPr>
              <a:t>Matrícula</a:t>
            </a:r>
            <a:r>
              <a:rPr lang="en-US" sz="2400" spc="-1">
                <a:uFill>
                  <a:solidFill>
                    <a:srgbClr val="FFFFFF"/>
                  </a:solidFill>
                </a:uFill>
                <a:latin typeface="Franklin Gothic Book"/>
                <a:cs typeface="Franklin Gothic Book"/>
              </a:rPr>
              <a:t> </a:t>
            </a:r>
            <a:r>
              <a:rPr lang="en-US" sz="2400" spc="-1" err="1">
                <a:uFill>
                  <a:solidFill>
                    <a:srgbClr val="FFFFFF"/>
                  </a:solidFill>
                </a:uFill>
                <a:latin typeface="Franklin Gothic Book"/>
                <a:cs typeface="Franklin Gothic Book"/>
              </a:rPr>
              <a:t>limitada</a:t>
            </a:r>
            <a:r>
              <a:rPr lang="en-US" sz="2400" spc="-1">
                <a:uFill>
                  <a:solidFill>
                    <a:srgbClr val="FFFFFF"/>
                  </a:solidFill>
                </a:uFill>
                <a:latin typeface="Franklin Gothic Book"/>
                <a:cs typeface="Franklin Gothic Book"/>
              </a:rPr>
              <a:t> </a:t>
            </a:r>
            <a:r>
              <a:rPr lang="en-US" sz="2000" spc="-1">
                <a:uFill>
                  <a:solidFill>
                    <a:srgbClr val="FFFFFF"/>
                  </a:solidFill>
                </a:uFill>
                <a:latin typeface="Franklin Gothic Book"/>
                <a:cs typeface="Franklin Gothic Book"/>
              </a:rPr>
              <a:t>(</a:t>
            </a:r>
            <a:r>
              <a:rPr lang="en-US" sz="2000" spc="-1" err="1">
                <a:uFill>
                  <a:solidFill>
                    <a:srgbClr val="FFFFFF"/>
                  </a:solidFill>
                </a:uFill>
                <a:latin typeface="Franklin Gothic Book"/>
                <a:cs typeface="Franklin Gothic Book"/>
              </a:rPr>
              <a:t>matriculació</a:t>
            </a:r>
            <a:r>
              <a:rPr lang="en-US" sz="2000" spc="-1">
                <a:uFill>
                  <a:solidFill>
                    <a:srgbClr val="FFFFFF"/>
                  </a:solidFill>
                </a:uFill>
                <a:latin typeface="Franklin Gothic Book"/>
                <a:cs typeface="Franklin Gothic Book"/>
              </a:rPr>
              <a:t> en </a:t>
            </a:r>
            <a:r>
              <a:rPr lang="en-US" sz="2000" spc="-1" err="1">
                <a:uFill>
                  <a:solidFill>
                    <a:srgbClr val="FFFFFF"/>
                  </a:solidFill>
                </a:uFill>
                <a:latin typeface="Franklin Gothic Book"/>
                <a:cs typeface="Franklin Gothic Book"/>
              </a:rPr>
              <a:t>funció</a:t>
            </a:r>
            <a:r>
              <a:rPr lang="en-US" sz="2000" spc="-1">
                <a:uFill>
                  <a:solidFill>
                    <a:srgbClr val="FFFFFF"/>
                  </a:solidFill>
                </a:uFill>
                <a:latin typeface="Franklin Gothic Book"/>
                <a:cs typeface="Franklin Gothic Book"/>
              </a:rPr>
              <a:t> de la nota de </a:t>
            </a:r>
            <a:r>
              <a:rPr lang="en-US" sz="2000" spc="-1" err="1">
                <a:uFill>
                  <a:solidFill>
                    <a:srgbClr val="FFFFFF"/>
                  </a:solidFill>
                </a:uFill>
                <a:latin typeface="Franklin Gothic Book"/>
                <a:cs typeface="Franklin Gothic Book"/>
              </a:rPr>
              <a:t>l’expedient</a:t>
            </a:r>
            <a:r>
              <a:rPr lang="en-US" sz="2000" spc="-1">
                <a:uFill>
                  <a:solidFill>
                    <a:srgbClr val="FFFFFF"/>
                  </a:solidFill>
                </a:uFill>
                <a:latin typeface="Franklin Gothic Book"/>
                <a:cs typeface="Franklin Gothic Book"/>
              </a:rPr>
              <a:t> </a:t>
            </a:r>
            <a:r>
              <a:rPr lang="en-US" sz="2000" spc="-1" err="1">
                <a:uFill>
                  <a:solidFill>
                    <a:srgbClr val="FFFFFF"/>
                  </a:solidFill>
                </a:uFill>
                <a:latin typeface="Franklin Gothic Book"/>
                <a:cs typeface="Franklin Gothic Book"/>
              </a:rPr>
              <a:t>acadèmic</a:t>
            </a:r>
            <a:r>
              <a:rPr lang="en-US" sz="2000" spc="-1">
                <a:uFill>
                  <a:solidFill>
                    <a:srgbClr val="FFFFFF"/>
                  </a:solidFill>
                </a:uFill>
                <a:latin typeface="Franklin Gothic Book"/>
                <a:cs typeface="Franklin Gothic Book"/>
              </a:rPr>
              <a:t>)</a:t>
            </a:r>
            <a:endParaRPr lang="en-US" sz="1000" spc="-1">
              <a:uFill>
                <a:solidFill>
                  <a:srgbClr val="FFFFFF"/>
                </a:solidFill>
              </a:uFill>
              <a:latin typeface="Franklin Gothic Book"/>
              <a:cs typeface="Franklin Gothic Book"/>
            </a:endParaRPr>
          </a:p>
          <a:p>
            <a:pPr marL="274320" indent="-273600">
              <a:lnSpc>
                <a:spcPct val="150000"/>
              </a:lnSpc>
              <a:buClr>
                <a:schemeClr val="accent5">
                  <a:lumMod val="75000"/>
                </a:schemeClr>
              </a:buClr>
              <a:buSzPct val="85000"/>
              <a:buFont typeface="Wingdings 2" charset="2"/>
              <a:buChar char=""/>
            </a:pPr>
            <a:r>
              <a:rPr lang="en-US" sz="2400" spc="-1" err="1">
                <a:uFill>
                  <a:solidFill>
                    <a:srgbClr val="FFFFFF"/>
                  </a:solidFill>
                </a:uFill>
                <a:latin typeface="Franklin Gothic Book"/>
                <a:cs typeface="Franklin Gothic Book"/>
              </a:rPr>
              <a:t>Avaluació</a:t>
            </a:r>
            <a:r>
              <a:rPr lang="en-US" sz="2400" spc="-1">
                <a:uFill>
                  <a:solidFill>
                    <a:srgbClr val="FFFFFF"/>
                  </a:solidFill>
                </a:uFill>
                <a:latin typeface="Franklin Gothic Book"/>
                <a:cs typeface="Franklin Gothic Book"/>
              </a:rPr>
              <a:t> de les </a:t>
            </a:r>
            <a:r>
              <a:rPr lang="en-US" sz="2400" spc="-1" err="1">
                <a:uFill>
                  <a:solidFill>
                    <a:srgbClr val="FFFFFF"/>
                  </a:solidFill>
                </a:uFill>
                <a:latin typeface="Franklin Gothic Book"/>
                <a:cs typeface="Franklin Gothic Book"/>
              </a:rPr>
              <a:t>optatives</a:t>
            </a:r>
            <a:r>
              <a:rPr lang="en-US" sz="2400" spc="-1">
                <a:uFill>
                  <a:solidFill>
                    <a:srgbClr val="FFFFFF"/>
                  </a:solidFill>
                </a:uFill>
                <a:latin typeface="Franklin Gothic Book"/>
                <a:cs typeface="Franklin Gothic Book"/>
              </a:rPr>
              <a:t> </a:t>
            </a:r>
            <a:r>
              <a:rPr lang="en-US" sz="2000" spc="-1" err="1">
                <a:uFill>
                  <a:solidFill>
                    <a:srgbClr val="FFFFFF"/>
                  </a:solidFill>
                </a:uFill>
                <a:latin typeface="Franklin Gothic Book"/>
                <a:cs typeface="Franklin Gothic Book"/>
              </a:rPr>
              <a:t>detallada</a:t>
            </a:r>
            <a:r>
              <a:rPr lang="en-US" sz="2000" spc="-1">
                <a:uFill>
                  <a:solidFill>
                    <a:srgbClr val="FFFFFF"/>
                  </a:solidFill>
                </a:uFill>
                <a:latin typeface="Franklin Gothic Book"/>
                <a:cs typeface="Franklin Gothic Book"/>
              </a:rPr>
              <a:t> a la </a:t>
            </a:r>
            <a:r>
              <a:rPr lang="en-US" sz="2000" i="1" spc="-1" err="1">
                <a:uFill>
                  <a:solidFill>
                    <a:srgbClr val="FFFFFF"/>
                  </a:solidFill>
                </a:uFill>
                <a:latin typeface="Franklin Gothic Book"/>
                <a:cs typeface="Franklin Gothic Book"/>
              </a:rPr>
              <a:t>Guia</a:t>
            </a:r>
            <a:r>
              <a:rPr lang="en-US" sz="2000" i="1" spc="-1">
                <a:uFill>
                  <a:solidFill>
                    <a:srgbClr val="FFFFFF"/>
                  </a:solidFill>
                </a:uFill>
                <a:latin typeface="Franklin Gothic Book"/>
                <a:cs typeface="Franklin Gothic Book"/>
              </a:rPr>
              <a:t> Docent </a:t>
            </a:r>
            <a:r>
              <a:rPr lang="en-US" sz="2000" spc="-1">
                <a:uFill>
                  <a:solidFill>
                    <a:srgbClr val="FFFFFF"/>
                  </a:solidFill>
                </a:uFill>
                <a:latin typeface="Franklin Gothic Book"/>
                <a:cs typeface="Franklin Gothic Book"/>
              </a:rPr>
              <a:t> de </a:t>
            </a:r>
            <a:r>
              <a:rPr lang="en-US" sz="2000" spc="-1" err="1">
                <a:uFill>
                  <a:solidFill>
                    <a:srgbClr val="FFFFFF"/>
                  </a:solidFill>
                </a:uFill>
                <a:latin typeface="Franklin Gothic Book"/>
                <a:cs typeface="Franklin Gothic Book"/>
              </a:rPr>
              <a:t>l’assignatura</a:t>
            </a:r>
            <a:endParaRPr lang="en-US" sz="2000" spc="-1">
              <a:uFill>
                <a:solidFill>
                  <a:srgbClr val="FFFFFF"/>
                </a:solidFill>
              </a:uFill>
              <a:latin typeface="Franklin Gothic Book"/>
              <a:cs typeface="Franklin Gothic Book"/>
            </a:endParaRPr>
          </a:p>
          <a:p>
            <a:pPr marL="274320" indent="-273600">
              <a:lnSpc>
                <a:spcPct val="150000"/>
              </a:lnSpc>
              <a:buClr>
                <a:schemeClr val="accent5">
                  <a:lumMod val="75000"/>
                </a:schemeClr>
              </a:buClr>
              <a:buSzPct val="85000"/>
              <a:buFont typeface="Wingdings 2" charset="2"/>
              <a:buChar char=""/>
            </a:pPr>
            <a:r>
              <a:rPr lang="en-US" sz="2400" spc="-1" err="1">
                <a:uFill>
                  <a:solidFill>
                    <a:srgbClr val="FFFFFF"/>
                  </a:solidFill>
                </a:uFill>
                <a:latin typeface="Franklin Gothic Book"/>
                <a:cs typeface="Franklin Gothic Book"/>
              </a:rPr>
              <a:t>Menció</a:t>
            </a:r>
            <a:r>
              <a:rPr lang="en-US" sz="2400" spc="-1">
                <a:uFill>
                  <a:solidFill>
                    <a:srgbClr val="FFFFFF"/>
                  </a:solidFill>
                </a:uFill>
                <a:latin typeface="Franklin Gothic Book"/>
                <a:cs typeface="Franklin Gothic Book"/>
              </a:rPr>
              <a:t> </a:t>
            </a:r>
            <a:r>
              <a:rPr lang="en-US" sz="2000" spc="-1">
                <a:uFill>
                  <a:solidFill>
                    <a:srgbClr val="FFFFFF"/>
                  </a:solidFill>
                </a:uFill>
                <a:latin typeface="Franklin Gothic Book"/>
                <a:cs typeface="Franklin Gothic Book"/>
              </a:rPr>
              <a:t>(</a:t>
            </a:r>
            <a:r>
              <a:rPr lang="en-US" sz="2000" spc="-1" err="1">
                <a:uFill>
                  <a:solidFill>
                    <a:srgbClr val="FFFFFF"/>
                  </a:solidFill>
                </a:uFill>
                <a:latin typeface="Franklin Gothic Book"/>
                <a:cs typeface="Franklin Gothic Book"/>
              </a:rPr>
              <a:t>en</a:t>
            </a:r>
            <a:r>
              <a:rPr lang="en-US" sz="2000" spc="-1">
                <a:uFill>
                  <a:solidFill>
                    <a:srgbClr val="FFFFFF"/>
                  </a:solidFill>
                </a:uFill>
                <a:latin typeface="Franklin Gothic Book"/>
                <a:cs typeface="Franklin Gothic Book"/>
              </a:rPr>
              <a:t> base a les </a:t>
            </a:r>
            <a:r>
              <a:rPr lang="en-US" sz="2000" spc="-1" err="1">
                <a:uFill>
                  <a:solidFill>
                    <a:srgbClr val="FFFFFF"/>
                  </a:solidFill>
                </a:uFill>
                <a:latin typeface="Franklin Gothic Book"/>
                <a:cs typeface="Franklin Gothic Book"/>
              </a:rPr>
              <a:t>optatives</a:t>
            </a:r>
            <a:r>
              <a:rPr lang="en-US" sz="2000" spc="-1">
                <a:uFill>
                  <a:solidFill>
                    <a:srgbClr val="FFFFFF"/>
                  </a:solidFill>
                </a:uFill>
                <a:latin typeface="Franklin Gothic Book"/>
                <a:cs typeface="Franklin Gothic Book"/>
              </a:rPr>
              <a:t> </a:t>
            </a:r>
            <a:r>
              <a:rPr lang="en-US" sz="2000" spc="-1" err="1">
                <a:uFill>
                  <a:solidFill>
                    <a:srgbClr val="FFFFFF"/>
                  </a:solidFill>
                </a:uFill>
                <a:latin typeface="Franklin Gothic Book"/>
                <a:cs typeface="Franklin Gothic Book"/>
              </a:rPr>
              <a:t>oferides</a:t>
            </a:r>
            <a:r>
              <a:rPr lang="en-US" sz="2000" spc="-1">
                <a:uFill>
                  <a:solidFill>
                    <a:srgbClr val="FFFFFF"/>
                  </a:solidFill>
                </a:uFill>
                <a:latin typeface="Franklin Gothic Book"/>
                <a:cs typeface="Franklin Gothic Book"/>
              </a:rPr>
              <a:t>, es pot </a:t>
            </a:r>
            <a:r>
              <a:rPr lang="en-US" sz="2000" spc="-1" err="1">
                <a:uFill>
                  <a:solidFill>
                    <a:srgbClr val="FFFFFF"/>
                  </a:solidFill>
                </a:uFill>
                <a:latin typeface="Franklin Gothic Book"/>
                <a:cs typeface="Franklin Gothic Book"/>
              </a:rPr>
              <a:t>escollir</a:t>
            </a:r>
            <a:r>
              <a:rPr lang="en-US" sz="2000" spc="-1">
                <a:uFill>
                  <a:solidFill>
                    <a:srgbClr val="FFFFFF"/>
                  </a:solidFill>
                </a:uFill>
                <a:latin typeface="Franklin Gothic Book"/>
                <a:cs typeface="Franklin Gothic Book"/>
              </a:rPr>
              <a:t> una </a:t>
            </a:r>
            <a:r>
              <a:rPr lang="en-US" sz="2000" spc="-1" err="1">
                <a:uFill>
                  <a:solidFill>
                    <a:srgbClr val="FFFFFF"/>
                  </a:solidFill>
                </a:uFill>
                <a:latin typeface="Franklin Gothic Book"/>
                <a:cs typeface="Franklin Gothic Book"/>
              </a:rPr>
              <a:t>menció</a:t>
            </a:r>
            <a:r>
              <a:rPr lang="en-US" sz="2000" spc="-1">
                <a:uFill>
                  <a:solidFill>
                    <a:srgbClr val="FFFFFF"/>
                  </a:solidFill>
                </a:uFill>
                <a:latin typeface="Franklin Gothic Book"/>
                <a:cs typeface="Franklin Gothic Book"/>
              </a:rPr>
              <a:t>, </a:t>
            </a:r>
            <a:r>
              <a:rPr lang="en-US" sz="2000" spc="-1" err="1">
                <a:uFill>
                  <a:solidFill>
                    <a:srgbClr val="FFFFFF"/>
                  </a:solidFill>
                </a:uFill>
                <a:latin typeface="Franklin Gothic Book"/>
                <a:cs typeface="Franklin Gothic Book"/>
              </a:rPr>
              <a:t>mínim</a:t>
            </a:r>
            <a:r>
              <a:rPr lang="en-US" sz="2000" spc="-1">
                <a:uFill>
                  <a:solidFill>
                    <a:srgbClr val="FFFFFF"/>
                  </a:solidFill>
                </a:uFill>
                <a:latin typeface="Franklin Gothic Book"/>
                <a:cs typeface="Franklin Gothic Book"/>
              </a:rPr>
              <a:t> 30 credits </a:t>
            </a:r>
            <a:r>
              <a:rPr lang="en-US" sz="2000" spc="-1" err="1">
                <a:uFill>
                  <a:solidFill>
                    <a:srgbClr val="FFFFFF"/>
                  </a:solidFill>
                </a:uFill>
                <a:latin typeface="Franklin Gothic Book"/>
                <a:cs typeface="Franklin Gothic Book"/>
              </a:rPr>
              <a:t>vincultats</a:t>
            </a:r>
            <a:r>
              <a:rPr lang="en-US" sz="2000" spc="-1">
                <a:uFill>
                  <a:solidFill>
                    <a:srgbClr val="FFFFFF"/>
                  </a:solidFill>
                </a:uFill>
                <a:latin typeface="Franklin Gothic Book"/>
                <a:cs typeface="Franklin Gothic Book"/>
              </a:rPr>
              <a:t> a </a:t>
            </a:r>
            <a:r>
              <a:rPr lang="en-US" sz="2000" spc="-1" err="1">
                <a:uFill>
                  <a:solidFill>
                    <a:srgbClr val="FFFFFF"/>
                  </a:solidFill>
                </a:uFill>
                <a:latin typeface="Franklin Gothic Book"/>
                <a:cs typeface="Franklin Gothic Book"/>
              </a:rPr>
              <a:t>cada</a:t>
            </a:r>
            <a:r>
              <a:rPr lang="en-US" sz="2000" spc="-1">
                <a:uFill>
                  <a:solidFill>
                    <a:srgbClr val="FFFFFF"/>
                  </a:solidFill>
                </a:uFill>
                <a:latin typeface="Franklin Gothic Book"/>
                <a:cs typeface="Franklin Gothic Book"/>
              </a:rPr>
              <a:t> </a:t>
            </a:r>
            <a:r>
              <a:rPr lang="en-US" sz="2000" spc="-1" err="1">
                <a:uFill>
                  <a:solidFill>
                    <a:srgbClr val="FFFFFF"/>
                  </a:solidFill>
                </a:uFill>
                <a:latin typeface="Franklin Gothic Book"/>
                <a:cs typeface="Franklin Gothic Book"/>
              </a:rPr>
              <a:t>itinerari</a:t>
            </a:r>
            <a:r>
              <a:rPr lang="en-US" sz="2000" spc="-1">
                <a:uFill>
                  <a:solidFill>
                    <a:srgbClr val="FFFFFF"/>
                  </a:solidFill>
                </a:uFill>
                <a:latin typeface="Franklin Gothic Book"/>
                <a:cs typeface="Franklin Gothic Book"/>
              </a:rPr>
              <a:t>, </a:t>
            </a:r>
            <a:r>
              <a:rPr lang="en-US" sz="2000" spc="-1" err="1">
                <a:uFill>
                  <a:solidFill>
                    <a:srgbClr val="FFFFFF"/>
                  </a:solidFill>
                </a:uFill>
                <a:latin typeface="Franklin Gothic Book"/>
                <a:cs typeface="Franklin Gothic Book"/>
              </a:rPr>
              <a:t>veure</a:t>
            </a:r>
            <a:r>
              <a:rPr lang="en-US" sz="2000" spc="-1">
                <a:uFill>
                  <a:solidFill>
                    <a:srgbClr val="FFFFFF"/>
                  </a:solidFill>
                </a:uFill>
                <a:latin typeface="Franklin Gothic Book"/>
                <a:cs typeface="Franklin Gothic Book"/>
              </a:rPr>
              <a:t>  </a:t>
            </a:r>
            <a:r>
              <a:rPr lang="en-US" sz="2000" spc="-1">
                <a:uFill>
                  <a:solidFill>
                    <a:srgbClr val="FFFFFF"/>
                  </a:solidFill>
                </a:uFill>
                <a:latin typeface="Franklin Gothic Book"/>
                <a:cs typeface="Franklin Gothic Book"/>
                <a:hlinkClick r:id="rId2">
                  <a:extLst>
                    <a:ext uri="{A12FA001-AC4F-418D-AE19-62706E023703}">
                      <ahyp:hlinkClr xmlns:ahyp="http://schemas.microsoft.com/office/drawing/2018/hyperlinkcolor" xmlns="" val="tx"/>
                    </a:ext>
                  </a:extLst>
                </a:hlinkClick>
              </a:rPr>
              <a:t>www.uab.cat/economia-empresa</a:t>
            </a:r>
            <a:r>
              <a:rPr lang="en-US" sz="2000" spc="-1">
                <a:uFill>
                  <a:solidFill>
                    <a:srgbClr val="FFFFFF"/>
                  </a:solidFill>
                </a:uFill>
                <a:latin typeface="Franklin Gothic Book"/>
                <a:cs typeface="Franklin Gothic Book"/>
              </a:rPr>
              <a:t> (‘</a:t>
            </a:r>
            <a:r>
              <a:rPr lang="en-US" sz="2000" i="1" spc="-1">
                <a:uFill>
                  <a:solidFill>
                    <a:srgbClr val="FFFFFF"/>
                  </a:solidFill>
                </a:uFill>
                <a:latin typeface="Franklin Gothic Book"/>
                <a:cs typeface="Franklin Gothic Book"/>
              </a:rPr>
              <a:t>Economia, </a:t>
            </a:r>
            <a:r>
              <a:rPr lang="en-US" sz="2000" i="1" spc="-1" err="1">
                <a:uFill>
                  <a:solidFill>
                    <a:srgbClr val="FFFFFF"/>
                  </a:solidFill>
                </a:uFill>
                <a:latin typeface="Franklin Gothic Book"/>
                <a:cs typeface="Franklin Gothic Book"/>
              </a:rPr>
              <a:t>Pla</a:t>
            </a:r>
            <a:r>
              <a:rPr lang="en-US" sz="2000" i="1" spc="-1">
                <a:uFill>
                  <a:solidFill>
                    <a:srgbClr val="FFFFFF"/>
                  </a:solidFill>
                </a:uFill>
                <a:latin typeface="Franklin Gothic Book"/>
                <a:cs typeface="Franklin Gothic Book"/>
              </a:rPr>
              <a:t> </a:t>
            </a:r>
            <a:r>
              <a:rPr lang="en-US" sz="2000" i="1" spc="-1" err="1">
                <a:uFill>
                  <a:solidFill>
                    <a:srgbClr val="FFFFFF"/>
                  </a:solidFill>
                </a:uFill>
                <a:latin typeface="Franklin Gothic Book"/>
                <a:cs typeface="Franklin Gothic Book"/>
              </a:rPr>
              <a:t>d’Estudis</a:t>
            </a:r>
            <a:r>
              <a:rPr lang="en-US" sz="2000" i="1" spc="-1">
                <a:uFill>
                  <a:solidFill>
                    <a:srgbClr val="FFFFFF"/>
                  </a:solidFill>
                </a:uFill>
                <a:latin typeface="Franklin Gothic Book"/>
                <a:cs typeface="Franklin Gothic Book"/>
              </a:rPr>
              <a:t>’)</a:t>
            </a:r>
            <a:endParaRPr lang="en-US" sz="2000" spc="-1">
              <a:uFill>
                <a:solidFill>
                  <a:srgbClr val="FFFFFF"/>
                </a:solidFill>
              </a:uFill>
              <a:latin typeface="Franklin Gothic Book"/>
              <a:cs typeface="Franklin Gothic Book"/>
            </a:endParaRPr>
          </a:p>
          <a:p>
            <a:pPr marL="457920" lvl="2">
              <a:lnSpc>
                <a:spcPct val="150000"/>
              </a:lnSpc>
              <a:buClr>
                <a:schemeClr val="accent5">
                  <a:lumMod val="75000"/>
                </a:schemeClr>
              </a:buClr>
              <a:buSzPct val="85000"/>
            </a:pPr>
            <a:endParaRPr lang="en-US" sz="900" spc="-1">
              <a:uFill>
                <a:solidFill>
                  <a:srgbClr val="FFFFFF"/>
                </a:solidFill>
              </a:uFill>
              <a:latin typeface="Franklin Gothic Book"/>
              <a:cs typeface="Franklin Gothic Book"/>
            </a:endParaRPr>
          </a:p>
          <a:p>
            <a:pPr marL="274320" indent="-273600">
              <a:lnSpc>
                <a:spcPct val="150000"/>
              </a:lnSpc>
              <a:buClr>
                <a:schemeClr val="accent5">
                  <a:lumMod val="75000"/>
                </a:schemeClr>
              </a:buClr>
              <a:buSzPct val="85000"/>
              <a:buFont typeface="Wingdings 2" charset="2"/>
              <a:buChar char=""/>
            </a:pPr>
            <a:r>
              <a:rPr lang="en-US" sz="2400" spc="-1" err="1">
                <a:uFill>
                  <a:solidFill>
                    <a:srgbClr val="FFFFFF"/>
                  </a:solidFill>
                </a:uFill>
                <a:latin typeface="Franklin Gothic Book"/>
                <a:cs typeface="Franklin Gothic Book"/>
              </a:rPr>
              <a:t>Mínors</a:t>
            </a:r>
            <a:r>
              <a:rPr lang="en-US" sz="2400" spc="-1">
                <a:uFill>
                  <a:solidFill>
                    <a:srgbClr val="FFFFFF"/>
                  </a:solidFill>
                </a:uFill>
                <a:latin typeface="Franklin Gothic Book"/>
                <a:cs typeface="Franklin Gothic Book"/>
              </a:rPr>
              <a:t> (</a:t>
            </a:r>
            <a:r>
              <a:rPr lang="en-US" sz="2400" spc="-1" err="1">
                <a:uFill>
                  <a:solidFill>
                    <a:srgbClr val="FFFFFF"/>
                  </a:solidFill>
                </a:uFill>
                <a:latin typeface="Franklin Gothic Book"/>
                <a:cs typeface="Franklin Gothic Book"/>
              </a:rPr>
              <a:t>informació</a:t>
            </a:r>
            <a:r>
              <a:rPr lang="en-US" sz="2400" spc="-1">
                <a:uFill>
                  <a:solidFill>
                    <a:srgbClr val="FFFFFF"/>
                  </a:solidFill>
                </a:uFill>
                <a:latin typeface="Franklin Gothic Book"/>
                <a:cs typeface="Franklin Gothic Book"/>
              </a:rPr>
              <a:t> a </a:t>
            </a:r>
            <a:r>
              <a:rPr lang="en-US" sz="2400" spc="-1">
                <a:uFill>
                  <a:solidFill>
                    <a:srgbClr val="FFFFFF"/>
                  </a:solidFill>
                </a:uFill>
                <a:latin typeface="Franklin Gothic Book"/>
                <a:cs typeface="Franklin Gothic Book"/>
                <a:hlinkClick r:id="rId3">
                  <a:extLst>
                    <a:ext uri="{A12FA001-AC4F-418D-AE19-62706E023703}">
                      <ahyp:hlinkClr xmlns:ahyp="http://schemas.microsoft.com/office/drawing/2018/hyperlinkcolor" xmlns="" val="tx"/>
                    </a:ext>
                  </a:extLst>
                </a:hlinkClick>
              </a:rPr>
              <a:t>l’apartat de mínors </a:t>
            </a:r>
            <a:r>
              <a:rPr lang="en-US" sz="2400" spc="-1">
                <a:uFill>
                  <a:solidFill>
                    <a:srgbClr val="FFFFFF"/>
                  </a:solidFill>
                </a:uFill>
                <a:latin typeface="Franklin Gothic Book"/>
                <a:cs typeface="Franklin Gothic Book"/>
              </a:rPr>
              <a:t>a la web de la </a:t>
            </a:r>
            <a:r>
              <a:rPr lang="en-US" sz="2400" spc="-1" err="1">
                <a:uFill>
                  <a:solidFill>
                    <a:srgbClr val="FFFFFF"/>
                  </a:solidFill>
                </a:uFill>
                <a:latin typeface="Franklin Gothic Book"/>
                <a:cs typeface="Franklin Gothic Book"/>
              </a:rPr>
              <a:t>uab</a:t>
            </a:r>
            <a:r>
              <a:rPr lang="en-US" sz="2400" spc="-1">
                <a:uFill>
                  <a:solidFill>
                    <a:srgbClr val="FFFFFF"/>
                  </a:solidFill>
                </a:uFill>
                <a:latin typeface="Franklin Gothic Book"/>
                <a:cs typeface="Franklin Gothic Book"/>
              </a:rPr>
              <a:t>)</a:t>
            </a:r>
          </a:p>
          <a:p>
            <a:pPr marL="457920" lvl="1">
              <a:lnSpc>
                <a:spcPct val="150000"/>
              </a:lnSpc>
              <a:buClr>
                <a:schemeClr val="accent5">
                  <a:lumMod val="75000"/>
                </a:schemeClr>
              </a:buClr>
              <a:buSzPct val="85000"/>
            </a:pPr>
            <a:r>
              <a:rPr lang="en-US" sz="2000" spc="-1">
                <a:uFill>
                  <a:solidFill>
                    <a:srgbClr val="FFFFFF"/>
                  </a:solidFill>
                </a:uFill>
                <a:latin typeface="Franklin Gothic Book"/>
                <a:cs typeface="Franklin Gothic Book"/>
                <a:hlinkClick r:id="rId4">
                  <a:extLst>
                    <a:ext uri="{A12FA001-AC4F-418D-AE19-62706E023703}">
                      <ahyp:hlinkClr xmlns:ahyp="http://schemas.microsoft.com/office/drawing/2018/hyperlinkcolor" xmlns="" val="tx"/>
                    </a:ext>
                  </a:extLst>
                </a:hlinkClick>
              </a:rPr>
              <a:t>Mínor en Emprenedoria i Innovació Social (</a:t>
            </a:r>
            <a:r>
              <a:rPr lang="en-US" sz="2000" i="1" spc="-1">
                <a:uFill>
                  <a:solidFill>
                    <a:srgbClr val="FFFFFF"/>
                  </a:solidFill>
                </a:uFill>
                <a:latin typeface="Franklin Gothic Book"/>
                <a:cs typeface="Franklin Gothic Book"/>
                <a:hlinkClick r:id="rId4">
                  <a:extLst>
                    <a:ext uri="{A12FA001-AC4F-418D-AE19-62706E023703}">
                      <ahyp:hlinkClr xmlns:ahyp="http://schemas.microsoft.com/office/drawing/2018/hyperlinkcolor" xmlns="" val="tx"/>
                    </a:ext>
                  </a:extLst>
                </a:hlinkClick>
              </a:rPr>
              <a:t>m</a:t>
            </a:r>
            <a:r>
              <a:rPr lang="en-US" sz="2000" spc="-1">
                <a:uFill>
                  <a:solidFill>
                    <a:srgbClr val="FFFFFF"/>
                  </a:solidFill>
                </a:uFill>
                <a:latin typeface="Franklin Gothic Book"/>
                <a:cs typeface="Franklin Gothic Book"/>
                <a:hlinkClick r:id="rId4">
                  <a:extLst>
                    <a:ext uri="{A12FA001-AC4F-418D-AE19-62706E023703}">
                      <ahyp:hlinkClr xmlns:ahyp="http://schemas.microsoft.com/office/drawing/2018/hyperlinkcolor" xmlns="" val="tx"/>
                    </a:ext>
                  </a:extLst>
                </a:hlinkClick>
              </a:rPr>
              <a:t>EIS)</a:t>
            </a:r>
            <a:r>
              <a:rPr lang="en-US" sz="2000" spc="-1">
                <a:uFill>
                  <a:solidFill>
                    <a:srgbClr val="FFFFFF"/>
                  </a:solidFill>
                </a:uFill>
                <a:latin typeface="Franklin Gothic Book"/>
                <a:cs typeface="Franklin Gothic Book"/>
              </a:rPr>
              <a:t> (</a:t>
            </a:r>
            <a:r>
              <a:rPr lang="en-US" sz="2000" spc="-1" err="1">
                <a:uFill>
                  <a:solidFill>
                    <a:srgbClr val="FFFFFF"/>
                  </a:solidFill>
                </a:uFill>
                <a:latin typeface="Franklin Gothic Book"/>
                <a:cs typeface="Franklin Gothic Book"/>
              </a:rPr>
              <a:t>mínor</a:t>
            </a:r>
            <a:r>
              <a:rPr lang="en-US" sz="2000" spc="-1">
                <a:uFill>
                  <a:solidFill>
                    <a:srgbClr val="FFFFFF"/>
                  </a:solidFill>
                </a:uFill>
                <a:latin typeface="Franklin Gothic Book"/>
                <a:cs typeface="Franklin Gothic Book"/>
              </a:rPr>
              <a:t> </a:t>
            </a:r>
            <a:r>
              <a:rPr lang="en-US" sz="2000" spc="-1" err="1">
                <a:uFill>
                  <a:solidFill>
                    <a:srgbClr val="FFFFFF"/>
                  </a:solidFill>
                </a:uFill>
                <a:latin typeface="Franklin Gothic Book"/>
                <a:cs typeface="Franklin Gothic Book"/>
              </a:rPr>
              <a:t>nou</a:t>
            </a:r>
            <a:r>
              <a:rPr lang="en-US" sz="2000" spc="-1">
                <a:uFill>
                  <a:solidFill>
                    <a:srgbClr val="FFFFFF"/>
                  </a:solidFill>
                </a:uFill>
                <a:latin typeface="Franklin Gothic Book"/>
                <a:cs typeface="Franklin Gothic Book"/>
              </a:rPr>
              <a:t> de la FEE)</a:t>
            </a:r>
          </a:p>
          <a:p>
            <a:pPr marL="800820" lvl="1" indent="-342900">
              <a:lnSpc>
                <a:spcPct val="150000"/>
              </a:lnSpc>
              <a:buClr>
                <a:schemeClr val="accent5">
                  <a:lumMod val="75000"/>
                </a:schemeClr>
              </a:buClr>
              <a:buSzPct val="85000"/>
              <a:buFont typeface="Arial" charset="0"/>
              <a:buChar char="•"/>
            </a:pPr>
            <a:endParaRPr lang="en-US" sz="2400" spc="-1">
              <a:uFill>
                <a:solidFill>
                  <a:srgbClr val="FFFFFF"/>
                </a:solidFill>
              </a:uFill>
              <a:latin typeface="Franklin Gothic Book"/>
              <a:cs typeface="Franklin Gothic Book"/>
            </a:endParaRPr>
          </a:p>
          <a:p>
            <a:pPr marL="457920" lvl="1">
              <a:lnSpc>
                <a:spcPct val="150000"/>
              </a:lnSpc>
              <a:buClr>
                <a:schemeClr val="accent5">
                  <a:lumMod val="75000"/>
                </a:schemeClr>
              </a:buClr>
              <a:buSzPct val="85000"/>
            </a:pPr>
            <a:endParaRPr lang="en-US" sz="1000" spc="-1">
              <a:uFill>
                <a:solidFill>
                  <a:srgbClr val="FFFFFF"/>
                </a:solidFill>
              </a:uFill>
              <a:latin typeface="Franklin Gothic Book"/>
              <a:cs typeface="Franklin Gothic Book"/>
            </a:endParaRPr>
          </a:p>
        </p:txBody>
      </p:sp>
      <p:sp>
        <p:nvSpPr>
          <p:cNvPr id="4" name="CustomShape 1"/>
          <p:cNvSpPr/>
          <p:nvPr/>
        </p:nvSpPr>
        <p:spPr>
          <a:xfrm>
            <a:off x="150975" y="274680"/>
            <a:ext cx="11210659"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91440" anchor="b"/>
          <a:lstStyle/>
          <a:p>
            <a:endParaRPr lang="en-US" sz="2000" spc="-1">
              <a:uFill>
                <a:solidFill>
                  <a:srgbClr val="FFFFFF"/>
                </a:solidFill>
              </a:uFill>
              <a:latin typeface="Arial"/>
            </a:endParaRPr>
          </a:p>
          <a:p>
            <a:endParaRPr lang="en-US" sz="2000" spc="-1">
              <a:uFill>
                <a:solidFill>
                  <a:srgbClr val="FFFFFF"/>
                </a:solidFill>
              </a:uFill>
              <a:latin typeface="Arial"/>
            </a:endParaRPr>
          </a:p>
          <a:p>
            <a:pPr>
              <a:lnSpc>
                <a:spcPct val="100000"/>
              </a:lnSpc>
            </a:pPr>
            <a:r>
              <a:rPr lang="en-US" sz="3600" b="1" spc="-1">
                <a:uFill>
                  <a:solidFill>
                    <a:srgbClr val="FFFFFF"/>
                  </a:solidFill>
                </a:uFill>
                <a:latin typeface="Franklin Gothic Book"/>
              </a:rPr>
              <a:t>INFORMACIÓ GENERAL SOBRE LES OPTATIVES</a:t>
            </a:r>
            <a:endParaRPr lang="en-US" sz="3600" b="1" spc="-1">
              <a:uFill>
                <a:solidFill>
                  <a:srgbClr val="FFFFFF"/>
                </a:solidFill>
              </a:uFill>
            </a:endParaRPr>
          </a:p>
          <a:p>
            <a:pPr>
              <a:lnSpc>
                <a:spcPct val="100000"/>
              </a:lnSpc>
            </a:pPr>
            <a:endParaRPr lang="en-US" sz="2000" spc="-1">
              <a:uFill>
                <a:solidFill>
                  <a:srgbClr val="FFFFFF"/>
                </a:solidFill>
              </a:uFill>
              <a:latin typeface="Arial"/>
            </a:endParaRPr>
          </a:p>
        </p:txBody>
      </p:sp>
      <p:cxnSp>
        <p:nvCxnSpPr>
          <p:cNvPr id="5" name="Straight Connector 4"/>
          <p:cNvCxnSpPr>
            <a:cxnSpLocks/>
          </p:cNvCxnSpPr>
          <p:nvPr/>
        </p:nvCxnSpPr>
        <p:spPr>
          <a:xfrm>
            <a:off x="402255" y="1117554"/>
            <a:ext cx="10241508" cy="0"/>
          </a:xfrm>
          <a:prstGeom prst="line">
            <a:avLst/>
          </a:prstGeom>
          <a:ln w="53975">
            <a:solidFill>
              <a:srgbClr val="1CA6A8"/>
            </a:solidFill>
          </a:ln>
        </p:spPr>
        <p:style>
          <a:lnRef idx="1">
            <a:schemeClr val="accent1"/>
          </a:lnRef>
          <a:fillRef idx="0">
            <a:schemeClr val="accent1"/>
          </a:fillRef>
          <a:effectRef idx="0">
            <a:schemeClr val="accent1"/>
          </a:effectRef>
          <a:fontRef idx="minor">
            <a:schemeClr val="tx1"/>
          </a:fontRef>
        </p:style>
      </p:cxnSp>
      <p:sp>
        <p:nvSpPr>
          <p:cNvPr id="2" name="Rectangle: cantonades arrodonides 1">
            <a:extLst>
              <a:ext uri="{FF2B5EF4-FFF2-40B4-BE49-F238E27FC236}">
                <a16:creationId xmlns:a16="http://schemas.microsoft.com/office/drawing/2014/main" id="{E8EBCF00-C003-4105-B98B-F822066B56CB}"/>
              </a:ext>
            </a:extLst>
          </p:cNvPr>
          <p:cNvSpPr/>
          <p:nvPr/>
        </p:nvSpPr>
        <p:spPr>
          <a:xfrm>
            <a:off x="9805736" y="3429000"/>
            <a:ext cx="2021306" cy="188895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err="1"/>
              <a:t>Ya</a:t>
            </a:r>
            <a:r>
              <a:rPr lang="ca-ES"/>
              <a:t> </a:t>
            </a:r>
            <a:r>
              <a:rPr lang="ca-ES" err="1"/>
              <a:t>sois</a:t>
            </a:r>
            <a:r>
              <a:rPr lang="ca-ES"/>
              <a:t> </a:t>
            </a:r>
            <a:r>
              <a:rPr lang="ca-ES" err="1"/>
              <a:t>parte</a:t>
            </a:r>
            <a:r>
              <a:rPr lang="ca-ES"/>
              <a:t> del programa PUE</a:t>
            </a: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4BA02DEB-B984-4BF9-B887-61EF60F5F39B}"/>
              </a:ext>
            </a:extLst>
          </p:cNvPr>
          <p:cNvSpPr>
            <a:spLocks noGrp="1"/>
          </p:cNvSpPr>
          <p:nvPr>
            <p:ph type="title"/>
          </p:nvPr>
        </p:nvSpPr>
        <p:spPr/>
        <p:txBody>
          <a:bodyPr/>
          <a:lstStyle/>
          <a:p>
            <a:r>
              <a:rPr lang="ca-ES"/>
              <a:t>A tenir en compte</a:t>
            </a:r>
          </a:p>
        </p:txBody>
      </p:sp>
      <p:sp>
        <p:nvSpPr>
          <p:cNvPr id="3" name="Contenidor de contingut 2">
            <a:extLst>
              <a:ext uri="{FF2B5EF4-FFF2-40B4-BE49-F238E27FC236}">
                <a16:creationId xmlns:a16="http://schemas.microsoft.com/office/drawing/2014/main" id="{14F16BB8-E0B3-40BD-AB33-91CE966C6C80}"/>
              </a:ext>
            </a:extLst>
          </p:cNvPr>
          <p:cNvSpPr>
            <a:spLocks noGrp="1"/>
          </p:cNvSpPr>
          <p:nvPr>
            <p:ph idx="1"/>
          </p:nvPr>
        </p:nvSpPr>
        <p:spPr>
          <a:xfrm>
            <a:off x="1103312" y="1479884"/>
            <a:ext cx="10305716" cy="4768515"/>
          </a:xfrm>
        </p:spPr>
        <p:txBody>
          <a:bodyPr>
            <a:normAutofit/>
          </a:bodyPr>
          <a:lstStyle/>
          <a:p>
            <a:pPr marL="0" indent="0">
              <a:buNone/>
            </a:pPr>
            <a:r>
              <a:rPr lang="ca-ES">
                <a:solidFill>
                  <a:srgbClr val="FFC000"/>
                </a:solidFill>
              </a:rPr>
              <a:t>reviseu horaris de classe – i Guies Docents de les diferents assignatures </a:t>
            </a:r>
          </a:p>
          <a:p>
            <a:pPr marL="0" indent="0">
              <a:buNone/>
            </a:pPr>
            <a:endParaRPr lang="ca-ES"/>
          </a:p>
          <a:p>
            <a:pPr marL="0" indent="0">
              <a:buNone/>
            </a:pPr>
            <a:r>
              <a:rPr lang="ca-ES" b="1">
                <a:solidFill>
                  <a:srgbClr val="92D050"/>
                </a:solidFill>
              </a:rPr>
              <a:t>Comproveu las dates d’examen per tal d’evitar solapaments (parcials &amp; finals) </a:t>
            </a:r>
          </a:p>
          <a:p>
            <a:r>
              <a:rPr lang="ca-ES" b="1">
                <a:solidFill>
                  <a:srgbClr val="92D050"/>
                </a:solidFill>
              </a:rPr>
              <a:t>El calendari d'exàmens es fa de forma que no hi ha solapaments entre 4t i 3r.</a:t>
            </a:r>
          </a:p>
          <a:p>
            <a:r>
              <a:rPr lang="ca-ES" b="1">
                <a:solidFill>
                  <a:srgbClr val="92D050"/>
                </a:solidFill>
              </a:rPr>
              <a:t>Cas de tenir assignatures de 2n que solapen, cal escollir altra opció, o escollir horari de tarda</a:t>
            </a:r>
          </a:p>
          <a:p>
            <a:pPr marL="0" indent="0">
              <a:buNone/>
            </a:pPr>
            <a:endParaRPr lang="ca-ES"/>
          </a:p>
          <a:p>
            <a:pPr marL="0" indent="0">
              <a:buNone/>
            </a:pPr>
            <a:r>
              <a:rPr lang="ca-ES"/>
              <a:t>Recordeu informar-vos sobre el TFG – sistema assignació, calendari, etc.</a:t>
            </a:r>
          </a:p>
          <a:p>
            <a:pPr marL="0" indent="0">
              <a:buNone/>
            </a:pPr>
            <a:r>
              <a:rPr lang="ca-ES"/>
              <a:t>Octubre 2022 sessió informativa específica TFG prèvia a l’assignació</a:t>
            </a:r>
          </a:p>
          <a:p>
            <a:pPr marL="0" indent="0">
              <a:buNone/>
            </a:pPr>
            <a:endParaRPr lang="ca-ES"/>
          </a:p>
          <a:p>
            <a:pPr marL="0" indent="0">
              <a:buNone/>
            </a:pPr>
            <a:endParaRPr lang="ca-ES"/>
          </a:p>
          <a:p>
            <a:pPr marL="0" indent="0">
              <a:buNone/>
            </a:pPr>
            <a:endParaRPr lang="ca-ES"/>
          </a:p>
        </p:txBody>
      </p:sp>
    </p:spTree>
    <p:extLst>
      <p:ext uri="{BB962C8B-B14F-4D97-AF65-F5344CB8AC3E}">
        <p14:creationId xmlns:p14="http://schemas.microsoft.com/office/powerpoint/2010/main" val="1471540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FE5292-787A-F828-C014-8194CA31A3E6}"/>
              </a:ext>
            </a:extLst>
          </p:cNvPr>
          <p:cNvSpPr>
            <a:spLocks noGrp="1"/>
          </p:cNvSpPr>
          <p:nvPr>
            <p:ph type="title"/>
          </p:nvPr>
        </p:nvSpPr>
        <p:spPr>
          <a:xfrm>
            <a:off x="633821" y="108589"/>
            <a:ext cx="9404723" cy="1400530"/>
          </a:xfrm>
        </p:spPr>
        <p:txBody>
          <a:bodyPr/>
          <a:lstStyle/>
          <a:p>
            <a:r>
              <a:rPr lang="es-ES">
                <a:solidFill>
                  <a:srgbClr val="FFFF00"/>
                </a:solidFill>
              </a:rPr>
              <a:t>¿qué optativas puedo escoger?</a:t>
            </a:r>
          </a:p>
        </p:txBody>
      </p:sp>
      <p:sp>
        <p:nvSpPr>
          <p:cNvPr id="3" name="Marcador de contenido 2">
            <a:extLst>
              <a:ext uri="{FF2B5EF4-FFF2-40B4-BE49-F238E27FC236}">
                <a16:creationId xmlns:a16="http://schemas.microsoft.com/office/drawing/2014/main" id="{C4225FB6-2E0C-71AD-F1E2-8DC8AEE16CFF}"/>
              </a:ext>
            </a:extLst>
          </p:cNvPr>
          <p:cNvSpPr>
            <a:spLocks noGrp="1"/>
          </p:cNvSpPr>
          <p:nvPr>
            <p:ph idx="1"/>
          </p:nvPr>
        </p:nvSpPr>
        <p:spPr>
          <a:xfrm>
            <a:off x="304442" y="971370"/>
            <a:ext cx="10814668" cy="5289319"/>
          </a:xfrm>
        </p:spPr>
        <p:txBody>
          <a:bodyPr vert="horz" lIns="91440" tIns="45720" rIns="91440" bIns="45720" rtlCol="0" anchor="t">
            <a:normAutofit fontScale="92500" lnSpcReduction="10000"/>
          </a:bodyPr>
          <a:lstStyle/>
          <a:p>
            <a:pPr algn="just"/>
            <a:r>
              <a:rPr lang="es-ES" sz="2800" b="1"/>
              <a:t>Según el grado que curses</a:t>
            </a:r>
            <a:r>
              <a:rPr lang="es-ES" sz="2400"/>
              <a:t> comprueba el plan de estudios para conocer qué optativas "pertenecen" a cada grado</a:t>
            </a:r>
          </a:p>
          <a:p>
            <a:pPr marL="0" indent="0" algn="just">
              <a:buClr>
                <a:srgbClr val="8AD0D6"/>
              </a:buClr>
              <a:buNone/>
            </a:pPr>
            <a:r>
              <a:rPr lang="es-ES" sz="2400"/>
              <a:t> ECO </a:t>
            </a:r>
            <a:r>
              <a:rPr lang="es-ES" sz="2400">
                <a:ea typeface="+mj-lt"/>
                <a:cs typeface="+mj-lt"/>
              </a:rPr>
              <a:t> </a:t>
            </a:r>
            <a:r>
              <a:rPr lang="es-ES" sz="2400">
                <a:ea typeface="+mj-lt"/>
                <a:cs typeface="+mj-lt"/>
                <a:hlinkClick r:id="rId2"/>
              </a:rPr>
              <a:t>https://www.uab.cat/doc/pla_grau_eco</a:t>
            </a:r>
            <a:endParaRPr lang="es-ES" sz="2400"/>
          </a:p>
          <a:p>
            <a:pPr marL="0" indent="0" algn="just">
              <a:buClr>
                <a:srgbClr val="8AD0D6"/>
              </a:buClr>
              <a:buNone/>
            </a:pPr>
            <a:r>
              <a:rPr lang="es-ES" sz="2400"/>
              <a:t> ADE  </a:t>
            </a:r>
            <a:r>
              <a:rPr lang="es-ES" sz="2400">
                <a:ea typeface="+mj-lt"/>
                <a:cs typeface="+mj-lt"/>
                <a:hlinkClick r:id="rId3"/>
              </a:rPr>
              <a:t>https://www.uab.cat/doc/pla_grau_ade</a:t>
            </a:r>
          </a:p>
          <a:p>
            <a:pPr marL="0" indent="0" algn="just">
              <a:buNone/>
            </a:pPr>
            <a:endParaRPr lang="es-ES" sz="2400">
              <a:ea typeface="+mj-lt"/>
              <a:cs typeface="+mj-lt"/>
            </a:endParaRPr>
          </a:p>
          <a:p>
            <a:pPr algn="just">
              <a:buClr>
                <a:srgbClr val="8AD0D6"/>
              </a:buClr>
            </a:pPr>
            <a:r>
              <a:rPr lang="es-ES" sz="2800" b="1">
                <a:ea typeface="+mj-lt"/>
                <a:cs typeface="+mj-lt"/>
              </a:rPr>
              <a:t>Según el semestre </a:t>
            </a:r>
            <a:r>
              <a:rPr lang="es-ES" sz="2400">
                <a:ea typeface="+mj-lt"/>
                <a:cs typeface="+mj-lt"/>
              </a:rPr>
              <a:t>(1º o 2º), </a:t>
            </a:r>
            <a:r>
              <a:rPr lang="es-ES" sz="2800" b="1">
                <a:ea typeface="+mj-lt"/>
                <a:cs typeface="+mj-lt"/>
              </a:rPr>
              <a:t>y el horario</a:t>
            </a:r>
            <a:r>
              <a:rPr lang="es-ES" sz="2400">
                <a:ea typeface="+mj-lt"/>
                <a:cs typeface="+mj-lt"/>
              </a:rPr>
              <a:t>: mañana o tarde </a:t>
            </a:r>
          </a:p>
          <a:p>
            <a:pPr marL="0" indent="0" algn="just">
              <a:buClr>
                <a:srgbClr val="8AD0D6"/>
              </a:buClr>
              <a:buNone/>
            </a:pPr>
            <a:r>
              <a:rPr lang="es-ES" sz="2400" b="1">
                <a:ea typeface="+mj-lt"/>
                <a:cs typeface="+mj-lt"/>
              </a:rPr>
              <a:t>comprueba los horarios de 4º de ECO o ADE  según tu grado </a:t>
            </a:r>
            <a:r>
              <a:rPr lang="es-ES" sz="2400">
                <a:ea typeface="+mj-lt"/>
                <a:cs typeface="+mj-lt"/>
              </a:rPr>
              <a:t>y escoge según la disponibilidad de tiempo, </a:t>
            </a:r>
            <a:r>
              <a:rPr lang="es-ES" sz="2400" b="1">
                <a:ea typeface="+mj-lt"/>
                <a:cs typeface="+mj-lt"/>
              </a:rPr>
              <a:t>comprueba los horarios</a:t>
            </a:r>
            <a:r>
              <a:rPr lang="es-ES" sz="2400">
                <a:ea typeface="+mj-lt"/>
                <a:cs typeface="+mj-lt"/>
              </a:rPr>
              <a:t> del curso actual para tener una idea preliminar, y los horarios del curso 2022-23 antes de la matrícula</a:t>
            </a:r>
            <a:endParaRPr lang="es-ES" sz="2400"/>
          </a:p>
          <a:p>
            <a:pPr marL="0" indent="0" algn="just">
              <a:buNone/>
            </a:pPr>
            <a:r>
              <a:rPr lang="es-ES" sz="2400">
                <a:ea typeface="+mj-lt"/>
                <a:cs typeface="+mj-lt"/>
              </a:rPr>
              <a:t>Ejemplo: ADE-PUE en 2º semestre cursa </a:t>
            </a:r>
            <a:r>
              <a:rPr lang="es-ES" sz="2400" err="1">
                <a:ea typeface="+mj-lt"/>
                <a:cs typeface="+mj-lt"/>
              </a:rPr>
              <a:t>Creació</a:t>
            </a:r>
            <a:r>
              <a:rPr lang="es-ES" sz="2400">
                <a:ea typeface="+mj-lt"/>
                <a:cs typeface="+mj-lt"/>
              </a:rPr>
              <a:t> </a:t>
            </a:r>
            <a:r>
              <a:rPr lang="es-ES" sz="2400" err="1">
                <a:ea typeface="+mj-lt"/>
                <a:cs typeface="+mj-lt"/>
              </a:rPr>
              <a:t>d'Empresas</a:t>
            </a:r>
            <a:r>
              <a:rPr lang="es-ES" sz="2400">
                <a:ea typeface="+mj-lt"/>
                <a:cs typeface="+mj-lt"/>
              </a:rPr>
              <a:t> en horario de mañana, y ADE-ECO Historia Económica Contemporánea, como recomendación general, buscad optativas de 2º semestre de ADE en horario compatible</a:t>
            </a:r>
          </a:p>
          <a:p>
            <a:pPr marL="0" indent="0" algn="just">
              <a:buNone/>
            </a:pPr>
            <a:endParaRPr lang="es-ES" sz="2400">
              <a:ea typeface="+mj-lt"/>
              <a:cs typeface="+mj-lt"/>
            </a:endParaRPr>
          </a:p>
          <a:p>
            <a:pPr marL="0" indent="0" algn="just">
              <a:buNone/>
            </a:pPr>
            <a:endParaRPr lang="es-ES" sz="2400">
              <a:ea typeface="+mj-lt"/>
              <a:cs typeface="+mj-lt"/>
            </a:endParaRPr>
          </a:p>
          <a:p>
            <a:pPr marL="0" indent="0" algn="just">
              <a:buClr>
                <a:srgbClr val="8AD0D6"/>
              </a:buClr>
              <a:buNone/>
            </a:pPr>
            <a:endParaRPr lang="es-ES" sz="2400">
              <a:ea typeface="+mj-lt"/>
              <a:cs typeface="+mj-lt"/>
            </a:endParaRPr>
          </a:p>
        </p:txBody>
      </p:sp>
      <p:sp>
        <p:nvSpPr>
          <p:cNvPr id="4" name="Bocadillo: rectángulo con esquinas redondeadas 3">
            <a:extLst>
              <a:ext uri="{FF2B5EF4-FFF2-40B4-BE49-F238E27FC236}">
                <a16:creationId xmlns:a16="http://schemas.microsoft.com/office/drawing/2014/main" id="{E651F11C-E76C-B8A9-24EC-3DB104747605}"/>
              </a:ext>
            </a:extLst>
          </p:cNvPr>
          <p:cNvSpPr/>
          <p:nvPr/>
        </p:nvSpPr>
        <p:spPr>
          <a:xfrm rot="180000">
            <a:off x="8921245" y="1462163"/>
            <a:ext cx="2925095" cy="1462547"/>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err="1"/>
              <a:t>L'oferta</a:t>
            </a:r>
            <a:r>
              <a:rPr lang="es-ES"/>
              <a:t> </a:t>
            </a:r>
            <a:r>
              <a:rPr lang="es-ES" err="1"/>
              <a:t>d'assignatures</a:t>
            </a:r>
            <a:r>
              <a:rPr lang="es-ES"/>
              <a:t> optatives es </a:t>
            </a:r>
            <a:r>
              <a:rPr lang="es-ES" err="1"/>
              <a:t>concretarà</a:t>
            </a:r>
            <a:r>
              <a:rPr lang="es-ES"/>
              <a:t> cada </a:t>
            </a:r>
            <a:r>
              <a:rPr lang="es-ES" err="1"/>
              <a:t>curs</a:t>
            </a:r>
            <a:r>
              <a:rPr lang="es-ES"/>
              <a:t> </a:t>
            </a:r>
            <a:r>
              <a:rPr lang="es-ES" err="1"/>
              <a:t>acadèmic</a:t>
            </a:r>
          </a:p>
        </p:txBody>
      </p:sp>
    </p:spTree>
    <p:extLst>
      <p:ext uri="{BB962C8B-B14F-4D97-AF65-F5344CB8AC3E}">
        <p14:creationId xmlns:p14="http://schemas.microsoft.com/office/powerpoint/2010/main" val="10810132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ó">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8</TotalTime>
  <Words>1045</Words>
  <Application>Microsoft Office PowerPoint</Application>
  <PresentationFormat>Pantalla panoràmica</PresentationFormat>
  <Paragraphs>90</Paragraphs>
  <Slides>10</Slides>
  <Notes>0</Notes>
  <HiddenSlides>0</HiddenSlides>
  <MMClips>0</MMClips>
  <ScaleCrop>false</ScaleCrop>
  <HeadingPairs>
    <vt:vector size="6" baseType="variant">
      <vt:variant>
        <vt:lpstr>Tipus de lletra utilitzats</vt:lpstr>
      </vt:variant>
      <vt:variant>
        <vt:i4>7</vt:i4>
      </vt:variant>
      <vt:variant>
        <vt:lpstr>Tema</vt:lpstr>
      </vt:variant>
      <vt:variant>
        <vt:i4>1</vt:i4>
      </vt:variant>
      <vt:variant>
        <vt:lpstr>Títols de les diapositives</vt:lpstr>
      </vt:variant>
      <vt:variant>
        <vt:i4>10</vt:i4>
      </vt:variant>
    </vt:vector>
  </HeadingPairs>
  <TitlesOfParts>
    <vt:vector size="18" baseType="lpstr">
      <vt:lpstr>Arial</vt:lpstr>
      <vt:lpstr>Arial Nova Light</vt:lpstr>
      <vt:lpstr>Century Gothic</vt:lpstr>
      <vt:lpstr>Franklin Gothic Book</vt:lpstr>
      <vt:lpstr>Helvetica</vt:lpstr>
      <vt:lpstr>Wingdings 2</vt:lpstr>
      <vt:lpstr>Wingdings 3</vt:lpstr>
      <vt:lpstr>Ió</vt:lpstr>
      <vt:lpstr>Optatives  ECO &amp; ADE -PUE  2023 -2024</vt:lpstr>
      <vt:lpstr>Presentació del PowerPoint</vt:lpstr>
      <vt:lpstr>Presentació del PowerPoint</vt:lpstr>
      <vt:lpstr>Presentació del PowerPoint</vt:lpstr>
      <vt:lpstr>Presentació del PowerPoint</vt:lpstr>
      <vt:lpstr>Presentació del PowerPoint</vt:lpstr>
      <vt:lpstr>Presentació del PowerPoint</vt:lpstr>
      <vt:lpstr>A tenir en compte</vt:lpstr>
      <vt:lpstr>¿qué optativas puedo escoger?</vt:lpstr>
      <vt:lpstr>Protocol sol·licitud reprogramació de proves a la FEiE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Optatives ADE/ADE anglès 2021-2022</dc:title>
  <dc:creator>Rosalía Gallo Martínez</dc:creator>
  <cp:lastModifiedBy>Usuario de Windows</cp:lastModifiedBy>
  <cp:revision>5</cp:revision>
  <dcterms:created xsi:type="dcterms:W3CDTF">2021-04-20T08:26:25Z</dcterms:created>
  <dcterms:modified xsi:type="dcterms:W3CDTF">2023-05-11T06:18:24Z</dcterms:modified>
</cp:coreProperties>
</file>