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1" r:id="rId3"/>
    <p:sldId id="266" r:id="rId4"/>
    <p:sldId id="264" r:id="rId5"/>
    <p:sldId id="263" r:id="rId6"/>
    <p:sldId id="259" r:id="rId7"/>
    <p:sldId id="267"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A19ACF-6240-1C0F-BFE5-B9CB20C2E12B}" v="8" dt="2022-05-05T09:52:35.355"/>
  </p1510:revLst>
</p1510:revInfo>
</file>

<file path=ppt/tableStyles.xml><?xml version="1.0" encoding="utf-8"?>
<a:tblStyleLst xmlns:a="http://schemas.openxmlformats.org/drawingml/2006/main" def="{5C22544A-7EE6-4342-B048-85BDC9FD1C3A}">
  <a:tblStyle styleId="{5C22544A-7EE6-4342-B048-85BDC9FD1C3A}" styleName="Estil mitjà 2 - èmfasi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0" d="100"/>
          <a:sy n="80" d="100"/>
        </p:scale>
        <p:origin x="120" y="6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ol">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ca-ES"/>
              <a:t>Feu clic aquí per editar l'estil</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a-ES"/>
              <a:t>Feu clic aquí per editar l'estil de subtítols del patró</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5/5/2022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àmica amb l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ca-ES"/>
              <a:t>Feu clic aquí per editar l'estil</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5" name="Date Placeholder 4"/>
          <p:cNvSpPr>
            <a:spLocks noGrp="1"/>
          </p:cNvSpPr>
          <p:nvPr>
            <p:ph type="dt" sz="half" idx="10"/>
          </p:nvPr>
        </p:nvSpPr>
        <p:spPr/>
        <p:txBody>
          <a:bodyPr/>
          <a:lstStyle/>
          <a:p>
            <a:fld id="{4509A250-FF31-4206-8172-F9D3106AACB1}" type="datetimeFigureOut">
              <a:rPr lang="en-US" dirty="0"/>
              <a:t>5/5/2022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ol i l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ca-ES"/>
              <a:t>Feu clic aquí per editar l'estil</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4" name="Date Placeholder 3"/>
          <p:cNvSpPr>
            <a:spLocks noGrp="1"/>
          </p:cNvSpPr>
          <p:nvPr>
            <p:ph type="dt" sz="half" idx="10"/>
          </p:nvPr>
        </p:nvSpPr>
        <p:spPr/>
        <p:txBody>
          <a:bodyPr/>
          <a:lstStyle/>
          <a:p>
            <a:fld id="{4509A250-FF31-4206-8172-F9D3106AACB1}" type="datetimeFigureOut">
              <a:rPr lang="en-US" dirty="0"/>
              <a:t>5/5/2022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amb llegend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ca-ES"/>
              <a:t>Feu clic aquí per editar l'estil</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ca-ES"/>
              <a:t>Editeu els estils de text del patró</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4" name="Date Placeholder 3"/>
          <p:cNvSpPr>
            <a:spLocks noGrp="1"/>
          </p:cNvSpPr>
          <p:nvPr>
            <p:ph type="dt" sz="half" idx="10"/>
          </p:nvPr>
        </p:nvSpPr>
        <p:spPr/>
        <p:txBody>
          <a:bodyPr/>
          <a:lstStyle/>
          <a:p>
            <a:fld id="{4509A250-FF31-4206-8172-F9D3106AACB1}" type="datetimeFigureOut">
              <a:rPr lang="en-US" dirty="0"/>
              <a:t>5/5/2022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geta d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ca-ES"/>
              <a:t>Feu clic aquí per editar l'estil</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a-ES"/>
              <a:t>Editeu els estils de text del patró</a:t>
            </a:r>
          </a:p>
        </p:txBody>
      </p:sp>
      <p:sp>
        <p:nvSpPr>
          <p:cNvPr id="4" name="Date Placeholder 3"/>
          <p:cNvSpPr>
            <a:spLocks noGrp="1"/>
          </p:cNvSpPr>
          <p:nvPr>
            <p:ph type="dt" sz="half" idx="10"/>
          </p:nvPr>
        </p:nvSpPr>
        <p:spPr/>
        <p:txBody>
          <a:bodyPr/>
          <a:lstStyle/>
          <a:p>
            <a:fld id="{4509A250-FF31-4206-8172-F9D3106AACB1}" type="datetimeFigureOut">
              <a:rPr lang="en-US" dirty="0"/>
              <a:t>5/5/2022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ca-ES"/>
              <a:t>Feu clic aquí per editar l'estil</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5/5/2022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mna d'imat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ca-ES"/>
              <a:t>Feu clic aquí per editar l'estil</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5/5/2022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ol i text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a:t>Feu clic aquí per editar l'estil</a:t>
            </a:r>
            <a:endParaRPr lang="en-US" dirty="0"/>
          </a:p>
        </p:txBody>
      </p:sp>
      <p:sp>
        <p:nvSpPr>
          <p:cNvPr id="3" name="Vertical Text Placeholder 2"/>
          <p:cNvSpPr>
            <a:spLocks noGrp="1"/>
          </p:cNvSpPr>
          <p:nvPr>
            <p:ph type="body" orient="vert" idx="1"/>
          </p:nvPr>
        </p:nvSpPr>
        <p:spPr/>
        <p:txBody>
          <a:bodyPr vert="eaVert" anchor="t" anchorCtr="0"/>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5/5/2022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ol vertical i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ca-ES"/>
              <a:t>Feu clic aquí per editar l'estil</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5/5/2022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ol i object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a:t>Feu clic aquí per editar l'estil</a:t>
            </a:r>
            <a:endParaRPr lang="en-US" dirty="0"/>
          </a:p>
        </p:txBody>
      </p:sp>
      <p:sp>
        <p:nvSpPr>
          <p:cNvPr id="3" name="Content Placeholder 2"/>
          <p:cNvSpPr>
            <a:spLocks noGrp="1"/>
          </p:cNvSpPr>
          <p:nvPr>
            <p:ph idx="1"/>
          </p:nvPr>
        </p:nvSpPr>
        <p:spPr/>
        <p:txBody>
          <a:body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5/5/2022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pçalera de la secció">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ca-ES"/>
              <a:t>Feu clic aquí per editar l'estil</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a-ES"/>
              <a:t>Editeu els estils de text del patró</a:t>
            </a:r>
          </a:p>
        </p:txBody>
      </p:sp>
      <p:sp>
        <p:nvSpPr>
          <p:cNvPr id="4" name="Date Placeholder 3"/>
          <p:cNvSpPr>
            <a:spLocks noGrp="1"/>
          </p:cNvSpPr>
          <p:nvPr>
            <p:ph type="dt" sz="half" idx="10"/>
          </p:nvPr>
        </p:nvSpPr>
        <p:spPr/>
        <p:txBody>
          <a:bodyPr/>
          <a:lstStyle/>
          <a:p>
            <a:fld id="{9796027F-7875-4030-9381-8BD8C4F21935}" type="datetimeFigureOut">
              <a:rPr lang="en-US" dirty="0"/>
              <a:t>5/5/2022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ct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a:t>Feu clic aquí per editar l'estil</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5/5/2022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a-ES"/>
              <a:t>Feu clic aquí per editar l'estil</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5/5/2022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omés títo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a:t>Feu clic aquí per editar l'estil</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5/5/2022</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5/5/2022</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ingut amb l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ca-ES"/>
              <a:t>Feu clic aquí per editar l'estil</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7" name="Date Placeholder 4"/>
          <p:cNvSpPr>
            <a:spLocks noGrp="1"/>
          </p:cNvSpPr>
          <p:nvPr>
            <p:ph type="dt" sz="half" idx="10"/>
          </p:nvPr>
        </p:nvSpPr>
        <p:spPr/>
        <p:txBody>
          <a:bodyPr/>
          <a:lstStyle/>
          <a:p>
            <a:fld id="{4509A250-FF31-4206-8172-F9D3106AACB1}" type="datetimeFigureOut">
              <a:rPr lang="en-US" dirty="0"/>
              <a:t>5/5/2022</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tge amb llegend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ca-ES"/>
              <a:t>Feu clic aquí per editar l'estil</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5" name="Date Placeholder 4"/>
          <p:cNvSpPr>
            <a:spLocks noGrp="1"/>
          </p:cNvSpPr>
          <p:nvPr>
            <p:ph type="dt" sz="half" idx="10"/>
          </p:nvPr>
        </p:nvSpPr>
        <p:spPr/>
        <p:txBody>
          <a:bodyPr/>
          <a:lstStyle/>
          <a:p>
            <a:fld id="{4509A250-FF31-4206-8172-F9D3106AACB1}" type="datetimeFigureOut">
              <a:rPr lang="en-US" dirty="0"/>
              <a:t>5/5/2022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ca-ES"/>
              <a:t>Feu clic aquí per editar l'estil</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5/5/2022</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www.uab.cat/economia-empresa" TargetMode="External"/><Relationship Id="rId2" Type="http://schemas.openxmlformats.org/officeDocument/2006/relationships/hyperlink" Target="https://www.uab.cat/web/estudiar/graus/oferta-de-graus/treball-de-fi-de-grau/tfg-2019-2020-1345791801248.html"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www.uab.cat/web/estudiar/grau/oferta-de-graus/minors-1345692269183.html" TargetMode="External"/><Relationship Id="rId2" Type="http://schemas.openxmlformats.org/officeDocument/2006/relationships/hyperlink" Target="http://www.uab.cat/economia-empresa" TargetMode="External"/><Relationship Id="rId1" Type="http://schemas.openxmlformats.org/officeDocument/2006/relationships/slideLayout" Target="../slideLayouts/slideLayout7.xml"/><Relationship Id="rId4" Type="http://schemas.openxmlformats.org/officeDocument/2006/relationships/hyperlink" Target="http://www.uab.cat/web/estudiar/grau/oferta-de-graus/minors/informacio-general-1345692270291.html?param1=1345748246721"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eformularis.uab.cat/group/deganat_feie/nou-reprogramacio-de-prove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A5975126-1EED-4DED-A547-9C5868FBF0B7}"/>
              </a:ext>
            </a:extLst>
          </p:cNvPr>
          <p:cNvSpPr>
            <a:spLocks noGrp="1"/>
          </p:cNvSpPr>
          <p:nvPr>
            <p:ph type="ctrTitle"/>
          </p:nvPr>
        </p:nvSpPr>
        <p:spPr>
          <a:xfrm>
            <a:off x="151002" y="1447800"/>
            <a:ext cx="11341915" cy="4214769"/>
          </a:xfrm>
        </p:spPr>
        <p:txBody>
          <a:bodyPr/>
          <a:lstStyle/>
          <a:p>
            <a:pPr algn="ctr"/>
            <a:r>
              <a:rPr lang="ca-ES" dirty="0"/>
              <a:t>Optatives </a:t>
            </a:r>
            <a:r>
              <a:rPr lang="ca-ES" b="1" dirty="0">
                <a:solidFill>
                  <a:srgbClr val="92D050"/>
                </a:solidFill>
              </a:rPr>
              <a:t>ADE</a:t>
            </a:r>
            <a:br>
              <a:rPr lang="ca-ES" b="1" dirty="0">
                <a:solidFill>
                  <a:srgbClr val="92D050"/>
                </a:solidFill>
              </a:rPr>
            </a:br>
            <a:br>
              <a:rPr lang="ca-ES" dirty="0"/>
            </a:br>
            <a:r>
              <a:rPr lang="ca-ES" dirty="0"/>
              <a:t>2022-2023</a:t>
            </a:r>
          </a:p>
        </p:txBody>
      </p:sp>
      <p:sp>
        <p:nvSpPr>
          <p:cNvPr id="3" name="Subtítol 2">
            <a:extLst>
              <a:ext uri="{FF2B5EF4-FFF2-40B4-BE49-F238E27FC236}">
                <a16:creationId xmlns:a16="http://schemas.microsoft.com/office/drawing/2014/main" id="{9FB113E8-5CD2-48EC-8C79-1722E99072C7}"/>
              </a:ext>
            </a:extLst>
          </p:cNvPr>
          <p:cNvSpPr>
            <a:spLocks noGrp="1"/>
          </p:cNvSpPr>
          <p:nvPr>
            <p:ph type="subTitle" idx="1"/>
          </p:nvPr>
        </p:nvSpPr>
        <p:spPr>
          <a:xfrm>
            <a:off x="1154955" y="5662569"/>
            <a:ext cx="8825658" cy="861420"/>
          </a:xfrm>
        </p:spPr>
        <p:txBody>
          <a:bodyPr/>
          <a:lstStyle/>
          <a:p>
            <a:r>
              <a:rPr lang="ca-ES" dirty="0" err="1"/>
              <a:t>FEiE</a:t>
            </a:r>
            <a:r>
              <a:rPr lang="ca-ES" dirty="0"/>
              <a:t>: Maig 2022</a:t>
            </a:r>
          </a:p>
        </p:txBody>
      </p:sp>
    </p:spTree>
    <p:extLst>
      <p:ext uri="{BB962C8B-B14F-4D97-AF65-F5344CB8AC3E}">
        <p14:creationId xmlns:p14="http://schemas.microsoft.com/office/powerpoint/2010/main" val="1241751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CustomShape 1"/>
          <p:cNvSpPr/>
          <p:nvPr/>
        </p:nvSpPr>
        <p:spPr>
          <a:xfrm>
            <a:off x="2389848" y="364499"/>
            <a:ext cx="7771680" cy="769597"/>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91440" anchor="b"/>
          <a:lstStyle/>
          <a:p>
            <a:pPr>
              <a:lnSpc>
                <a:spcPct val="100000"/>
              </a:lnSpc>
            </a:pPr>
            <a:r>
              <a:rPr lang="en-US" sz="3200" b="1" spc="-1" dirty="0" err="1">
                <a:uFill>
                  <a:solidFill>
                    <a:srgbClr val="FFFFFF"/>
                  </a:solidFill>
                </a:uFill>
                <a:latin typeface="Franklin Gothic Book"/>
              </a:rPr>
              <a:t>Crèdits</a:t>
            </a:r>
            <a:r>
              <a:rPr lang="en-US" sz="3200" b="1" spc="-1" dirty="0">
                <a:uFill>
                  <a:solidFill>
                    <a:srgbClr val="FFFFFF"/>
                  </a:solidFill>
                </a:uFill>
                <a:latin typeface="Franklin Gothic Book"/>
              </a:rPr>
              <a:t> a quart curs: 60 ECTS</a:t>
            </a:r>
            <a:endParaRPr lang="en-US" sz="3200" b="1" spc="-1" dirty="0">
              <a:uFill>
                <a:solidFill>
                  <a:srgbClr val="FFFFFF"/>
                </a:solidFill>
              </a:uFill>
              <a:latin typeface="Arial"/>
            </a:endParaRPr>
          </a:p>
        </p:txBody>
      </p:sp>
      <p:sp>
        <p:nvSpPr>
          <p:cNvPr id="122" name="CustomShape 2"/>
          <p:cNvSpPr/>
          <p:nvPr/>
        </p:nvSpPr>
        <p:spPr>
          <a:xfrm>
            <a:off x="385011" y="1001625"/>
            <a:ext cx="11237494" cy="5255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t"/>
          <a:lstStyle/>
          <a:p>
            <a:pPr marL="320675" lvl="1">
              <a:lnSpc>
                <a:spcPct val="200000"/>
              </a:lnSpc>
              <a:buClr>
                <a:srgbClr val="0070C0"/>
              </a:buClr>
              <a:buSzPct val="85000"/>
            </a:pPr>
            <a:r>
              <a:rPr lang="en-US" sz="2800" b="1" spc="-1" dirty="0">
                <a:uFill>
                  <a:solidFill>
                    <a:srgbClr val="FFFFFF"/>
                  </a:solidFill>
                </a:uFill>
                <a:latin typeface="Arial Nova Light" panose="020B0304020202020204" pitchFamily="34" charset="0"/>
              </a:rPr>
              <a:t>12 ECTS:</a:t>
            </a:r>
            <a:r>
              <a:rPr lang="en-US" sz="2800" spc="-1" dirty="0">
                <a:uFill>
                  <a:solidFill>
                    <a:srgbClr val="FFFFFF"/>
                  </a:solidFill>
                </a:uFill>
                <a:latin typeface="Arial Nova Light" panose="020B0304020202020204" pitchFamily="34" charset="0"/>
              </a:rPr>
              <a:t> </a:t>
            </a:r>
            <a:r>
              <a:rPr lang="en-US" sz="2800" spc="-1" dirty="0" err="1">
                <a:uFill>
                  <a:solidFill>
                    <a:srgbClr val="FFFFFF"/>
                  </a:solidFill>
                </a:uFill>
                <a:latin typeface="Arial Nova Light" panose="020B0304020202020204" pitchFamily="34" charset="0"/>
              </a:rPr>
              <a:t>Treball</a:t>
            </a:r>
            <a:r>
              <a:rPr lang="en-US" sz="2800" spc="-1" dirty="0">
                <a:uFill>
                  <a:solidFill>
                    <a:srgbClr val="FFFFFF"/>
                  </a:solidFill>
                </a:uFill>
                <a:latin typeface="Arial Nova Light" panose="020B0304020202020204" pitchFamily="34" charset="0"/>
              </a:rPr>
              <a:t> Fi de Grau (</a:t>
            </a:r>
            <a:r>
              <a:rPr lang="en-US" sz="2800" i="1" spc="-1" dirty="0">
                <a:uFill>
                  <a:solidFill>
                    <a:srgbClr val="FFFFFF"/>
                  </a:solidFill>
                </a:uFill>
                <a:latin typeface="Arial Nova Light" panose="020B0304020202020204" pitchFamily="34" charset="0"/>
              </a:rPr>
              <a:t>TFG</a:t>
            </a:r>
            <a:r>
              <a:rPr lang="en-US" sz="2800" spc="-1" dirty="0">
                <a:uFill>
                  <a:solidFill>
                    <a:srgbClr val="FFFFFF"/>
                  </a:solidFill>
                </a:uFill>
                <a:latin typeface="Arial Nova Light" panose="020B0304020202020204" pitchFamily="34" charset="0"/>
              </a:rPr>
              <a:t>)</a:t>
            </a:r>
            <a:endParaRPr lang="en-US" sz="2800" b="1" spc="-1" dirty="0">
              <a:uFill>
                <a:solidFill>
                  <a:srgbClr val="FFFFFF"/>
                </a:solidFill>
              </a:uFill>
              <a:latin typeface="Arial Nova Light" panose="020B0304020202020204" pitchFamily="34" charset="0"/>
            </a:endParaRPr>
          </a:p>
          <a:p>
            <a:pPr marL="320675" lvl="1">
              <a:lnSpc>
                <a:spcPct val="200000"/>
              </a:lnSpc>
              <a:buClr>
                <a:srgbClr val="0070C0"/>
              </a:buClr>
              <a:buSzPct val="85000"/>
            </a:pPr>
            <a:r>
              <a:rPr lang="en-US" sz="2800" b="1" spc="-1" dirty="0">
                <a:uFill>
                  <a:solidFill>
                    <a:srgbClr val="FFFFFF"/>
                  </a:solidFill>
                </a:uFill>
                <a:latin typeface="Arial Nova Light" panose="020B0304020202020204" pitchFamily="34" charset="0"/>
              </a:rPr>
              <a:t>48 ECTS: </a:t>
            </a:r>
            <a:r>
              <a:rPr lang="en-US" sz="2800" spc="-1" dirty="0" err="1">
                <a:uFill>
                  <a:solidFill>
                    <a:srgbClr val="FFFFFF"/>
                  </a:solidFill>
                </a:uFill>
                <a:latin typeface="Arial Nova Light" panose="020B0304020202020204" pitchFamily="34" charset="0"/>
              </a:rPr>
              <a:t>Assignatures</a:t>
            </a:r>
            <a:r>
              <a:rPr lang="en-US" sz="2800" spc="-1" dirty="0">
                <a:uFill>
                  <a:solidFill>
                    <a:srgbClr val="FFFFFF"/>
                  </a:solidFill>
                </a:uFill>
                <a:latin typeface="Arial Nova Light" panose="020B0304020202020204" pitchFamily="34" charset="0"/>
              </a:rPr>
              <a:t> </a:t>
            </a:r>
            <a:r>
              <a:rPr lang="en-US" sz="2800" spc="-1" dirty="0" err="1">
                <a:uFill>
                  <a:solidFill>
                    <a:srgbClr val="FFFFFF"/>
                  </a:solidFill>
                </a:uFill>
                <a:latin typeface="Arial Nova Light" panose="020B0304020202020204" pitchFamily="34" charset="0"/>
              </a:rPr>
              <a:t>optatives</a:t>
            </a:r>
            <a:r>
              <a:rPr lang="en-US" sz="2800" spc="-1" dirty="0">
                <a:uFill>
                  <a:solidFill>
                    <a:srgbClr val="FFFFFF"/>
                  </a:solidFill>
                </a:uFill>
                <a:latin typeface="Arial Nova Light" panose="020B0304020202020204" pitchFamily="34" charset="0"/>
              </a:rPr>
              <a:t>: </a:t>
            </a:r>
            <a:r>
              <a:rPr lang="en-US" sz="2800" spc="-1" dirty="0" err="1">
                <a:uFill>
                  <a:solidFill>
                    <a:srgbClr val="FFFFFF"/>
                  </a:solidFill>
                </a:uFill>
                <a:latin typeface="Arial Nova Light" panose="020B0304020202020204" pitchFamily="34" charset="0"/>
              </a:rPr>
              <a:t>cada</a:t>
            </a:r>
            <a:r>
              <a:rPr lang="en-US" sz="2800" spc="-1" dirty="0">
                <a:uFill>
                  <a:solidFill>
                    <a:srgbClr val="FFFFFF"/>
                  </a:solidFill>
                </a:uFill>
                <a:latin typeface="Arial Nova Light" panose="020B0304020202020204" pitchFamily="34" charset="0"/>
              </a:rPr>
              <a:t> </a:t>
            </a:r>
            <a:r>
              <a:rPr lang="en-US" sz="2800" spc="-1" dirty="0" err="1">
                <a:uFill>
                  <a:solidFill>
                    <a:srgbClr val="FFFFFF"/>
                  </a:solidFill>
                </a:uFill>
                <a:latin typeface="Arial Nova Light" panose="020B0304020202020204" pitchFamily="34" charset="0"/>
              </a:rPr>
              <a:t>optativa</a:t>
            </a:r>
            <a:r>
              <a:rPr lang="en-US" sz="2800" spc="-1" dirty="0">
                <a:uFill>
                  <a:solidFill>
                    <a:srgbClr val="FFFFFF"/>
                  </a:solidFill>
                </a:uFill>
                <a:latin typeface="Arial Nova Light" panose="020B0304020202020204" pitchFamily="34" charset="0"/>
              </a:rPr>
              <a:t> </a:t>
            </a:r>
            <a:r>
              <a:rPr lang="en-US" sz="2800" spc="-1" dirty="0" err="1">
                <a:uFill>
                  <a:solidFill>
                    <a:srgbClr val="FFFFFF"/>
                  </a:solidFill>
                </a:uFill>
                <a:latin typeface="Arial Nova Light" panose="020B0304020202020204" pitchFamily="34" charset="0"/>
              </a:rPr>
              <a:t>equival</a:t>
            </a:r>
            <a:r>
              <a:rPr lang="en-US" sz="2800" spc="-1" dirty="0">
                <a:uFill>
                  <a:solidFill>
                    <a:srgbClr val="FFFFFF"/>
                  </a:solidFill>
                </a:uFill>
                <a:latin typeface="Arial Nova Light" panose="020B0304020202020204" pitchFamily="34" charset="0"/>
              </a:rPr>
              <a:t> a 6  ECTS</a:t>
            </a:r>
            <a:endParaRPr lang="en-US" sz="2400" spc="-1" dirty="0">
              <a:uFill>
                <a:solidFill>
                  <a:srgbClr val="FFFFFF"/>
                </a:solidFill>
              </a:uFill>
              <a:latin typeface="Arial Nova Light" panose="020B0304020202020204" pitchFamily="34" charset="0"/>
            </a:endParaRPr>
          </a:p>
          <a:p>
            <a:pPr marL="777875" lvl="2">
              <a:lnSpc>
                <a:spcPct val="50000"/>
              </a:lnSpc>
              <a:buClr>
                <a:srgbClr val="0070C0"/>
              </a:buClr>
              <a:buSzPct val="85000"/>
            </a:pPr>
            <a:endParaRPr lang="en-US" sz="2400" spc="-1" dirty="0">
              <a:uFill>
                <a:solidFill>
                  <a:srgbClr val="FFFFFF"/>
                </a:solidFill>
              </a:uFill>
              <a:latin typeface="Arial Nova Light" panose="020B0304020202020204" pitchFamily="34" charset="0"/>
            </a:endParaRPr>
          </a:p>
          <a:p>
            <a:pPr marL="777875" lvl="2">
              <a:buClr>
                <a:srgbClr val="0070C0"/>
              </a:buClr>
              <a:buSzPct val="85000"/>
            </a:pPr>
            <a:r>
              <a:rPr lang="en-US" sz="2400" spc="-1" dirty="0" err="1">
                <a:uFill>
                  <a:solidFill>
                    <a:srgbClr val="FFFFFF"/>
                  </a:solidFill>
                </a:uFill>
                <a:latin typeface="Arial Nova Light" panose="020B0304020202020204" pitchFamily="34" charset="0"/>
              </a:rPr>
              <a:t>Reconeixement</a:t>
            </a:r>
            <a:r>
              <a:rPr lang="en-US" sz="2400" spc="-1" dirty="0">
                <a:uFill>
                  <a:solidFill>
                    <a:srgbClr val="FFFFFF"/>
                  </a:solidFill>
                </a:uFill>
                <a:latin typeface="Arial Nova Light" panose="020B0304020202020204" pitchFamily="34" charset="0"/>
              </a:rPr>
              <a:t> </a:t>
            </a:r>
            <a:r>
              <a:rPr lang="en-US" sz="2400" spc="-1" dirty="0" err="1">
                <a:uFill>
                  <a:solidFill>
                    <a:srgbClr val="FFFFFF"/>
                  </a:solidFill>
                </a:uFill>
                <a:latin typeface="Arial Nova Light" panose="020B0304020202020204" pitchFamily="34" charset="0"/>
              </a:rPr>
              <a:t>crèdits</a:t>
            </a:r>
            <a:r>
              <a:rPr lang="en-US" sz="2400" spc="-1" dirty="0">
                <a:uFill>
                  <a:solidFill>
                    <a:srgbClr val="FFFFFF"/>
                  </a:solidFill>
                </a:uFill>
                <a:latin typeface="Arial Nova Light" panose="020B0304020202020204" pitchFamily="34" charset="0"/>
              </a:rPr>
              <a:t> per </a:t>
            </a:r>
            <a:r>
              <a:rPr lang="en-US" sz="2400" spc="-1" dirty="0" err="1">
                <a:uFill>
                  <a:solidFill>
                    <a:srgbClr val="FFFFFF"/>
                  </a:solidFill>
                </a:uFill>
                <a:latin typeface="Arial Nova Light" panose="020B0304020202020204" pitchFamily="34" charset="0"/>
              </a:rPr>
              <a:t>coneixement</a:t>
            </a:r>
            <a:r>
              <a:rPr lang="en-US" sz="2400" spc="-1" dirty="0">
                <a:uFill>
                  <a:solidFill>
                    <a:srgbClr val="FFFFFF"/>
                  </a:solidFill>
                </a:uFill>
                <a:latin typeface="Arial Nova Light" panose="020B0304020202020204" pitchFamily="34" charset="0"/>
              </a:rPr>
              <a:t> de </a:t>
            </a:r>
            <a:r>
              <a:rPr lang="en-US" sz="2400" spc="-1" dirty="0" err="1">
                <a:uFill>
                  <a:solidFill>
                    <a:srgbClr val="FFFFFF"/>
                  </a:solidFill>
                </a:uFill>
                <a:latin typeface="Arial Nova Light" panose="020B0304020202020204" pitchFamily="34" charset="0"/>
              </a:rPr>
              <a:t>llengua</a:t>
            </a:r>
            <a:r>
              <a:rPr lang="en-US" sz="2400" spc="-1" dirty="0">
                <a:uFill>
                  <a:solidFill>
                    <a:srgbClr val="FFFFFF"/>
                  </a:solidFill>
                </a:uFill>
                <a:latin typeface="Arial Nova Light" panose="020B0304020202020204" pitchFamily="34" charset="0"/>
              </a:rPr>
              <a:t> </a:t>
            </a:r>
            <a:r>
              <a:rPr lang="en-US" sz="2400" spc="-1" dirty="0" err="1">
                <a:uFill>
                  <a:solidFill>
                    <a:srgbClr val="FFFFFF"/>
                  </a:solidFill>
                </a:uFill>
                <a:latin typeface="Arial Nova Light" panose="020B0304020202020204" pitchFamily="34" charset="0"/>
              </a:rPr>
              <a:t>estrangera</a:t>
            </a:r>
            <a:r>
              <a:rPr lang="en-US" sz="2400" spc="-1" dirty="0">
                <a:uFill>
                  <a:solidFill>
                    <a:srgbClr val="FFFFFF"/>
                  </a:solidFill>
                </a:uFill>
                <a:latin typeface="Arial Nova Light" panose="020B0304020202020204" pitchFamily="34" charset="0"/>
              </a:rPr>
              <a:t> fins a un </a:t>
            </a:r>
            <a:r>
              <a:rPr lang="en-US" sz="2400" spc="-1" dirty="0" err="1">
                <a:uFill>
                  <a:solidFill>
                    <a:srgbClr val="FFFFFF"/>
                  </a:solidFill>
                </a:uFill>
                <a:latin typeface="Arial Nova Light" panose="020B0304020202020204" pitchFamily="34" charset="0"/>
              </a:rPr>
              <a:t>màxim</a:t>
            </a:r>
            <a:r>
              <a:rPr lang="en-US" sz="2400" spc="-1" dirty="0">
                <a:uFill>
                  <a:solidFill>
                    <a:srgbClr val="FFFFFF"/>
                  </a:solidFill>
                </a:uFill>
                <a:latin typeface="Arial Nova Light" panose="020B0304020202020204" pitchFamily="34" charset="0"/>
              </a:rPr>
              <a:t> de 12 ECTS (</a:t>
            </a:r>
            <a:r>
              <a:rPr lang="en-US" sz="2400" spc="-1" dirty="0" err="1">
                <a:uFill>
                  <a:solidFill>
                    <a:srgbClr val="FFFFFF"/>
                  </a:solidFill>
                </a:uFill>
                <a:latin typeface="Arial Nova Light" panose="020B0304020202020204" pitchFamily="34" charset="0"/>
              </a:rPr>
              <a:t>s’ha</a:t>
            </a:r>
            <a:r>
              <a:rPr lang="en-US" sz="2400" spc="-1" dirty="0">
                <a:uFill>
                  <a:solidFill>
                    <a:srgbClr val="FFFFFF"/>
                  </a:solidFill>
                </a:uFill>
                <a:latin typeface="Arial Nova Light" panose="020B0304020202020204" pitchFamily="34" charset="0"/>
              </a:rPr>
              <a:t> de </a:t>
            </a:r>
            <a:r>
              <a:rPr lang="en-US" sz="2400" spc="-1" dirty="0" err="1">
                <a:uFill>
                  <a:solidFill>
                    <a:srgbClr val="FFFFFF"/>
                  </a:solidFill>
                </a:uFill>
                <a:latin typeface="Arial Nova Light" panose="020B0304020202020204" pitchFamily="34" charset="0"/>
              </a:rPr>
              <a:t>sol·licitar</a:t>
            </a:r>
            <a:r>
              <a:rPr lang="en-US" sz="2400" spc="-1" dirty="0">
                <a:uFill>
                  <a:solidFill>
                    <a:srgbClr val="FFFFFF"/>
                  </a:solidFill>
                </a:uFill>
                <a:latin typeface="Arial Nova Light" panose="020B0304020202020204" pitchFamily="34" charset="0"/>
              </a:rPr>
              <a:t> a la </a:t>
            </a:r>
            <a:r>
              <a:rPr lang="en-US" sz="2800" i="1" spc="-1" dirty="0" err="1">
                <a:uFill>
                  <a:solidFill>
                    <a:srgbClr val="FFFFFF"/>
                  </a:solidFill>
                </a:uFill>
                <a:latin typeface="Arial Nova Light" panose="020B0304020202020204" pitchFamily="34" charset="0"/>
              </a:rPr>
              <a:t>Gestió</a:t>
            </a:r>
            <a:r>
              <a:rPr lang="en-US" sz="2800" i="1" spc="-1" dirty="0">
                <a:uFill>
                  <a:solidFill>
                    <a:srgbClr val="FFFFFF"/>
                  </a:solidFill>
                </a:uFill>
                <a:latin typeface="Arial Nova Light" panose="020B0304020202020204" pitchFamily="34" charset="0"/>
              </a:rPr>
              <a:t> </a:t>
            </a:r>
            <a:r>
              <a:rPr lang="en-US" sz="2800" i="1" spc="-1" dirty="0" err="1">
                <a:uFill>
                  <a:solidFill>
                    <a:srgbClr val="FFFFFF"/>
                  </a:solidFill>
                </a:uFill>
                <a:latin typeface="Arial Nova Light" panose="020B0304020202020204" pitchFamily="34" charset="0"/>
              </a:rPr>
              <a:t>Acadèmica</a:t>
            </a:r>
            <a:r>
              <a:rPr lang="en-US" sz="2400" spc="-1" dirty="0">
                <a:uFill>
                  <a:solidFill>
                    <a:srgbClr val="FFFFFF"/>
                  </a:solidFill>
                </a:uFill>
                <a:latin typeface="Arial Nova Light" panose="020B0304020202020204" pitchFamily="34" charset="0"/>
              </a:rPr>
              <a:t>) </a:t>
            </a:r>
          </a:p>
          <a:p>
            <a:pPr marL="777875" lvl="2">
              <a:buClr>
                <a:srgbClr val="0070C0"/>
              </a:buClr>
              <a:buSzPct val="85000"/>
            </a:pPr>
            <a:endParaRPr lang="en-US" sz="2400" spc="-1" dirty="0">
              <a:uFill>
                <a:solidFill>
                  <a:srgbClr val="FFFFFF"/>
                </a:solidFill>
              </a:uFill>
              <a:latin typeface="Arial Nova Light"/>
            </a:endParaRPr>
          </a:p>
          <a:p>
            <a:pPr marL="777875" lvl="2"/>
            <a:r>
              <a:rPr lang="en-US" sz="2400" spc="-1" dirty="0">
                <a:uFill>
                  <a:solidFill>
                    <a:srgbClr val="FFFFFF"/>
                  </a:solidFill>
                </a:uFill>
                <a:latin typeface="Arial Nova Light"/>
              </a:rPr>
              <a:t>Cada </a:t>
            </a:r>
            <a:r>
              <a:rPr lang="en-US" sz="2400" spc="-1" dirty="0" err="1">
                <a:uFill>
                  <a:solidFill>
                    <a:srgbClr val="FFFFFF"/>
                  </a:solidFill>
                </a:uFill>
                <a:latin typeface="Arial Nova Light"/>
              </a:rPr>
              <a:t>assignatura</a:t>
            </a:r>
            <a:r>
              <a:rPr lang="en-US" sz="2400" spc="-1" dirty="0">
                <a:uFill>
                  <a:solidFill>
                    <a:srgbClr val="FFFFFF"/>
                  </a:solidFill>
                </a:uFill>
                <a:latin typeface="Arial Nova Light"/>
              </a:rPr>
              <a:t> </a:t>
            </a:r>
            <a:r>
              <a:rPr lang="en-US" sz="2400" spc="-1" dirty="0" err="1">
                <a:uFill>
                  <a:solidFill>
                    <a:srgbClr val="FFFFFF"/>
                  </a:solidFill>
                </a:uFill>
                <a:latin typeface="Arial Nova Light"/>
              </a:rPr>
              <a:t>superada</a:t>
            </a:r>
            <a:r>
              <a:rPr lang="en-US" sz="2400" spc="-1" dirty="0">
                <a:uFill>
                  <a:solidFill>
                    <a:srgbClr val="FFFFFF"/>
                  </a:solidFill>
                </a:uFill>
                <a:latin typeface="Arial Nova Light"/>
              </a:rPr>
              <a:t> </a:t>
            </a:r>
            <a:r>
              <a:rPr lang="en-US" sz="2400" spc="-1" dirty="0" err="1">
                <a:uFill>
                  <a:solidFill>
                    <a:srgbClr val="FFFFFF"/>
                  </a:solidFill>
                </a:uFill>
                <a:latin typeface="Arial Nova Light"/>
              </a:rPr>
              <a:t>en</a:t>
            </a:r>
            <a:r>
              <a:rPr lang="en-US" sz="2400" spc="-1" dirty="0">
                <a:uFill>
                  <a:solidFill>
                    <a:srgbClr val="FFFFFF"/>
                  </a:solidFill>
                </a:uFill>
                <a:latin typeface="Arial Nova Light"/>
              </a:rPr>
              <a:t> </a:t>
            </a:r>
            <a:r>
              <a:rPr lang="en-US" sz="2400" spc="-1" dirty="0" err="1">
                <a:uFill>
                  <a:solidFill>
                    <a:srgbClr val="FFFFFF"/>
                  </a:solidFill>
                </a:uFill>
                <a:latin typeface="Arial Nova Light"/>
              </a:rPr>
              <a:t>anglès</a:t>
            </a:r>
            <a:r>
              <a:rPr lang="en-US" sz="2400" spc="-1" dirty="0">
                <a:uFill>
                  <a:solidFill>
                    <a:srgbClr val="FFFFFF"/>
                  </a:solidFill>
                </a:uFill>
                <a:latin typeface="Arial Nova Light"/>
              </a:rPr>
              <a:t>=1,5 ECTS</a:t>
            </a:r>
            <a:endParaRPr lang="en-US"/>
          </a:p>
          <a:p>
            <a:pPr marL="1235075" lvl="3">
              <a:buClr>
                <a:srgbClr val="0070C0"/>
              </a:buClr>
              <a:buSzPct val="85000"/>
            </a:pPr>
            <a:r>
              <a:rPr lang="en-US" sz="2400" spc="-1" dirty="0">
                <a:uFill>
                  <a:solidFill>
                    <a:srgbClr val="FFFFFF"/>
                  </a:solidFill>
                </a:uFill>
                <a:latin typeface="Arial Nova Light" panose="020B0304020202020204" pitchFamily="34" charset="0"/>
              </a:rPr>
              <a:t>(4 </a:t>
            </a:r>
            <a:r>
              <a:rPr lang="en-US" sz="2400" spc="-1" dirty="0" err="1">
                <a:uFill>
                  <a:solidFill>
                    <a:srgbClr val="FFFFFF"/>
                  </a:solidFill>
                </a:uFill>
                <a:latin typeface="Arial Nova Light" panose="020B0304020202020204" pitchFamily="34" charset="0"/>
              </a:rPr>
              <a:t>assignatures</a:t>
            </a:r>
            <a:r>
              <a:rPr lang="en-US" sz="2400" spc="-1" dirty="0">
                <a:uFill>
                  <a:solidFill>
                    <a:srgbClr val="FFFFFF"/>
                  </a:solidFill>
                </a:uFill>
                <a:latin typeface="Arial Nova Light" panose="020B0304020202020204" pitchFamily="34" charset="0"/>
              </a:rPr>
              <a:t> en </a:t>
            </a:r>
            <a:r>
              <a:rPr lang="en-US" sz="2400" spc="-1" dirty="0" err="1">
                <a:uFill>
                  <a:solidFill>
                    <a:srgbClr val="FFFFFF"/>
                  </a:solidFill>
                </a:uFill>
                <a:latin typeface="Arial Nova Light" panose="020B0304020202020204" pitchFamily="34" charset="0"/>
              </a:rPr>
              <a:t>anglès</a:t>
            </a:r>
            <a:r>
              <a:rPr lang="en-US" sz="2400" spc="-1" dirty="0">
                <a:uFill>
                  <a:solidFill>
                    <a:srgbClr val="FFFFFF"/>
                  </a:solidFill>
                </a:uFill>
                <a:latin typeface="Arial Nova Light" panose="020B0304020202020204" pitchFamily="34" charset="0"/>
              </a:rPr>
              <a:t>= 1 </a:t>
            </a:r>
            <a:r>
              <a:rPr lang="en-US" sz="2400" spc="-1" dirty="0" err="1">
                <a:uFill>
                  <a:solidFill>
                    <a:srgbClr val="FFFFFF"/>
                  </a:solidFill>
                </a:uFill>
                <a:latin typeface="Arial Nova Light" panose="020B0304020202020204" pitchFamily="34" charset="0"/>
              </a:rPr>
              <a:t>optativa</a:t>
            </a:r>
            <a:r>
              <a:rPr lang="en-US" sz="2400" spc="-1" dirty="0">
                <a:uFill>
                  <a:solidFill>
                    <a:srgbClr val="FFFFFF"/>
                  </a:solidFill>
                </a:uFill>
                <a:latin typeface="Arial Nova Light" panose="020B0304020202020204" pitchFamily="34" charset="0"/>
              </a:rPr>
              <a:t>)</a:t>
            </a:r>
          </a:p>
          <a:p>
            <a:pPr marL="1692275" lvl="4">
              <a:buClr>
                <a:srgbClr val="0070C0"/>
              </a:buClr>
              <a:buSzPct val="85000"/>
            </a:pPr>
            <a:endParaRPr lang="en-US" sz="2400" spc="-1" dirty="0">
              <a:uFill>
                <a:solidFill>
                  <a:srgbClr val="FFFFFF"/>
                </a:solidFill>
              </a:uFill>
              <a:latin typeface="Arial Nova Light" panose="020B0304020202020204" pitchFamily="34" charset="0"/>
            </a:endParaRPr>
          </a:p>
          <a:p>
            <a:pPr marL="1235075" lvl="3">
              <a:buClr>
                <a:srgbClr val="0070C0"/>
              </a:buClr>
              <a:buSzPct val="85000"/>
            </a:pPr>
            <a:endParaRPr lang="en-US" sz="2400" spc="-1" dirty="0">
              <a:uFill>
                <a:solidFill>
                  <a:srgbClr val="FFFFFF"/>
                </a:solidFill>
              </a:uFill>
              <a:latin typeface="Arial Nova Light" panose="020B0304020202020204" pitchFamily="34" charset="0"/>
            </a:endParaRPr>
          </a:p>
          <a:p>
            <a:pPr marL="777875" lvl="2">
              <a:lnSpc>
                <a:spcPct val="50000"/>
              </a:lnSpc>
              <a:buClr>
                <a:srgbClr val="0070C0"/>
              </a:buClr>
              <a:buSzPct val="85000"/>
            </a:pPr>
            <a:r>
              <a:rPr lang="en-US" sz="2800" spc="-1" dirty="0">
                <a:uFill>
                  <a:solidFill>
                    <a:srgbClr val="FFFFFF"/>
                  </a:solidFill>
                </a:uFill>
                <a:latin typeface="Arial Nova Light" panose="020B0304020202020204" pitchFamily="34" charset="0"/>
              </a:rPr>
              <a:t> </a:t>
            </a:r>
          </a:p>
          <a:p>
            <a:pPr marL="777875" lvl="2">
              <a:buClr>
                <a:srgbClr val="0070C0"/>
              </a:buClr>
              <a:buSzPct val="85000"/>
            </a:pPr>
            <a:endParaRPr lang="en-US" sz="2000" spc="-1" dirty="0">
              <a:uFill>
                <a:solidFill>
                  <a:srgbClr val="FFFFFF"/>
                </a:solidFill>
              </a:uFill>
              <a:latin typeface="Arial Nova Light" panose="020B0304020202020204" pitchFamily="34" charset="0"/>
            </a:endParaRPr>
          </a:p>
          <a:p>
            <a:pPr marL="777875" lvl="2">
              <a:lnSpc>
                <a:spcPct val="50000"/>
              </a:lnSpc>
              <a:buClr>
                <a:srgbClr val="0070C0"/>
              </a:buClr>
              <a:buSzPct val="85000"/>
            </a:pPr>
            <a:endParaRPr lang="en-US" sz="2000" spc="-1" dirty="0">
              <a:uFill>
                <a:solidFill>
                  <a:srgbClr val="FFFFFF"/>
                </a:solidFill>
              </a:uFill>
              <a:latin typeface="Arial Nova Light" panose="020B0304020202020204" pitchFamily="34" charset="0"/>
            </a:endParaRPr>
          </a:p>
          <a:p>
            <a:pPr marL="320675" lvl="1">
              <a:buClr>
                <a:srgbClr val="0070C0"/>
              </a:buClr>
              <a:buSzPct val="85000"/>
            </a:pPr>
            <a:endParaRPr lang="en-US" sz="2000" spc="-1" dirty="0">
              <a:uFill>
                <a:solidFill>
                  <a:srgbClr val="FFFFFF"/>
                </a:solidFill>
              </a:uFill>
              <a:latin typeface="Arial Nova Light" panose="020B0304020202020204" pitchFamily="34" charset="0"/>
            </a:endParaRPr>
          </a:p>
          <a:p>
            <a:pPr marL="777875" lvl="2">
              <a:lnSpc>
                <a:spcPct val="200000"/>
              </a:lnSpc>
              <a:buClr>
                <a:srgbClr val="0070C0"/>
              </a:buClr>
              <a:buSzPct val="85000"/>
            </a:pPr>
            <a:endParaRPr lang="en-US" spc="-1" dirty="0">
              <a:uFill>
                <a:solidFill>
                  <a:srgbClr val="FFFFFF"/>
                </a:solidFill>
              </a:uFill>
              <a:latin typeface="Arial Nova Light" panose="020B0304020202020204" pitchFamily="34" charset="0"/>
            </a:endParaRPr>
          </a:p>
          <a:p>
            <a:pPr>
              <a:lnSpc>
                <a:spcPct val="90000"/>
              </a:lnSpc>
              <a:buClr>
                <a:srgbClr val="0070C0"/>
              </a:buClr>
            </a:pPr>
            <a:endParaRPr lang="en-US" spc="-1" dirty="0">
              <a:uFill>
                <a:solidFill>
                  <a:srgbClr val="FFFFFF"/>
                </a:solidFill>
              </a:uFill>
              <a:latin typeface="Arial Nova Light" panose="020B0304020202020204" pitchFamily="34" charset="0"/>
            </a:endParaRPr>
          </a:p>
        </p:txBody>
      </p:sp>
      <p:cxnSp>
        <p:nvCxnSpPr>
          <p:cNvPr id="3" name="Straight Connector 2"/>
          <p:cNvCxnSpPr/>
          <p:nvPr/>
        </p:nvCxnSpPr>
        <p:spPr>
          <a:xfrm>
            <a:off x="2438401" y="1222750"/>
            <a:ext cx="7517501" cy="0"/>
          </a:xfrm>
          <a:prstGeom prst="line">
            <a:avLst/>
          </a:prstGeom>
          <a:ln w="53975">
            <a:solidFill>
              <a:srgbClr val="1CA6A8"/>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CustomShape 2"/>
          <p:cNvSpPr/>
          <p:nvPr/>
        </p:nvSpPr>
        <p:spPr>
          <a:xfrm>
            <a:off x="637674" y="886062"/>
            <a:ext cx="9572406" cy="5697258"/>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720">
              <a:lnSpc>
                <a:spcPct val="150000"/>
              </a:lnSpc>
              <a:buClr>
                <a:srgbClr val="D34817"/>
              </a:buClr>
              <a:buSzPct val="85000"/>
            </a:pPr>
            <a:endParaRPr lang="en-US" sz="2000" spc="-1" dirty="0">
              <a:uFill>
                <a:solidFill>
                  <a:srgbClr val="FFFFFF"/>
                </a:solidFill>
              </a:uFill>
              <a:latin typeface="Arial"/>
            </a:endParaRPr>
          </a:p>
          <a:p>
            <a:pPr marL="720">
              <a:buClr>
                <a:schemeClr val="accent5">
                  <a:lumMod val="75000"/>
                </a:schemeClr>
              </a:buClr>
              <a:buSzPct val="85000"/>
            </a:pPr>
            <a:r>
              <a:rPr lang="en-US" sz="2400" spc="-1" dirty="0" err="1">
                <a:uFill>
                  <a:solidFill>
                    <a:srgbClr val="FFFFFF"/>
                  </a:solidFill>
                </a:uFill>
                <a:latin typeface="Franklin Gothic Book"/>
                <a:cs typeface="Franklin Gothic Book"/>
              </a:rPr>
              <a:t>Informació</a:t>
            </a:r>
            <a:r>
              <a:rPr lang="en-US" sz="2400" spc="-1" dirty="0">
                <a:uFill>
                  <a:solidFill>
                    <a:srgbClr val="FFFFFF"/>
                  </a:solidFill>
                </a:uFill>
                <a:latin typeface="Franklin Gothic Book"/>
                <a:cs typeface="Franklin Gothic Book"/>
              </a:rPr>
              <a:t> disponible a:  </a:t>
            </a:r>
            <a:r>
              <a:rPr lang="en-US" sz="2400" spc="-1" dirty="0">
                <a:uFill>
                  <a:solidFill>
                    <a:srgbClr val="FFFFFF"/>
                  </a:solidFill>
                </a:uFill>
                <a:latin typeface="Franklin Gothic Book"/>
                <a:cs typeface="Franklin Gothic Book"/>
                <a:hlinkClick r:id="rId2">
                  <a:extLst>
                    <a:ext uri="{A12FA001-AC4F-418D-AE19-62706E023703}">
                      <ahyp:hlinkClr xmlns:ahyp="http://schemas.microsoft.com/office/drawing/2018/hyperlinkcolor" val="tx"/>
                    </a:ext>
                  </a:extLst>
                </a:hlinkClick>
              </a:rPr>
              <a:t> www.uab.cat/economia-empresa </a:t>
            </a:r>
            <a:r>
              <a:rPr lang="en-US" sz="2400" spc="-1" dirty="0">
                <a:uFill>
                  <a:solidFill>
                    <a:srgbClr val="FFFFFF"/>
                  </a:solidFill>
                </a:uFill>
                <a:latin typeface="Franklin Gothic Book"/>
                <a:cs typeface="Franklin Gothic Book"/>
              </a:rPr>
              <a:t>‘TFG</a:t>
            </a:r>
            <a:r>
              <a:rPr lang="en-US" sz="2400" spc="-1" dirty="0">
                <a:uFill>
                  <a:solidFill>
                    <a:srgbClr val="FFFFFF"/>
                  </a:solidFill>
                </a:uFill>
                <a:latin typeface="Franklin Gothic Book"/>
                <a:cs typeface="Franklin Gothic Book"/>
                <a:hlinkClick r:id="rId3">
                  <a:extLst>
                    <a:ext uri="{A12FA001-AC4F-418D-AE19-62706E023703}">
                      <ahyp:hlinkClr xmlns:ahyp="http://schemas.microsoft.com/office/drawing/2018/hyperlinkcolor" val="tx"/>
                    </a:ext>
                  </a:extLst>
                </a:hlinkClick>
              </a:rPr>
              <a:t>’</a:t>
            </a:r>
            <a:endParaRPr lang="en-US" sz="900" spc="-1" dirty="0">
              <a:uFill>
                <a:solidFill>
                  <a:srgbClr val="FFFFFF"/>
                </a:solidFill>
              </a:uFill>
              <a:latin typeface="Franklin Gothic Book"/>
              <a:cs typeface="Franklin Gothic Book"/>
              <a:hlinkClick r:id="rId3">
                <a:extLst>
                  <a:ext uri="{A12FA001-AC4F-418D-AE19-62706E023703}">
                    <ahyp:hlinkClr xmlns:ahyp="http://schemas.microsoft.com/office/drawing/2018/hyperlinkcolor" val="tx"/>
                  </a:ext>
                </a:extLst>
              </a:hlinkClick>
            </a:endParaRPr>
          </a:p>
          <a:p>
            <a:pPr marL="457920" lvl="1">
              <a:buClr>
                <a:schemeClr val="accent5">
                  <a:lumMod val="75000"/>
                </a:schemeClr>
              </a:buClr>
              <a:buSzPct val="85000"/>
            </a:pPr>
            <a:r>
              <a:rPr lang="en-US" sz="2400" spc="-1" dirty="0" err="1">
                <a:uFill>
                  <a:solidFill>
                    <a:srgbClr val="FFFFFF"/>
                  </a:solidFill>
                </a:uFill>
                <a:latin typeface="Franklin Gothic Book"/>
                <a:cs typeface="Franklin Gothic Book"/>
              </a:rPr>
              <a:t>Sessió</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informativa</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específica</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sobre</a:t>
            </a:r>
            <a:r>
              <a:rPr lang="en-US" sz="2400" spc="-1" dirty="0">
                <a:uFill>
                  <a:solidFill>
                    <a:srgbClr val="FFFFFF"/>
                  </a:solidFill>
                </a:uFill>
                <a:latin typeface="Franklin Gothic Book"/>
                <a:cs typeface="Franklin Gothic Book"/>
              </a:rPr>
              <a:t> el TFG en el </a:t>
            </a:r>
            <a:r>
              <a:rPr lang="en-US" sz="2400" spc="-1" dirty="0" err="1">
                <a:uFill>
                  <a:solidFill>
                    <a:srgbClr val="FFFFFF"/>
                  </a:solidFill>
                </a:uFill>
                <a:latin typeface="Franklin Gothic Book"/>
                <a:cs typeface="Franklin Gothic Book"/>
              </a:rPr>
              <a:t>mes</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d’Octubre</a:t>
            </a:r>
            <a:r>
              <a:rPr lang="en-US" sz="2400" spc="-1" dirty="0">
                <a:uFill>
                  <a:solidFill>
                    <a:srgbClr val="FFFFFF"/>
                  </a:solidFill>
                </a:uFill>
                <a:latin typeface="Franklin Gothic Book"/>
                <a:cs typeface="Franklin Gothic Book"/>
              </a:rPr>
              <a:t> 2022</a:t>
            </a:r>
          </a:p>
          <a:p>
            <a:pPr marL="457920" lvl="1">
              <a:buClr>
                <a:schemeClr val="accent5">
                  <a:lumMod val="75000"/>
                </a:schemeClr>
              </a:buClr>
              <a:buSzPct val="85000"/>
            </a:pPr>
            <a:endParaRPr lang="en-US" sz="2400" spc="-1" dirty="0">
              <a:uFill>
                <a:solidFill>
                  <a:srgbClr val="FFFFFF"/>
                </a:solidFill>
              </a:uFill>
              <a:latin typeface="Franklin Gothic Book"/>
              <a:cs typeface="Franklin Gothic Book"/>
            </a:endParaRPr>
          </a:p>
          <a:p>
            <a:pPr marL="720">
              <a:buClr>
                <a:schemeClr val="accent5">
                  <a:lumMod val="75000"/>
                </a:schemeClr>
              </a:buClr>
              <a:buSzPct val="85000"/>
            </a:pPr>
            <a:r>
              <a:rPr lang="en-US" sz="2400" spc="-1" dirty="0">
                <a:uFill>
                  <a:solidFill>
                    <a:srgbClr val="FFFFFF"/>
                  </a:solidFill>
                </a:uFill>
                <a:latin typeface="Franklin Gothic Book"/>
                <a:cs typeface="Franklin Gothic Book"/>
              </a:rPr>
              <a:t>Per </a:t>
            </a:r>
            <a:r>
              <a:rPr lang="en-US" sz="2400" spc="-1" dirty="0" err="1">
                <a:uFill>
                  <a:solidFill>
                    <a:srgbClr val="FFFFFF"/>
                  </a:solidFill>
                </a:uFill>
                <a:latin typeface="Franklin Gothic Book"/>
                <a:cs typeface="Franklin Gothic Book"/>
              </a:rPr>
              <a:t>poder</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matricular</a:t>
            </a:r>
            <a:r>
              <a:rPr lang="en-US" sz="2400" spc="-1" dirty="0">
                <a:uFill>
                  <a:solidFill>
                    <a:srgbClr val="FFFFFF"/>
                  </a:solidFill>
                </a:uFill>
                <a:latin typeface="Franklin Gothic Book"/>
                <a:cs typeface="Franklin Gothic Book"/>
              </a:rPr>
              <a:t>-se al TFG </a:t>
            </a:r>
            <a:r>
              <a:rPr lang="en-US" sz="2400" spc="-1" dirty="0" err="1">
                <a:uFill>
                  <a:solidFill>
                    <a:srgbClr val="FFFFFF"/>
                  </a:solidFill>
                </a:uFill>
                <a:latin typeface="Franklin Gothic Book"/>
                <a:cs typeface="Franklin Gothic Book"/>
              </a:rPr>
              <a:t>s’ha</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d’haver</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superat</a:t>
            </a:r>
            <a:r>
              <a:rPr lang="en-US" sz="2400" spc="-1" dirty="0">
                <a:uFill>
                  <a:solidFill>
                    <a:srgbClr val="FFFFFF"/>
                  </a:solidFill>
                </a:uFill>
                <a:latin typeface="Franklin Gothic Book"/>
                <a:cs typeface="Franklin Gothic Book"/>
              </a:rPr>
              <a:t>:</a:t>
            </a:r>
          </a:p>
          <a:p>
            <a:pPr marL="720">
              <a:lnSpc>
                <a:spcPct val="50000"/>
              </a:lnSpc>
              <a:buClr>
                <a:schemeClr val="accent5">
                  <a:lumMod val="75000"/>
                </a:schemeClr>
              </a:buClr>
              <a:buSzPct val="85000"/>
            </a:pPr>
            <a:endParaRPr lang="en-US" sz="2400" spc="-1" dirty="0">
              <a:uFill>
                <a:solidFill>
                  <a:srgbClr val="FFFFFF"/>
                </a:solidFill>
              </a:uFill>
              <a:latin typeface="Franklin Gothic Book"/>
              <a:cs typeface="Franklin Gothic Book"/>
            </a:endParaRPr>
          </a:p>
          <a:p>
            <a:pPr marL="457920" lvl="1">
              <a:lnSpc>
                <a:spcPct val="110000"/>
              </a:lnSpc>
              <a:buClr>
                <a:schemeClr val="accent5">
                  <a:lumMod val="75000"/>
                </a:schemeClr>
              </a:buClr>
              <a:buSzPct val="85000"/>
            </a:pPr>
            <a:r>
              <a:rPr lang="en-US" sz="2400" spc="-1" dirty="0">
                <a:uFill>
                  <a:solidFill>
                    <a:srgbClr val="FFFFFF"/>
                  </a:solidFill>
                </a:uFill>
                <a:latin typeface="Franklin Gothic Book"/>
                <a:cs typeface="Franklin Gothic Book"/>
              </a:rPr>
              <a:t>totes les </a:t>
            </a:r>
            <a:r>
              <a:rPr lang="en-US" sz="2400" spc="-1" dirty="0" err="1">
                <a:uFill>
                  <a:solidFill>
                    <a:srgbClr val="FFFFFF"/>
                  </a:solidFill>
                </a:uFill>
                <a:latin typeface="Franklin Gothic Book"/>
                <a:cs typeface="Franklin Gothic Book"/>
              </a:rPr>
              <a:t>assignatures</a:t>
            </a:r>
            <a:r>
              <a:rPr lang="en-US" sz="2400" spc="-1" dirty="0">
                <a:uFill>
                  <a:solidFill>
                    <a:srgbClr val="FFFFFF"/>
                  </a:solidFill>
                </a:uFill>
                <a:latin typeface="Franklin Gothic Book"/>
                <a:cs typeface="Franklin Gothic Book"/>
              </a:rPr>
              <a:t> de primer</a:t>
            </a:r>
          </a:p>
          <a:p>
            <a:pPr marL="457920" lvl="1">
              <a:lnSpc>
                <a:spcPct val="110000"/>
              </a:lnSpc>
              <a:buClr>
                <a:schemeClr val="accent5">
                  <a:lumMod val="75000"/>
                </a:schemeClr>
              </a:buClr>
              <a:buSzPct val="85000"/>
            </a:pPr>
            <a:r>
              <a:rPr lang="en-US" sz="2400" spc="-1" dirty="0">
                <a:uFill>
                  <a:solidFill>
                    <a:srgbClr val="FFFFFF"/>
                  </a:solidFill>
                </a:uFill>
                <a:latin typeface="Franklin Gothic Book"/>
                <a:cs typeface="Franklin Gothic Book"/>
              </a:rPr>
              <a:t>un </a:t>
            </a:r>
            <a:r>
              <a:rPr lang="en-US" sz="2400" spc="-1" dirty="0" err="1">
                <a:uFill>
                  <a:solidFill>
                    <a:srgbClr val="FFFFFF"/>
                  </a:solidFill>
                </a:uFill>
                <a:latin typeface="Franklin Gothic Book"/>
                <a:cs typeface="Franklin Gothic Book"/>
              </a:rPr>
              <a:t>mínim</a:t>
            </a:r>
            <a:r>
              <a:rPr lang="en-US" sz="2400" spc="-1" dirty="0">
                <a:uFill>
                  <a:solidFill>
                    <a:srgbClr val="FFFFFF"/>
                  </a:solidFill>
                </a:uFill>
                <a:latin typeface="Franklin Gothic Book"/>
                <a:cs typeface="Franklin Gothic Book"/>
              </a:rPr>
              <a:t> de 160 ECTS </a:t>
            </a:r>
          </a:p>
          <a:p>
            <a:pPr marL="457920" lvl="1">
              <a:lnSpc>
                <a:spcPct val="110000"/>
              </a:lnSpc>
              <a:buClr>
                <a:schemeClr val="accent5">
                  <a:lumMod val="75000"/>
                </a:schemeClr>
              </a:buClr>
              <a:buSzPct val="85000"/>
            </a:pPr>
            <a:r>
              <a:rPr lang="en-US" sz="2400" spc="-1" dirty="0">
                <a:uFill>
                  <a:solidFill>
                    <a:srgbClr val="FFFFFF"/>
                  </a:solidFill>
                </a:uFill>
                <a:latin typeface="Franklin Gothic Book"/>
                <a:cs typeface="Franklin Gothic Book"/>
              </a:rPr>
              <a:t>un </a:t>
            </a:r>
            <a:r>
              <a:rPr lang="en-US" sz="2400" spc="-1" dirty="0" err="1">
                <a:uFill>
                  <a:solidFill>
                    <a:srgbClr val="FFFFFF"/>
                  </a:solidFill>
                </a:uFill>
                <a:latin typeface="Franklin Gothic Book"/>
                <a:cs typeface="Franklin Gothic Book"/>
              </a:rPr>
              <a:t>mínim</a:t>
            </a:r>
            <a:r>
              <a:rPr lang="en-US" sz="2400" spc="-1" dirty="0">
                <a:uFill>
                  <a:solidFill>
                    <a:srgbClr val="FFFFFF"/>
                  </a:solidFill>
                </a:uFill>
                <a:latin typeface="Franklin Gothic Book"/>
                <a:cs typeface="Franklin Gothic Book"/>
              </a:rPr>
              <a:t> de 120 ECTS en </a:t>
            </a:r>
            <a:r>
              <a:rPr lang="en-US" sz="2400" spc="-1" dirty="0" err="1">
                <a:uFill>
                  <a:solidFill>
                    <a:srgbClr val="FFFFFF"/>
                  </a:solidFill>
                </a:uFill>
                <a:latin typeface="Franklin Gothic Book"/>
                <a:cs typeface="Franklin Gothic Book"/>
              </a:rPr>
              <a:t>assignatures</a:t>
            </a:r>
            <a:r>
              <a:rPr lang="en-US" sz="2400" spc="-1" dirty="0">
                <a:uFill>
                  <a:solidFill>
                    <a:srgbClr val="FFFFFF"/>
                  </a:solidFill>
                </a:uFill>
                <a:latin typeface="Franklin Gothic Book"/>
                <a:cs typeface="Franklin Gothic Book"/>
              </a:rPr>
              <a:t> de primer, </a:t>
            </a:r>
            <a:r>
              <a:rPr lang="en-US" sz="2400" spc="-1" dirty="0" err="1">
                <a:uFill>
                  <a:solidFill>
                    <a:srgbClr val="FFFFFF"/>
                  </a:solidFill>
                </a:uFill>
                <a:latin typeface="Franklin Gothic Book"/>
                <a:cs typeface="Franklin Gothic Book"/>
              </a:rPr>
              <a:t>segon</a:t>
            </a:r>
            <a:r>
              <a:rPr lang="en-US" sz="2400" spc="-1" dirty="0">
                <a:uFill>
                  <a:solidFill>
                    <a:srgbClr val="FFFFFF"/>
                  </a:solidFill>
                </a:uFill>
                <a:latin typeface="Franklin Gothic Book"/>
                <a:cs typeface="Franklin Gothic Book"/>
              </a:rPr>
              <a:t> i </a:t>
            </a:r>
            <a:r>
              <a:rPr lang="en-US" sz="2400" spc="-1" dirty="0" err="1">
                <a:uFill>
                  <a:solidFill>
                    <a:srgbClr val="FFFFFF"/>
                  </a:solidFill>
                </a:uFill>
                <a:latin typeface="Franklin Gothic Book"/>
                <a:cs typeface="Franklin Gothic Book"/>
              </a:rPr>
              <a:t>tercer</a:t>
            </a:r>
            <a:r>
              <a:rPr lang="en-US" sz="2400" spc="-1" dirty="0">
                <a:uFill>
                  <a:solidFill>
                    <a:srgbClr val="FFFFFF"/>
                  </a:solidFill>
                </a:uFill>
                <a:latin typeface="Franklin Gothic Book"/>
                <a:cs typeface="Franklin Gothic Book"/>
              </a:rPr>
              <a:t>.</a:t>
            </a:r>
          </a:p>
          <a:p>
            <a:pPr marL="457920" lvl="1">
              <a:buClr>
                <a:schemeClr val="accent5">
                  <a:lumMod val="75000"/>
                </a:schemeClr>
              </a:buClr>
              <a:buSzPct val="85000"/>
            </a:pPr>
            <a:endParaRPr lang="en-US" sz="2400" spc="-1" dirty="0">
              <a:uFill>
                <a:solidFill>
                  <a:srgbClr val="FFFFFF"/>
                </a:solidFill>
              </a:uFill>
              <a:latin typeface="Franklin Gothic Book"/>
              <a:cs typeface="Franklin Gothic Book"/>
            </a:endParaRPr>
          </a:p>
          <a:p>
            <a:pPr marL="720">
              <a:buClr>
                <a:schemeClr val="accent5">
                  <a:lumMod val="75000"/>
                </a:schemeClr>
              </a:buClr>
              <a:buSzPct val="85000"/>
            </a:pPr>
            <a:r>
              <a:rPr lang="en-US" sz="2400" spc="-1" dirty="0" err="1">
                <a:uFill>
                  <a:solidFill>
                    <a:srgbClr val="FFFFFF"/>
                  </a:solidFill>
                </a:uFill>
                <a:latin typeface="Franklin Gothic Book"/>
                <a:cs typeface="Franklin Gothic Book"/>
              </a:rPr>
              <a:t>Recomanació</a:t>
            </a:r>
            <a:r>
              <a:rPr lang="en-US" sz="2400" spc="-1" dirty="0">
                <a:uFill>
                  <a:solidFill>
                    <a:srgbClr val="FFFFFF"/>
                  </a:solidFill>
                </a:uFill>
                <a:latin typeface="Franklin Gothic Book"/>
                <a:cs typeface="Franklin Gothic Book"/>
              </a:rPr>
              <a:t>:</a:t>
            </a:r>
          </a:p>
          <a:p>
            <a:pPr marL="457920" lvl="1">
              <a:buClr>
                <a:schemeClr val="accent5">
                  <a:lumMod val="75000"/>
                </a:schemeClr>
              </a:buClr>
              <a:buSzPct val="85000"/>
            </a:pPr>
            <a:r>
              <a:rPr lang="en-US" sz="2400" spc="-1" dirty="0" err="1">
                <a:uFill>
                  <a:solidFill>
                    <a:srgbClr val="FFFFFF"/>
                  </a:solidFill>
                </a:uFill>
                <a:latin typeface="Franklin Gothic Book"/>
                <a:cs typeface="Franklin Gothic Book"/>
              </a:rPr>
              <a:t>matricular</a:t>
            </a:r>
            <a:r>
              <a:rPr lang="en-US" sz="2400" spc="-1" dirty="0">
                <a:uFill>
                  <a:solidFill>
                    <a:srgbClr val="FFFFFF"/>
                  </a:solidFill>
                </a:uFill>
                <a:latin typeface="Franklin Gothic Book"/>
                <a:cs typeface="Franklin Gothic Book"/>
              </a:rPr>
              <a:t>-se en el TFG en el curs </a:t>
            </a:r>
            <a:r>
              <a:rPr lang="en-US" sz="2400" spc="-1" dirty="0" err="1">
                <a:uFill>
                  <a:solidFill>
                    <a:srgbClr val="FFFFFF"/>
                  </a:solidFill>
                </a:uFill>
                <a:latin typeface="Franklin Gothic Book"/>
                <a:cs typeface="Franklin Gothic Book"/>
              </a:rPr>
              <a:t>acadèmic</a:t>
            </a:r>
            <a:r>
              <a:rPr lang="en-US" sz="2400" spc="-1" dirty="0">
                <a:uFill>
                  <a:solidFill>
                    <a:srgbClr val="FFFFFF"/>
                  </a:solidFill>
                </a:uFill>
                <a:latin typeface="Franklin Gothic Book"/>
                <a:cs typeface="Franklin Gothic Book"/>
              </a:rPr>
              <a:t> en </a:t>
            </a:r>
            <a:r>
              <a:rPr lang="en-US" sz="2400" spc="-1" dirty="0" err="1">
                <a:uFill>
                  <a:solidFill>
                    <a:srgbClr val="FFFFFF"/>
                  </a:solidFill>
                </a:uFill>
                <a:latin typeface="Franklin Gothic Book"/>
                <a:cs typeface="Franklin Gothic Book"/>
              </a:rPr>
              <a:t>què</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l’estudiant</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espera</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completar</a:t>
            </a:r>
            <a:r>
              <a:rPr lang="en-US" sz="2400" spc="-1" dirty="0">
                <a:uFill>
                  <a:solidFill>
                    <a:srgbClr val="FFFFFF"/>
                  </a:solidFill>
                </a:uFill>
                <a:latin typeface="Franklin Gothic Book"/>
                <a:cs typeface="Franklin Gothic Book"/>
              </a:rPr>
              <a:t> el </a:t>
            </a:r>
            <a:r>
              <a:rPr lang="en-US" sz="2400" spc="-1" dirty="0" err="1">
                <a:uFill>
                  <a:solidFill>
                    <a:srgbClr val="FFFFFF"/>
                  </a:solidFill>
                </a:uFill>
                <a:latin typeface="Franklin Gothic Book"/>
                <a:cs typeface="Franklin Gothic Book"/>
              </a:rPr>
              <a:t>grau</a:t>
            </a:r>
            <a:r>
              <a:rPr lang="en-US" sz="2400" spc="-1" dirty="0">
                <a:uFill>
                  <a:solidFill>
                    <a:srgbClr val="FFFFFF"/>
                  </a:solidFill>
                </a:uFill>
                <a:latin typeface="Franklin Gothic Book"/>
                <a:cs typeface="Franklin Gothic Book"/>
              </a:rPr>
              <a:t>. </a:t>
            </a:r>
          </a:p>
          <a:p>
            <a:pPr marL="720">
              <a:lnSpc>
                <a:spcPct val="150000"/>
              </a:lnSpc>
              <a:buClr>
                <a:srgbClr val="D34817"/>
              </a:buClr>
              <a:buSzPct val="85000"/>
            </a:pPr>
            <a:endParaRPr lang="en-US" sz="2000" spc="-1" dirty="0">
              <a:uFill>
                <a:solidFill>
                  <a:srgbClr val="FFFFFF"/>
                </a:solidFill>
              </a:uFill>
              <a:latin typeface="Arial"/>
            </a:endParaRPr>
          </a:p>
        </p:txBody>
      </p:sp>
      <p:sp>
        <p:nvSpPr>
          <p:cNvPr id="4" name="CustomShape 1"/>
          <p:cNvSpPr/>
          <p:nvPr/>
        </p:nvSpPr>
        <p:spPr>
          <a:xfrm>
            <a:off x="1981200" y="274680"/>
            <a:ext cx="8228880"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91440" anchor="b"/>
          <a:lstStyle/>
          <a:p>
            <a:endParaRPr lang="en-US" spc="-1" dirty="0">
              <a:uFill>
                <a:solidFill>
                  <a:srgbClr val="FFFFFF"/>
                </a:solidFill>
              </a:uFill>
              <a:latin typeface="Arial"/>
            </a:endParaRPr>
          </a:p>
          <a:p>
            <a:endParaRPr lang="en-US" spc="-1" dirty="0">
              <a:uFill>
                <a:solidFill>
                  <a:srgbClr val="FFFFFF"/>
                </a:solidFill>
              </a:uFill>
              <a:latin typeface="Arial"/>
            </a:endParaRPr>
          </a:p>
          <a:p>
            <a:pPr>
              <a:lnSpc>
                <a:spcPct val="100000"/>
              </a:lnSpc>
            </a:pPr>
            <a:r>
              <a:rPr lang="en-US" sz="3200" b="1" spc="-1" dirty="0">
                <a:uFill>
                  <a:solidFill>
                    <a:srgbClr val="FFFFFF"/>
                  </a:solidFill>
                </a:uFill>
                <a:latin typeface="Franklin Gothic Book"/>
              </a:rPr>
              <a:t>TREBALL FI DE GRAU </a:t>
            </a:r>
            <a:r>
              <a:rPr lang="en-US" sz="3200" b="1" i="1" spc="-1" dirty="0">
                <a:uFill>
                  <a:solidFill>
                    <a:srgbClr val="FFFFFF"/>
                  </a:solidFill>
                </a:uFill>
                <a:latin typeface="Franklin Gothic Book"/>
              </a:rPr>
              <a:t>(TFG)</a:t>
            </a:r>
            <a:endParaRPr lang="en-US" sz="3200" b="1" spc="-1" dirty="0">
              <a:uFill>
                <a:solidFill>
                  <a:srgbClr val="FFFFFF"/>
                </a:solidFill>
              </a:uFill>
            </a:endParaRPr>
          </a:p>
          <a:p>
            <a:pPr>
              <a:lnSpc>
                <a:spcPct val="100000"/>
              </a:lnSpc>
            </a:pPr>
            <a:endParaRPr lang="en-US" spc="-1" dirty="0">
              <a:uFill>
                <a:solidFill>
                  <a:srgbClr val="FFFFFF"/>
                </a:solidFill>
              </a:uFill>
              <a:latin typeface="Arial"/>
            </a:endParaRPr>
          </a:p>
        </p:txBody>
      </p:sp>
      <p:cxnSp>
        <p:nvCxnSpPr>
          <p:cNvPr id="5" name="Straight Connector 4"/>
          <p:cNvCxnSpPr/>
          <p:nvPr/>
        </p:nvCxnSpPr>
        <p:spPr>
          <a:xfrm>
            <a:off x="2074259" y="1117554"/>
            <a:ext cx="7517501" cy="0"/>
          </a:xfrm>
          <a:prstGeom prst="line">
            <a:avLst/>
          </a:prstGeom>
          <a:ln w="53975">
            <a:solidFill>
              <a:srgbClr val="1CA6A8"/>
            </a:solidFill>
          </a:ln>
        </p:spPr>
        <p:style>
          <a:lnRef idx="1">
            <a:schemeClr val="accent1"/>
          </a:lnRef>
          <a:fillRef idx="0">
            <a:schemeClr val="accent1"/>
          </a:fillRef>
          <a:effectRef idx="0">
            <a:schemeClr val="accent1"/>
          </a:effectRef>
          <a:fontRef idx="minor">
            <a:schemeClr val="tx1"/>
          </a:fontRef>
        </p:style>
      </p:cxnSp>
      <p:sp>
        <p:nvSpPr>
          <p:cNvPr id="2" name="Rectangle: cantonades arrodonides 1">
            <a:extLst>
              <a:ext uri="{FF2B5EF4-FFF2-40B4-BE49-F238E27FC236}">
                <a16:creationId xmlns:a16="http://schemas.microsoft.com/office/drawing/2014/main" id="{8A821641-00E7-41AB-AFEE-F5EC7DB97E9E}"/>
              </a:ext>
            </a:extLst>
          </p:cNvPr>
          <p:cNvSpPr/>
          <p:nvPr/>
        </p:nvSpPr>
        <p:spPr>
          <a:xfrm>
            <a:off x="9938084" y="3229458"/>
            <a:ext cx="2081463" cy="279132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b="1" dirty="0"/>
              <a:t>Si </a:t>
            </a:r>
            <a:r>
              <a:rPr lang="ca-ES" b="1" dirty="0" err="1"/>
              <a:t>quieres</a:t>
            </a:r>
            <a:r>
              <a:rPr lang="ca-ES" b="1" dirty="0"/>
              <a:t> </a:t>
            </a:r>
            <a:r>
              <a:rPr lang="ca-ES" b="1" dirty="0" err="1"/>
              <a:t>defender</a:t>
            </a:r>
            <a:r>
              <a:rPr lang="ca-ES" b="1" dirty="0"/>
              <a:t> el TFG </a:t>
            </a:r>
            <a:r>
              <a:rPr lang="ca-ES" b="1" dirty="0" err="1"/>
              <a:t>durante</a:t>
            </a:r>
            <a:r>
              <a:rPr lang="ca-ES" b="1" dirty="0"/>
              <a:t> el primer semestre</a:t>
            </a:r>
          </a:p>
          <a:p>
            <a:pPr algn="ctr"/>
            <a:endParaRPr lang="ca-ES" b="1" dirty="0"/>
          </a:p>
          <a:p>
            <a:pPr algn="ctr"/>
            <a:r>
              <a:rPr lang="ca-ES" b="1" dirty="0"/>
              <a:t>Contacta con Gestió Acadèmica</a:t>
            </a:r>
          </a:p>
        </p:txBody>
      </p:sp>
    </p:spTree>
    <p:extLst>
      <p:ext uri="{BB962C8B-B14F-4D97-AF65-F5344CB8AC3E}">
        <p14:creationId xmlns:p14="http://schemas.microsoft.com/office/powerpoint/2010/main" val="209170607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CustomShape 2"/>
          <p:cNvSpPr/>
          <p:nvPr/>
        </p:nvSpPr>
        <p:spPr>
          <a:xfrm>
            <a:off x="385011" y="1017180"/>
            <a:ext cx="11069052" cy="4823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720">
              <a:lnSpc>
                <a:spcPct val="150000"/>
              </a:lnSpc>
              <a:buClr>
                <a:schemeClr val="accent5">
                  <a:lumMod val="75000"/>
                </a:schemeClr>
              </a:buClr>
              <a:buSzPct val="85000"/>
            </a:pPr>
            <a:r>
              <a:rPr lang="en-US" sz="2400" spc="-1" dirty="0">
                <a:uFill>
                  <a:solidFill>
                    <a:srgbClr val="FFFFFF"/>
                  </a:solidFill>
                </a:uFill>
                <a:latin typeface="Franklin Gothic Book"/>
                <a:cs typeface="Franklin Gothic Book"/>
              </a:rPr>
              <a:t>A MITJANS D’OCTUBRE es publica la </a:t>
            </a:r>
            <a:r>
              <a:rPr lang="en-US" sz="2400" spc="-1" dirty="0" err="1">
                <a:uFill>
                  <a:solidFill>
                    <a:srgbClr val="FFFFFF"/>
                  </a:solidFill>
                </a:uFill>
                <a:latin typeface="Franklin Gothic Book"/>
                <a:cs typeface="Franklin Gothic Book"/>
              </a:rPr>
              <a:t>llista</a:t>
            </a:r>
            <a:r>
              <a:rPr lang="en-US" sz="2400" spc="-1" dirty="0">
                <a:uFill>
                  <a:solidFill>
                    <a:srgbClr val="FFFFFF"/>
                  </a:solidFill>
                </a:uFill>
                <a:latin typeface="Franklin Gothic Book"/>
                <a:cs typeface="Franklin Gothic Book"/>
              </a:rPr>
              <a:t> de </a:t>
            </a:r>
            <a:r>
              <a:rPr lang="en-US" sz="2400" spc="-1" dirty="0" err="1">
                <a:uFill>
                  <a:solidFill>
                    <a:srgbClr val="FFFFFF"/>
                  </a:solidFill>
                </a:uFill>
                <a:latin typeface="Franklin Gothic Book"/>
                <a:cs typeface="Franklin Gothic Book"/>
              </a:rPr>
              <a:t>possibles</a:t>
            </a:r>
            <a:r>
              <a:rPr lang="en-US" sz="2400" spc="-1" dirty="0">
                <a:uFill>
                  <a:solidFill>
                    <a:srgbClr val="FFFFFF"/>
                  </a:solidFill>
                </a:uFill>
                <a:latin typeface="Franklin Gothic Book"/>
                <a:cs typeface="Franklin Gothic Book"/>
              </a:rPr>
              <a:t> TFGs:</a:t>
            </a:r>
          </a:p>
          <a:p>
            <a:pPr marL="720">
              <a:lnSpc>
                <a:spcPct val="150000"/>
              </a:lnSpc>
              <a:buClr>
                <a:schemeClr val="accent5">
                  <a:lumMod val="75000"/>
                </a:schemeClr>
              </a:buClr>
              <a:buSzPct val="85000"/>
            </a:pP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Títol</a:t>
            </a:r>
            <a:r>
              <a:rPr lang="en-US" sz="2400" spc="-1" dirty="0">
                <a:uFill>
                  <a:solidFill>
                    <a:srgbClr val="FFFFFF"/>
                  </a:solidFill>
                </a:uFill>
                <a:latin typeface="Franklin Gothic Book"/>
                <a:cs typeface="Franklin Gothic Book"/>
              </a:rPr>
              <a:t> del </a:t>
            </a:r>
            <a:r>
              <a:rPr lang="en-US" sz="2400" spc="-1" dirty="0" err="1">
                <a:uFill>
                  <a:solidFill>
                    <a:srgbClr val="FFFFFF"/>
                  </a:solidFill>
                </a:uFill>
                <a:latin typeface="Franklin Gothic Book"/>
                <a:cs typeface="Franklin Gothic Book"/>
              </a:rPr>
              <a:t>projecte</a:t>
            </a:r>
            <a:r>
              <a:rPr lang="en-US" sz="2400" spc="-1" dirty="0">
                <a:uFill>
                  <a:solidFill>
                    <a:srgbClr val="FFFFFF"/>
                  </a:solidFill>
                </a:uFill>
                <a:latin typeface="Franklin Gothic Book"/>
                <a:cs typeface="Franklin Gothic Book"/>
              </a:rPr>
              <a:t> i nom del tutor </a:t>
            </a:r>
            <a:r>
              <a:rPr lang="en-US" sz="2400" spc="-1" dirty="0" err="1">
                <a:uFill>
                  <a:solidFill>
                    <a:srgbClr val="FFFFFF"/>
                  </a:solidFill>
                </a:uFill>
                <a:latin typeface="Franklin Gothic Book"/>
                <a:cs typeface="Franklin Gothic Book"/>
              </a:rPr>
              <a:t>associat</a:t>
            </a:r>
            <a:endParaRPr lang="en-US" sz="2400" spc="-1" dirty="0">
              <a:uFill>
                <a:solidFill>
                  <a:srgbClr val="FFFFFF"/>
                </a:solidFill>
              </a:uFill>
              <a:latin typeface="Franklin Gothic Book"/>
              <a:cs typeface="Franklin Gothic Book"/>
            </a:endParaRPr>
          </a:p>
          <a:p>
            <a:pPr marL="915120" lvl="2">
              <a:lnSpc>
                <a:spcPct val="50000"/>
              </a:lnSpc>
              <a:buClr>
                <a:schemeClr val="accent5">
                  <a:lumMod val="75000"/>
                </a:schemeClr>
              </a:buClr>
              <a:buSzPct val="85000"/>
            </a:pPr>
            <a:endParaRPr lang="en-US" sz="2400" spc="-1" dirty="0">
              <a:uFill>
                <a:solidFill>
                  <a:srgbClr val="FFFFFF"/>
                </a:solidFill>
              </a:uFill>
              <a:latin typeface="Franklin Gothic Book"/>
              <a:cs typeface="Franklin Gothic Book"/>
            </a:endParaRPr>
          </a:p>
          <a:p>
            <a:pPr marL="720">
              <a:lnSpc>
                <a:spcPct val="150000"/>
              </a:lnSpc>
              <a:buClr>
                <a:schemeClr val="accent5">
                  <a:lumMod val="75000"/>
                </a:schemeClr>
              </a:buClr>
              <a:buSzPct val="85000"/>
            </a:pPr>
            <a:r>
              <a:rPr lang="en-US" sz="2400" spc="-1" dirty="0">
                <a:uFill>
                  <a:solidFill>
                    <a:srgbClr val="FFFFFF"/>
                  </a:solidFill>
                </a:uFill>
                <a:latin typeface="Franklin Gothic Book"/>
                <a:cs typeface="Franklin Gothic Book"/>
              </a:rPr>
              <a:t>ELECCIÓ:  </a:t>
            </a:r>
            <a:r>
              <a:rPr lang="en-US" sz="2400" spc="-1" dirty="0" err="1">
                <a:uFill>
                  <a:solidFill>
                    <a:srgbClr val="FFFFFF"/>
                  </a:solidFill>
                </a:uFill>
                <a:latin typeface="Franklin Gothic Book"/>
                <a:cs typeface="Franklin Gothic Book"/>
              </a:rPr>
              <a:t>En</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funció</a:t>
            </a:r>
            <a:r>
              <a:rPr lang="en-US" sz="2400" spc="-1" dirty="0">
                <a:uFill>
                  <a:solidFill>
                    <a:srgbClr val="FFFFFF"/>
                  </a:solidFill>
                </a:uFill>
                <a:latin typeface="Franklin Gothic Book"/>
                <a:cs typeface="Franklin Gothic Book"/>
              </a:rPr>
              <a:t> de la nota de </a:t>
            </a:r>
            <a:r>
              <a:rPr lang="en-US" sz="2400" spc="-1" dirty="0" err="1">
                <a:uFill>
                  <a:solidFill>
                    <a:srgbClr val="FFFFFF"/>
                  </a:solidFill>
                </a:uFill>
                <a:latin typeface="Franklin Gothic Book"/>
                <a:cs typeface="Franklin Gothic Book"/>
              </a:rPr>
              <a:t>l’expedient</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acadèmic</a:t>
            </a:r>
            <a:endParaRPr lang="en-US" sz="2400" spc="-1" dirty="0">
              <a:uFill>
                <a:solidFill>
                  <a:srgbClr val="FFFFFF"/>
                </a:solidFill>
              </a:uFill>
              <a:latin typeface="Franklin Gothic Book"/>
              <a:cs typeface="Franklin Gothic Book"/>
            </a:endParaRPr>
          </a:p>
          <a:p>
            <a:pPr marL="720">
              <a:lnSpc>
                <a:spcPct val="150000"/>
              </a:lnSpc>
              <a:buClr>
                <a:schemeClr val="accent5">
                  <a:lumMod val="75000"/>
                </a:schemeClr>
              </a:buClr>
              <a:buSzPct val="85000"/>
            </a:pPr>
            <a:r>
              <a:rPr lang="en-US" sz="2400" spc="-1" dirty="0">
                <a:uFill>
                  <a:solidFill>
                    <a:srgbClr val="FFFFFF"/>
                  </a:solidFill>
                </a:uFill>
                <a:latin typeface="Franklin Gothic Book"/>
                <a:cs typeface="Franklin Gothic Book"/>
              </a:rPr>
              <a:t>AVALUACIÓ: Tutor </a:t>
            </a:r>
            <a:r>
              <a:rPr lang="en-US" sz="2400" spc="-1" dirty="0" err="1">
                <a:uFill>
                  <a:solidFill>
                    <a:srgbClr val="FFFFFF"/>
                  </a:solidFill>
                </a:uFill>
                <a:latin typeface="Franklin Gothic Book"/>
                <a:cs typeface="Franklin Gothic Book"/>
              </a:rPr>
              <a:t>puntua</a:t>
            </a:r>
            <a:r>
              <a:rPr lang="en-US" sz="2400" spc="-1" dirty="0">
                <a:uFill>
                  <a:solidFill>
                    <a:srgbClr val="FFFFFF"/>
                  </a:solidFill>
                </a:uFill>
                <a:latin typeface="Franklin Gothic Book"/>
                <a:cs typeface="Franklin Gothic Book"/>
              </a:rPr>
              <a:t> el </a:t>
            </a:r>
            <a:r>
              <a:rPr lang="en-US" sz="2400" spc="-1" dirty="0" err="1">
                <a:uFill>
                  <a:solidFill>
                    <a:srgbClr val="FFFFFF"/>
                  </a:solidFill>
                </a:uFill>
                <a:latin typeface="Franklin Gothic Book"/>
                <a:cs typeface="Franklin Gothic Book"/>
              </a:rPr>
              <a:t>treball</a:t>
            </a:r>
            <a:r>
              <a:rPr lang="en-US" sz="2400" spc="-1" dirty="0">
                <a:uFill>
                  <a:solidFill>
                    <a:srgbClr val="FFFFFF"/>
                  </a:solidFill>
                </a:uFill>
                <a:latin typeface="Franklin Gothic Book"/>
                <a:cs typeface="Franklin Gothic Book"/>
              </a:rPr>
              <a:t> SOBRE 10, </a:t>
            </a:r>
            <a:r>
              <a:rPr lang="en-US" sz="2400" spc="-1" dirty="0" err="1">
                <a:uFill>
                  <a:solidFill>
                    <a:srgbClr val="FFFFFF"/>
                  </a:solidFill>
                </a:uFill>
                <a:latin typeface="Franklin Gothic Book"/>
                <a:cs typeface="Franklin Gothic Book"/>
              </a:rPr>
              <a:t>si</a:t>
            </a:r>
            <a:r>
              <a:rPr lang="en-US" sz="2400" spc="-1" dirty="0">
                <a:uFill>
                  <a:solidFill>
                    <a:srgbClr val="FFFFFF"/>
                  </a:solidFill>
                </a:uFill>
                <a:latin typeface="Franklin Gothic Book"/>
                <a:cs typeface="Franklin Gothic Book"/>
              </a:rPr>
              <a:t> la nota </a:t>
            </a:r>
            <a:r>
              <a:rPr lang="en-US" sz="2400" spc="-1" dirty="0" err="1">
                <a:uFill>
                  <a:solidFill>
                    <a:srgbClr val="FFFFFF"/>
                  </a:solidFill>
                </a:uFill>
                <a:latin typeface="Franklin Gothic Book"/>
                <a:cs typeface="Franklin Gothic Book"/>
              </a:rPr>
              <a:t>és</a:t>
            </a:r>
            <a:r>
              <a:rPr lang="en-US" sz="2400" spc="-1" dirty="0">
                <a:uFill>
                  <a:solidFill>
                    <a:srgbClr val="FFFFFF"/>
                  </a:solidFill>
                </a:uFill>
                <a:latin typeface="Franklin Gothic Book"/>
                <a:cs typeface="Franklin Gothic Book"/>
              </a:rPr>
              <a:t> 7 o </a:t>
            </a:r>
            <a:r>
              <a:rPr lang="en-US" sz="2400" spc="-1" dirty="0" err="1">
                <a:uFill>
                  <a:solidFill>
                    <a:srgbClr val="FFFFFF"/>
                  </a:solidFill>
                </a:uFill>
                <a:latin typeface="Franklin Gothic Book"/>
                <a:cs typeface="Franklin Gothic Book"/>
              </a:rPr>
              <a:t>més</a:t>
            </a:r>
            <a:r>
              <a:rPr lang="en-US" sz="2400" spc="-1" dirty="0">
                <a:uFill>
                  <a:solidFill>
                    <a:srgbClr val="FFFFFF"/>
                  </a:solidFill>
                </a:uFill>
                <a:latin typeface="Franklin Gothic Book"/>
                <a:cs typeface="Franklin Gothic Book"/>
              </a:rPr>
              <a:t> es </a:t>
            </a:r>
            <a:r>
              <a:rPr lang="en-US" sz="2400" spc="-1" dirty="0" err="1">
                <a:uFill>
                  <a:solidFill>
                    <a:srgbClr val="FFFFFF"/>
                  </a:solidFill>
                </a:uFill>
                <a:latin typeface="Franklin Gothic Book"/>
                <a:cs typeface="Franklin Gothic Book"/>
              </a:rPr>
              <a:t>posa</a:t>
            </a:r>
            <a:r>
              <a:rPr lang="en-US" sz="2400" spc="-1" dirty="0">
                <a:uFill>
                  <a:solidFill>
                    <a:srgbClr val="FFFFFF"/>
                  </a:solidFill>
                </a:uFill>
                <a:latin typeface="Franklin Gothic Book"/>
                <a:cs typeface="Franklin Gothic Book"/>
              </a:rPr>
              <a:t> la nota 			</a:t>
            </a:r>
            <a:r>
              <a:rPr lang="en-US" sz="2400" spc="-1" dirty="0" err="1">
                <a:uFill>
                  <a:solidFill>
                    <a:srgbClr val="FFFFFF"/>
                  </a:solidFill>
                </a:uFill>
                <a:latin typeface="Franklin Gothic Book"/>
                <a:cs typeface="Franklin Gothic Book"/>
              </a:rPr>
              <a:t>màxima</a:t>
            </a:r>
            <a:r>
              <a:rPr lang="en-US" sz="2400" spc="-1" dirty="0">
                <a:uFill>
                  <a:solidFill>
                    <a:srgbClr val="FFFFFF"/>
                  </a:solidFill>
                </a:uFill>
                <a:latin typeface="Franklin Gothic Book"/>
                <a:cs typeface="Franklin Gothic Book"/>
              </a:rPr>
              <a:t> de </a:t>
            </a:r>
            <a:r>
              <a:rPr lang="en-US" sz="2400" u="sng" spc="-1" dirty="0">
                <a:uFill>
                  <a:solidFill>
                    <a:srgbClr val="FFFFFF"/>
                  </a:solidFill>
                </a:uFill>
                <a:latin typeface="Franklin Gothic Book"/>
                <a:cs typeface="Franklin Gothic Book"/>
              </a:rPr>
              <a:t>7</a:t>
            </a:r>
            <a:r>
              <a:rPr lang="en-US" sz="2400" spc="-1" dirty="0">
                <a:uFill>
                  <a:solidFill>
                    <a:srgbClr val="FFFFFF"/>
                  </a:solidFill>
                </a:uFill>
                <a:latin typeface="Franklin Gothic Book"/>
                <a:cs typeface="Franklin Gothic Book"/>
              </a:rPr>
              <a:t>.</a:t>
            </a:r>
          </a:p>
          <a:p>
            <a:pPr marL="457920" lvl="1">
              <a:buClr>
                <a:schemeClr val="accent5">
                  <a:lumMod val="75000"/>
                </a:schemeClr>
              </a:buClr>
              <a:buSzPct val="85000"/>
            </a:pPr>
            <a:endParaRPr lang="en-US" sz="2400" spc="-1" dirty="0">
              <a:uFill>
                <a:solidFill>
                  <a:srgbClr val="FFFFFF"/>
                </a:solidFill>
              </a:uFill>
              <a:latin typeface="Franklin Gothic Book"/>
              <a:cs typeface="Franklin Gothic Book"/>
            </a:endParaRPr>
          </a:p>
          <a:p>
            <a:pPr marL="457920" lvl="1">
              <a:buClr>
                <a:schemeClr val="accent5">
                  <a:lumMod val="75000"/>
                </a:schemeClr>
              </a:buClr>
              <a:buSzPct val="85000"/>
            </a:pPr>
            <a:r>
              <a:rPr lang="en-US" sz="2400" spc="-1" dirty="0">
                <a:uFill>
                  <a:solidFill>
                    <a:srgbClr val="FFFFFF"/>
                  </a:solidFill>
                </a:uFill>
                <a:latin typeface="Franklin Gothic Book"/>
                <a:cs typeface="Franklin Gothic Book"/>
              </a:rPr>
              <a:t>Un </a:t>
            </a:r>
            <a:r>
              <a:rPr lang="en-US" sz="2400" spc="-1" dirty="0" err="1">
                <a:uFill>
                  <a:solidFill>
                    <a:srgbClr val="FFFFFF"/>
                  </a:solidFill>
                </a:uFill>
                <a:latin typeface="Franklin Gothic Book"/>
                <a:cs typeface="Franklin Gothic Book"/>
              </a:rPr>
              <a:t>estudiant</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que</a:t>
            </a:r>
            <a:r>
              <a:rPr lang="en-US" sz="2400" spc="-1" dirty="0">
                <a:uFill>
                  <a:solidFill>
                    <a:srgbClr val="FFFFFF"/>
                  </a:solidFill>
                </a:uFill>
                <a:latin typeface="Franklin Gothic Book"/>
                <a:cs typeface="Franklin Gothic Book"/>
              </a:rPr>
              <a:t> ha </a:t>
            </a:r>
            <a:r>
              <a:rPr lang="en-US" sz="2400" spc="-1" dirty="0" err="1">
                <a:uFill>
                  <a:solidFill>
                    <a:srgbClr val="FFFFFF"/>
                  </a:solidFill>
                </a:uFill>
                <a:latin typeface="Franklin Gothic Book"/>
                <a:cs typeface="Franklin Gothic Book"/>
              </a:rPr>
              <a:t>obtingut</a:t>
            </a:r>
            <a:r>
              <a:rPr lang="en-US" sz="2400" spc="-1" dirty="0">
                <a:uFill>
                  <a:solidFill>
                    <a:srgbClr val="FFFFFF"/>
                  </a:solidFill>
                </a:uFill>
                <a:latin typeface="Franklin Gothic Book"/>
                <a:cs typeface="Franklin Gothic Book"/>
              </a:rPr>
              <a:t> un 7 pot </a:t>
            </a:r>
            <a:r>
              <a:rPr lang="en-US" sz="2400" spc="-1" dirty="0" err="1">
                <a:uFill>
                  <a:solidFill>
                    <a:srgbClr val="FFFFFF"/>
                  </a:solidFill>
                </a:uFill>
                <a:latin typeface="Franklin Gothic Book"/>
                <a:cs typeface="Franklin Gothic Book"/>
              </a:rPr>
              <a:t>decidir</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participar</a:t>
            </a:r>
            <a:r>
              <a:rPr lang="en-US" sz="2400" spc="-1" dirty="0">
                <a:uFill>
                  <a:solidFill>
                    <a:srgbClr val="FFFFFF"/>
                  </a:solidFill>
                </a:uFill>
                <a:latin typeface="Franklin Gothic Book"/>
                <a:cs typeface="Franklin Gothic Book"/>
              </a:rPr>
              <a:t> en la </a:t>
            </a:r>
            <a:r>
              <a:rPr lang="en-US" sz="2400" spc="-1" dirty="0" err="1">
                <a:uFill>
                  <a:solidFill>
                    <a:srgbClr val="FFFFFF"/>
                  </a:solidFill>
                </a:uFill>
                <a:latin typeface="Franklin Gothic Book"/>
                <a:cs typeface="Franklin Gothic Book"/>
              </a:rPr>
              <a:t>Sessió</a:t>
            </a:r>
            <a:r>
              <a:rPr lang="en-US" sz="2400" spc="-1" dirty="0">
                <a:uFill>
                  <a:solidFill>
                    <a:srgbClr val="FFFFFF"/>
                  </a:solidFill>
                </a:uFill>
                <a:latin typeface="Franklin Gothic Book"/>
                <a:cs typeface="Franklin Gothic Book"/>
              </a:rPr>
              <a:t> de </a:t>
            </a:r>
            <a:r>
              <a:rPr lang="en-US" sz="2400" spc="-1" dirty="0" err="1">
                <a:uFill>
                  <a:solidFill>
                    <a:srgbClr val="FFFFFF"/>
                  </a:solidFill>
                </a:uFill>
                <a:latin typeface="Franklin Gothic Book"/>
                <a:cs typeface="Franklin Gothic Book"/>
              </a:rPr>
              <a:t>Pòsters</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implica</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crear</a:t>
            </a:r>
            <a:r>
              <a:rPr lang="en-US" sz="2400" spc="-1" dirty="0">
                <a:uFill>
                  <a:solidFill>
                    <a:srgbClr val="FFFFFF"/>
                  </a:solidFill>
                </a:uFill>
                <a:latin typeface="Franklin Gothic Book"/>
                <a:cs typeface="Franklin Gothic Book"/>
              </a:rPr>
              <a:t> un </a:t>
            </a:r>
            <a:r>
              <a:rPr lang="en-US" sz="2400" spc="-1" dirty="0" err="1">
                <a:uFill>
                  <a:solidFill>
                    <a:srgbClr val="FFFFFF"/>
                  </a:solidFill>
                </a:uFill>
                <a:latin typeface="Franklin Gothic Book"/>
                <a:cs typeface="Franklin Gothic Book"/>
              </a:rPr>
              <a:t>pòster</a:t>
            </a:r>
            <a:r>
              <a:rPr lang="en-US" sz="2400" spc="-1" dirty="0">
                <a:uFill>
                  <a:solidFill>
                    <a:srgbClr val="FFFFFF"/>
                  </a:solidFill>
                </a:uFill>
                <a:latin typeface="Franklin Gothic Book"/>
                <a:cs typeface="Franklin Gothic Book"/>
              </a:rPr>
              <a:t> i </a:t>
            </a:r>
            <a:r>
              <a:rPr lang="en-US" sz="2400" spc="-1" dirty="0" err="1">
                <a:uFill>
                  <a:solidFill>
                    <a:srgbClr val="FFFFFF"/>
                  </a:solidFill>
                </a:uFill>
                <a:latin typeface="Franklin Gothic Book"/>
                <a:cs typeface="Franklin Gothic Book"/>
              </a:rPr>
              <a:t>defensar</a:t>
            </a:r>
            <a:r>
              <a:rPr lang="en-US" sz="2400" spc="-1" dirty="0">
                <a:uFill>
                  <a:solidFill>
                    <a:srgbClr val="FFFFFF"/>
                  </a:solidFill>
                </a:uFill>
                <a:latin typeface="Franklin Gothic Book"/>
                <a:cs typeface="Franklin Gothic Book"/>
              </a:rPr>
              <a:t> el </a:t>
            </a:r>
            <a:r>
              <a:rPr lang="en-US" sz="2400" spc="-1" dirty="0" err="1">
                <a:uFill>
                  <a:solidFill>
                    <a:srgbClr val="FFFFFF"/>
                  </a:solidFill>
                </a:uFill>
                <a:latin typeface="Franklin Gothic Book"/>
                <a:cs typeface="Franklin Gothic Book"/>
              </a:rPr>
              <a:t>treball</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davant</a:t>
            </a:r>
            <a:r>
              <a:rPr lang="en-US" sz="2400" spc="-1" dirty="0">
                <a:uFill>
                  <a:solidFill>
                    <a:srgbClr val="FFFFFF"/>
                  </a:solidFill>
                </a:uFill>
                <a:latin typeface="Franklin Gothic Book"/>
                <a:cs typeface="Franklin Gothic Book"/>
              </a:rPr>
              <a:t> un tribunal format per professors de la </a:t>
            </a:r>
            <a:r>
              <a:rPr lang="en-US" sz="2400" spc="-1" dirty="0" err="1">
                <a:uFill>
                  <a:solidFill>
                    <a:srgbClr val="FFFFFF"/>
                  </a:solidFill>
                </a:uFill>
                <a:latin typeface="Franklin Gothic Book"/>
                <a:cs typeface="Franklin Gothic Book"/>
              </a:rPr>
              <a:t>Facultat</a:t>
            </a:r>
            <a:r>
              <a:rPr lang="en-US" sz="2400" spc="-1" dirty="0">
                <a:uFill>
                  <a:solidFill>
                    <a:srgbClr val="FFFFFF"/>
                  </a:solidFill>
                </a:uFill>
                <a:latin typeface="Franklin Gothic Book"/>
                <a:cs typeface="Franklin Gothic Book"/>
              </a:rPr>
              <a:t>).</a:t>
            </a:r>
          </a:p>
          <a:p>
            <a:pPr marL="457920" lvl="1">
              <a:buClr>
                <a:schemeClr val="accent5">
                  <a:lumMod val="75000"/>
                </a:schemeClr>
              </a:buClr>
              <a:buSzPct val="85000"/>
            </a:pPr>
            <a:endParaRPr lang="en-US" sz="2400" spc="-1" dirty="0">
              <a:uFill>
                <a:solidFill>
                  <a:srgbClr val="FFFFFF"/>
                </a:solidFill>
              </a:uFill>
              <a:latin typeface="Franklin Gothic Book"/>
              <a:cs typeface="Franklin Gothic Book"/>
            </a:endParaRPr>
          </a:p>
          <a:p>
            <a:pPr marL="806450" lvl="2">
              <a:buClr>
                <a:schemeClr val="accent5">
                  <a:lumMod val="75000"/>
                </a:schemeClr>
              </a:buClr>
              <a:buSzPct val="85000"/>
            </a:pPr>
            <a:r>
              <a:rPr lang="en-US" sz="2400" spc="-1" dirty="0">
                <a:uFill>
                  <a:solidFill>
                    <a:srgbClr val="FFFFFF"/>
                  </a:solidFill>
                </a:uFill>
                <a:latin typeface="Franklin Gothic Book"/>
                <a:cs typeface="Franklin Gothic Book"/>
              </a:rPr>
              <a:t>El Tribunal pot </a:t>
            </a:r>
            <a:r>
              <a:rPr lang="en-US" sz="2400" spc="-1" dirty="0" err="1">
                <a:uFill>
                  <a:solidFill>
                    <a:srgbClr val="FFFFFF"/>
                  </a:solidFill>
                </a:uFill>
                <a:latin typeface="Franklin Gothic Book"/>
                <a:cs typeface="Franklin Gothic Book"/>
              </a:rPr>
              <a:t>afegir</a:t>
            </a:r>
            <a:r>
              <a:rPr lang="en-US" sz="2400" spc="-1" dirty="0">
                <a:uFill>
                  <a:solidFill>
                    <a:srgbClr val="FFFFFF"/>
                  </a:solidFill>
                </a:uFill>
                <a:latin typeface="Franklin Gothic Book"/>
                <a:cs typeface="Franklin Gothic Book"/>
              </a:rPr>
              <a:t> fins a 3 punts </a:t>
            </a:r>
            <a:r>
              <a:rPr lang="en-US" sz="2400" spc="-1" dirty="0" err="1">
                <a:uFill>
                  <a:solidFill>
                    <a:srgbClr val="FFFFFF"/>
                  </a:solidFill>
                </a:uFill>
                <a:latin typeface="Franklin Gothic Book"/>
                <a:cs typeface="Franklin Gothic Book"/>
              </a:rPr>
              <a:t>addicionals</a:t>
            </a:r>
            <a:r>
              <a:rPr lang="en-US" sz="2400" spc="-1" dirty="0">
                <a:uFill>
                  <a:solidFill>
                    <a:srgbClr val="FFFFFF"/>
                  </a:solidFill>
                </a:uFill>
                <a:latin typeface="Franklin Gothic Book"/>
                <a:cs typeface="Franklin Gothic Book"/>
              </a:rPr>
              <a:t>.</a:t>
            </a:r>
          </a:p>
          <a:p>
            <a:pPr marL="457920" lvl="1">
              <a:lnSpc>
                <a:spcPct val="150000"/>
              </a:lnSpc>
              <a:buClr>
                <a:schemeClr val="accent5">
                  <a:lumMod val="75000"/>
                </a:schemeClr>
              </a:buClr>
              <a:buSzPct val="85000"/>
            </a:pPr>
            <a:endParaRPr lang="en-US" sz="2400" spc="-1" dirty="0">
              <a:uFill>
                <a:solidFill>
                  <a:srgbClr val="FFFFFF"/>
                </a:solidFill>
              </a:uFill>
              <a:latin typeface="Franklin Gothic Book"/>
              <a:cs typeface="Franklin Gothic Book"/>
            </a:endParaRPr>
          </a:p>
          <a:p>
            <a:pPr marL="457920" lvl="1">
              <a:lnSpc>
                <a:spcPct val="150000"/>
              </a:lnSpc>
              <a:buClr>
                <a:schemeClr val="accent5">
                  <a:lumMod val="75000"/>
                </a:schemeClr>
              </a:buClr>
              <a:buSzPct val="85000"/>
            </a:pPr>
            <a:endParaRPr lang="en-US" sz="2400" spc="-1" dirty="0">
              <a:uFill>
                <a:solidFill>
                  <a:srgbClr val="FFFFFF"/>
                </a:solidFill>
              </a:uFill>
              <a:latin typeface="Franklin Gothic Book"/>
              <a:cs typeface="Franklin Gothic Book"/>
            </a:endParaRPr>
          </a:p>
          <a:p>
            <a:pPr marL="14400">
              <a:buClr>
                <a:srgbClr val="D34817"/>
              </a:buClr>
              <a:buSzPct val="85000"/>
            </a:pPr>
            <a:endParaRPr lang="en-US" sz="2000" spc="-1" dirty="0">
              <a:uFill>
                <a:solidFill>
                  <a:srgbClr val="FFFFFF"/>
                </a:solidFill>
              </a:uFill>
              <a:latin typeface="Arial"/>
            </a:endParaRPr>
          </a:p>
        </p:txBody>
      </p:sp>
      <p:sp>
        <p:nvSpPr>
          <p:cNvPr id="4" name="CustomShape 1"/>
          <p:cNvSpPr/>
          <p:nvPr/>
        </p:nvSpPr>
        <p:spPr>
          <a:xfrm>
            <a:off x="1981200" y="274680"/>
            <a:ext cx="8228880"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91440" anchor="b"/>
          <a:lstStyle/>
          <a:p>
            <a:endParaRPr lang="en-US" spc="-1" dirty="0">
              <a:uFill>
                <a:solidFill>
                  <a:srgbClr val="FFFFFF"/>
                </a:solidFill>
              </a:uFill>
              <a:latin typeface="Arial"/>
            </a:endParaRPr>
          </a:p>
          <a:p>
            <a:endParaRPr lang="en-US" spc="-1" dirty="0">
              <a:uFill>
                <a:solidFill>
                  <a:srgbClr val="FFFFFF"/>
                </a:solidFill>
              </a:uFill>
              <a:latin typeface="Arial"/>
            </a:endParaRPr>
          </a:p>
          <a:p>
            <a:pPr>
              <a:lnSpc>
                <a:spcPct val="100000"/>
              </a:lnSpc>
            </a:pPr>
            <a:r>
              <a:rPr lang="en-US" sz="3200" b="1" spc="-1" dirty="0" err="1">
                <a:uFill>
                  <a:solidFill>
                    <a:srgbClr val="FFFFFF"/>
                  </a:solidFill>
                </a:uFill>
                <a:latin typeface="Franklin Gothic Book"/>
              </a:rPr>
              <a:t>Sobre</a:t>
            </a:r>
            <a:r>
              <a:rPr lang="en-US" sz="3200" b="1" spc="-1" dirty="0">
                <a:uFill>
                  <a:solidFill>
                    <a:srgbClr val="FFFFFF"/>
                  </a:solidFill>
                </a:uFill>
                <a:latin typeface="Franklin Gothic Book"/>
              </a:rPr>
              <a:t> el TREBALL FI DE GRAU </a:t>
            </a:r>
            <a:r>
              <a:rPr lang="en-US" sz="3200" b="1" i="1" spc="-1" dirty="0">
                <a:uFill>
                  <a:solidFill>
                    <a:srgbClr val="FFFFFF"/>
                  </a:solidFill>
                </a:uFill>
                <a:latin typeface="Franklin Gothic Book"/>
              </a:rPr>
              <a:t>(TFG)</a:t>
            </a:r>
            <a:endParaRPr lang="en-US" sz="3200" b="1" spc="-1" dirty="0">
              <a:uFill>
                <a:solidFill>
                  <a:srgbClr val="FFFFFF"/>
                </a:solidFill>
              </a:uFill>
            </a:endParaRPr>
          </a:p>
          <a:p>
            <a:pPr>
              <a:lnSpc>
                <a:spcPct val="100000"/>
              </a:lnSpc>
            </a:pPr>
            <a:endParaRPr lang="en-US" spc="-1" dirty="0">
              <a:uFill>
                <a:solidFill>
                  <a:srgbClr val="FFFFFF"/>
                </a:solidFill>
              </a:uFill>
              <a:latin typeface="Arial"/>
            </a:endParaRPr>
          </a:p>
        </p:txBody>
      </p:sp>
      <p:cxnSp>
        <p:nvCxnSpPr>
          <p:cNvPr id="5" name="Straight Connector 4"/>
          <p:cNvCxnSpPr/>
          <p:nvPr/>
        </p:nvCxnSpPr>
        <p:spPr>
          <a:xfrm>
            <a:off x="2074259" y="1117554"/>
            <a:ext cx="7517501" cy="0"/>
          </a:xfrm>
          <a:prstGeom prst="line">
            <a:avLst/>
          </a:prstGeom>
          <a:ln w="53975">
            <a:solidFill>
              <a:srgbClr val="1CA6A8"/>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CustomShape 2"/>
          <p:cNvSpPr/>
          <p:nvPr/>
        </p:nvSpPr>
        <p:spPr>
          <a:xfrm>
            <a:off x="481263" y="1117554"/>
            <a:ext cx="10587790" cy="542491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3600">
              <a:lnSpc>
                <a:spcPct val="150000"/>
              </a:lnSpc>
              <a:buClr>
                <a:schemeClr val="accent5">
                  <a:lumMod val="75000"/>
                </a:schemeClr>
              </a:buClr>
              <a:buSzPct val="85000"/>
              <a:buFont typeface="Wingdings 2" charset="2"/>
              <a:buChar char=""/>
            </a:pPr>
            <a:r>
              <a:rPr lang="en-US" sz="2400" spc="-1" dirty="0" err="1">
                <a:uFill>
                  <a:solidFill>
                    <a:srgbClr val="FFFFFF"/>
                  </a:solidFill>
                </a:uFill>
                <a:latin typeface="Franklin Gothic Book"/>
                <a:cs typeface="Franklin Gothic Book"/>
              </a:rPr>
              <a:t>Informació</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sobre</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els</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horaris</a:t>
            </a:r>
            <a:r>
              <a:rPr lang="en-US" sz="2400" spc="-1" dirty="0">
                <a:uFill>
                  <a:solidFill>
                    <a:srgbClr val="FFFFFF"/>
                  </a:solidFill>
                </a:uFill>
                <a:latin typeface="Franklin Gothic Book"/>
                <a:cs typeface="Franklin Gothic Book"/>
              </a:rPr>
              <a:t>, </a:t>
            </a:r>
            <a:r>
              <a:rPr lang="en-US" sz="2000" spc="-1" dirty="0" err="1">
                <a:uFill>
                  <a:solidFill>
                    <a:srgbClr val="FFFFFF"/>
                  </a:solidFill>
                </a:uFill>
                <a:latin typeface="Franklin Gothic Book"/>
                <a:cs typeface="Franklin Gothic Book"/>
              </a:rPr>
              <a:t>estarà</a:t>
            </a:r>
            <a:r>
              <a:rPr lang="en-US" sz="2000" spc="-1" dirty="0">
                <a:uFill>
                  <a:solidFill>
                    <a:srgbClr val="FFFFFF"/>
                  </a:solidFill>
                </a:uFill>
                <a:latin typeface="Franklin Gothic Book"/>
                <a:cs typeface="Franklin Gothic Book"/>
              </a:rPr>
              <a:t> disponible a finals de </a:t>
            </a:r>
            <a:r>
              <a:rPr lang="en-US" sz="2000" spc="-1" dirty="0" err="1">
                <a:uFill>
                  <a:solidFill>
                    <a:srgbClr val="FFFFFF"/>
                  </a:solidFill>
                </a:uFill>
                <a:latin typeface="Franklin Gothic Book"/>
                <a:cs typeface="Franklin Gothic Book"/>
              </a:rPr>
              <a:t>juny</a:t>
            </a:r>
            <a:r>
              <a:rPr lang="en-US" sz="2000" spc="-1" dirty="0">
                <a:uFill>
                  <a:solidFill>
                    <a:srgbClr val="FFFFFF"/>
                  </a:solidFill>
                </a:uFill>
                <a:latin typeface="Franklin Gothic Book"/>
                <a:cs typeface="Franklin Gothic Book"/>
              </a:rPr>
              <a:t> a:</a:t>
            </a:r>
          </a:p>
          <a:p>
            <a:pPr marL="457920" lvl="1">
              <a:lnSpc>
                <a:spcPct val="150000"/>
              </a:lnSpc>
              <a:buClr>
                <a:schemeClr val="accent5">
                  <a:lumMod val="75000"/>
                </a:schemeClr>
              </a:buClr>
              <a:buSzPct val="85000"/>
            </a:pPr>
            <a:r>
              <a:rPr lang="en-US" sz="2000" spc="-1" dirty="0">
                <a:uFill>
                  <a:solidFill>
                    <a:srgbClr val="FFFFFF"/>
                  </a:solidFill>
                </a:uFill>
                <a:latin typeface="Franklin Gothic Book"/>
                <a:cs typeface="Franklin Gothic Book"/>
              </a:rPr>
              <a:t> </a:t>
            </a:r>
            <a:r>
              <a:rPr lang="en-US" sz="2000" spc="-1" dirty="0">
                <a:uFill>
                  <a:solidFill>
                    <a:srgbClr val="FFFFFF"/>
                  </a:solidFill>
                </a:uFill>
                <a:latin typeface="Franklin Gothic Book"/>
                <a:cs typeface="Franklin Gothic Book"/>
                <a:hlinkClick r:id="rId2">
                  <a:extLst>
                    <a:ext uri="{A12FA001-AC4F-418D-AE19-62706E023703}">
                      <ahyp:hlinkClr xmlns:ahyp="http://schemas.microsoft.com/office/drawing/2018/hyperlinkcolor" val="tx"/>
                    </a:ext>
                  </a:extLst>
                </a:hlinkClick>
              </a:rPr>
              <a:t>www.uab.cat/economia-empresa</a:t>
            </a:r>
            <a:r>
              <a:rPr lang="en-US" sz="2000" spc="-1" dirty="0">
                <a:uFill>
                  <a:solidFill>
                    <a:srgbClr val="FFFFFF"/>
                  </a:solidFill>
                </a:uFill>
                <a:latin typeface="Franklin Gothic Book"/>
                <a:cs typeface="Franklin Gothic Book"/>
              </a:rPr>
              <a:t> (‘</a:t>
            </a:r>
            <a:r>
              <a:rPr lang="en-US" sz="2000" i="1" spc="-1" dirty="0" err="1">
                <a:uFill>
                  <a:solidFill>
                    <a:srgbClr val="FFFFFF"/>
                  </a:solidFill>
                </a:uFill>
                <a:latin typeface="Franklin Gothic Book"/>
                <a:cs typeface="Franklin Gothic Book"/>
              </a:rPr>
              <a:t>Horaris</a:t>
            </a:r>
            <a:r>
              <a:rPr lang="en-US" sz="2000" i="1" spc="-1" dirty="0">
                <a:uFill>
                  <a:solidFill>
                    <a:srgbClr val="FFFFFF"/>
                  </a:solidFill>
                </a:uFill>
                <a:latin typeface="Franklin Gothic Book"/>
                <a:cs typeface="Franklin Gothic Book"/>
              </a:rPr>
              <a:t> i </a:t>
            </a:r>
            <a:r>
              <a:rPr lang="en-US" sz="2000" i="1" spc="-1" dirty="0" err="1">
                <a:uFill>
                  <a:solidFill>
                    <a:srgbClr val="FFFFFF"/>
                  </a:solidFill>
                </a:uFill>
                <a:latin typeface="Franklin Gothic Book"/>
                <a:cs typeface="Franklin Gothic Book"/>
              </a:rPr>
              <a:t>Aules</a:t>
            </a:r>
            <a:r>
              <a:rPr lang="en-US" sz="2000" i="1" spc="-1" dirty="0">
                <a:uFill>
                  <a:solidFill>
                    <a:srgbClr val="FFFFFF"/>
                  </a:solidFill>
                </a:uFill>
                <a:latin typeface="Franklin Gothic Book"/>
                <a:cs typeface="Franklin Gothic Book"/>
              </a:rPr>
              <a:t>’)</a:t>
            </a:r>
            <a:endParaRPr lang="en-US" sz="2000" spc="-1" dirty="0">
              <a:uFill>
                <a:solidFill>
                  <a:srgbClr val="FFFFFF"/>
                </a:solidFill>
              </a:uFill>
              <a:latin typeface="Franklin Gothic Book"/>
              <a:cs typeface="Franklin Gothic Book"/>
            </a:endParaRPr>
          </a:p>
          <a:p>
            <a:pPr marL="457920" lvl="1">
              <a:lnSpc>
                <a:spcPct val="150000"/>
              </a:lnSpc>
              <a:buClr>
                <a:schemeClr val="accent5">
                  <a:lumMod val="75000"/>
                </a:schemeClr>
              </a:buClr>
              <a:buSzPct val="85000"/>
            </a:pPr>
            <a:endParaRPr lang="en-US" sz="1000" spc="-1" dirty="0">
              <a:uFill>
                <a:solidFill>
                  <a:srgbClr val="FFFFFF"/>
                </a:solidFill>
              </a:uFill>
              <a:latin typeface="Franklin Gothic Book"/>
              <a:cs typeface="Franklin Gothic Book"/>
            </a:endParaRPr>
          </a:p>
          <a:p>
            <a:pPr marL="274320" indent="-273600">
              <a:lnSpc>
                <a:spcPct val="150000"/>
              </a:lnSpc>
              <a:buClr>
                <a:schemeClr val="accent5">
                  <a:lumMod val="75000"/>
                </a:schemeClr>
              </a:buClr>
              <a:buSzPct val="85000"/>
              <a:buFont typeface="Wingdings 2" charset="2"/>
              <a:buChar char=""/>
            </a:pPr>
            <a:r>
              <a:rPr lang="en-US" sz="2400" spc="-1" dirty="0" err="1">
                <a:uFill>
                  <a:solidFill>
                    <a:srgbClr val="FFFFFF"/>
                  </a:solidFill>
                </a:uFill>
                <a:latin typeface="Franklin Gothic Book"/>
                <a:cs typeface="Franklin Gothic Book"/>
              </a:rPr>
              <a:t>Matrícula</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limitada</a:t>
            </a:r>
            <a:r>
              <a:rPr lang="en-US" sz="2400" spc="-1" dirty="0">
                <a:uFill>
                  <a:solidFill>
                    <a:srgbClr val="FFFFFF"/>
                  </a:solidFill>
                </a:uFill>
                <a:latin typeface="Franklin Gothic Book"/>
                <a:cs typeface="Franklin Gothic Book"/>
              </a:rPr>
              <a:t> </a:t>
            </a:r>
            <a:r>
              <a:rPr lang="en-US" sz="2000" spc="-1" dirty="0">
                <a:uFill>
                  <a:solidFill>
                    <a:srgbClr val="FFFFFF"/>
                  </a:solidFill>
                </a:uFill>
                <a:latin typeface="Franklin Gothic Book"/>
                <a:cs typeface="Franklin Gothic Book"/>
              </a:rPr>
              <a:t>(</a:t>
            </a:r>
            <a:r>
              <a:rPr lang="en-US" sz="2000" spc="-1" dirty="0" err="1">
                <a:uFill>
                  <a:solidFill>
                    <a:srgbClr val="FFFFFF"/>
                  </a:solidFill>
                </a:uFill>
                <a:latin typeface="Franklin Gothic Book"/>
                <a:cs typeface="Franklin Gothic Book"/>
              </a:rPr>
              <a:t>matriculació</a:t>
            </a:r>
            <a:r>
              <a:rPr lang="en-US" sz="2000" spc="-1" dirty="0">
                <a:uFill>
                  <a:solidFill>
                    <a:srgbClr val="FFFFFF"/>
                  </a:solidFill>
                </a:uFill>
                <a:latin typeface="Franklin Gothic Book"/>
                <a:cs typeface="Franklin Gothic Book"/>
              </a:rPr>
              <a:t> en </a:t>
            </a:r>
            <a:r>
              <a:rPr lang="en-US" sz="2000" spc="-1" dirty="0" err="1">
                <a:uFill>
                  <a:solidFill>
                    <a:srgbClr val="FFFFFF"/>
                  </a:solidFill>
                </a:uFill>
                <a:latin typeface="Franklin Gothic Book"/>
                <a:cs typeface="Franklin Gothic Book"/>
              </a:rPr>
              <a:t>funció</a:t>
            </a:r>
            <a:r>
              <a:rPr lang="en-US" sz="2000" spc="-1" dirty="0">
                <a:uFill>
                  <a:solidFill>
                    <a:srgbClr val="FFFFFF"/>
                  </a:solidFill>
                </a:uFill>
                <a:latin typeface="Franklin Gothic Book"/>
                <a:cs typeface="Franklin Gothic Book"/>
              </a:rPr>
              <a:t> de la nota de </a:t>
            </a:r>
            <a:r>
              <a:rPr lang="en-US" sz="2000" spc="-1" dirty="0" err="1">
                <a:uFill>
                  <a:solidFill>
                    <a:srgbClr val="FFFFFF"/>
                  </a:solidFill>
                </a:uFill>
                <a:latin typeface="Franklin Gothic Book"/>
                <a:cs typeface="Franklin Gothic Book"/>
              </a:rPr>
              <a:t>l’expedient</a:t>
            </a:r>
            <a:r>
              <a:rPr lang="en-US" sz="2000" spc="-1" dirty="0">
                <a:uFill>
                  <a:solidFill>
                    <a:srgbClr val="FFFFFF"/>
                  </a:solidFill>
                </a:uFill>
                <a:latin typeface="Franklin Gothic Book"/>
                <a:cs typeface="Franklin Gothic Book"/>
              </a:rPr>
              <a:t> </a:t>
            </a:r>
            <a:r>
              <a:rPr lang="en-US" sz="2000" spc="-1" dirty="0" err="1">
                <a:uFill>
                  <a:solidFill>
                    <a:srgbClr val="FFFFFF"/>
                  </a:solidFill>
                </a:uFill>
                <a:latin typeface="Franklin Gothic Book"/>
                <a:cs typeface="Franklin Gothic Book"/>
              </a:rPr>
              <a:t>acadèmic</a:t>
            </a:r>
            <a:r>
              <a:rPr lang="en-US" sz="2000" spc="-1" dirty="0">
                <a:uFill>
                  <a:solidFill>
                    <a:srgbClr val="FFFFFF"/>
                  </a:solidFill>
                </a:uFill>
                <a:latin typeface="Franklin Gothic Book"/>
                <a:cs typeface="Franklin Gothic Book"/>
              </a:rPr>
              <a:t>)</a:t>
            </a:r>
            <a:endParaRPr lang="en-US" sz="1000" spc="-1" dirty="0">
              <a:uFill>
                <a:solidFill>
                  <a:srgbClr val="FFFFFF"/>
                </a:solidFill>
              </a:uFill>
              <a:latin typeface="Franklin Gothic Book"/>
              <a:cs typeface="Franklin Gothic Book"/>
            </a:endParaRPr>
          </a:p>
          <a:p>
            <a:pPr marL="274320" indent="-273600">
              <a:lnSpc>
                <a:spcPct val="150000"/>
              </a:lnSpc>
              <a:buClr>
                <a:schemeClr val="accent5">
                  <a:lumMod val="75000"/>
                </a:schemeClr>
              </a:buClr>
              <a:buSzPct val="85000"/>
              <a:buFont typeface="Wingdings 2" charset="2"/>
              <a:buChar char=""/>
            </a:pPr>
            <a:r>
              <a:rPr lang="en-US" sz="2400" spc="-1" dirty="0" err="1">
                <a:uFill>
                  <a:solidFill>
                    <a:srgbClr val="FFFFFF"/>
                  </a:solidFill>
                </a:uFill>
                <a:latin typeface="Franklin Gothic Book"/>
                <a:cs typeface="Franklin Gothic Book"/>
              </a:rPr>
              <a:t>Avaluació</a:t>
            </a:r>
            <a:r>
              <a:rPr lang="en-US" sz="2400" spc="-1" dirty="0">
                <a:uFill>
                  <a:solidFill>
                    <a:srgbClr val="FFFFFF"/>
                  </a:solidFill>
                </a:uFill>
                <a:latin typeface="Franklin Gothic Book"/>
                <a:cs typeface="Franklin Gothic Book"/>
              </a:rPr>
              <a:t> de les </a:t>
            </a:r>
            <a:r>
              <a:rPr lang="en-US" sz="2400" spc="-1" dirty="0" err="1">
                <a:uFill>
                  <a:solidFill>
                    <a:srgbClr val="FFFFFF"/>
                  </a:solidFill>
                </a:uFill>
                <a:latin typeface="Franklin Gothic Book"/>
                <a:cs typeface="Franklin Gothic Book"/>
              </a:rPr>
              <a:t>optatives</a:t>
            </a:r>
            <a:r>
              <a:rPr lang="en-US" sz="2400" spc="-1" dirty="0">
                <a:uFill>
                  <a:solidFill>
                    <a:srgbClr val="FFFFFF"/>
                  </a:solidFill>
                </a:uFill>
                <a:latin typeface="Franklin Gothic Book"/>
                <a:cs typeface="Franklin Gothic Book"/>
              </a:rPr>
              <a:t> </a:t>
            </a:r>
            <a:r>
              <a:rPr lang="en-US" sz="2000" spc="-1" dirty="0" err="1">
                <a:uFill>
                  <a:solidFill>
                    <a:srgbClr val="FFFFFF"/>
                  </a:solidFill>
                </a:uFill>
                <a:latin typeface="Franklin Gothic Book"/>
                <a:cs typeface="Franklin Gothic Book"/>
              </a:rPr>
              <a:t>detallada</a:t>
            </a:r>
            <a:r>
              <a:rPr lang="en-US" sz="2000" spc="-1" dirty="0">
                <a:uFill>
                  <a:solidFill>
                    <a:srgbClr val="FFFFFF"/>
                  </a:solidFill>
                </a:uFill>
                <a:latin typeface="Franklin Gothic Book"/>
                <a:cs typeface="Franklin Gothic Book"/>
              </a:rPr>
              <a:t> a la </a:t>
            </a:r>
            <a:r>
              <a:rPr lang="en-US" sz="2000" i="1" spc="-1" dirty="0" err="1">
                <a:uFill>
                  <a:solidFill>
                    <a:srgbClr val="FFFFFF"/>
                  </a:solidFill>
                </a:uFill>
                <a:latin typeface="Franklin Gothic Book"/>
                <a:cs typeface="Franklin Gothic Book"/>
              </a:rPr>
              <a:t>Guia</a:t>
            </a:r>
            <a:r>
              <a:rPr lang="en-US" sz="2000" i="1" spc="-1" dirty="0">
                <a:uFill>
                  <a:solidFill>
                    <a:srgbClr val="FFFFFF"/>
                  </a:solidFill>
                </a:uFill>
                <a:latin typeface="Franklin Gothic Book"/>
                <a:cs typeface="Franklin Gothic Book"/>
              </a:rPr>
              <a:t> Docent </a:t>
            </a:r>
            <a:r>
              <a:rPr lang="en-US" sz="2000" spc="-1" dirty="0">
                <a:uFill>
                  <a:solidFill>
                    <a:srgbClr val="FFFFFF"/>
                  </a:solidFill>
                </a:uFill>
                <a:latin typeface="Franklin Gothic Book"/>
                <a:cs typeface="Franklin Gothic Book"/>
              </a:rPr>
              <a:t> de </a:t>
            </a:r>
            <a:r>
              <a:rPr lang="en-US" sz="2000" spc="-1" dirty="0" err="1">
                <a:uFill>
                  <a:solidFill>
                    <a:srgbClr val="FFFFFF"/>
                  </a:solidFill>
                </a:uFill>
                <a:latin typeface="Franklin Gothic Book"/>
                <a:cs typeface="Franklin Gothic Book"/>
              </a:rPr>
              <a:t>l’assignatura</a:t>
            </a:r>
            <a:endParaRPr lang="en-US" sz="2000" spc="-1" dirty="0">
              <a:uFill>
                <a:solidFill>
                  <a:srgbClr val="FFFFFF"/>
                </a:solidFill>
              </a:uFill>
              <a:latin typeface="Franklin Gothic Book"/>
              <a:cs typeface="Franklin Gothic Book"/>
            </a:endParaRPr>
          </a:p>
          <a:p>
            <a:pPr marL="274320" indent="-273600">
              <a:lnSpc>
                <a:spcPct val="150000"/>
              </a:lnSpc>
              <a:buClr>
                <a:schemeClr val="accent5">
                  <a:lumMod val="75000"/>
                </a:schemeClr>
              </a:buClr>
              <a:buSzPct val="85000"/>
              <a:buFont typeface="Wingdings 2" charset="2"/>
              <a:buChar char=""/>
            </a:pPr>
            <a:r>
              <a:rPr lang="en-US" sz="2400" spc="-1" dirty="0" err="1">
                <a:uFill>
                  <a:solidFill>
                    <a:srgbClr val="FFFFFF"/>
                  </a:solidFill>
                </a:uFill>
                <a:latin typeface="Franklin Gothic Book"/>
                <a:cs typeface="Franklin Gothic Book"/>
              </a:rPr>
              <a:t>Menció</a:t>
            </a:r>
            <a:r>
              <a:rPr lang="en-US" sz="2400" spc="-1" dirty="0">
                <a:uFill>
                  <a:solidFill>
                    <a:srgbClr val="FFFFFF"/>
                  </a:solidFill>
                </a:uFill>
                <a:latin typeface="Franklin Gothic Book"/>
                <a:cs typeface="Franklin Gothic Book"/>
              </a:rPr>
              <a:t> </a:t>
            </a:r>
            <a:r>
              <a:rPr lang="en-US" sz="2000" spc="-1" dirty="0">
                <a:uFill>
                  <a:solidFill>
                    <a:srgbClr val="FFFFFF"/>
                  </a:solidFill>
                </a:uFill>
                <a:latin typeface="Franklin Gothic Book"/>
                <a:cs typeface="Franklin Gothic Book"/>
              </a:rPr>
              <a:t>(</a:t>
            </a:r>
            <a:r>
              <a:rPr lang="en-US" sz="2000" spc="-1" dirty="0" err="1">
                <a:uFill>
                  <a:solidFill>
                    <a:srgbClr val="FFFFFF"/>
                  </a:solidFill>
                </a:uFill>
                <a:latin typeface="Franklin Gothic Book"/>
                <a:cs typeface="Franklin Gothic Book"/>
              </a:rPr>
              <a:t>en</a:t>
            </a:r>
            <a:r>
              <a:rPr lang="en-US" sz="2000" spc="-1" dirty="0">
                <a:uFill>
                  <a:solidFill>
                    <a:srgbClr val="FFFFFF"/>
                  </a:solidFill>
                </a:uFill>
                <a:latin typeface="Franklin Gothic Book"/>
                <a:cs typeface="Franklin Gothic Book"/>
              </a:rPr>
              <a:t> base a les </a:t>
            </a:r>
            <a:r>
              <a:rPr lang="en-US" sz="2000" spc="-1" dirty="0" err="1">
                <a:uFill>
                  <a:solidFill>
                    <a:srgbClr val="FFFFFF"/>
                  </a:solidFill>
                </a:uFill>
                <a:latin typeface="Franklin Gothic Book"/>
                <a:cs typeface="Franklin Gothic Book"/>
              </a:rPr>
              <a:t>optatives</a:t>
            </a:r>
            <a:r>
              <a:rPr lang="en-US" sz="2000" spc="-1" dirty="0">
                <a:uFill>
                  <a:solidFill>
                    <a:srgbClr val="FFFFFF"/>
                  </a:solidFill>
                </a:uFill>
                <a:latin typeface="Franklin Gothic Book"/>
                <a:cs typeface="Franklin Gothic Book"/>
              </a:rPr>
              <a:t> </a:t>
            </a:r>
            <a:r>
              <a:rPr lang="en-US" sz="2000" spc="-1" dirty="0" err="1">
                <a:uFill>
                  <a:solidFill>
                    <a:srgbClr val="FFFFFF"/>
                  </a:solidFill>
                </a:uFill>
                <a:latin typeface="Franklin Gothic Book"/>
                <a:cs typeface="Franklin Gothic Book"/>
              </a:rPr>
              <a:t>oferides</a:t>
            </a:r>
            <a:r>
              <a:rPr lang="en-US" sz="2000" spc="-1" dirty="0">
                <a:uFill>
                  <a:solidFill>
                    <a:srgbClr val="FFFFFF"/>
                  </a:solidFill>
                </a:uFill>
                <a:latin typeface="Franklin Gothic Book"/>
                <a:cs typeface="Franklin Gothic Book"/>
              </a:rPr>
              <a:t>, es pot </a:t>
            </a:r>
            <a:r>
              <a:rPr lang="en-US" sz="2000" spc="-1" dirty="0" err="1">
                <a:uFill>
                  <a:solidFill>
                    <a:srgbClr val="FFFFFF"/>
                  </a:solidFill>
                </a:uFill>
                <a:latin typeface="Franklin Gothic Book"/>
                <a:cs typeface="Franklin Gothic Book"/>
              </a:rPr>
              <a:t>escollir</a:t>
            </a:r>
            <a:r>
              <a:rPr lang="en-US" sz="2000" spc="-1" dirty="0">
                <a:uFill>
                  <a:solidFill>
                    <a:srgbClr val="FFFFFF"/>
                  </a:solidFill>
                </a:uFill>
                <a:latin typeface="Franklin Gothic Book"/>
                <a:cs typeface="Franklin Gothic Book"/>
              </a:rPr>
              <a:t> una </a:t>
            </a:r>
            <a:r>
              <a:rPr lang="en-US" sz="2000" spc="-1" dirty="0" err="1">
                <a:uFill>
                  <a:solidFill>
                    <a:srgbClr val="FFFFFF"/>
                  </a:solidFill>
                </a:uFill>
                <a:latin typeface="Franklin Gothic Book"/>
                <a:cs typeface="Franklin Gothic Book"/>
              </a:rPr>
              <a:t>menció</a:t>
            </a:r>
            <a:r>
              <a:rPr lang="en-US" sz="2000" spc="-1" dirty="0">
                <a:uFill>
                  <a:solidFill>
                    <a:srgbClr val="FFFFFF"/>
                  </a:solidFill>
                </a:uFill>
                <a:latin typeface="Franklin Gothic Book"/>
                <a:cs typeface="Franklin Gothic Book"/>
              </a:rPr>
              <a:t>, </a:t>
            </a:r>
            <a:r>
              <a:rPr lang="en-US" sz="2000" spc="-1" dirty="0" err="1">
                <a:uFill>
                  <a:solidFill>
                    <a:srgbClr val="FFFFFF"/>
                  </a:solidFill>
                </a:uFill>
                <a:latin typeface="Franklin Gothic Book"/>
                <a:cs typeface="Franklin Gothic Book"/>
              </a:rPr>
              <a:t>mínim</a:t>
            </a:r>
            <a:r>
              <a:rPr lang="en-US" sz="2000" spc="-1" dirty="0">
                <a:uFill>
                  <a:solidFill>
                    <a:srgbClr val="FFFFFF"/>
                  </a:solidFill>
                </a:uFill>
                <a:latin typeface="Franklin Gothic Book"/>
                <a:cs typeface="Franklin Gothic Book"/>
              </a:rPr>
              <a:t> 30 credits </a:t>
            </a:r>
            <a:r>
              <a:rPr lang="en-US" sz="2000" spc="-1" dirty="0" err="1">
                <a:uFill>
                  <a:solidFill>
                    <a:srgbClr val="FFFFFF"/>
                  </a:solidFill>
                </a:uFill>
                <a:latin typeface="Franklin Gothic Book"/>
                <a:cs typeface="Franklin Gothic Book"/>
              </a:rPr>
              <a:t>vincultats</a:t>
            </a:r>
            <a:r>
              <a:rPr lang="en-US" sz="2000" spc="-1" dirty="0">
                <a:uFill>
                  <a:solidFill>
                    <a:srgbClr val="FFFFFF"/>
                  </a:solidFill>
                </a:uFill>
                <a:latin typeface="Franklin Gothic Book"/>
                <a:cs typeface="Franklin Gothic Book"/>
              </a:rPr>
              <a:t> a </a:t>
            </a:r>
            <a:r>
              <a:rPr lang="en-US" sz="2000" spc="-1" dirty="0" err="1">
                <a:uFill>
                  <a:solidFill>
                    <a:srgbClr val="FFFFFF"/>
                  </a:solidFill>
                </a:uFill>
                <a:latin typeface="Franklin Gothic Book"/>
                <a:cs typeface="Franklin Gothic Book"/>
              </a:rPr>
              <a:t>cada</a:t>
            </a:r>
            <a:r>
              <a:rPr lang="en-US" sz="2000" spc="-1" dirty="0">
                <a:uFill>
                  <a:solidFill>
                    <a:srgbClr val="FFFFFF"/>
                  </a:solidFill>
                </a:uFill>
                <a:latin typeface="Franklin Gothic Book"/>
                <a:cs typeface="Franklin Gothic Book"/>
              </a:rPr>
              <a:t> </a:t>
            </a:r>
            <a:r>
              <a:rPr lang="en-US" sz="2000" spc="-1" dirty="0" err="1">
                <a:uFill>
                  <a:solidFill>
                    <a:srgbClr val="FFFFFF"/>
                  </a:solidFill>
                </a:uFill>
                <a:latin typeface="Franklin Gothic Book"/>
                <a:cs typeface="Franklin Gothic Book"/>
              </a:rPr>
              <a:t>itinerari</a:t>
            </a:r>
            <a:r>
              <a:rPr lang="en-US" sz="2000" spc="-1" dirty="0">
                <a:uFill>
                  <a:solidFill>
                    <a:srgbClr val="FFFFFF"/>
                  </a:solidFill>
                </a:uFill>
                <a:latin typeface="Franklin Gothic Book"/>
                <a:cs typeface="Franklin Gothic Book"/>
              </a:rPr>
              <a:t>, </a:t>
            </a:r>
            <a:r>
              <a:rPr lang="en-US" sz="2000" spc="-1" dirty="0" err="1">
                <a:uFill>
                  <a:solidFill>
                    <a:srgbClr val="FFFFFF"/>
                  </a:solidFill>
                </a:uFill>
                <a:latin typeface="Franklin Gothic Book"/>
                <a:cs typeface="Franklin Gothic Book"/>
              </a:rPr>
              <a:t>veure</a:t>
            </a:r>
            <a:r>
              <a:rPr lang="en-US" sz="2000" spc="-1" dirty="0">
                <a:uFill>
                  <a:solidFill>
                    <a:srgbClr val="FFFFFF"/>
                  </a:solidFill>
                </a:uFill>
                <a:latin typeface="Franklin Gothic Book"/>
                <a:cs typeface="Franklin Gothic Book"/>
              </a:rPr>
              <a:t>  </a:t>
            </a:r>
            <a:r>
              <a:rPr lang="en-US" sz="2000" spc="-1" dirty="0">
                <a:uFill>
                  <a:solidFill>
                    <a:srgbClr val="FFFFFF"/>
                  </a:solidFill>
                </a:uFill>
                <a:latin typeface="Franklin Gothic Book"/>
                <a:cs typeface="Franklin Gothic Book"/>
                <a:hlinkClick r:id="rId2">
                  <a:extLst>
                    <a:ext uri="{A12FA001-AC4F-418D-AE19-62706E023703}">
                      <ahyp:hlinkClr xmlns:ahyp="http://schemas.microsoft.com/office/drawing/2018/hyperlinkcolor" val="tx"/>
                    </a:ext>
                  </a:extLst>
                </a:hlinkClick>
              </a:rPr>
              <a:t>www.uab.cat/economia-empresa</a:t>
            </a:r>
            <a:r>
              <a:rPr lang="en-US" sz="2000" spc="-1" dirty="0">
                <a:uFill>
                  <a:solidFill>
                    <a:srgbClr val="FFFFFF"/>
                  </a:solidFill>
                </a:uFill>
                <a:latin typeface="Franklin Gothic Book"/>
                <a:cs typeface="Franklin Gothic Book"/>
              </a:rPr>
              <a:t> (‘</a:t>
            </a:r>
            <a:r>
              <a:rPr lang="en-US" sz="2000" i="1" spc="-1" dirty="0">
                <a:uFill>
                  <a:solidFill>
                    <a:srgbClr val="FFFFFF"/>
                  </a:solidFill>
                </a:uFill>
                <a:latin typeface="Franklin Gothic Book"/>
                <a:cs typeface="Franklin Gothic Book"/>
              </a:rPr>
              <a:t>Economia, </a:t>
            </a:r>
            <a:r>
              <a:rPr lang="en-US" sz="2000" i="1" spc="-1" dirty="0" err="1">
                <a:uFill>
                  <a:solidFill>
                    <a:srgbClr val="FFFFFF"/>
                  </a:solidFill>
                </a:uFill>
                <a:latin typeface="Franklin Gothic Book"/>
                <a:cs typeface="Franklin Gothic Book"/>
              </a:rPr>
              <a:t>Pla</a:t>
            </a:r>
            <a:r>
              <a:rPr lang="en-US" sz="2000" i="1" spc="-1" dirty="0">
                <a:uFill>
                  <a:solidFill>
                    <a:srgbClr val="FFFFFF"/>
                  </a:solidFill>
                </a:uFill>
                <a:latin typeface="Franklin Gothic Book"/>
                <a:cs typeface="Franklin Gothic Book"/>
              </a:rPr>
              <a:t> </a:t>
            </a:r>
            <a:r>
              <a:rPr lang="en-US" sz="2000" i="1" spc="-1" dirty="0" err="1">
                <a:uFill>
                  <a:solidFill>
                    <a:srgbClr val="FFFFFF"/>
                  </a:solidFill>
                </a:uFill>
                <a:latin typeface="Franklin Gothic Book"/>
                <a:cs typeface="Franklin Gothic Book"/>
              </a:rPr>
              <a:t>d’Estudis</a:t>
            </a:r>
            <a:r>
              <a:rPr lang="en-US" sz="2000" i="1" spc="-1" dirty="0">
                <a:uFill>
                  <a:solidFill>
                    <a:srgbClr val="FFFFFF"/>
                  </a:solidFill>
                </a:uFill>
                <a:latin typeface="Franklin Gothic Book"/>
                <a:cs typeface="Franklin Gothic Book"/>
              </a:rPr>
              <a:t>’)    </a:t>
            </a:r>
            <a:r>
              <a:rPr lang="en-US" sz="2000" spc="-1" dirty="0">
                <a:uFill>
                  <a:solidFill>
                    <a:srgbClr val="FFFFFF"/>
                  </a:solidFill>
                </a:uFill>
                <a:latin typeface="Franklin Gothic Book"/>
                <a:cs typeface="Franklin Gothic Book"/>
              </a:rPr>
              <a:t>la </a:t>
            </a:r>
            <a:r>
              <a:rPr lang="en-US" sz="2000" spc="-1" dirty="0" err="1">
                <a:uFill>
                  <a:solidFill>
                    <a:srgbClr val="FFFFFF"/>
                  </a:solidFill>
                </a:uFill>
                <a:latin typeface="Franklin Gothic Book"/>
                <a:cs typeface="Franklin Gothic Book"/>
              </a:rPr>
              <a:t>Menció</a:t>
            </a:r>
            <a:r>
              <a:rPr lang="en-US" sz="2000" spc="-1" dirty="0">
                <a:uFill>
                  <a:solidFill>
                    <a:srgbClr val="FFFFFF"/>
                  </a:solidFill>
                </a:uFill>
                <a:latin typeface="Franklin Gothic Book"/>
                <a:cs typeface="Franklin Gothic Book"/>
              </a:rPr>
              <a:t> PUE </a:t>
            </a:r>
            <a:r>
              <a:rPr lang="en-US" sz="2000" spc="-1" dirty="0" err="1">
                <a:uFill>
                  <a:solidFill>
                    <a:srgbClr val="FFFFFF"/>
                  </a:solidFill>
                </a:uFill>
                <a:latin typeface="Franklin Gothic Book"/>
                <a:cs typeface="Franklin Gothic Book"/>
              </a:rPr>
              <a:t>implica</a:t>
            </a:r>
            <a:r>
              <a:rPr lang="en-US" sz="2000" spc="-1" dirty="0">
                <a:uFill>
                  <a:solidFill>
                    <a:srgbClr val="FFFFFF"/>
                  </a:solidFill>
                </a:uFill>
                <a:latin typeface="Franklin Gothic Book"/>
                <a:cs typeface="Franklin Gothic Book"/>
              </a:rPr>
              <a:t> 3r I 4rt – </a:t>
            </a:r>
            <a:r>
              <a:rPr lang="en-US" sz="2000" spc="-1" dirty="0" err="1">
                <a:uFill>
                  <a:solidFill>
                    <a:srgbClr val="FFFFFF"/>
                  </a:solidFill>
                </a:uFill>
                <a:latin typeface="Franklin Gothic Book"/>
                <a:cs typeface="Franklin Gothic Book"/>
              </a:rPr>
              <a:t>requereix</a:t>
            </a:r>
            <a:r>
              <a:rPr lang="en-US" sz="2000" spc="-1" dirty="0">
                <a:uFill>
                  <a:solidFill>
                    <a:srgbClr val="FFFFFF"/>
                  </a:solidFill>
                </a:uFill>
                <a:latin typeface="Franklin Gothic Book"/>
                <a:cs typeface="Franklin Gothic Book"/>
              </a:rPr>
              <a:t> </a:t>
            </a:r>
            <a:r>
              <a:rPr lang="en-US" sz="2000" spc="-1" dirty="0" err="1">
                <a:uFill>
                  <a:solidFill>
                    <a:srgbClr val="FFFFFF"/>
                  </a:solidFill>
                </a:uFill>
                <a:latin typeface="Franklin Gothic Book"/>
                <a:cs typeface="Franklin Gothic Book"/>
              </a:rPr>
              <a:t>preisncripció</a:t>
            </a:r>
            <a:endParaRPr lang="en-US" sz="2000" spc="-1" dirty="0">
              <a:uFill>
                <a:solidFill>
                  <a:srgbClr val="FFFFFF"/>
                </a:solidFill>
              </a:uFill>
              <a:latin typeface="Franklin Gothic Book"/>
              <a:cs typeface="Franklin Gothic Book"/>
            </a:endParaRPr>
          </a:p>
          <a:p>
            <a:pPr marL="457920" lvl="2">
              <a:lnSpc>
                <a:spcPct val="150000"/>
              </a:lnSpc>
              <a:buClr>
                <a:schemeClr val="accent5">
                  <a:lumMod val="75000"/>
                </a:schemeClr>
              </a:buClr>
              <a:buSzPct val="85000"/>
            </a:pPr>
            <a:endParaRPr lang="en-US" sz="900" spc="-1" dirty="0">
              <a:uFill>
                <a:solidFill>
                  <a:srgbClr val="FFFFFF"/>
                </a:solidFill>
              </a:uFill>
              <a:latin typeface="Franklin Gothic Book"/>
              <a:cs typeface="Franklin Gothic Book"/>
            </a:endParaRPr>
          </a:p>
          <a:p>
            <a:pPr marL="274320" indent="-273600">
              <a:lnSpc>
                <a:spcPct val="150000"/>
              </a:lnSpc>
              <a:buClr>
                <a:schemeClr val="accent5">
                  <a:lumMod val="75000"/>
                </a:schemeClr>
              </a:buClr>
              <a:buSzPct val="85000"/>
              <a:buFont typeface="Wingdings 2" charset="2"/>
              <a:buChar char=""/>
            </a:pPr>
            <a:r>
              <a:rPr lang="en-US" sz="2400" spc="-1" dirty="0" err="1">
                <a:uFill>
                  <a:solidFill>
                    <a:srgbClr val="FFFFFF"/>
                  </a:solidFill>
                </a:uFill>
                <a:latin typeface="Franklin Gothic Book"/>
                <a:cs typeface="Franklin Gothic Book"/>
              </a:rPr>
              <a:t>Mínors</a:t>
            </a:r>
            <a:r>
              <a:rPr lang="en-US" sz="2400" spc="-1" dirty="0">
                <a:uFill>
                  <a:solidFill>
                    <a:srgbClr val="FFFFFF"/>
                  </a:solidFill>
                </a:uFill>
                <a:latin typeface="Franklin Gothic Book"/>
                <a:cs typeface="Franklin Gothic Book"/>
              </a:rPr>
              <a:t> (</a:t>
            </a:r>
            <a:r>
              <a:rPr lang="en-US" sz="2400" spc="-1" dirty="0" err="1">
                <a:uFill>
                  <a:solidFill>
                    <a:srgbClr val="FFFFFF"/>
                  </a:solidFill>
                </a:uFill>
                <a:latin typeface="Franklin Gothic Book"/>
                <a:cs typeface="Franklin Gothic Book"/>
              </a:rPr>
              <a:t>informació</a:t>
            </a:r>
            <a:r>
              <a:rPr lang="en-US" sz="2400" spc="-1" dirty="0">
                <a:uFill>
                  <a:solidFill>
                    <a:srgbClr val="FFFFFF"/>
                  </a:solidFill>
                </a:uFill>
                <a:latin typeface="Franklin Gothic Book"/>
                <a:cs typeface="Franklin Gothic Book"/>
              </a:rPr>
              <a:t> a </a:t>
            </a:r>
            <a:r>
              <a:rPr lang="en-US" sz="2400" spc="-1" dirty="0">
                <a:uFill>
                  <a:solidFill>
                    <a:srgbClr val="FFFFFF"/>
                  </a:solidFill>
                </a:uFill>
                <a:latin typeface="Franklin Gothic Book"/>
                <a:cs typeface="Franklin Gothic Book"/>
                <a:hlinkClick r:id="rId3">
                  <a:extLst>
                    <a:ext uri="{A12FA001-AC4F-418D-AE19-62706E023703}">
                      <ahyp:hlinkClr xmlns:ahyp="http://schemas.microsoft.com/office/drawing/2018/hyperlinkcolor" val="tx"/>
                    </a:ext>
                  </a:extLst>
                </a:hlinkClick>
              </a:rPr>
              <a:t>l’apartat de mínors </a:t>
            </a:r>
            <a:r>
              <a:rPr lang="en-US" sz="2400" spc="-1" dirty="0">
                <a:uFill>
                  <a:solidFill>
                    <a:srgbClr val="FFFFFF"/>
                  </a:solidFill>
                </a:uFill>
                <a:latin typeface="Franklin Gothic Book"/>
                <a:cs typeface="Franklin Gothic Book"/>
              </a:rPr>
              <a:t>a la web de la </a:t>
            </a:r>
            <a:r>
              <a:rPr lang="en-US" sz="2400" spc="-1" dirty="0" err="1">
                <a:uFill>
                  <a:solidFill>
                    <a:srgbClr val="FFFFFF"/>
                  </a:solidFill>
                </a:uFill>
                <a:latin typeface="Franklin Gothic Book"/>
                <a:cs typeface="Franklin Gothic Book"/>
              </a:rPr>
              <a:t>uab</a:t>
            </a:r>
            <a:r>
              <a:rPr lang="en-US" sz="2400" spc="-1" dirty="0">
                <a:uFill>
                  <a:solidFill>
                    <a:srgbClr val="FFFFFF"/>
                  </a:solidFill>
                </a:uFill>
                <a:latin typeface="Franklin Gothic Book"/>
                <a:cs typeface="Franklin Gothic Book"/>
              </a:rPr>
              <a:t>)</a:t>
            </a:r>
          </a:p>
          <a:p>
            <a:pPr marL="720">
              <a:lnSpc>
                <a:spcPct val="150000"/>
              </a:lnSpc>
              <a:buClr>
                <a:schemeClr val="accent5">
                  <a:lumMod val="75000"/>
                </a:schemeClr>
              </a:buClr>
              <a:buSzPct val="85000"/>
            </a:pPr>
            <a:r>
              <a:rPr lang="en-US" sz="2000" spc="-1" dirty="0" err="1">
                <a:uFill>
                  <a:solidFill>
                    <a:srgbClr val="FFFFFF"/>
                  </a:solidFill>
                </a:uFill>
                <a:latin typeface="Franklin Gothic Book"/>
                <a:cs typeface="Franklin Gothic Book"/>
                <a:hlinkClick r:id="rId4">
                  <a:extLst>
                    <a:ext uri="{A12FA001-AC4F-418D-AE19-62706E023703}">
                      <ahyp:hlinkClr xmlns:ahyp="http://schemas.microsoft.com/office/drawing/2018/hyperlinkcolor" val="tx"/>
                    </a:ext>
                  </a:extLst>
                </a:hlinkClick>
              </a:rPr>
              <a:t>Mínor</a:t>
            </a:r>
            <a:r>
              <a:rPr lang="en-US" sz="2000" spc="-1" dirty="0">
                <a:uFill>
                  <a:solidFill>
                    <a:srgbClr val="FFFFFF"/>
                  </a:solidFill>
                </a:uFill>
                <a:latin typeface="Franklin Gothic Book"/>
                <a:cs typeface="Franklin Gothic Book"/>
                <a:hlinkClick r:id="rId4">
                  <a:extLst>
                    <a:ext uri="{A12FA001-AC4F-418D-AE19-62706E023703}">
                      <ahyp:hlinkClr xmlns:ahyp="http://schemas.microsoft.com/office/drawing/2018/hyperlinkcolor" val="tx"/>
                    </a:ext>
                  </a:extLst>
                </a:hlinkClick>
              </a:rPr>
              <a:t> en Emprenedoria i Innovació Social (</a:t>
            </a:r>
            <a:r>
              <a:rPr lang="en-US" sz="2000" i="1" spc="-1" dirty="0">
                <a:uFill>
                  <a:solidFill>
                    <a:srgbClr val="FFFFFF"/>
                  </a:solidFill>
                </a:uFill>
                <a:latin typeface="Franklin Gothic Book"/>
                <a:cs typeface="Franklin Gothic Book"/>
                <a:hlinkClick r:id="rId4">
                  <a:extLst>
                    <a:ext uri="{A12FA001-AC4F-418D-AE19-62706E023703}">
                      <ahyp:hlinkClr xmlns:ahyp="http://schemas.microsoft.com/office/drawing/2018/hyperlinkcolor" val="tx"/>
                    </a:ext>
                  </a:extLst>
                </a:hlinkClick>
              </a:rPr>
              <a:t>m</a:t>
            </a:r>
            <a:r>
              <a:rPr lang="en-US" sz="2000" spc="-1" dirty="0">
                <a:uFill>
                  <a:solidFill>
                    <a:srgbClr val="FFFFFF"/>
                  </a:solidFill>
                </a:uFill>
                <a:latin typeface="Franklin Gothic Book"/>
                <a:cs typeface="Franklin Gothic Book"/>
                <a:hlinkClick r:id="rId4">
                  <a:extLst>
                    <a:ext uri="{A12FA001-AC4F-418D-AE19-62706E023703}">
                      <ahyp:hlinkClr xmlns:ahyp="http://schemas.microsoft.com/office/drawing/2018/hyperlinkcolor" val="tx"/>
                    </a:ext>
                  </a:extLst>
                </a:hlinkClick>
              </a:rPr>
              <a:t>EIS)</a:t>
            </a:r>
            <a:r>
              <a:rPr lang="en-US" sz="2000" spc="-1" dirty="0">
                <a:uFill>
                  <a:solidFill>
                    <a:srgbClr val="FFFFFF"/>
                  </a:solidFill>
                </a:uFill>
                <a:latin typeface="Franklin Gothic Book"/>
                <a:cs typeface="Franklin Gothic Book"/>
              </a:rPr>
              <a:t> (</a:t>
            </a:r>
            <a:r>
              <a:rPr lang="en-US" sz="2000" spc="-1" dirty="0" err="1">
                <a:uFill>
                  <a:solidFill>
                    <a:srgbClr val="FFFFFF"/>
                  </a:solidFill>
                </a:uFill>
                <a:latin typeface="Franklin Gothic Book"/>
                <a:cs typeface="Franklin Gothic Book"/>
              </a:rPr>
              <a:t>mínor</a:t>
            </a:r>
            <a:r>
              <a:rPr lang="en-US" sz="2000" spc="-1" dirty="0">
                <a:uFill>
                  <a:solidFill>
                    <a:srgbClr val="FFFFFF"/>
                  </a:solidFill>
                </a:uFill>
                <a:latin typeface="Franklin Gothic Book"/>
                <a:cs typeface="Franklin Gothic Book"/>
              </a:rPr>
              <a:t> </a:t>
            </a:r>
            <a:r>
              <a:rPr lang="en-US" sz="2000" spc="-1" dirty="0" err="1">
                <a:uFill>
                  <a:solidFill>
                    <a:srgbClr val="FFFFFF"/>
                  </a:solidFill>
                </a:uFill>
                <a:latin typeface="Franklin Gothic Book"/>
                <a:cs typeface="Franklin Gothic Book"/>
              </a:rPr>
              <a:t>nou</a:t>
            </a:r>
            <a:r>
              <a:rPr lang="en-US" sz="2000" spc="-1" dirty="0">
                <a:uFill>
                  <a:solidFill>
                    <a:srgbClr val="FFFFFF"/>
                  </a:solidFill>
                </a:uFill>
                <a:latin typeface="Franklin Gothic Book"/>
                <a:cs typeface="Franklin Gothic Book"/>
              </a:rPr>
              <a:t> de la FEE)</a:t>
            </a:r>
          </a:p>
          <a:p>
            <a:pPr marL="800820" lvl="1" indent="-342900">
              <a:lnSpc>
                <a:spcPct val="150000"/>
              </a:lnSpc>
              <a:buClr>
                <a:schemeClr val="accent5">
                  <a:lumMod val="75000"/>
                </a:schemeClr>
              </a:buClr>
              <a:buSzPct val="85000"/>
              <a:buFont typeface="Arial" charset="0"/>
              <a:buChar char="•"/>
            </a:pPr>
            <a:endParaRPr lang="en-US" sz="2400" spc="-1" dirty="0">
              <a:uFill>
                <a:solidFill>
                  <a:srgbClr val="FFFFFF"/>
                </a:solidFill>
              </a:uFill>
              <a:latin typeface="Franklin Gothic Book"/>
              <a:cs typeface="Franklin Gothic Book"/>
            </a:endParaRPr>
          </a:p>
          <a:p>
            <a:pPr marL="457920" lvl="1">
              <a:lnSpc>
                <a:spcPct val="150000"/>
              </a:lnSpc>
              <a:buClr>
                <a:schemeClr val="accent5">
                  <a:lumMod val="75000"/>
                </a:schemeClr>
              </a:buClr>
              <a:buSzPct val="85000"/>
            </a:pPr>
            <a:endParaRPr lang="en-US" sz="1000" spc="-1" dirty="0">
              <a:uFill>
                <a:solidFill>
                  <a:srgbClr val="FFFFFF"/>
                </a:solidFill>
              </a:uFill>
              <a:latin typeface="Franklin Gothic Book"/>
              <a:cs typeface="Franklin Gothic Book"/>
            </a:endParaRPr>
          </a:p>
        </p:txBody>
      </p:sp>
      <p:sp>
        <p:nvSpPr>
          <p:cNvPr id="4" name="CustomShape 1"/>
          <p:cNvSpPr/>
          <p:nvPr/>
        </p:nvSpPr>
        <p:spPr>
          <a:xfrm>
            <a:off x="150975" y="274680"/>
            <a:ext cx="11210659"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91440" anchor="b"/>
          <a:lstStyle/>
          <a:p>
            <a:endParaRPr lang="en-US" sz="2000" spc="-1" dirty="0">
              <a:uFill>
                <a:solidFill>
                  <a:srgbClr val="FFFFFF"/>
                </a:solidFill>
              </a:uFill>
              <a:latin typeface="Arial"/>
            </a:endParaRPr>
          </a:p>
          <a:p>
            <a:endParaRPr lang="en-US" sz="2000" spc="-1" dirty="0">
              <a:uFill>
                <a:solidFill>
                  <a:srgbClr val="FFFFFF"/>
                </a:solidFill>
              </a:uFill>
              <a:latin typeface="Arial"/>
            </a:endParaRPr>
          </a:p>
          <a:p>
            <a:pPr>
              <a:lnSpc>
                <a:spcPct val="100000"/>
              </a:lnSpc>
            </a:pPr>
            <a:r>
              <a:rPr lang="en-US" sz="3600" b="1" spc="-1" dirty="0">
                <a:uFill>
                  <a:solidFill>
                    <a:srgbClr val="FFFFFF"/>
                  </a:solidFill>
                </a:uFill>
                <a:latin typeface="Franklin Gothic Book"/>
              </a:rPr>
              <a:t>INFORMACIÓ GENERAL SOBRE LES OPTATIVES</a:t>
            </a:r>
            <a:endParaRPr lang="en-US" sz="3600" b="1" spc="-1" dirty="0">
              <a:uFill>
                <a:solidFill>
                  <a:srgbClr val="FFFFFF"/>
                </a:solidFill>
              </a:uFill>
            </a:endParaRPr>
          </a:p>
          <a:p>
            <a:pPr>
              <a:lnSpc>
                <a:spcPct val="100000"/>
              </a:lnSpc>
            </a:pPr>
            <a:endParaRPr lang="en-US" sz="2000" spc="-1" dirty="0">
              <a:uFill>
                <a:solidFill>
                  <a:srgbClr val="FFFFFF"/>
                </a:solidFill>
              </a:uFill>
              <a:latin typeface="Arial"/>
            </a:endParaRPr>
          </a:p>
        </p:txBody>
      </p:sp>
      <p:cxnSp>
        <p:nvCxnSpPr>
          <p:cNvPr id="5" name="Straight Connector 4"/>
          <p:cNvCxnSpPr>
            <a:cxnSpLocks/>
          </p:cNvCxnSpPr>
          <p:nvPr/>
        </p:nvCxnSpPr>
        <p:spPr>
          <a:xfrm>
            <a:off x="402255" y="1117554"/>
            <a:ext cx="10241508" cy="0"/>
          </a:xfrm>
          <a:prstGeom prst="line">
            <a:avLst/>
          </a:prstGeom>
          <a:ln w="53975">
            <a:solidFill>
              <a:srgbClr val="1CA6A8"/>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4BA02DEB-B984-4BF9-B887-61EF60F5F39B}"/>
              </a:ext>
            </a:extLst>
          </p:cNvPr>
          <p:cNvSpPr>
            <a:spLocks noGrp="1"/>
          </p:cNvSpPr>
          <p:nvPr>
            <p:ph type="title"/>
          </p:nvPr>
        </p:nvSpPr>
        <p:spPr/>
        <p:txBody>
          <a:bodyPr/>
          <a:lstStyle/>
          <a:p>
            <a:r>
              <a:rPr lang="ca-ES" dirty="0"/>
              <a:t>A tenir en compte</a:t>
            </a:r>
          </a:p>
        </p:txBody>
      </p:sp>
      <p:sp>
        <p:nvSpPr>
          <p:cNvPr id="3" name="Contenidor de contingut 2">
            <a:extLst>
              <a:ext uri="{FF2B5EF4-FFF2-40B4-BE49-F238E27FC236}">
                <a16:creationId xmlns:a16="http://schemas.microsoft.com/office/drawing/2014/main" id="{14F16BB8-E0B3-40BD-AB33-91CE966C6C80}"/>
              </a:ext>
            </a:extLst>
          </p:cNvPr>
          <p:cNvSpPr>
            <a:spLocks noGrp="1"/>
          </p:cNvSpPr>
          <p:nvPr>
            <p:ph idx="1"/>
          </p:nvPr>
        </p:nvSpPr>
        <p:spPr>
          <a:xfrm>
            <a:off x="713066" y="1437939"/>
            <a:ext cx="10419126" cy="4768515"/>
          </a:xfrm>
        </p:spPr>
        <p:txBody>
          <a:bodyPr>
            <a:normAutofit/>
          </a:bodyPr>
          <a:lstStyle/>
          <a:p>
            <a:pPr marL="0" indent="0">
              <a:buNone/>
            </a:pPr>
            <a:r>
              <a:rPr lang="ca-ES" dirty="0">
                <a:solidFill>
                  <a:srgbClr val="FFC000"/>
                </a:solidFill>
              </a:rPr>
              <a:t>reviseu horaris de classe – i Guies Docents de les diferents assignatures </a:t>
            </a:r>
          </a:p>
          <a:p>
            <a:pPr marL="0" indent="0">
              <a:buNone/>
            </a:pPr>
            <a:endParaRPr lang="ca-ES" dirty="0"/>
          </a:p>
          <a:p>
            <a:pPr marL="0" indent="0">
              <a:buNone/>
            </a:pPr>
            <a:r>
              <a:rPr lang="ca-ES" sz="2400" b="1" dirty="0">
                <a:solidFill>
                  <a:srgbClr val="92D050"/>
                </a:solidFill>
              </a:rPr>
              <a:t>Comproveu las dates d’examen per tal d’evitar solapaments </a:t>
            </a:r>
          </a:p>
          <a:p>
            <a:pPr marL="0" indent="0">
              <a:buNone/>
            </a:pPr>
            <a:r>
              <a:rPr lang="ca-ES" sz="2400" b="1" dirty="0">
                <a:solidFill>
                  <a:srgbClr val="92D050"/>
                </a:solidFill>
              </a:rPr>
              <a:t>(parcials &amp; finals) </a:t>
            </a:r>
          </a:p>
          <a:p>
            <a:r>
              <a:rPr lang="ca-ES" b="1" dirty="0">
                <a:solidFill>
                  <a:srgbClr val="92D050"/>
                </a:solidFill>
              </a:rPr>
              <a:t>El calendari d'exàmens es fa de forma que no hi ha solapaments entre 4t i 3r.</a:t>
            </a:r>
          </a:p>
          <a:p>
            <a:r>
              <a:rPr lang="ca-ES" b="1" dirty="0">
                <a:solidFill>
                  <a:srgbClr val="92D050"/>
                </a:solidFill>
              </a:rPr>
              <a:t>Cas de tenir assignatures de 2n que solapen, cal escollir altra opció, o escollir horari de tarda</a:t>
            </a:r>
          </a:p>
          <a:p>
            <a:pPr marL="0" indent="0">
              <a:buNone/>
            </a:pPr>
            <a:endParaRPr lang="ca-ES" dirty="0"/>
          </a:p>
          <a:p>
            <a:pPr marL="0" indent="0">
              <a:buNone/>
            </a:pPr>
            <a:r>
              <a:rPr lang="ca-ES" dirty="0"/>
              <a:t>Recordeu informar-vos sobre el TFG – sistema assignació, calendari, etc.</a:t>
            </a:r>
          </a:p>
          <a:p>
            <a:pPr marL="0" indent="0">
              <a:buNone/>
            </a:pPr>
            <a:r>
              <a:rPr lang="ca-ES" sz="2400" dirty="0"/>
              <a:t>Octubre 2022 sessió informativa específica TFG prèvia a l’assignació</a:t>
            </a:r>
          </a:p>
          <a:p>
            <a:pPr marL="0" indent="0">
              <a:buNone/>
            </a:pPr>
            <a:endParaRPr lang="ca-ES" dirty="0"/>
          </a:p>
          <a:p>
            <a:pPr marL="0" indent="0">
              <a:buNone/>
            </a:pPr>
            <a:endParaRPr lang="ca-ES" dirty="0"/>
          </a:p>
          <a:p>
            <a:pPr marL="0" indent="0">
              <a:buNone/>
            </a:pPr>
            <a:endParaRPr lang="ca-ES" dirty="0"/>
          </a:p>
        </p:txBody>
      </p:sp>
    </p:spTree>
    <p:extLst>
      <p:ext uri="{BB962C8B-B14F-4D97-AF65-F5344CB8AC3E}">
        <p14:creationId xmlns:p14="http://schemas.microsoft.com/office/powerpoint/2010/main" val="1471540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46390922-8313-4420-B75F-EED9647761F3}"/>
              </a:ext>
            </a:extLst>
          </p:cNvPr>
          <p:cNvSpPr>
            <a:spLocks noGrp="1"/>
          </p:cNvSpPr>
          <p:nvPr>
            <p:ph type="title"/>
          </p:nvPr>
        </p:nvSpPr>
        <p:spPr>
          <a:xfrm>
            <a:off x="444481" y="172660"/>
            <a:ext cx="10351856" cy="1400530"/>
          </a:xfrm>
        </p:spPr>
        <p:txBody>
          <a:bodyPr/>
          <a:lstStyle/>
          <a:p>
            <a:r>
              <a:rPr lang="ca-ES" dirty="0"/>
              <a:t>Protocol de reprogramació d’activitats d’avaluació </a:t>
            </a:r>
            <a:r>
              <a:rPr lang="ca-ES" dirty="0" err="1"/>
              <a:t>FEiE</a:t>
            </a:r>
            <a:endParaRPr lang="ca-ES" dirty="0"/>
          </a:p>
        </p:txBody>
      </p:sp>
      <p:sp>
        <p:nvSpPr>
          <p:cNvPr id="6" name="Rectangle 5">
            <a:extLst>
              <a:ext uri="{FF2B5EF4-FFF2-40B4-BE49-F238E27FC236}">
                <a16:creationId xmlns:a16="http://schemas.microsoft.com/office/drawing/2014/main" id="{52CB9192-19CF-4DA8-ABC5-18516C017C33}"/>
              </a:ext>
            </a:extLst>
          </p:cNvPr>
          <p:cNvSpPr/>
          <p:nvPr/>
        </p:nvSpPr>
        <p:spPr>
          <a:xfrm>
            <a:off x="198178" y="2007800"/>
            <a:ext cx="10351856" cy="4616648"/>
          </a:xfrm>
          <a:prstGeom prst="rect">
            <a:avLst/>
          </a:prstGeom>
        </p:spPr>
        <p:txBody>
          <a:bodyPr wrap="square">
            <a:spAutoFit/>
          </a:bodyPr>
          <a:lstStyle/>
          <a:p>
            <a:r>
              <a:rPr lang="ca-ES" sz="1400" b="1" dirty="0">
                <a:solidFill>
                  <a:srgbClr val="FFFF00"/>
                </a:solidFill>
                <a:latin typeface="Helvetica" panose="020B0604020202020204" pitchFamily="34" charset="0"/>
              </a:rPr>
              <a:t>SOL·LICITUD DE REPROGRAMACIÓ DE PROVES</a:t>
            </a:r>
            <a:br>
              <a:rPr lang="ca-ES" sz="1400" dirty="0">
                <a:solidFill>
                  <a:srgbClr val="FFFF00"/>
                </a:solidFill>
                <a:latin typeface="Helvetica" panose="020B0604020202020204" pitchFamily="34" charset="0"/>
              </a:rPr>
            </a:br>
            <a:br>
              <a:rPr lang="ca-ES" sz="1400" dirty="0">
                <a:solidFill>
                  <a:srgbClr val="FFFF00"/>
                </a:solidFill>
                <a:latin typeface="Helvetica" panose="020B0604020202020204" pitchFamily="34" charset="0"/>
              </a:rPr>
            </a:br>
            <a:r>
              <a:rPr lang="ca-ES" sz="1400" dirty="0">
                <a:solidFill>
                  <a:srgbClr val="FFFF00"/>
                </a:solidFill>
                <a:latin typeface="Helvetica" panose="020B0604020202020204" pitchFamily="34" charset="0"/>
              </a:rPr>
              <a:t>La possibilitat de demanar una reprogramació de proves està restringida a situacions mèdiques greus (cirurgies, accidents i altres situacions de gravetat sobrevingudes que impedeixin assistir a l’examen en la data programada), afers judicials (amb citació oficial), afers oficials (oposicions), i la mort d'un familiar proper. En tots els casos s'adjuntarà un justificant. En el cas d'una justificació mèdica per problemes menors, el certificat ha d'especificar que l'estudiant no està en condicions de fer un examen. Recordem que el calendari oficial d'exàmens es publica abans de l'inici de curs. Per tant, no es consideraran raons vàlides les incompatibilitats laborals i les derivades de la participació en programes de mobilitat. Tampoc s'acceptarà com a motiu de reprogramació de proves les raons personals (examen de conduir, viatges i altres).</a:t>
            </a:r>
            <a:br>
              <a:rPr lang="ca-ES" sz="1400" dirty="0">
                <a:solidFill>
                  <a:srgbClr val="FFFF00"/>
                </a:solidFill>
                <a:latin typeface="Helvetica" panose="020B0604020202020204" pitchFamily="34" charset="0"/>
              </a:rPr>
            </a:br>
            <a:br>
              <a:rPr lang="ca-ES" sz="1400" dirty="0">
                <a:solidFill>
                  <a:srgbClr val="FFFF00"/>
                </a:solidFill>
                <a:latin typeface="Helvetica" panose="020B0604020202020204" pitchFamily="34" charset="0"/>
              </a:rPr>
            </a:br>
            <a:r>
              <a:rPr lang="ca-ES" sz="1400" dirty="0">
                <a:solidFill>
                  <a:srgbClr val="FFFF00"/>
                </a:solidFill>
                <a:latin typeface="Helvetica" panose="020B0604020202020204" pitchFamily="34" charset="0"/>
              </a:rPr>
              <a:t>De </a:t>
            </a:r>
            <a:r>
              <a:rPr lang="ca-ES" sz="1400" b="1" dirty="0">
                <a:solidFill>
                  <a:srgbClr val="FFFF00"/>
                </a:solidFill>
                <a:latin typeface="Helvetica" panose="020B0604020202020204" pitchFamily="34" charset="0"/>
              </a:rPr>
              <a:t>forma excepcional durant el curs 2021-22</a:t>
            </a:r>
            <a:r>
              <a:rPr lang="ca-ES" sz="1400" dirty="0">
                <a:solidFill>
                  <a:srgbClr val="FFFF00"/>
                </a:solidFill>
                <a:latin typeface="Helvetica" panose="020B0604020202020204" pitchFamily="34" charset="0"/>
              </a:rPr>
              <a:t>, en el cas de sol·licitud de reprogramació d'exàmens per coincidència de dues avaluacions en dia i hora, es podrà concedir la reprogramació dins del mateix dia en l'horari programat per un altre grup de la mateixa assignatura. Caldrà el coneixement del professorat dels grups implicats. De cap manera es podrà </a:t>
            </a:r>
            <a:r>
              <a:rPr lang="ca-ES" sz="1400" dirty="0" err="1">
                <a:solidFill>
                  <a:srgbClr val="FFFF00"/>
                </a:solidFill>
                <a:latin typeface="Helvetica" panose="020B0604020202020204" pitchFamily="34" charset="0"/>
              </a:rPr>
              <a:t>reprogramar</a:t>
            </a:r>
            <a:r>
              <a:rPr lang="ca-ES" sz="1400" dirty="0">
                <a:solidFill>
                  <a:srgbClr val="FFFF00"/>
                </a:solidFill>
                <a:latin typeface="Helvetica" panose="020B0604020202020204" pitchFamily="34" charset="0"/>
              </a:rPr>
              <a:t> en una data diferent del dia publicat per l'examen corresponent, tret dels casos que per raons de força major ja es consideren habitualment.</a:t>
            </a:r>
          </a:p>
          <a:p>
            <a:r>
              <a:rPr lang="ca-ES" sz="1400" dirty="0">
                <a:solidFill>
                  <a:srgbClr val="FFFF00"/>
                </a:solidFill>
                <a:latin typeface="Helvetica" panose="020B0604020202020204" pitchFamily="34" charset="0"/>
              </a:rPr>
              <a:t>La sol·licitud de reprogramació de proves en casos de situacions sobrevingudes haurà de realitzar-se dins els 5 dies naturals immediatament posteriors a la data de la prova. El coordinador de titulació tindrà 48 hores per valorar la sol·licitud i donar-hi resposta.</a:t>
            </a:r>
            <a:br>
              <a:rPr lang="ca-ES" sz="1400" dirty="0">
                <a:solidFill>
                  <a:srgbClr val="FFFF00"/>
                </a:solidFill>
                <a:latin typeface="Helvetica" panose="020B0604020202020204" pitchFamily="34" charset="0"/>
              </a:rPr>
            </a:br>
            <a:br>
              <a:rPr lang="ca-ES" sz="1400" dirty="0">
                <a:solidFill>
                  <a:srgbClr val="FFFF00"/>
                </a:solidFill>
                <a:latin typeface="Helvetica" panose="020B0604020202020204" pitchFamily="34" charset="0"/>
              </a:rPr>
            </a:br>
            <a:r>
              <a:rPr lang="ca-ES" sz="1400" b="1" dirty="0">
                <a:solidFill>
                  <a:srgbClr val="FFFF00"/>
                </a:solidFill>
                <a:latin typeface="Helvetica" panose="020B0604020202020204" pitchFamily="34" charset="0"/>
              </a:rPr>
              <a:t>Enllaç al formulari de reprogramació de proves:</a:t>
            </a:r>
            <a:endParaRPr lang="ca-ES" sz="1400" dirty="0">
              <a:solidFill>
                <a:srgbClr val="FFFF00"/>
              </a:solidFill>
              <a:latin typeface="Helvetica" panose="020B0604020202020204" pitchFamily="34" charset="0"/>
            </a:endParaRPr>
          </a:p>
          <a:p>
            <a:pPr>
              <a:buFont typeface="Arial" panose="020B0604020202020204" pitchFamily="34" charset="0"/>
              <a:buChar char="•"/>
            </a:pPr>
            <a:r>
              <a:rPr lang="ca-ES" sz="1400" u="sng" dirty="0">
                <a:solidFill>
                  <a:srgbClr val="FFFF00"/>
                </a:solidFill>
                <a:latin typeface="Helvetica" panose="020B0604020202020204" pitchFamily="34" charset="0"/>
                <a:hlinkClick r:id="rId2">
                  <a:extLst>
                    <a:ext uri="{A12FA001-AC4F-418D-AE19-62706E023703}">
                      <ahyp:hlinkClr xmlns:ahyp="http://schemas.microsoft.com/office/drawing/2018/hyperlinkcolor" val="tx"/>
                    </a:ext>
                  </a:extLst>
                </a:hlinkClick>
              </a:rPr>
              <a:t>e-Formulari per a la reprogramació de proves</a:t>
            </a:r>
            <a:endParaRPr lang="ca-ES" sz="1400" b="0" i="0" dirty="0">
              <a:solidFill>
                <a:srgbClr val="FFFF00"/>
              </a:solidFill>
              <a:effectLst/>
              <a:latin typeface="Helvetica" panose="020B0604020202020204" pitchFamily="34" charset="0"/>
            </a:endParaRPr>
          </a:p>
        </p:txBody>
      </p:sp>
      <p:sp>
        <p:nvSpPr>
          <p:cNvPr id="3" name="Globus: rectangular amb cantonades arrodonides 2">
            <a:extLst>
              <a:ext uri="{FF2B5EF4-FFF2-40B4-BE49-F238E27FC236}">
                <a16:creationId xmlns:a16="http://schemas.microsoft.com/office/drawing/2014/main" id="{B5BB312B-5D1E-4695-8F5F-56ADBD9FD9EF}"/>
              </a:ext>
            </a:extLst>
          </p:cNvPr>
          <p:cNvSpPr/>
          <p:nvPr/>
        </p:nvSpPr>
        <p:spPr>
          <a:xfrm>
            <a:off x="8867274" y="872925"/>
            <a:ext cx="3126548" cy="1497296"/>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dirty="0" err="1"/>
              <a:t>Todas</a:t>
            </a:r>
            <a:r>
              <a:rPr lang="ca-ES" dirty="0"/>
              <a:t> las </a:t>
            </a:r>
            <a:r>
              <a:rPr lang="ca-ES" dirty="0" err="1"/>
              <a:t>solicitudesdeben</a:t>
            </a:r>
            <a:r>
              <a:rPr lang="ca-ES" dirty="0"/>
              <a:t> estar </a:t>
            </a:r>
            <a:r>
              <a:rPr lang="ca-ES" dirty="0" err="1"/>
              <a:t>correctamente</a:t>
            </a:r>
            <a:r>
              <a:rPr lang="ca-ES" dirty="0"/>
              <a:t> </a:t>
            </a:r>
            <a:r>
              <a:rPr lang="ca-ES" dirty="0" err="1"/>
              <a:t>documentadas</a:t>
            </a:r>
            <a:endParaRPr lang="ca-ES" dirty="0"/>
          </a:p>
        </p:txBody>
      </p:sp>
      <p:sp>
        <p:nvSpPr>
          <p:cNvPr id="4" name="Globus: rectangular amb cantonades arrodonides 3">
            <a:extLst>
              <a:ext uri="{FF2B5EF4-FFF2-40B4-BE49-F238E27FC236}">
                <a16:creationId xmlns:a16="http://schemas.microsoft.com/office/drawing/2014/main" id="{79E8916D-9E22-4BC4-98F1-3395145C50AA}"/>
              </a:ext>
            </a:extLst>
          </p:cNvPr>
          <p:cNvSpPr/>
          <p:nvPr/>
        </p:nvSpPr>
        <p:spPr>
          <a:xfrm>
            <a:off x="9059779" y="5774424"/>
            <a:ext cx="2781643" cy="850024"/>
          </a:xfrm>
          <a:prstGeom prst="wedgeRoundRectCallout">
            <a:avLst>
              <a:gd name="adj1" fmla="val -17295"/>
              <a:gd name="adj2" fmla="val -7479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dirty="0" err="1"/>
              <a:t>Comprobar</a:t>
            </a:r>
            <a:r>
              <a:rPr lang="ca-ES" dirty="0"/>
              <a:t> web -</a:t>
            </a:r>
            <a:r>
              <a:rPr lang="ca-ES" dirty="0" err="1"/>
              <a:t>Puede</a:t>
            </a:r>
            <a:r>
              <a:rPr lang="ca-ES" dirty="0"/>
              <a:t> </a:t>
            </a:r>
            <a:r>
              <a:rPr lang="ca-ES" dirty="0" err="1"/>
              <a:t>haber</a:t>
            </a:r>
            <a:r>
              <a:rPr lang="ca-ES" dirty="0"/>
              <a:t> </a:t>
            </a:r>
            <a:r>
              <a:rPr lang="ca-ES" dirty="0" err="1"/>
              <a:t>cambios</a:t>
            </a:r>
            <a:r>
              <a:rPr lang="ca-ES" dirty="0"/>
              <a:t> en el </a:t>
            </a:r>
            <a:r>
              <a:rPr lang="ca-ES" dirty="0" err="1"/>
              <a:t>protocolo</a:t>
            </a:r>
            <a:endParaRPr lang="ca-ES" dirty="0"/>
          </a:p>
        </p:txBody>
      </p:sp>
    </p:spTree>
    <p:extLst>
      <p:ext uri="{BB962C8B-B14F-4D97-AF65-F5344CB8AC3E}">
        <p14:creationId xmlns:p14="http://schemas.microsoft.com/office/powerpoint/2010/main" val="16695412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ó">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305</TotalTime>
  <Words>839</Words>
  <Application>Microsoft Office PowerPoint</Application>
  <PresentationFormat>Pantalla panoràmica</PresentationFormat>
  <Paragraphs>76</Paragraphs>
  <Slides>7</Slides>
  <Notes>0</Notes>
  <HiddenSlides>0</HiddenSlides>
  <MMClips>0</MMClips>
  <ScaleCrop>false</ScaleCrop>
  <HeadingPairs>
    <vt:vector size="6" baseType="variant">
      <vt:variant>
        <vt:lpstr>Tipus de lletra utilitzats</vt:lpstr>
      </vt:variant>
      <vt:variant>
        <vt:i4>7</vt:i4>
      </vt:variant>
      <vt:variant>
        <vt:lpstr>Tema</vt:lpstr>
      </vt:variant>
      <vt:variant>
        <vt:i4>1</vt:i4>
      </vt:variant>
      <vt:variant>
        <vt:lpstr>Títols de les diapositives</vt:lpstr>
      </vt:variant>
      <vt:variant>
        <vt:i4>7</vt:i4>
      </vt:variant>
    </vt:vector>
  </HeadingPairs>
  <TitlesOfParts>
    <vt:vector size="15" baseType="lpstr">
      <vt:lpstr>Arial</vt:lpstr>
      <vt:lpstr>Arial Nova Light</vt:lpstr>
      <vt:lpstr>Century Gothic</vt:lpstr>
      <vt:lpstr>Franklin Gothic Book</vt:lpstr>
      <vt:lpstr>Helvetica</vt:lpstr>
      <vt:lpstr>Wingdings 2</vt:lpstr>
      <vt:lpstr>Wingdings 3</vt:lpstr>
      <vt:lpstr>Ió</vt:lpstr>
      <vt:lpstr>Optatives ADE  2022-2023</vt:lpstr>
      <vt:lpstr>Presentació del PowerPoint</vt:lpstr>
      <vt:lpstr>Presentació del PowerPoint</vt:lpstr>
      <vt:lpstr>Presentació del PowerPoint</vt:lpstr>
      <vt:lpstr>Presentació del PowerPoint</vt:lpstr>
      <vt:lpstr>A tenir en compte</vt:lpstr>
      <vt:lpstr>Protocol de reprogramació d’activitats d’avaluació FEiE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Optatives ADE/ADE anglès 2021-2022</dc:title>
  <dc:creator>Rosalía Gallo Martínez</dc:creator>
  <cp:lastModifiedBy>Rosalía Gallo Martinez</cp:lastModifiedBy>
  <cp:revision>27</cp:revision>
  <dcterms:created xsi:type="dcterms:W3CDTF">2021-04-20T08:26:25Z</dcterms:created>
  <dcterms:modified xsi:type="dcterms:W3CDTF">2022-05-05T09:53:31Z</dcterms:modified>
</cp:coreProperties>
</file>