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9" r:id="rId4"/>
    <p:sldId id="266" r:id="rId5"/>
    <p:sldId id="264" r:id="rId6"/>
    <p:sldId id="263" r:id="rId7"/>
    <p:sldId id="270" r:id="rId8"/>
    <p:sldId id="267"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ca-ES"/>
              <a:t>Feu clic aquí per editar l'estil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a:t>Feu clic aquí per editar l'estil de subtítols del patró</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àmic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ol i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ca-ES"/>
              <a:t>Feu clic aquí per editar l'estil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ca-ES"/>
              <a:t>Feu clic aquí per editar l'estil</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geta d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a d'imat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Vertical Text Placeholder 2"/>
          <p:cNvSpPr>
            <a:spLocks noGrp="1"/>
          </p:cNvSpPr>
          <p:nvPr>
            <p:ph type="body" orient="vert" idx="1"/>
          </p:nvPr>
        </p:nvSpPr>
        <p:spPr/>
        <p:txBody>
          <a:bodyPr vert="eaVert" anchor="t" anchorCtr="0"/>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ca-ES"/>
              <a:t>Feu clic aquí per editar l'estil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idx="1"/>
          </p:nvPr>
        </p:nvSpPr>
        <p:spPr/>
        <p:txBody>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a-ES"/>
              <a:t>Feu clic aquí per editar l'estil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5/9/2022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ca-ES"/>
              <a:t>Feu clic aquí per editar l'estil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7" name="Date Placeholder 4"/>
          <p:cNvSpPr>
            <a:spLocks noGrp="1"/>
          </p:cNvSpPr>
          <p:nvPr>
            <p:ph type="dt" sz="half" idx="10"/>
          </p:nvPr>
        </p:nvSpPr>
        <p:spPr/>
        <p:txBody>
          <a:bodyPr/>
          <a:lstStyle/>
          <a:p>
            <a:fld id="{4509A250-FF31-4206-8172-F9D3106AACB1}" type="datetimeFigureOut">
              <a:rPr lang="en-US" dirty="0"/>
              <a:t>5/9/2022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ca-ES"/>
              <a:t>Feu clic aquí per editar l'estil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5/9/2022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uab.cat/doc/internship-feie-bcn-activ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uab.cat/economia-empresa" TargetMode="External"/><Relationship Id="rId2" Type="http://schemas.openxmlformats.org/officeDocument/2006/relationships/hyperlink" Target="https://www.uab.cat/web/estudiar/graus/oferta-de-graus/treball-de-fi-de-grau/tfg-2019-2020-1345791801248.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uab.cat/economia-empresa"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uab.cat/doc/pla_grau_eco_ang" TargetMode="External"/><Relationship Id="rId2" Type="http://schemas.openxmlformats.org/officeDocument/2006/relationships/hyperlink" Target="https://www.uab.cat/doc/pla_grau_adeang"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uab.cat/web/estudiar/graus/oferta-de-graus/horaris-i-aules-curs-2021-2022-1345693121190.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formularis.uab.cat/group/deganat_feie/nou-reprogramacio-de-prov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3A216D56-3574-4614-B6DB-7D53BDD89CCD}"/>
              </a:ext>
            </a:extLst>
          </p:cNvPr>
          <p:cNvSpPr>
            <a:spLocks noGrp="1"/>
          </p:cNvSpPr>
          <p:nvPr>
            <p:ph type="ctrTitle"/>
          </p:nvPr>
        </p:nvSpPr>
        <p:spPr>
          <a:xfrm>
            <a:off x="368300" y="1447800"/>
            <a:ext cx="11264899" cy="3329581"/>
          </a:xfrm>
        </p:spPr>
        <p:txBody>
          <a:bodyPr/>
          <a:lstStyle/>
          <a:p>
            <a:pPr algn="ctr"/>
            <a:r>
              <a:rPr lang="ca-ES" dirty="0" err="1"/>
              <a:t>Elective</a:t>
            </a:r>
            <a:r>
              <a:rPr lang="ca-ES" dirty="0"/>
              <a:t> </a:t>
            </a:r>
            <a:r>
              <a:rPr lang="ca-ES" dirty="0" err="1"/>
              <a:t>courses</a:t>
            </a:r>
            <a:r>
              <a:rPr lang="ca-ES" dirty="0"/>
              <a:t> &amp; TFG</a:t>
            </a:r>
            <a:br>
              <a:rPr lang="ca-ES" dirty="0"/>
            </a:br>
            <a:r>
              <a:rPr lang="ca-ES" b="1" dirty="0">
                <a:solidFill>
                  <a:srgbClr val="92D050"/>
                </a:solidFill>
              </a:rPr>
              <a:t>ADE &amp; ECO </a:t>
            </a:r>
            <a:r>
              <a:rPr lang="ca-ES" b="1" dirty="0" err="1">
                <a:solidFill>
                  <a:srgbClr val="92D050"/>
                </a:solidFill>
              </a:rPr>
              <a:t>english</a:t>
            </a:r>
            <a:r>
              <a:rPr lang="ca-ES" b="1" dirty="0">
                <a:solidFill>
                  <a:srgbClr val="92D050"/>
                </a:solidFill>
              </a:rPr>
              <a:t> </a:t>
            </a:r>
            <a:r>
              <a:rPr lang="ca-ES" b="1" dirty="0" err="1">
                <a:solidFill>
                  <a:srgbClr val="92D050"/>
                </a:solidFill>
              </a:rPr>
              <a:t>track</a:t>
            </a:r>
            <a:br>
              <a:rPr lang="ca-ES" dirty="0"/>
            </a:br>
            <a:r>
              <a:rPr lang="ca-ES" dirty="0"/>
              <a:t>2022-2023</a:t>
            </a:r>
          </a:p>
        </p:txBody>
      </p:sp>
      <p:sp>
        <p:nvSpPr>
          <p:cNvPr id="3" name="Subtítol 2">
            <a:extLst>
              <a:ext uri="{FF2B5EF4-FFF2-40B4-BE49-F238E27FC236}">
                <a16:creationId xmlns:a16="http://schemas.microsoft.com/office/drawing/2014/main" id="{4AA6D7D1-8AD3-4A11-915E-4E51B96BE506}"/>
              </a:ext>
            </a:extLst>
          </p:cNvPr>
          <p:cNvSpPr>
            <a:spLocks noGrp="1"/>
          </p:cNvSpPr>
          <p:nvPr>
            <p:ph type="subTitle" idx="1"/>
          </p:nvPr>
        </p:nvSpPr>
        <p:spPr>
          <a:xfrm>
            <a:off x="1091455" y="5183780"/>
            <a:ext cx="8825658" cy="861420"/>
          </a:xfrm>
        </p:spPr>
        <p:txBody>
          <a:bodyPr/>
          <a:lstStyle/>
          <a:p>
            <a:r>
              <a:rPr lang="ca-ES" dirty="0" err="1"/>
              <a:t>Feie</a:t>
            </a:r>
            <a:r>
              <a:rPr lang="ca-ES" dirty="0"/>
              <a:t>: </a:t>
            </a:r>
            <a:r>
              <a:rPr lang="ca-ES" dirty="0" err="1"/>
              <a:t>may</a:t>
            </a:r>
            <a:r>
              <a:rPr lang="ca-ES" dirty="0"/>
              <a:t> 2022</a:t>
            </a:r>
          </a:p>
        </p:txBody>
      </p:sp>
    </p:spTree>
    <p:extLst>
      <p:ext uri="{BB962C8B-B14F-4D97-AF65-F5344CB8AC3E}">
        <p14:creationId xmlns:p14="http://schemas.microsoft.com/office/powerpoint/2010/main" val="1290400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2389848" y="364499"/>
            <a:ext cx="7771680" cy="7695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pPr algn="ctr">
              <a:lnSpc>
                <a:spcPct val="100000"/>
              </a:lnSpc>
            </a:pPr>
            <a:r>
              <a:rPr lang="en-US" sz="3200" b="1" spc="-1" dirty="0">
                <a:uFill>
                  <a:solidFill>
                    <a:srgbClr val="FFFFFF"/>
                  </a:solidFill>
                </a:uFill>
                <a:latin typeface="Franklin Gothic Book"/>
              </a:rPr>
              <a:t>4</a:t>
            </a:r>
            <a:r>
              <a:rPr lang="en-US" sz="3200" b="1" spc="-1" baseline="30000" dirty="0">
                <a:uFill>
                  <a:solidFill>
                    <a:srgbClr val="FFFFFF"/>
                  </a:solidFill>
                </a:uFill>
                <a:latin typeface="Franklin Gothic Book"/>
              </a:rPr>
              <a:t>th</a:t>
            </a:r>
            <a:r>
              <a:rPr lang="en-US" sz="3200" b="1" spc="-1" dirty="0">
                <a:uFill>
                  <a:solidFill>
                    <a:srgbClr val="FFFFFF"/>
                  </a:solidFill>
                </a:uFill>
                <a:latin typeface="Franklin Gothic Book"/>
              </a:rPr>
              <a:t> YEAR: 60 ECTS</a:t>
            </a:r>
            <a:endParaRPr lang="en-US" sz="3200" b="1" spc="-1" dirty="0">
              <a:uFill>
                <a:solidFill>
                  <a:srgbClr val="FFFFFF"/>
                </a:solidFill>
              </a:uFill>
              <a:latin typeface="Arial"/>
            </a:endParaRPr>
          </a:p>
        </p:txBody>
      </p:sp>
      <p:sp>
        <p:nvSpPr>
          <p:cNvPr id="122" name="CustomShape 2"/>
          <p:cNvSpPr/>
          <p:nvPr/>
        </p:nvSpPr>
        <p:spPr>
          <a:xfrm>
            <a:off x="194345" y="1859876"/>
            <a:ext cx="11803310" cy="463362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20760" lvl="1">
              <a:lnSpc>
                <a:spcPct val="200000"/>
              </a:lnSpc>
              <a:buClr>
                <a:srgbClr val="0070C0"/>
              </a:buClr>
              <a:buSzPct val="85000"/>
            </a:pPr>
            <a:r>
              <a:rPr lang="en-US" sz="2800" b="1" spc="-1" dirty="0">
                <a:uFill>
                  <a:solidFill>
                    <a:srgbClr val="FFFFFF"/>
                  </a:solidFill>
                </a:uFill>
                <a:latin typeface="Arial Nova Light" panose="020B0304020202020204" pitchFamily="34" charset="0"/>
              </a:rPr>
              <a:t>12 ECTS:</a:t>
            </a:r>
            <a:r>
              <a:rPr lang="en-US" sz="2800" spc="-1" dirty="0">
                <a:uFill>
                  <a:solidFill>
                    <a:srgbClr val="FFFFFF"/>
                  </a:solidFill>
                </a:uFill>
                <a:latin typeface="Arial Nova Light" panose="020B0304020202020204" pitchFamily="34" charset="0"/>
              </a:rPr>
              <a:t> Bachelor’s Degree Final Project  (</a:t>
            </a:r>
            <a:r>
              <a:rPr lang="en-US" sz="2800" i="1" spc="-1" dirty="0">
                <a:uFill>
                  <a:solidFill>
                    <a:srgbClr val="FFFFFF"/>
                  </a:solidFill>
                </a:uFill>
                <a:latin typeface="Arial Nova Light" panose="020B0304020202020204" pitchFamily="34" charset="0"/>
              </a:rPr>
              <a:t>TFG</a:t>
            </a:r>
            <a:r>
              <a:rPr lang="en-US" sz="2800" spc="-1" dirty="0">
                <a:uFill>
                  <a:solidFill>
                    <a:srgbClr val="FFFFFF"/>
                  </a:solidFill>
                </a:uFill>
                <a:latin typeface="Arial Nova Light" panose="020B0304020202020204" pitchFamily="34" charset="0"/>
              </a:rPr>
              <a:t>)</a:t>
            </a:r>
            <a:endParaRPr lang="en-US" sz="2800" b="1" spc="-1" dirty="0">
              <a:uFill>
                <a:solidFill>
                  <a:srgbClr val="FFFFFF"/>
                </a:solidFill>
              </a:uFill>
              <a:latin typeface="Arial Nova Light" panose="020B0304020202020204" pitchFamily="34" charset="0"/>
            </a:endParaRPr>
          </a:p>
          <a:p>
            <a:pPr marL="320760" lvl="1">
              <a:lnSpc>
                <a:spcPct val="200000"/>
              </a:lnSpc>
              <a:buClr>
                <a:srgbClr val="0070C0"/>
              </a:buClr>
              <a:buSzPct val="85000"/>
            </a:pPr>
            <a:r>
              <a:rPr lang="en-US" sz="2800" b="1" spc="-1" dirty="0">
                <a:uFill>
                  <a:solidFill>
                    <a:srgbClr val="FFFFFF"/>
                  </a:solidFill>
                </a:uFill>
                <a:latin typeface="Arial Nova Light" panose="020B0304020202020204" pitchFamily="34" charset="0"/>
              </a:rPr>
              <a:t>48 ECTS: Elective courses – 6 ECTS / course </a:t>
            </a:r>
            <a:r>
              <a:rPr lang="en-US" sz="2000" b="1" spc="-1" dirty="0">
                <a:uFill>
                  <a:solidFill>
                    <a:srgbClr val="FFFFFF"/>
                  </a:solidFill>
                </a:uFill>
                <a:latin typeface="Arial Nova Light" panose="020B0304020202020204" pitchFamily="34" charset="0"/>
              </a:rPr>
              <a:t>(excluding internship </a:t>
            </a:r>
            <a:r>
              <a:rPr lang="en-US" sz="2000" b="1" spc="-1" dirty="0" err="1">
                <a:uFill>
                  <a:solidFill>
                    <a:srgbClr val="FFFFFF"/>
                  </a:solidFill>
                </a:uFill>
                <a:latin typeface="Arial Nova Light" panose="020B0304020202020204" pitchFamily="34" charset="0"/>
              </a:rPr>
              <a:t>programme</a:t>
            </a:r>
            <a:r>
              <a:rPr lang="en-US" sz="2000" b="1" spc="-1" dirty="0">
                <a:uFill>
                  <a:solidFill>
                    <a:srgbClr val="FFFFFF"/>
                  </a:solidFill>
                </a:uFill>
                <a:latin typeface="Arial Nova Light" panose="020B0304020202020204" pitchFamily="34" charset="0"/>
              </a:rPr>
              <a:t>)</a:t>
            </a:r>
          </a:p>
          <a:p>
            <a:pPr marL="320760" lvl="1">
              <a:lnSpc>
                <a:spcPct val="200000"/>
              </a:lnSpc>
              <a:buClr>
                <a:srgbClr val="0070C0"/>
              </a:buClr>
              <a:buSzPct val="85000"/>
            </a:pPr>
            <a:r>
              <a:rPr lang="en-US" sz="2000" b="1" spc="-1" dirty="0">
                <a:uFill>
                  <a:solidFill>
                    <a:srgbClr val="FFFFFF"/>
                  </a:solidFill>
                </a:uFill>
                <a:latin typeface="Arial Nova Light" panose="020B0304020202020204" pitchFamily="34" charset="0"/>
              </a:rPr>
              <a:t>Curricular internship </a:t>
            </a:r>
            <a:r>
              <a:rPr lang="en-US" sz="2000" b="1" spc="-1" dirty="0" err="1">
                <a:uFill>
                  <a:solidFill>
                    <a:srgbClr val="FFFFFF"/>
                  </a:solidFill>
                </a:uFill>
                <a:latin typeface="Arial Nova Light" panose="020B0304020202020204" pitchFamily="34" charset="0"/>
              </a:rPr>
              <a:t>programme</a:t>
            </a:r>
            <a:r>
              <a:rPr lang="en-US" sz="2000" b="1" spc="-1" dirty="0">
                <a:uFill>
                  <a:solidFill>
                    <a:srgbClr val="FFFFFF"/>
                  </a:solidFill>
                </a:uFill>
                <a:latin typeface="Arial Nova Light" panose="020B0304020202020204" pitchFamily="34" charset="0"/>
              </a:rPr>
              <a:t> 18 ECTS </a:t>
            </a:r>
            <a:r>
              <a:rPr lang="en-US" sz="2400" b="1" spc="-1" dirty="0">
                <a:uFill>
                  <a:solidFill>
                    <a:srgbClr val="FFFFFF"/>
                  </a:solidFill>
                </a:uFill>
                <a:latin typeface="Arial Nova Light" panose="020B0304020202020204" pitchFamily="34" charset="0"/>
              </a:rPr>
              <a:t>English credit recognition: 1,5 credit granted per each 6CTS course passed in English up to a maximum of 12 ECTS (application at </a:t>
            </a:r>
            <a:r>
              <a:rPr lang="en-US" sz="2400" b="1" spc="-1" dirty="0" err="1">
                <a:uFill>
                  <a:solidFill>
                    <a:srgbClr val="FFFFFF"/>
                  </a:solidFill>
                </a:uFill>
                <a:latin typeface="Arial Nova Light" panose="020B0304020202020204" pitchFamily="34" charset="0"/>
              </a:rPr>
              <a:t>Gestió</a:t>
            </a:r>
            <a:r>
              <a:rPr lang="en-US" sz="2400" b="1" spc="-1" dirty="0">
                <a:uFill>
                  <a:solidFill>
                    <a:srgbClr val="FFFFFF"/>
                  </a:solidFill>
                </a:uFill>
                <a:latin typeface="Arial Nova Light" panose="020B0304020202020204" pitchFamily="34" charset="0"/>
              </a:rPr>
              <a:t> </a:t>
            </a:r>
            <a:r>
              <a:rPr lang="en-US" sz="2400" b="1" spc="-1" dirty="0" err="1">
                <a:uFill>
                  <a:solidFill>
                    <a:srgbClr val="FFFFFF"/>
                  </a:solidFill>
                </a:uFill>
                <a:latin typeface="Arial Nova Light" panose="020B0304020202020204" pitchFamily="34" charset="0"/>
              </a:rPr>
              <a:t>Acadèmica</a:t>
            </a:r>
            <a:r>
              <a:rPr lang="en-US" sz="2400" b="1" spc="-1" dirty="0">
                <a:uFill>
                  <a:solidFill>
                    <a:srgbClr val="FFFFFF"/>
                  </a:solidFill>
                </a:uFill>
                <a:latin typeface="Arial Nova Light" panose="020B0304020202020204" pitchFamily="34" charset="0"/>
              </a:rPr>
              <a:t>)</a:t>
            </a:r>
            <a:endParaRPr lang="en-US" sz="2000" spc="-1" dirty="0">
              <a:uFill>
                <a:solidFill>
                  <a:srgbClr val="FFFFFF"/>
                </a:solidFill>
              </a:uFill>
              <a:latin typeface="Arial Nova Light" panose="020B0304020202020204" pitchFamily="34" charset="0"/>
            </a:endParaRPr>
          </a:p>
          <a:p>
            <a:pPr marL="777960" lvl="2">
              <a:lnSpc>
                <a:spcPct val="50000"/>
              </a:lnSpc>
              <a:buClr>
                <a:srgbClr val="0070C0"/>
              </a:buClr>
              <a:buSzPct val="85000"/>
            </a:pPr>
            <a:endParaRPr lang="en-US" sz="2000" spc="-1" dirty="0">
              <a:uFill>
                <a:solidFill>
                  <a:srgbClr val="FFFFFF"/>
                </a:solidFill>
              </a:uFill>
              <a:latin typeface="Arial Nova Light" panose="020B0304020202020204" pitchFamily="34" charset="0"/>
            </a:endParaRPr>
          </a:p>
          <a:p>
            <a:pPr marL="777960" lvl="2">
              <a:lnSpc>
                <a:spcPct val="200000"/>
              </a:lnSpc>
              <a:buClr>
                <a:srgbClr val="0070C0"/>
              </a:buClr>
              <a:buSzPct val="85000"/>
            </a:pPr>
            <a:endParaRPr lang="en-US" spc="-1" dirty="0">
              <a:uFill>
                <a:solidFill>
                  <a:srgbClr val="FFFFFF"/>
                </a:solidFill>
              </a:uFill>
              <a:latin typeface="Arial Nova Light" panose="020B0304020202020204" pitchFamily="34" charset="0"/>
            </a:endParaRPr>
          </a:p>
          <a:p>
            <a:pPr>
              <a:lnSpc>
                <a:spcPct val="90000"/>
              </a:lnSpc>
              <a:buClr>
                <a:srgbClr val="0070C0"/>
              </a:buClr>
            </a:pPr>
            <a:endParaRPr lang="en-US" spc="-1" dirty="0">
              <a:uFill>
                <a:solidFill>
                  <a:srgbClr val="FFFFFF"/>
                </a:solidFill>
              </a:uFill>
              <a:latin typeface="Arial Nova Light" panose="020B0304020202020204" pitchFamily="34" charset="0"/>
            </a:endParaRPr>
          </a:p>
        </p:txBody>
      </p:sp>
      <p:cxnSp>
        <p:nvCxnSpPr>
          <p:cNvPr id="3" name="Straight Connector 2"/>
          <p:cNvCxnSpPr/>
          <p:nvPr/>
        </p:nvCxnSpPr>
        <p:spPr>
          <a:xfrm>
            <a:off x="2438401" y="1222750"/>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D228D7A2-C3E2-4D18-A56C-8A29A69ADACA}"/>
              </a:ext>
            </a:extLst>
          </p:cNvPr>
          <p:cNvSpPr/>
          <p:nvPr/>
        </p:nvSpPr>
        <p:spPr>
          <a:xfrm>
            <a:off x="4914900" y="5461000"/>
            <a:ext cx="5246628" cy="1193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chemeClr val="bg2">
                    <a:lumMod val="75000"/>
                  </a:schemeClr>
                </a:solidFill>
              </a:rPr>
              <a:t>Students</a:t>
            </a:r>
            <a:r>
              <a:rPr lang="ca-ES" dirty="0">
                <a:solidFill>
                  <a:schemeClr val="bg2">
                    <a:lumMod val="75000"/>
                  </a:schemeClr>
                </a:solidFill>
              </a:rPr>
              <a:t> in </a:t>
            </a:r>
            <a:r>
              <a:rPr lang="ca-ES" dirty="0" err="1">
                <a:solidFill>
                  <a:schemeClr val="bg2">
                    <a:lumMod val="75000"/>
                  </a:schemeClr>
                </a:solidFill>
              </a:rPr>
              <a:t>the</a:t>
            </a:r>
            <a:r>
              <a:rPr lang="ca-ES" dirty="0">
                <a:solidFill>
                  <a:schemeClr val="bg2">
                    <a:lumMod val="75000"/>
                  </a:schemeClr>
                </a:solidFill>
              </a:rPr>
              <a:t> ADE/ECO </a:t>
            </a:r>
            <a:r>
              <a:rPr lang="ca-ES" dirty="0" err="1">
                <a:solidFill>
                  <a:schemeClr val="bg2">
                    <a:lumMod val="75000"/>
                  </a:schemeClr>
                </a:solidFill>
              </a:rPr>
              <a:t>english</a:t>
            </a:r>
            <a:r>
              <a:rPr lang="ca-ES" dirty="0">
                <a:solidFill>
                  <a:schemeClr val="bg2">
                    <a:lumMod val="75000"/>
                  </a:schemeClr>
                </a:solidFill>
              </a:rPr>
              <a:t> </a:t>
            </a:r>
            <a:r>
              <a:rPr lang="ca-ES" dirty="0" err="1">
                <a:solidFill>
                  <a:schemeClr val="bg2">
                    <a:lumMod val="75000"/>
                  </a:schemeClr>
                </a:solidFill>
              </a:rPr>
              <a:t>track</a:t>
            </a:r>
            <a:r>
              <a:rPr lang="ca-ES" dirty="0">
                <a:solidFill>
                  <a:schemeClr val="bg2">
                    <a:lumMod val="75000"/>
                  </a:schemeClr>
                </a:solidFill>
              </a:rPr>
              <a:t> MUST </a:t>
            </a:r>
            <a:r>
              <a:rPr lang="ca-ES" dirty="0" err="1">
                <a:solidFill>
                  <a:schemeClr val="bg2">
                    <a:lumMod val="75000"/>
                  </a:schemeClr>
                </a:solidFill>
              </a:rPr>
              <a:t>enrol</a:t>
            </a:r>
            <a:r>
              <a:rPr lang="ca-ES" dirty="0">
                <a:solidFill>
                  <a:schemeClr val="bg2">
                    <a:lumMod val="75000"/>
                  </a:schemeClr>
                </a:solidFill>
              </a:rPr>
              <a:t> in </a:t>
            </a:r>
            <a:r>
              <a:rPr lang="ca-ES" dirty="0" err="1">
                <a:solidFill>
                  <a:schemeClr val="bg2">
                    <a:lumMod val="75000"/>
                  </a:schemeClr>
                </a:solidFill>
              </a:rPr>
              <a:t>courses</a:t>
            </a:r>
            <a:r>
              <a:rPr lang="ca-ES" dirty="0">
                <a:solidFill>
                  <a:schemeClr val="bg2">
                    <a:lumMod val="75000"/>
                  </a:schemeClr>
                </a:solidFill>
              </a:rPr>
              <a:t> </a:t>
            </a:r>
            <a:r>
              <a:rPr lang="ca-ES" dirty="0" err="1">
                <a:solidFill>
                  <a:schemeClr val="bg2">
                    <a:lumMod val="75000"/>
                  </a:schemeClr>
                </a:solidFill>
              </a:rPr>
              <a:t>offered</a:t>
            </a:r>
            <a:r>
              <a:rPr lang="ca-ES" dirty="0">
                <a:solidFill>
                  <a:schemeClr val="bg2">
                    <a:lumMod val="75000"/>
                  </a:schemeClr>
                </a:solidFill>
              </a:rPr>
              <a:t> in </a:t>
            </a:r>
            <a:r>
              <a:rPr lang="ca-ES" dirty="0" err="1">
                <a:solidFill>
                  <a:schemeClr val="bg2">
                    <a:lumMod val="75000"/>
                  </a:schemeClr>
                </a:solidFill>
              </a:rPr>
              <a:t>english</a:t>
            </a:r>
            <a:r>
              <a:rPr lang="ca-ES" dirty="0">
                <a:solidFill>
                  <a:schemeClr val="bg2">
                    <a:lumMod val="75000"/>
                  </a:schemeClr>
                </a:solidFill>
              </a:rPr>
              <a:t> </a:t>
            </a:r>
          </a:p>
          <a:p>
            <a:pPr algn="ctr"/>
            <a:r>
              <a:rPr lang="ca-ES" dirty="0">
                <a:solidFill>
                  <a:schemeClr val="bg2">
                    <a:lumMod val="75000"/>
                  </a:schemeClr>
                </a:solidFill>
              </a:rPr>
              <a:t>Menció en anglès </a:t>
            </a:r>
            <a:r>
              <a:rPr lang="ca-ES" dirty="0" err="1">
                <a:solidFill>
                  <a:schemeClr val="bg2">
                    <a:lumMod val="75000"/>
                  </a:schemeClr>
                </a:solidFill>
              </a:rPr>
              <a:t>requires</a:t>
            </a:r>
            <a:r>
              <a:rPr lang="ca-ES" dirty="0">
                <a:solidFill>
                  <a:schemeClr val="bg2">
                    <a:lumMod val="75000"/>
                  </a:schemeClr>
                </a:solidFill>
              </a:rPr>
              <a:t> </a:t>
            </a:r>
            <a:r>
              <a:rPr lang="ca-ES" dirty="0" err="1">
                <a:solidFill>
                  <a:schemeClr val="bg2">
                    <a:lumMod val="75000"/>
                  </a:schemeClr>
                </a:solidFill>
              </a:rPr>
              <a:t>you</a:t>
            </a:r>
            <a:r>
              <a:rPr lang="ca-ES" dirty="0">
                <a:solidFill>
                  <a:schemeClr val="bg2">
                    <a:lumMod val="75000"/>
                  </a:schemeClr>
                </a:solidFill>
              </a:rPr>
              <a:t> do so</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ol 2">
            <a:extLst>
              <a:ext uri="{FF2B5EF4-FFF2-40B4-BE49-F238E27FC236}">
                <a16:creationId xmlns:a16="http://schemas.microsoft.com/office/drawing/2014/main" id="{300D661B-5037-4346-BDC3-887D7B412B3C}"/>
              </a:ext>
            </a:extLst>
          </p:cNvPr>
          <p:cNvSpPr>
            <a:spLocks noGrp="1"/>
          </p:cNvSpPr>
          <p:nvPr>
            <p:ph type="title"/>
          </p:nvPr>
        </p:nvSpPr>
        <p:spPr>
          <a:xfrm>
            <a:off x="747711" y="109818"/>
            <a:ext cx="9404723" cy="1400530"/>
          </a:xfrm>
        </p:spPr>
        <p:txBody>
          <a:bodyPr/>
          <a:lstStyle/>
          <a:p>
            <a:pPr algn="ctr"/>
            <a:r>
              <a:rPr lang="ca-ES" b="1" dirty="0" err="1"/>
              <a:t>Internship</a:t>
            </a:r>
            <a:r>
              <a:rPr lang="ca-ES" b="1" dirty="0"/>
              <a:t> </a:t>
            </a:r>
            <a:r>
              <a:rPr lang="ca-ES" b="1" dirty="0" err="1"/>
              <a:t>programme</a:t>
            </a:r>
            <a:br>
              <a:rPr lang="ca-ES" b="1" dirty="0"/>
            </a:br>
            <a:r>
              <a:rPr lang="ca-ES" b="1" dirty="0"/>
              <a:t>BCN Activa</a:t>
            </a:r>
          </a:p>
        </p:txBody>
      </p:sp>
      <p:sp>
        <p:nvSpPr>
          <p:cNvPr id="4" name="Contenidor de contingut 3">
            <a:extLst>
              <a:ext uri="{FF2B5EF4-FFF2-40B4-BE49-F238E27FC236}">
                <a16:creationId xmlns:a16="http://schemas.microsoft.com/office/drawing/2014/main" id="{25C34D06-D7D2-48F3-A739-88454B92E9EA}"/>
              </a:ext>
            </a:extLst>
          </p:cNvPr>
          <p:cNvSpPr>
            <a:spLocks noGrp="1"/>
          </p:cNvSpPr>
          <p:nvPr>
            <p:ph idx="1"/>
          </p:nvPr>
        </p:nvSpPr>
        <p:spPr>
          <a:xfrm>
            <a:off x="747711" y="1722718"/>
            <a:ext cx="9404723" cy="4195481"/>
          </a:xfrm>
        </p:spPr>
        <p:txBody>
          <a:bodyPr>
            <a:normAutofit lnSpcReduction="10000"/>
          </a:bodyPr>
          <a:lstStyle/>
          <a:p>
            <a:r>
              <a:rPr lang="ca-ES" sz="2800" dirty="0" err="1"/>
              <a:t>Prerequisites</a:t>
            </a:r>
            <a:endParaRPr lang="ca-ES" sz="2800" dirty="0"/>
          </a:p>
          <a:p>
            <a:pPr lvl="1"/>
            <a:r>
              <a:rPr lang="ca-ES" sz="2400" dirty="0"/>
              <a:t>A </a:t>
            </a:r>
            <a:r>
              <a:rPr lang="ca-ES" sz="2400" dirty="0" err="1"/>
              <a:t>minimum</a:t>
            </a:r>
            <a:r>
              <a:rPr lang="ca-ES" sz="2400" dirty="0"/>
              <a:t> of 150 ECTS </a:t>
            </a:r>
            <a:r>
              <a:rPr lang="ca-ES" sz="2400" dirty="0" err="1"/>
              <a:t>already</a:t>
            </a:r>
            <a:r>
              <a:rPr lang="ca-ES" sz="2400" dirty="0"/>
              <a:t> </a:t>
            </a:r>
            <a:r>
              <a:rPr lang="ca-ES" sz="2400" dirty="0" err="1"/>
              <a:t>passed</a:t>
            </a:r>
            <a:endParaRPr lang="ca-ES" sz="2400" dirty="0"/>
          </a:p>
          <a:p>
            <a:pPr lvl="1"/>
            <a:r>
              <a:rPr lang="ca-ES" sz="2400" dirty="0"/>
              <a:t>All </a:t>
            </a:r>
            <a:r>
              <a:rPr lang="ca-ES" sz="2400" dirty="0" err="1"/>
              <a:t>freshman</a:t>
            </a:r>
            <a:r>
              <a:rPr lang="ca-ES" sz="2400" dirty="0"/>
              <a:t> </a:t>
            </a:r>
            <a:r>
              <a:rPr lang="ca-ES" sz="2400" dirty="0" err="1"/>
              <a:t>year</a:t>
            </a:r>
            <a:r>
              <a:rPr lang="ca-ES" sz="2400" dirty="0"/>
              <a:t> </a:t>
            </a:r>
            <a:r>
              <a:rPr lang="ca-ES" sz="2400" dirty="0" err="1"/>
              <a:t>courses</a:t>
            </a:r>
            <a:r>
              <a:rPr lang="ca-ES" sz="2400" dirty="0"/>
              <a:t> </a:t>
            </a:r>
            <a:r>
              <a:rPr lang="ca-ES" sz="2400" dirty="0" err="1"/>
              <a:t>already</a:t>
            </a:r>
            <a:r>
              <a:rPr lang="ca-ES" sz="2400" dirty="0"/>
              <a:t> </a:t>
            </a:r>
            <a:r>
              <a:rPr lang="ca-ES" sz="2400" dirty="0" err="1"/>
              <a:t>passed</a:t>
            </a:r>
            <a:endParaRPr lang="ca-ES" sz="2400" dirty="0"/>
          </a:p>
          <a:p>
            <a:pPr lvl="1"/>
            <a:r>
              <a:rPr lang="ca-ES" sz="2400" dirty="0"/>
              <a:t>18 ECTS </a:t>
            </a:r>
            <a:r>
              <a:rPr lang="ca-ES" sz="2400" dirty="0" err="1"/>
              <a:t>available</a:t>
            </a:r>
            <a:endParaRPr lang="ca-ES" sz="2400" dirty="0"/>
          </a:p>
          <a:p>
            <a:endParaRPr lang="ca-ES" sz="2800" dirty="0"/>
          </a:p>
          <a:p>
            <a:r>
              <a:rPr lang="ca-ES" sz="2800" dirty="0" err="1"/>
              <a:t>Application</a:t>
            </a:r>
            <a:r>
              <a:rPr lang="ca-ES" sz="2800" dirty="0"/>
              <a:t> </a:t>
            </a:r>
            <a:r>
              <a:rPr lang="ca-ES" sz="2800" dirty="0" err="1"/>
              <a:t>by</a:t>
            </a:r>
            <a:r>
              <a:rPr lang="ca-ES" sz="2800" dirty="0"/>
              <a:t> </a:t>
            </a:r>
            <a:r>
              <a:rPr lang="ca-ES" sz="2800" dirty="0" err="1"/>
              <a:t>june</a:t>
            </a:r>
            <a:r>
              <a:rPr lang="ca-ES" sz="2800" dirty="0"/>
              <a:t> 1st (</a:t>
            </a:r>
            <a:r>
              <a:rPr lang="ca-ES" sz="2800" dirty="0" err="1">
                <a:solidFill>
                  <a:srgbClr val="FFC000"/>
                </a:solidFill>
              </a:rPr>
              <a:t>link</a:t>
            </a:r>
            <a:r>
              <a:rPr lang="ca-ES" sz="2800" dirty="0">
                <a:solidFill>
                  <a:srgbClr val="FFC000"/>
                </a:solidFill>
              </a:rPr>
              <a:t> sent </a:t>
            </a:r>
            <a:r>
              <a:rPr lang="ca-ES" sz="2800" dirty="0" err="1">
                <a:solidFill>
                  <a:srgbClr val="FFC000"/>
                </a:solidFill>
              </a:rPr>
              <a:t>by</a:t>
            </a:r>
            <a:r>
              <a:rPr lang="ca-ES" sz="2800" dirty="0">
                <a:solidFill>
                  <a:srgbClr val="FFC000"/>
                </a:solidFill>
              </a:rPr>
              <a:t> e-mail </a:t>
            </a:r>
            <a:r>
              <a:rPr lang="ca-ES" sz="2800">
                <a:solidFill>
                  <a:srgbClr val="FFC000"/>
                </a:solidFill>
              </a:rPr>
              <a:t>from</a:t>
            </a:r>
            <a:r>
              <a:rPr lang="ca-ES" sz="2800" dirty="0">
                <a:solidFill>
                  <a:srgbClr val="FFC000"/>
                </a:solidFill>
              </a:rPr>
              <a:t> Deganat</a:t>
            </a:r>
            <a:r>
              <a:rPr lang="ca-ES" sz="2800" dirty="0"/>
              <a:t>)</a:t>
            </a:r>
          </a:p>
          <a:p>
            <a:r>
              <a:rPr lang="ca-ES" sz="2800" dirty="0" err="1"/>
              <a:t>Admission</a:t>
            </a:r>
            <a:r>
              <a:rPr lang="ca-ES" sz="2800" dirty="0"/>
              <a:t> </a:t>
            </a:r>
            <a:r>
              <a:rPr lang="ca-ES" sz="2800" dirty="0" err="1"/>
              <a:t>into</a:t>
            </a:r>
            <a:r>
              <a:rPr lang="ca-ES" sz="2800" dirty="0"/>
              <a:t> </a:t>
            </a:r>
            <a:r>
              <a:rPr lang="ca-ES" sz="2800" dirty="0" err="1"/>
              <a:t>the</a:t>
            </a:r>
            <a:r>
              <a:rPr lang="ca-ES" sz="2800" dirty="0"/>
              <a:t> </a:t>
            </a:r>
            <a:r>
              <a:rPr lang="ca-ES" sz="2800" dirty="0" err="1"/>
              <a:t>programme</a:t>
            </a:r>
            <a:r>
              <a:rPr lang="ca-ES" sz="2800" dirty="0"/>
              <a:t> </a:t>
            </a:r>
            <a:r>
              <a:rPr lang="ca-ES" sz="2800" dirty="0" err="1"/>
              <a:t>and</a:t>
            </a:r>
            <a:r>
              <a:rPr lang="ca-ES" sz="2800" dirty="0"/>
              <a:t> </a:t>
            </a:r>
            <a:r>
              <a:rPr lang="ca-ES" sz="2800" dirty="0" err="1"/>
              <a:t>mail</a:t>
            </a:r>
            <a:r>
              <a:rPr lang="ca-ES" sz="2800" dirty="0"/>
              <a:t> </a:t>
            </a:r>
            <a:r>
              <a:rPr lang="ca-ES" sz="2800" dirty="0" err="1"/>
              <a:t>with</a:t>
            </a:r>
            <a:r>
              <a:rPr lang="ca-ES" sz="2800" dirty="0"/>
              <a:t> </a:t>
            </a:r>
            <a:r>
              <a:rPr lang="ca-ES" sz="2800" dirty="0" err="1"/>
              <a:t>directions</a:t>
            </a:r>
            <a:r>
              <a:rPr lang="ca-ES" sz="2800" dirty="0"/>
              <a:t> </a:t>
            </a:r>
            <a:r>
              <a:rPr lang="ca-ES" sz="2800" dirty="0" err="1"/>
              <a:t>aproximately</a:t>
            </a:r>
            <a:r>
              <a:rPr lang="ca-ES" sz="2800" dirty="0"/>
              <a:t> </a:t>
            </a:r>
            <a:r>
              <a:rPr lang="ca-ES" sz="2800" dirty="0" err="1"/>
              <a:t>end</a:t>
            </a:r>
            <a:r>
              <a:rPr lang="ca-ES" sz="2800" dirty="0"/>
              <a:t> of </a:t>
            </a:r>
            <a:r>
              <a:rPr lang="ca-ES" sz="2800" dirty="0" err="1"/>
              <a:t>june</a:t>
            </a:r>
            <a:endParaRPr lang="ca-ES" sz="2800" dirty="0"/>
          </a:p>
          <a:p>
            <a:endParaRPr lang="ca-ES" sz="2800" dirty="0"/>
          </a:p>
          <a:p>
            <a:endParaRPr lang="ca-ES" sz="2800" dirty="0"/>
          </a:p>
        </p:txBody>
      </p:sp>
      <p:sp>
        <p:nvSpPr>
          <p:cNvPr id="6" name="Globus: rectangular amb cantonades arrodonides 5">
            <a:extLst>
              <a:ext uri="{FF2B5EF4-FFF2-40B4-BE49-F238E27FC236}">
                <a16:creationId xmlns:a16="http://schemas.microsoft.com/office/drawing/2014/main" id="{86F22092-D1C2-45B4-85F1-FB8CF09E5F71}"/>
              </a:ext>
            </a:extLst>
          </p:cNvPr>
          <p:cNvSpPr/>
          <p:nvPr/>
        </p:nvSpPr>
        <p:spPr>
          <a:xfrm>
            <a:off x="9334500" y="1722718"/>
            <a:ext cx="2717800" cy="2730500"/>
          </a:xfrm>
          <a:prstGeom prst="wedgeRoundRectCallout">
            <a:avLst>
              <a:gd name="adj1" fmla="val -50740"/>
              <a:gd name="adj2" fmla="val 229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a:solidFill>
                  <a:schemeClr val="bg2">
                    <a:lumMod val="75000"/>
                  </a:schemeClr>
                </a:solidFill>
                <a:hlinkClick r:id="rId2">
                  <a:extLst>
                    <a:ext uri="{A12FA001-AC4F-418D-AE19-62706E023703}">
                      <ahyp:hlinkClr xmlns:ahyp="http://schemas.microsoft.com/office/drawing/2018/hyperlinkcolor" val="tx"/>
                    </a:ext>
                  </a:extLst>
                </a:hlinkClick>
              </a:rPr>
              <a:t>https://www.uab.cat/doc/internship-feie-bcn-activa</a:t>
            </a:r>
            <a:endParaRPr lang="ca-ES" b="1" dirty="0">
              <a:solidFill>
                <a:schemeClr val="bg2">
                  <a:lumMod val="75000"/>
                </a:schemeClr>
              </a:solidFill>
            </a:endParaRPr>
          </a:p>
          <a:p>
            <a:pPr algn="ctr"/>
            <a:endParaRPr lang="ca-ES" b="1" dirty="0">
              <a:solidFill>
                <a:schemeClr val="bg2">
                  <a:lumMod val="75000"/>
                </a:schemeClr>
              </a:solidFill>
            </a:endParaRPr>
          </a:p>
          <a:p>
            <a:pPr algn="ctr"/>
            <a:endParaRPr lang="ca-ES" b="1" dirty="0">
              <a:solidFill>
                <a:schemeClr val="bg2">
                  <a:lumMod val="75000"/>
                </a:schemeClr>
              </a:solidFill>
            </a:endParaRPr>
          </a:p>
          <a:p>
            <a:pPr algn="ctr"/>
            <a:r>
              <a:rPr lang="ca-ES" b="1" dirty="0" err="1">
                <a:solidFill>
                  <a:schemeClr val="bg2">
                    <a:lumMod val="75000"/>
                  </a:schemeClr>
                </a:solidFill>
              </a:rPr>
              <a:t>Contact</a:t>
            </a:r>
            <a:r>
              <a:rPr lang="ca-ES" b="1" dirty="0">
                <a:solidFill>
                  <a:schemeClr val="bg2">
                    <a:lumMod val="75000"/>
                  </a:schemeClr>
                </a:solidFill>
              </a:rPr>
              <a:t>:</a:t>
            </a:r>
          </a:p>
          <a:p>
            <a:pPr algn="ctr"/>
            <a:r>
              <a:rPr lang="ca-ES" b="1" dirty="0">
                <a:solidFill>
                  <a:schemeClr val="bg2">
                    <a:lumMod val="75000"/>
                  </a:schemeClr>
                </a:solidFill>
              </a:rPr>
              <a:t>Prof. Valeri Sorolla</a:t>
            </a:r>
          </a:p>
        </p:txBody>
      </p:sp>
    </p:spTree>
    <p:extLst>
      <p:ext uri="{BB962C8B-B14F-4D97-AF65-F5344CB8AC3E}">
        <p14:creationId xmlns:p14="http://schemas.microsoft.com/office/powerpoint/2010/main" val="142275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1060116" y="886062"/>
            <a:ext cx="9887284" cy="569725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rgbClr val="D34817"/>
              </a:buClr>
              <a:buSzPct val="85000"/>
            </a:pPr>
            <a:endParaRPr lang="en-US" sz="2000" spc="-1" dirty="0">
              <a:uFill>
                <a:solidFill>
                  <a:srgbClr val="FFFFFF"/>
                </a:solidFill>
              </a:uFill>
              <a:latin typeface="Arial"/>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Information available at:  </a:t>
            </a:r>
            <a:r>
              <a:rPr lang="en-US" sz="24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val="tx"/>
                    </a:ext>
                  </a:extLst>
                </a:hlinkClick>
              </a:rPr>
              <a:t> www.uab.cat/economia-empresa </a:t>
            </a:r>
            <a:r>
              <a:rPr lang="en-US" sz="2400" spc="-1" dirty="0">
                <a:uFill>
                  <a:solidFill>
                    <a:srgbClr val="FFFFFF"/>
                  </a:solidFill>
                </a:uFill>
                <a:latin typeface="Franklin Gothic Book"/>
                <a:cs typeface="Franklin Gothic Book"/>
              </a:rPr>
              <a:t>‘TFG</a:t>
            </a:r>
            <a:r>
              <a:rPr lang="en-US" sz="24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val="tx"/>
                    </a:ext>
                  </a:extLst>
                </a:hlinkClick>
              </a:rPr>
              <a:t>’</a:t>
            </a:r>
            <a:endParaRPr lang="en-US" sz="9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val="tx"/>
                  </a:ext>
                </a:extLst>
              </a:hlinkClick>
            </a:endParaRPr>
          </a:p>
          <a:p>
            <a:pPr marL="457920" lvl="1">
              <a:buClr>
                <a:schemeClr val="accent5">
                  <a:lumMod val="75000"/>
                </a:schemeClr>
              </a:buClr>
              <a:buSzPct val="85000"/>
            </a:pPr>
            <a:r>
              <a:rPr lang="en-US" sz="2400" spc="-1" dirty="0">
                <a:uFill>
                  <a:solidFill>
                    <a:srgbClr val="FFFFFF"/>
                  </a:solidFill>
                </a:uFill>
                <a:latin typeface="Franklin Gothic Book"/>
                <a:cs typeface="Franklin Gothic Book"/>
              </a:rPr>
              <a:t>INFORMATIVE SESSION OCTOBER 2022</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To be able to enroll in TFG students need to have passed:</a:t>
            </a:r>
          </a:p>
          <a:p>
            <a:pPr marL="720">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All freshman year courses</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A minimum of 160 ECTS </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A minimum of 120 ECTS in 1</a:t>
            </a:r>
            <a:r>
              <a:rPr lang="en-US" sz="2400" spc="-1" baseline="30000" dirty="0">
                <a:uFill>
                  <a:solidFill>
                    <a:srgbClr val="FFFFFF"/>
                  </a:solidFill>
                </a:uFill>
                <a:latin typeface="Franklin Gothic Book"/>
                <a:cs typeface="Franklin Gothic Book"/>
              </a:rPr>
              <a:t>st</a:t>
            </a:r>
            <a:r>
              <a:rPr lang="en-US" sz="2400" spc="-1" dirty="0">
                <a:uFill>
                  <a:solidFill>
                    <a:srgbClr val="FFFFFF"/>
                  </a:solidFill>
                </a:uFill>
                <a:latin typeface="Franklin Gothic Book"/>
                <a:cs typeface="Franklin Gothic Book"/>
              </a:rPr>
              <a:t>,2</a:t>
            </a:r>
            <a:r>
              <a:rPr lang="en-US" sz="2400" spc="-1" baseline="30000" dirty="0">
                <a:uFill>
                  <a:solidFill>
                    <a:srgbClr val="FFFFFF"/>
                  </a:solidFill>
                </a:uFill>
                <a:latin typeface="Franklin Gothic Book"/>
                <a:cs typeface="Franklin Gothic Book"/>
              </a:rPr>
              <a:t>nd</a:t>
            </a:r>
            <a:r>
              <a:rPr lang="en-US" sz="2400" spc="-1" dirty="0">
                <a:uFill>
                  <a:solidFill>
                    <a:srgbClr val="FFFFFF"/>
                  </a:solidFill>
                </a:uFill>
                <a:latin typeface="Franklin Gothic Book"/>
                <a:cs typeface="Franklin Gothic Book"/>
              </a:rPr>
              <a:t> and 3</a:t>
            </a:r>
            <a:r>
              <a:rPr lang="en-US" sz="2400" spc="-1" baseline="30000" dirty="0">
                <a:uFill>
                  <a:solidFill>
                    <a:srgbClr val="FFFFFF"/>
                  </a:solidFill>
                </a:uFill>
                <a:latin typeface="Franklin Gothic Book"/>
                <a:cs typeface="Franklin Gothic Book"/>
              </a:rPr>
              <a:t>rd</a:t>
            </a:r>
            <a:r>
              <a:rPr lang="en-US" sz="2400" spc="-1" dirty="0">
                <a:uFill>
                  <a:solidFill>
                    <a:srgbClr val="FFFFFF"/>
                  </a:solidFill>
                </a:uFill>
                <a:latin typeface="Franklin Gothic Book"/>
                <a:cs typeface="Franklin Gothic Book"/>
              </a:rPr>
              <a:t> year courses</a:t>
            </a:r>
          </a:p>
          <a:p>
            <a:pPr marL="457920" lvl="1">
              <a:lnSpc>
                <a:spcPct val="11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Recommendation</a:t>
            </a:r>
          </a:p>
          <a:p>
            <a:pPr marL="457920" lvl="1">
              <a:buClr>
                <a:schemeClr val="accent5">
                  <a:lumMod val="75000"/>
                </a:schemeClr>
              </a:buClr>
              <a:buSzPct val="85000"/>
            </a:pPr>
            <a:r>
              <a:rPr lang="en-US" sz="2400" spc="-1" dirty="0">
                <a:uFill>
                  <a:solidFill>
                    <a:srgbClr val="FFFFFF"/>
                  </a:solidFill>
                </a:uFill>
                <a:latin typeface="Franklin Gothic Book"/>
                <a:cs typeface="Franklin Gothic Book"/>
              </a:rPr>
              <a:t>Enroll in TFG the academic year you expect to finish your grade/ BBA</a:t>
            </a:r>
          </a:p>
          <a:p>
            <a:pPr marL="720">
              <a:lnSpc>
                <a:spcPct val="150000"/>
              </a:lnSpc>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uFill>
                <a:solidFill>
                  <a:srgbClr val="FFFFFF"/>
                </a:solidFill>
              </a:uFill>
              <a:latin typeface="Arial"/>
            </a:endParaRPr>
          </a:p>
          <a:p>
            <a:endParaRPr lang="en-US" spc="-1" dirty="0">
              <a:uFill>
                <a:solidFill>
                  <a:srgbClr val="FFFFFF"/>
                </a:solidFill>
              </a:uFill>
              <a:latin typeface="Arial"/>
            </a:endParaRPr>
          </a:p>
          <a:p>
            <a:pPr>
              <a:lnSpc>
                <a:spcPct val="100000"/>
              </a:lnSpc>
            </a:pPr>
            <a:r>
              <a:rPr lang="en-US" sz="3200" b="1" spc="-1" dirty="0">
                <a:uFill>
                  <a:solidFill>
                    <a:srgbClr val="FFFFFF"/>
                  </a:solidFill>
                </a:uFill>
                <a:latin typeface="Franklin Gothic Book"/>
              </a:rPr>
              <a:t>Final Year Project </a:t>
            </a:r>
            <a:r>
              <a:rPr lang="en-US" sz="3200" b="1" i="1" spc="-1" dirty="0">
                <a:uFill>
                  <a:solidFill>
                    <a:srgbClr val="FFFFFF"/>
                  </a:solidFill>
                </a:uFill>
                <a:latin typeface="Franklin Gothic Book"/>
              </a:rPr>
              <a:t>(TFG)</a:t>
            </a:r>
            <a:endParaRPr lang="en-US" sz="3200" b="1" spc="-1" dirty="0">
              <a:uFill>
                <a:solidFill>
                  <a:srgbClr val="FFFFFF"/>
                </a:solidFill>
              </a:uFill>
            </a:endParaRPr>
          </a:p>
          <a:p>
            <a:pPr>
              <a:lnSpc>
                <a:spcPct val="100000"/>
              </a:lnSpc>
            </a:pPr>
            <a:endParaRPr lang="en-US" spc="-1" dirty="0">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27CF641F-0CAE-4BD3-8598-C1AD705988AE}"/>
              </a:ext>
            </a:extLst>
          </p:cNvPr>
          <p:cNvSpPr/>
          <p:nvPr/>
        </p:nvSpPr>
        <p:spPr>
          <a:xfrm>
            <a:off x="9372600" y="1898650"/>
            <a:ext cx="2578100" cy="288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err="1">
                <a:solidFill>
                  <a:schemeClr val="bg2">
                    <a:lumMod val="75000"/>
                  </a:schemeClr>
                </a:solidFill>
              </a:rPr>
              <a:t>If</a:t>
            </a:r>
            <a:r>
              <a:rPr lang="ca-ES" b="1" dirty="0">
                <a:solidFill>
                  <a:schemeClr val="bg2">
                    <a:lumMod val="75000"/>
                  </a:schemeClr>
                </a:solidFill>
              </a:rPr>
              <a:t> </a:t>
            </a:r>
            <a:r>
              <a:rPr lang="ca-ES" b="1" dirty="0" err="1">
                <a:solidFill>
                  <a:schemeClr val="bg2">
                    <a:lumMod val="75000"/>
                  </a:schemeClr>
                </a:solidFill>
              </a:rPr>
              <a:t>you</a:t>
            </a:r>
            <a:r>
              <a:rPr lang="ca-ES" b="1" dirty="0">
                <a:solidFill>
                  <a:schemeClr val="bg2">
                    <a:lumMod val="75000"/>
                  </a:schemeClr>
                </a:solidFill>
              </a:rPr>
              <a:t> </a:t>
            </a:r>
            <a:r>
              <a:rPr lang="ca-ES" b="1" dirty="0" err="1">
                <a:solidFill>
                  <a:schemeClr val="bg2">
                    <a:lumMod val="75000"/>
                  </a:schemeClr>
                </a:solidFill>
              </a:rPr>
              <a:t>want</a:t>
            </a:r>
            <a:r>
              <a:rPr lang="ca-ES" b="1" dirty="0">
                <a:solidFill>
                  <a:schemeClr val="bg2">
                    <a:lumMod val="75000"/>
                  </a:schemeClr>
                </a:solidFill>
              </a:rPr>
              <a:t> to </a:t>
            </a:r>
            <a:r>
              <a:rPr lang="ca-ES" b="1" dirty="0" err="1">
                <a:solidFill>
                  <a:schemeClr val="bg2">
                    <a:lumMod val="75000"/>
                  </a:schemeClr>
                </a:solidFill>
              </a:rPr>
              <a:t>deliver</a:t>
            </a:r>
            <a:r>
              <a:rPr lang="ca-ES" b="1" dirty="0">
                <a:solidFill>
                  <a:schemeClr val="bg2">
                    <a:lumMod val="75000"/>
                  </a:schemeClr>
                </a:solidFill>
              </a:rPr>
              <a:t> </a:t>
            </a:r>
            <a:r>
              <a:rPr lang="ca-ES" b="1" dirty="0" err="1">
                <a:solidFill>
                  <a:schemeClr val="bg2">
                    <a:lumMod val="75000"/>
                  </a:schemeClr>
                </a:solidFill>
              </a:rPr>
              <a:t>your</a:t>
            </a:r>
            <a:r>
              <a:rPr lang="ca-ES" b="1" dirty="0">
                <a:solidFill>
                  <a:schemeClr val="bg2">
                    <a:lumMod val="75000"/>
                  </a:schemeClr>
                </a:solidFill>
              </a:rPr>
              <a:t> TFG </a:t>
            </a:r>
            <a:r>
              <a:rPr lang="ca-ES" b="1" dirty="0" err="1">
                <a:solidFill>
                  <a:schemeClr val="bg2">
                    <a:lumMod val="75000"/>
                  </a:schemeClr>
                </a:solidFill>
              </a:rPr>
              <a:t>during</a:t>
            </a:r>
            <a:r>
              <a:rPr lang="ca-ES" b="1" dirty="0">
                <a:solidFill>
                  <a:schemeClr val="bg2">
                    <a:lumMod val="75000"/>
                  </a:schemeClr>
                </a:solidFill>
              </a:rPr>
              <a:t> </a:t>
            </a:r>
            <a:r>
              <a:rPr lang="ca-ES" b="1" dirty="0" err="1">
                <a:solidFill>
                  <a:schemeClr val="bg2">
                    <a:lumMod val="75000"/>
                  </a:schemeClr>
                </a:solidFill>
              </a:rPr>
              <a:t>the</a:t>
            </a:r>
            <a:r>
              <a:rPr lang="ca-ES" b="1" dirty="0">
                <a:solidFill>
                  <a:schemeClr val="bg2">
                    <a:lumMod val="75000"/>
                  </a:schemeClr>
                </a:solidFill>
              </a:rPr>
              <a:t> 1st </a:t>
            </a:r>
            <a:r>
              <a:rPr lang="ca-ES" b="1" dirty="0" err="1">
                <a:solidFill>
                  <a:schemeClr val="bg2">
                    <a:lumMod val="75000"/>
                  </a:schemeClr>
                </a:solidFill>
              </a:rPr>
              <a:t>term</a:t>
            </a:r>
            <a:r>
              <a:rPr lang="ca-ES" b="1" dirty="0">
                <a:solidFill>
                  <a:schemeClr val="bg2">
                    <a:lumMod val="75000"/>
                  </a:schemeClr>
                </a:solidFill>
              </a:rPr>
              <a:t> </a:t>
            </a:r>
          </a:p>
          <a:p>
            <a:pPr algn="ctr"/>
            <a:r>
              <a:rPr lang="ca-ES" b="1" dirty="0" err="1">
                <a:solidFill>
                  <a:schemeClr val="bg2">
                    <a:lumMod val="75000"/>
                  </a:schemeClr>
                </a:solidFill>
              </a:rPr>
              <a:t>Contact</a:t>
            </a:r>
            <a:r>
              <a:rPr lang="ca-ES" b="1" dirty="0">
                <a:solidFill>
                  <a:schemeClr val="bg2">
                    <a:lumMod val="75000"/>
                  </a:schemeClr>
                </a:solidFill>
              </a:rPr>
              <a:t> Gestió Acadèmica</a:t>
            </a:r>
          </a:p>
        </p:txBody>
      </p:sp>
    </p:spTree>
    <p:extLst>
      <p:ext uri="{BB962C8B-B14F-4D97-AF65-F5344CB8AC3E}">
        <p14:creationId xmlns:p14="http://schemas.microsoft.com/office/powerpoint/2010/main" val="20917060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2"/>
          <p:cNvSpPr/>
          <p:nvPr/>
        </p:nvSpPr>
        <p:spPr>
          <a:xfrm>
            <a:off x="399690" y="1117554"/>
            <a:ext cx="11391900" cy="4823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400" spc="-1" dirty="0">
                <a:uFill>
                  <a:solidFill>
                    <a:srgbClr val="FFFFFF"/>
                  </a:solidFill>
                </a:uFill>
                <a:latin typeface="Franklin Gothic Book"/>
                <a:cs typeface="Franklin Gothic Book"/>
              </a:rPr>
              <a:t>Pre-set list of topic/tutor published by mid-October, students choose:</a:t>
            </a:r>
          </a:p>
          <a:p>
            <a:pPr marL="274320" indent="-273600">
              <a:lnSpc>
                <a:spcPct val="50000"/>
              </a:lnSpc>
              <a:buClr>
                <a:schemeClr val="accent5">
                  <a:lumMod val="75000"/>
                </a:schemeClr>
              </a:buClr>
              <a:buSzPct val="85000"/>
              <a:buFont typeface="Wingdings 2" charset="2"/>
              <a:buChar char=""/>
            </a:pPr>
            <a:endParaRPr lang="en-US" sz="2400" spc="-1" dirty="0">
              <a:uFill>
                <a:solidFill>
                  <a:srgbClr val="FFFFFF"/>
                </a:solidFill>
              </a:uFill>
              <a:latin typeface="Franklin Gothic Book"/>
              <a:cs typeface="Franklin Gothic Book"/>
            </a:endParaRPr>
          </a:p>
          <a:p>
            <a:pPr marL="915120" lvl="2">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title of the project &amp; name of tutor </a:t>
            </a:r>
          </a:p>
          <a:p>
            <a:pPr marL="274320" indent="-273600">
              <a:lnSpc>
                <a:spcPct val="70000"/>
              </a:lnSpc>
              <a:buClr>
                <a:schemeClr val="accent5">
                  <a:lumMod val="75000"/>
                </a:schemeClr>
              </a:buClr>
              <a:buSzPct val="85000"/>
              <a:buFont typeface="Wingdings 2" charset="2"/>
              <a:buChar char=""/>
            </a:pPr>
            <a:endParaRPr lang="en-US" sz="24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a:uFill>
                  <a:solidFill>
                    <a:srgbClr val="FFFFFF"/>
                  </a:solidFill>
                </a:uFill>
                <a:latin typeface="Franklin Gothic Book"/>
                <a:cs typeface="Franklin Gothic Book"/>
              </a:rPr>
              <a:t>Students choose according to grade point average </a:t>
            </a:r>
            <a:r>
              <a:rPr lang="en-US" sz="2400" i="1" spc="-1" dirty="0">
                <a:uFill>
                  <a:solidFill>
                    <a:srgbClr val="FFFFFF"/>
                  </a:solidFill>
                </a:uFill>
                <a:latin typeface="Franklin Gothic Book"/>
                <a:cs typeface="Franklin Gothic Book"/>
              </a:rPr>
              <a:t>(GPA)</a:t>
            </a:r>
            <a:r>
              <a:rPr lang="en-US" sz="2400" spc="-1" dirty="0">
                <a:uFill>
                  <a:solidFill>
                    <a:srgbClr val="FFFFFF"/>
                  </a:solidFill>
                </a:uFill>
                <a:latin typeface="Franklin Gothic Book"/>
                <a:cs typeface="Franklin Gothic Book"/>
              </a:rPr>
              <a:t>. </a:t>
            </a:r>
          </a:p>
          <a:p>
            <a:pPr marL="274320" indent="-273600">
              <a:lnSpc>
                <a:spcPct val="150000"/>
              </a:lnSpc>
              <a:buClr>
                <a:schemeClr val="accent5">
                  <a:lumMod val="75000"/>
                </a:schemeClr>
              </a:buClr>
              <a:buSzPct val="85000"/>
              <a:buFont typeface="Wingdings 2" charset="2"/>
              <a:buChar char=""/>
            </a:pPr>
            <a:r>
              <a:rPr lang="en-US" sz="2400" spc="-1" dirty="0">
                <a:uFill>
                  <a:solidFill>
                    <a:srgbClr val="FFFFFF"/>
                  </a:solidFill>
                </a:uFill>
                <a:latin typeface="Franklin Gothic Book"/>
                <a:cs typeface="Franklin Gothic Book"/>
              </a:rPr>
              <a:t>Grading:</a:t>
            </a:r>
          </a:p>
          <a:p>
            <a:pPr marL="274320" indent="-273600">
              <a:lnSpc>
                <a:spcPct val="50000"/>
              </a:lnSpc>
              <a:buClr>
                <a:schemeClr val="accent5">
                  <a:lumMod val="75000"/>
                </a:schemeClr>
              </a:buClr>
              <a:buSzPct val="85000"/>
              <a:buFont typeface="Wingdings 2" charset="2"/>
              <a:buChar char=""/>
            </a:pPr>
            <a:endParaRPr lang="en-US" sz="2400" spc="-1" dirty="0">
              <a:uFill>
                <a:solidFill>
                  <a:srgbClr val="FFFFFF"/>
                </a:solidFill>
              </a:uFill>
              <a:latin typeface="Franklin Gothic Book"/>
              <a:cs typeface="Franklin Gothic Book"/>
            </a:endParaRPr>
          </a:p>
          <a:p>
            <a:pPr marL="800820" lvl="1" indent="-342900">
              <a:buClr>
                <a:schemeClr val="accent5">
                  <a:lumMod val="75000"/>
                </a:schemeClr>
              </a:buClr>
              <a:buSzPct val="85000"/>
              <a:buFont typeface="Wingdings" charset="2"/>
              <a:buChar char="Ø"/>
            </a:pPr>
            <a:r>
              <a:rPr lang="en-US" sz="2400" spc="-1" dirty="0">
                <a:uFill>
                  <a:solidFill>
                    <a:srgbClr val="FFFFFF"/>
                  </a:solidFill>
                </a:uFill>
                <a:latin typeface="Franklin Gothic Book"/>
                <a:cs typeface="Franklin Gothic Book"/>
              </a:rPr>
              <a:t>If the grade is </a:t>
            </a:r>
            <a:r>
              <a:rPr lang="en-US" sz="2400" u="sng" spc="-1" dirty="0">
                <a:uFill>
                  <a:solidFill>
                    <a:srgbClr val="FFFFFF"/>
                  </a:solidFill>
                </a:uFill>
                <a:latin typeface="Franklin Gothic Book"/>
                <a:cs typeface="Franklin Gothic Book"/>
              </a:rPr>
              <a:t>7</a:t>
            </a:r>
            <a:r>
              <a:rPr lang="en-US" sz="2400" spc="-1" dirty="0">
                <a:uFill>
                  <a:solidFill>
                    <a:srgbClr val="FFFFFF"/>
                  </a:solidFill>
                </a:uFill>
                <a:latin typeface="Franklin Gothic Book"/>
                <a:cs typeface="Franklin Gothic Book"/>
              </a:rPr>
              <a:t> or more the tutor assigns a 7. </a:t>
            </a:r>
          </a:p>
          <a:p>
            <a:pPr marL="800820" lvl="1" indent="-342900">
              <a:buClr>
                <a:schemeClr val="accent5">
                  <a:lumMod val="75000"/>
                </a:schemeClr>
              </a:buClr>
              <a:buSzPct val="85000"/>
              <a:buFont typeface="Wingdings" charset="2"/>
              <a:buChar char="Ø"/>
            </a:pPr>
            <a:endParaRPr lang="en-US" sz="2400" spc="-1" dirty="0">
              <a:uFill>
                <a:solidFill>
                  <a:srgbClr val="FFFFFF"/>
                </a:solidFill>
              </a:uFill>
              <a:latin typeface="Franklin Gothic Book"/>
              <a:cs typeface="Franklin Gothic Book"/>
            </a:endParaRPr>
          </a:p>
          <a:p>
            <a:pPr marL="800820" lvl="1" indent="-342900">
              <a:buClr>
                <a:schemeClr val="accent5">
                  <a:lumMod val="75000"/>
                </a:schemeClr>
              </a:buClr>
              <a:buSzPct val="85000"/>
              <a:buFont typeface="Wingdings" charset="2"/>
              <a:buChar char="Ø"/>
            </a:pPr>
            <a:r>
              <a:rPr lang="en-US" sz="2400" spc="-1" dirty="0">
                <a:uFill>
                  <a:solidFill>
                    <a:srgbClr val="FFFFFF"/>
                  </a:solidFill>
                </a:uFill>
                <a:latin typeface="Franklin Gothic Book"/>
                <a:cs typeface="Franklin Gothic Book"/>
              </a:rPr>
              <a:t>A student that has a 7 can choose to participate in the Poster Sessions (creating a poster and defending it in front of a committee formed by faculty members).</a:t>
            </a:r>
          </a:p>
          <a:p>
            <a:pPr marL="800820" lvl="1" indent="-342900">
              <a:buClr>
                <a:schemeClr val="accent5">
                  <a:lumMod val="75000"/>
                </a:schemeClr>
              </a:buClr>
              <a:buSzPct val="85000"/>
              <a:buFont typeface="Wingdings" charset="2"/>
              <a:buChar char="Ø"/>
            </a:pPr>
            <a:endParaRPr lang="en-US" sz="2400" spc="-1" dirty="0">
              <a:uFill>
                <a:solidFill>
                  <a:srgbClr val="FFFFFF"/>
                </a:solidFill>
              </a:uFill>
              <a:latin typeface="Franklin Gothic Book"/>
              <a:cs typeface="Franklin Gothic Book"/>
            </a:endParaRPr>
          </a:p>
          <a:p>
            <a:pPr marL="806450" lvl="2">
              <a:buClr>
                <a:schemeClr val="accent5">
                  <a:lumMod val="75000"/>
                </a:schemeClr>
              </a:buClr>
              <a:buSzPct val="85000"/>
            </a:pPr>
            <a:r>
              <a:rPr lang="en-US" sz="2400" spc="-1" dirty="0">
                <a:uFill>
                  <a:solidFill>
                    <a:srgbClr val="FFFFFF"/>
                  </a:solidFill>
                </a:uFill>
                <a:latin typeface="Franklin Gothic Book"/>
                <a:cs typeface="Franklin Gothic Book"/>
              </a:rPr>
              <a:t>The Committee can add up to 3 additional points.</a:t>
            </a:r>
          </a:p>
          <a:p>
            <a:pPr marL="731520" lvl="1" indent="-273600">
              <a:lnSpc>
                <a:spcPct val="150000"/>
              </a:lnSpc>
              <a:buClr>
                <a:schemeClr val="accent5">
                  <a:lumMod val="75000"/>
                </a:schemeClr>
              </a:buClr>
              <a:buSzPct val="85000"/>
              <a:buFont typeface="Wingdings 2" charset="2"/>
              <a:buChar char=""/>
            </a:pPr>
            <a:endParaRPr lang="en-US" sz="2000" spc="-1" dirty="0">
              <a:uFill>
                <a:solidFill>
                  <a:srgbClr val="FFFFFF"/>
                </a:solidFill>
              </a:uFill>
              <a:latin typeface="Franklin Gothic Book"/>
              <a:cs typeface="Franklin Gothic Book"/>
            </a:endParaRPr>
          </a:p>
          <a:p>
            <a:pPr marL="731520" lvl="1" indent="-273600">
              <a:lnSpc>
                <a:spcPct val="150000"/>
              </a:lnSpc>
              <a:buClr>
                <a:schemeClr val="accent5">
                  <a:lumMod val="75000"/>
                </a:schemeClr>
              </a:buClr>
              <a:buSzPct val="85000"/>
              <a:buFont typeface="Wingdings 2" charset="2"/>
              <a:buChar char=""/>
            </a:pPr>
            <a:endParaRPr lang="en-US" sz="2000" spc="-1" dirty="0">
              <a:uFill>
                <a:solidFill>
                  <a:srgbClr val="FFFFFF"/>
                </a:solidFill>
              </a:uFill>
              <a:latin typeface="Franklin Gothic Book"/>
              <a:cs typeface="Franklin Gothic Book"/>
            </a:endParaRPr>
          </a:p>
          <a:p>
            <a:pPr marL="14400">
              <a:buClr>
                <a:srgbClr val="D34817"/>
              </a:buClr>
              <a:buSzPct val="85000"/>
            </a:pPr>
            <a:endParaRPr lang="en-US"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solidFill>
                <a:srgbClr val="000000"/>
              </a:solidFill>
              <a:uFill>
                <a:solidFill>
                  <a:srgbClr val="FFFFFF"/>
                </a:solidFill>
              </a:uFill>
              <a:latin typeface="Arial"/>
            </a:endParaRPr>
          </a:p>
          <a:p>
            <a:endParaRPr lang="en-US" spc="-1" dirty="0">
              <a:solidFill>
                <a:srgbClr val="000000"/>
              </a:solidFill>
              <a:uFill>
                <a:solidFill>
                  <a:srgbClr val="FFFFFF"/>
                </a:solidFill>
              </a:uFill>
              <a:latin typeface="Arial"/>
            </a:endParaRPr>
          </a:p>
          <a:p>
            <a:pPr>
              <a:lnSpc>
                <a:spcPct val="100000"/>
              </a:lnSpc>
            </a:pPr>
            <a:r>
              <a:rPr lang="en-US" sz="3200" b="1" spc="-1" dirty="0">
                <a:solidFill>
                  <a:srgbClr val="FFFF00"/>
                </a:solidFill>
                <a:uFill>
                  <a:solidFill>
                    <a:srgbClr val="FFFFFF"/>
                  </a:solidFill>
                </a:uFill>
                <a:latin typeface="Franklin Gothic Book"/>
              </a:rPr>
              <a:t>About FINAL YEAR PROJECT </a:t>
            </a:r>
            <a:r>
              <a:rPr lang="en-US" sz="3200" b="1" i="1" spc="-1" dirty="0">
                <a:solidFill>
                  <a:srgbClr val="FFFF00"/>
                </a:solidFill>
                <a:uFill>
                  <a:solidFill>
                    <a:srgbClr val="FFFFFF"/>
                  </a:solidFill>
                </a:uFill>
                <a:latin typeface="Franklin Gothic Book"/>
              </a:rPr>
              <a:t>(TFG)</a:t>
            </a:r>
            <a:endParaRPr lang="en-US" sz="3200" b="1" spc="-1" dirty="0">
              <a:solidFill>
                <a:srgbClr val="FFFF00"/>
              </a:solidFill>
              <a:uFill>
                <a:solidFill>
                  <a:srgbClr val="FFFFFF"/>
                </a:solidFill>
              </a:uFill>
            </a:endParaRPr>
          </a:p>
          <a:p>
            <a:pPr>
              <a:lnSpc>
                <a:spcPct val="100000"/>
              </a:lnSpc>
            </a:pPr>
            <a:endParaRPr lang="en-US" spc="-1" dirty="0">
              <a:solidFill>
                <a:srgbClr val="000000"/>
              </a:solidFill>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215900" y="1416960"/>
            <a:ext cx="11811000" cy="478978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800" spc="-1" dirty="0">
                <a:uFill>
                  <a:solidFill>
                    <a:srgbClr val="FFFFFF"/>
                  </a:solidFill>
                </a:uFill>
                <a:latin typeface="Franklin Gothic Book"/>
                <a:cs typeface="Franklin Gothic Book"/>
              </a:rPr>
              <a:t>Check timetables </a:t>
            </a:r>
            <a:r>
              <a:rPr lang="en-US" sz="2800" i="1" spc="-1" dirty="0">
                <a:uFill>
                  <a:solidFill>
                    <a:srgbClr val="FFFFFF"/>
                  </a:solidFill>
                </a:uFill>
                <a:latin typeface="Franklin Gothic Book"/>
                <a:cs typeface="Franklin Gothic Book"/>
              </a:rPr>
              <a:t>(by end of June)</a:t>
            </a:r>
            <a:r>
              <a:rPr lang="en-US" sz="2800" spc="-1" dirty="0">
                <a:uFill>
                  <a:solidFill>
                    <a:srgbClr val="FFFFFF"/>
                  </a:solidFill>
                </a:uFill>
                <a:latin typeface="Franklin Gothic Book"/>
                <a:cs typeface="Franklin Gothic Book"/>
              </a:rPr>
              <a:t> at</a:t>
            </a:r>
            <a:r>
              <a:rPr lang="en-US" sz="2800" i="1" spc="-1" dirty="0">
                <a:uFill>
                  <a:solidFill>
                    <a:srgbClr val="FFFFFF"/>
                  </a:solidFill>
                </a:uFill>
                <a:latin typeface="Franklin Gothic Book"/>
                <a:cs typeface="Franklin Gothic Book"/>
              </a:rPr>
              <a:t>:</a:t>
            </a:r>
          </a:p>
          <a:p>
            <a:pPr marL="457920" lvl="1">
              <a:lnSpc>
                <a:spcPct val="150000"/>
              </a:lnSpc>
              <a:buClr>
                <a:schemeClr val="accent5">
                  <a:lumMod val="75000"/>
                </a:schemeClr>
              </a:buClr>
              <a:buSzPct val="85000"/>
            </a:pPr>
            <a:r>
              <a:rPr lang="en-US" sz="2800" spc="-1" dirty="0">
                <a:uFill>
                  <a:solidFill>
                    <a:srgbClr val="FFFFFF"/>
                  </a:solidFill>
                </a:uFill>
                <a:latin typeface="Franklin Gothic Book"/>
                <a:cs typeface="Franklin Gothic Book"/>
              </a:rPr>
              <a:t> </a:t>
            </a:r>
            <a:r>
              <a:rPr lang="en-US" sz="28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val="tx"/>
                    </a:ext>
                  </a:extLst>
                </a:hlinkClick>
              </a:rPr>
              <a:t>www.uab.cat/economia-empresa</a:t>
            </a:r>
            <a:r>
              <a:rPr lang="en-US" sz="2800" spc="-1" dirty="0">
                <a:uFill>
                  <a:solidFill>
                    <a:srgbClr val="FFFFFF"/>
                  </a:solidFill>
                </a:uFill>
                <a:latin typeface="Franklin Gothic Book"/>
                <a:cs typeface="Franklin Gothic Book"/>
              </a:rPr>
              <a:t> (click on ‘</a:t>
            </a:r>
            <a:r>
              <a:rPr lang="en-US" sz="2800" i="1" spc="-1" dirty="0" err="1">
                <a:uFill>
                  <a:solidFill>
                    <a:srgbClr val="FFFFFF"/>
                  </a:solidFill>
                </a:uFill>
                <a:latin typeface="Franklin Gothic Book"/>
                <a:cs typeface="Franklin Gothic Book"/>
              </a:rPr>
              <a:t>Horaris</a:t>
            </a:r>
            <a:r>
              <a:rPr lang="en-US" sz="2800" i="1" spc="-1" dirty="0">
                <a:uFill>
                  <a:solidFill>
                    <a:srgbClr val="FFFFFF"/>
                  </a:solidFill>
                </a:uFill>
                <a:latin typeface="Franklin Gothic Book"/>
                <a:cs typeface="Franklin Gothic Book"/>
              </a:rPr>
              <a:t> i </a:t>
            </a:r>
            <a:r>
              <a:rPr lang="en-US" sz="2800" i="1" spc="-1" dirty="0" err="1">
                <a:uFill>
                  <a:solidFill>
                    <a:srgbClr val="FFFFFF"/>
                  </a:solidFill>
                </a:uFill>
                <a:latin typeface="Franklin Gothic Book"/>
                <a:cs typeface="Franklin Gothic Book"/>
              </a:rPr>
              <a:t>Aules</a:t>
            </a:r>
            <a:r>
              <a:rPr lang="en-US" sz="2800" i="1" spc="-1" dirty="0">
                <a:uFill>
                  <a:solidFill>
                    <a:srgbClr val="FFFFFF"/>
                  </a:solidFill>
                </a:uFill>
                <a:latin typeface="Franklin Gothic Book"/>
                <a:cs typeface="Franklin Gothic Book"/>
              </a:rPr>
              <a:t>’ button)</a:t>
            </a:r>
          </a:p>
          <a:p>
            <a:pPr marL="457920" lvl="1">
              <a:lnSpc>
                <a:spcPct val="150000"/>
              </a:lnSpc>
              <a:buClr>
                <a:schemeClr val="accent5">
                  <a:lumMod val="75000"/>
                </a:schemeClr>
              </a:buClr>
              <a:buSzPct val="85000"/>
            </a:pPr>
            <a:endParaRPr lang="en-US" sz="28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800" spc="-1" dirty="0">
                <a:uFill>
                  <a:solidFill>
                    <a:srgbClr val="FFFFFF"/>
                  </a:solidFill>
                </a:uFill>
                <a:latin typeface="Franklin Gothic Book"/>
                <a:cs typeface="Franklin Gothic Book"/>
              </a:rPr>
              <a:t>Limited enrollment - students enroll according to grade point average (</a:t>
            </a:r>
            <a:r>
              <a:rPr lang="en-US" sz="2800" i="1" spc="-1" dirty="0">
                <a:uFill>
                  <a:solidFill>
                    <a:srgbClr val="FFFFFF"/>
                  </a:solidFill>
                </a:uFill>
                <a:latin typeface="Franklin Gothic Book"/>
                <a:cs typeface="Franklin Gothic Book"/>
              </a:rPr>
              <a:t>GPA</a:t>
            </a:r>
            <a:r>
              <a:rPr lang="en-US" sz="2800" spc="-1" dirty="0">
                <a:uFill>
                  <a:solidFill>
                    <a:srgbClr val="FFFFFF"/>
                  </a:solidFill>
                </a:uFill>
                <a:latin typeface="Franklin Gothic Book"/>
                <a:cs typeface="Franklin Gothic Book"/>
              </a:rPr>
              <a:t>)</a:t>
            </a:r>
          </a:p>
          <a:p>
            <a:pPr marL="720">
              <a:lnSpc>
                <a:spcPct val="150000"/>
              </a:lnSpc>
              <a:buClr>
                <a:schemeClr val="accent5">
                  <a:lumMod val="75000"/>
                </a:schemeClr>
              </a:buClr>
              <a:buSzPct val="85000"/>
            </a:pPr>
            <a:endParaRPr lang="en-US" sz="28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800" spc="-1" dirty="0">
                <a:uFill>
                  <a:solidFill>
                    <a:srgbClr val="FFFFFF"/>
                  </a:solidFill>
                </a:uFill>
                <a:latin typeface="Franklin Gothic Book"/>
                <a:cs typeface="Franklin Gothic Book"/>
              </a:rPr>
              <a:t>Grading in elective courses (excluding Internship course) detailed in the study guide. </a:t>
            </a: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solidFill>
                <a:srgbClr val="000000"/>
              </a:solidFill>
              <a:uFill>
                <a:solidFill>
                  <a:srgbClr val="FFFFFF"/>
                </a:solidFill>
              </a:uFill>
              <a:latin typeface="Arial"/>
            </a:endParaRPr>
          </a:p>
          <a:p>
            <a:endParaRPr lang="en-US" spc="-1" dirty="0">
              <a:solidFill>
                <a:srgbClr val="000000"/>
              </a:solidFill>
              <a:uFill>
                <a:solidFill>
                  <a:srgbClr val="FFFFFF"/>
                </a:solidFill>
              </a:uFill>
              <a:latin typeface="Arial"/>
            </a:endParaRPr>
          </a:p>
          <a:p>
            <a:pPr>
              <a:lnSpc>
                <a:spcPct val="100000"/>
              </a:lnSpc>
            </a:pPr>
            <a:r>
              <a:rPr lang="en-US" sz="3200" b="1" spc="-1" dirty="0">
                <a:solidFill>
                  <a:schemeClr val="accent1">
                    <a:lumMod val="40000"/>
                    <a:lumOff val="60000"/>
                  </a:schemeClr>
                </a:solidFill>
                <a:uFill>
                  <a:solidFill>
                    <a:srgbClr val="FFFFFF"/>
                  </a:solidFill>
                </a:uFill>
                <a:latin typeface="Franklin Gothic Book"/>
              </a:rPr>
              <a:t>GENERAL INFO ON ELECTIVE COURSES</a:t>
            </a:r>
            <a:endParaRPr lang="en-US" sz="3200" b="1" spc="-1" dirty="0">
              <a:solidFill>
                <a:schemeClr val="accent1">
                  <a:lumMod val="40000"/>
                  <a:lumOff val="60000"/>
                </a:schemeClr>
              </a:solidFill>
              <a:uFill>
                <a:solidFill>
                  <a:srgbClr val="FFFFFF"/>
                </a:solidFill>
              </a:uFill>
            </a:endParaRPr>
          </a:p>
          <a:p>
            <a:pPr>
              <a:lnSpc>
                <a:spcPct val="100000"/>
              </a:lnSpc>
            </a:pPr>
            <a:endParaRPr lang="en-US" spc="-1" dirty="0">
              <a:solidFill>
                <a:srgbClr val="000000"/>
              </a:solidFill>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6" name="Rectangle: cantonades arrodonides 5">
            <a:extLst>
              <a:ext uri="{FF2B5EF4-FFF2-40B4-BE49-F238E27FC236}">
                <a16:creationId xmlns:a16="http://schemas.microsoft.com/office/drawing/2014/main" id="{AD9B2607-93D8-48F9-B4D4-8FAE78862F49}"/>
              </a:ext>
            </a:extLst>
          </p:cNvPr>
          <p:cNvSpPr/>
          <p:nvPr/>
        </p:nvSpPr>
        <p:spPr>
          <a:xfrm>
            <a:off x="4914900" y="5461000"/>
            <a:ext cx="5246628" cy="1193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chemeClr val="bg2">
                    <a:lumMod val="75000"/>
                  </a:schemeClr>
                </a:solidFill>
              </a:rPr>
              <a:t>Students</a:t>
            </a:r>
            <a:r>
              <a:rPr lang="ca-ES" dirty="0">
                <a:solidFill>
                  <a:schemeClr val="bg2">
                    <a:lumMod val="75000"/>
                  </a:schemeClr>
                </a:solidFill>
              </a:rPr>
              <a:t> in </a:t>
            </a:r>
            <a:r>
              <a:rPr lang="ca-ES" dirty="0" err="1">
                <a:solidFill>
                  <a:schemeClr val="bg2">
                    <a:lumMod val="75000"/>
                  </a:schemeClr>
                </a:solidFill>
              </a:rPr>
              <a:t>the</a:t>
            </a:r>
            <a:r>
              <a:rPr lang="ca-ES" dirty="0">
                <a:solidFill>
                  <a:schemeClr val="bg2">
                    <a:lumMod val="75000"/>
                  </a:schemeClr>
                </a:solidFill>
              </a:rPr>
              <a:t> ADE/ECO </a:t>
            </a:r>
            <a:r>
              <a:rPr lang="ca-ES" dirty="0" err="1">
                <a:solidFill>
                  <a:schemeClr val="bg2">
                    <a:lumMod val="75000"/>
                  </a:schemeClr>
                </a:solidFill>
              </a:rPr>
              <a:t>english</a:t>
            </a:r>
            <a:r>
              <a:rPr lang="ca-ES" dirty="0">
                <a:solidFill>
                  <a:schemeClr val="bg2">
                    <a:lumMod val="75000"/>
                  </a:schemeClr>
                </a:solidFill>
              </a:rPr>
              <a:t> </a:t>
            </a:r>
            <a:r>
              <a:rPr lang="ca-ES" dirty="0" err="1">
                <a:solidFill>
                  <a:schemeClr val="bg2">
                    <a:lumMod val="75000"/>
                  </a:schemeClr>
                </a:solidFill>
              </a:rPr>
              <a:t>track</a:t>
            </a:r>
            <a:r>
              <a:rPr lang="ca-ES" dirty="0">
                <a:solidFill>
                  <a:schemeClr val="bg2">
                    <a:lumMod val="75000"/>
                  </a:schemeClr>
                </a:solidFill>
              </a:rPr>
              <a:t> MUST </a:t>
            </a:r>
            <a:r>
              <a:rPr lang="ca-ES" dirty="0" err="1">
                <a:solidFill>
                  <a:schemeClr val="bg2">
                    <a:lumMod val="75000"/>
                  </a:schemeClr>
                </a:solidFill>
              </a:rPr>
              <a:t>enrol</a:t>
            </a:r>
            <a:r>
              <a:rPr lang="ca-ES" dirty="0">
                <a:solidFill>
                  <a:schemeClr val="bg2">
                    <a:lumMod val="75000"/>
                  </a:schemeClr>
                </a:solidFill>
              </a:rPr>
              <a:t> in </a:t>
            </a:r>
            <a:r>
              <a:rPr lang="ca-ES" dirty="0" err="1">
                <a:solidFill>
                  <a:schemeClr val="bg2">
                    <a:lumMod val="75000"/>
                  </a:schemeClr>
                </a:solidFill>
              </a:rPr>
              <a:t>courses</a:t>
            </a:r>
            <a:r>
              <a:rPr lang="ca-ES" dirty="0">
                <a:solidFill>
                  <a:schemeClr val="bg2">
                    <a:lumMod val="75000"/>
                  </a:schemeClr>
                </a:solidFill>
              </a:rPr>
              <a:t> </a:t>
            </a:r>
            <a:r>
              <a:rPr lang="ca-ES" dirty="0" err="1">
                <a:solidFill>
                  <a:schemeClr val="bg2">
                    <a:lumMod val="75000"/>
                  </a:schemeClr>
                </a:solidFill>
              </a:rPr>
              <a:t>offered</a:t>
            </a:r>
            <a:r>
              <a:rPr lang="ca-ES" dirty="0">
                <a:solidFill>
                  <a:schemeClr val="bg2">
                    <a:lumMod val="75000"/>
                  </a:schemeClr>
                </a:solidFill>
              </a:rPr>
              <a:t> in </a:t>
            </a:r>
            <a:r>
              <a:rPr lang="ca-ES" dirty="0" err="1">
                <a:solidFill>
                  <a:schemeClr val="bg2">
                    <a:lumMod val="75000"/>
                  </a:schemeClr>
                </a:solidFill>
              </a:rPr>
              <a:t>english</a:t>
            </a:r>
            <a:r>
              <a:rPr lang="ca-ES" dirty="0">
                <a:solidFill>
                  <a:schemeClr val="bg2">
                    <a:lumMod val="75000"/>
                  </a:schemeClr>
                </a:solidFill>
              </a:rPr>
              <a:t> </a:t>
            </a:r>
          </a:p>
          <a:p>
            <a:pPr algn="ctr"/>
            <a:r>
              <a:rPr lang="ca-ES" dirty="0">
                <a:solidFill>
                  <a:schemeClr val="bg2">
                    <a:lumMod val="75000"/>
                  </a:schemeClr>
                </a:solidFill>
              </a:rPr>
              <a:t>Menció en anglès </a:t>
            </a:r>
            <a:r>
              <a:rPr lang="ca-ES" dirty="0" err="1">
                <a:solidFill>
                  <a:schemeClr val="bg2">
                    <a:lumMod val="75000"/>
                  </a:schemeClr>
                </a:solidFill>
              </a:rPr>
              <a:t>requires</a:t>
            </a:r>
            <a:r>
              <a:rPr lang="ca-ES" dirty="0">
                <a:solidFill>
                  <a:schemeClr val="bg2">
                    <a:lumMod val="75000"/>
                  </a:schemeClr>
                </a:solidFill>
              </a:rPr>
              <a:t> </a:t>
            </a:r>
            <a:r>
              <a:rPr lang="ca-ES" dirty="0" err="1">
                <a:solidFill>
                  <a:schemeClr val="bg2">
                    <a:lumMod val="75000"/>
                  </a:schemeClr>
                </a:solidFill>
              </a:rPr>
              <a:t>you</a:t>
            </a:r>
            <a:r>
              <a:rPr lang="ca-ES" dirty="0">
                <a:solidFill>
                  <a:schemeClr val="bg2">
                    <a:lumMod val="75000"/>
                  </a:schemeClr>
                </a:solidFill>
              </a:rPr>
              <a:t> do so</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EA0C5C88-356C-4744-BB02-518AEC540232}"/>
              </a:ext>
            </a:extLst>
          </p:cNvPr>
          <p:cNvSpPr>
            <a:spLocks noGrp="1"/>
          </p:cNvSpPr>
          <p:nvPr>
            <p:ph type="title"/>
          </p:nvPr>
        </p:nvSpPr>
        <p:spPr>
          <a:xfrm>
            <a:off x="1092548" y="-45411"/>
            <a:ext cx="9404723" cy="1400530"/>
          </a:xfrm>
        </p:spPr>
        <p:txBody>
          <a:bodyPr/>
          <a:lstStyle/>
          <a:p>
            <a:r>
              <a:rPr lang="ca-ES" dirty="0" err="1">
                <a:solidFill>
                  <a:srgbClr val="FFFF00"/>
                </a:solidFill>
              </a:rPr>
              <a:t>Which</a:t>
            </a:r>
            <a:r>
              <a:rPr lang="ca-ES" dirty="0">
                <a:solidFill>
                  <a:srgbClr val="FFFF00"/>
                </a:solidFill>
              </a:rPr>
              <a:t> electives can I </a:t>
            </a:r>
            <a:r>
              <a:rPr lang="ca-ES" dirty="0" err="1">
                <a:solidFill>
                  <a:srgbClr val="FFFF00"/>
                </a:solidFill>
              </a:rPr>
              <a:t>choose</a:t>
            </a:r>
            <a:r>
              <a:rPr lang="ca-ES" dirty="0">
                <a:solidFill>
                  <a:srgbClr val="FFFF00"/>
                </a:solidFill>
              </a:rPr>
              <a:t>?</a:t>
            </a:r>
          </a:p>
        </p:txBody>
      </p:sp>
      <p:sp>
        <p:nvSpPr>
          <p:cNvPr id="3" name="Contenidor de contingut 2">
            <a:extLst>
              <a:ext uri="{FF2B5EF4-FFF2-40B4-BE49-F238E27FC236}">
                <a16:creationId xmlns:a16="http://schemas.microsoft.com/office/drawing/2014/main" id="{B3203208-BACE-47FF-AB28-C550C09D147C}"/>
              </a:ext>
            </a:extLst>
          </p:cNvPr>
          <p:cNvSpPr>
            <a:spLocks noGrp="1"/>
          </p:cNvSpPr>
          <p:nvPr>
            <p:ph idx="1"/>
          </p:nvPr>
        </p:nvSpPr>
        <p:spPr>
          <a:xfrm>
            <a:off x="155045" y="736600"/>
            <a:ext cx="11881910" cy="2603501"/>
          </a:xfrm>
        </p:spPr>
        <p:txBody>
          <a:bodyPr>
            <a:normAutofit fontScale="92500" lnSpcReduction="20000"/>
          </a:bodyPr>
          <a:lstStyle/>
          <a:p>
            <a:pPr marL="0" indent="0">
              <a:buNone/>
            </a:pPr>
            <a:r>
              <a:rPr lang="ca-ES" sz="2400" dirty="0" err="1"/>
              <a:t>According</a:t>
            </a:r>
            <a:r>
              <a:rPr lang="ca-ES" sz="2400" dirty="0"/>
              <a:t> to </a:t>
            </a:r>
            <a:r>
              <a:rPr lang="ca-ES" sz="2400" dirty="0" err="1"/>
              <a:t>each</a:t>
            </a:r>
            <a:r>
              <a:rPr lang="ca-ES" sz="2400" dirty="0"/>
              <a:t> </a:t>
            </a:r>
            <a:r>
              <a:rPr lang="ca-ES" sz="2400" dirty="0" err="1"/>
              <a:t>grade</a:t>
            </a:r>
            <a:r>
              <a:rPr lang="ca-ES" sz="2400" dirty="0"/>
              <a:t>: ECO/ADE </a:t>
            </a:r>
            <a:r>
              <a:rPr lang="ca-ES" sz="2400" dirty="0" err="1"/>
              <a:t>english</a:t>
            </a:r>
            <a:r>
              <a:rPr lang="ca-ES" sz="2400" dirty="0"/>
              <a:t> </a:t>
            </a:r>
            <a:r>
              <a:rPr lang="ca-ES" sz="2400" dirty="0" err="1"/>
              <a:t>track</a:t>
            </a:r>
            <a:r>
              <a:rPr lang="ca-ES" sz="2400" dirty="0"/>
              <a:t>, </a:t>
            </a:r>
            <a:r>
              <a:rPr lang="ca-ES" sz="2400" dirty="0" err="1"/>
              <a:t>check</a:t>
            </a:r>
            <a:r>
              <a:rPr lang="ca-ES" sz="2400" dirty="0"/>
              <a:t> “</a:t>
            </a:r>
            <a:r>
              <a:rPr lang="ca-ES" sz="2400" dirty="0" err="1"/>
              <a:t>plan</a:t>
            </a:r>
            <a:r>
              <a:rPr lang="ca-ES" sz="2400" dirty="0"/>
              <a:t> d’estudis”</a:t>
            </a:r>
          </a:p>
          <a:p>
            <a:r>
              <a:rPr lang="ca-ES" sz="2400" dirty="0"/>
              <a:t>ADE </a:t>
            </a:r>
            <a:r>
              <a:rPr lang="ca-ES" sz="2400" dirty="0">
                <a:hlinkClick r:id="rId2"/>
              </a:rPr>
              <a:t>https://www.uab.cat/doc/pla_grau_adeang</a:t>
            </a:r>
            <a:endParaRPr lang="ca-ES" sz="2400" dirty="0"/>
          </a:p>
          <a:p>
            <a:r>
              <a:rPr lang="ca-ES" sz="2400" dirty="0"/>
              <a:t>ECO </a:t>
            </a:r>
            <a:r>
              <a:rPr lang="ca-ES" sz="2400" dirty="0">
                <a:hlinkClick r:id="rId3"/>
              </a:rPr>
              <a:t>https://www.uab.cat/doc/pla_grau_eco_ang</a:t>
            </a:r>
            <a:endParaRPr lang="ca-ES" sz="2400" dirty="0"/>
          </a:p>
          <a:p>
            <a:pPr marL="0" indent="0">
              <a:buNone/>
            </a:pPr>
            <a:r>
              <a:rPr lang="ca-ES" sz="2400" dirty="0" err="1"/>
              <a:t>According</a:t>
            </a:r>
            <a:r>
              <a:rPr lang="ca-ES" sz="2400" dirty="0"/>
              <a:t> to </a:t>
            </a:r>
            <a:r>
              <a:rPr lang="ca-ES" sz="2400" dirty="0" err="1"/>
              <a:t>the</a:t>
            </a:r>
            <a:r>
              <a:rPr lang="ca-ES" sz="2400" dirty="0"/>
              <a:t> </a:t>
            </a:r>
            <a:r>
              <a:rPr lang="ca-ES" sz="2400" dirty="0" err="1"/>
              <a:t>semester</a:t>
            </a:r>
            <a:r>
              <a:rPr lang="ca-ES" sz="2400" dirty="0"/>
              <a:t> (1st or 2nd) </a:t>
            </a:r>
            <a:r>
              <a:rPr lang="ca-ES" sz="2400" dirty="0" err="1"/>
              <a:t>and</a:t>
            </a:r>
            <a:r>
              <a:rPr lang="ca-ES" sz="2400" dirty="0"/>
              <a:t> “</a:t>
            </a:r>
            <a:r>
              <a:rPr lang="ca-ES" sz="2400" dirty="0" err="1"/>
              <a:t>shift</a:t>
            </a:r>
            <a:r>
              <a:rPr lang="ca-ES" sz="2400" dirty="0"/>
              <a:t>” (</a:t>
            </a:r>
            <a:r>
              <a:rPr lang="ca-ES" sz="2400" dirty="0" err="1"/>
              <a:t>morning</a:t>
            </a:r>
            <a:r>
              <a:rPr lang="ca-ES" sz="2400" dirty="0"/>
              <a:t> / </a:t>
            </a:r>
            <a:r>
              <a:rPr lang="ca-ES" sz="2400" dirty="0" err="1"/>
              <a:t>afternoon</a:t>
            </a:r>
            <a:r>
              <a:rPr lang="ca-ES" sz="2400" dirty="0"/>
              <a:t>)</a:t>
            </a:r>
          </a:p>
          <a:p>
            <a:r>
              <a:rPr lang="ca-ES" sz="2400" dirty="0" err="1"/>
              <a:t>Check</a:t>
            </a:r>
            <a:r>
              <a:rPr lang="ca-ES" sz="2400" dirty="0"/>
              <a:t> </a:t>
            </a:r>
            <a:r>
              <a:rPr lang="ca-ES" sz="2400" dirty="0" err="1"/>
              <a:t>this</a:t>
            </a:r>
            <a:r>
              <a:rPr lang="ca-ES" sz="2400" dirty="0"/>
              <a:t> </a:t>
            </a:r>
            <a:r>
              <a:rPr lang="ca-ES" sz="2400" dirty="0" err="1"/>
              <a:t>year’s</a:t>
            </a:r>
            <a:r>
              <a:rPr lang="ca-ES" sz="2400" dirty="0"/>
              <a:t> </a:t>
            </a:r>
            <a:r>
              <a:rPr lang="ca-ES" sz="2400" dirty="0" err="1"/>
              <a:t>timetables</a:t>
            </a:r>
            <a:r>
              <a:rPr lang="ca-ES" sz="2400" dirty="0"/>
              <a:t> as a </a:t>
            </a:r>
            <a:r>
              <a:rPr lang="ca-ES" sz="2400" dirty="0" err="1"/>
              <a:t>first</a:t>
            </a:r>
            <a:r>
              <a:rPr lang="ca-ES" sz="2400" dirty="0"/>
              <a:t> </a:t>
            </a:r>
            <a:r>
              <a:rPr lang="ca-ES" sz="2400" dirty="0" err="1"/>
              <a:t>approach</a:t>
            </a:r>
            <a:r>
              <a:rPr lang="ca-ES" sz="2400" dirty="0"/>
              <a:t> to </a:t>
            </a:r>
            <a:r>
              <a:rPr lang="ca-ES" sz="2400" dirty="0" err="1"/>
              <a:t>elective</a:t>
            </a:r>
            <a:r>
              <a:rPr lang="ca-ES" sz="2400" dirty="0"/>
              <a:t> </a:t>
            </a:r>
            <a:r>
              <a:rPr lang="ca-ES" sz="2400" dirty="0" err="1"/>
              <a:t>courses</a:t>
            </a:r>
            <a:r>
              <a:rPr lang="ca-ES" sz="2400" dirty="0"/>
              <a:t> </a:t>
            </a:r>
            <a:r>
              <a:rPr lang="ca-ES" sz="2400" dirty="0" err="1"/>
              <a:t>taught</a:t>
            </a:r>
            <a:r>
              <a:rPr lang="ca-ES" sz="2400" dirty="0"/>
              <a:t>  in </a:t>
            </a:r>
            <a:r>
              <a:rPr lang="ca-ES" sz="2400" dirty="0" err="1"/>
              <a:t>english</a:t>
            </a:r>
            <a:endParaRPr lang="ca-ES" sz="2400" dirty="0"/>
          </a:p>
          <a:p>
            <a:pPr marL="0" indent="0">
              <a:buNone/>
            </a:pPr>
            <a:r>
              <a:rPr lang="ca-ES" sz="1500" dirty="0">
                <a:hlinkClick r:id="rId4"/>
              </a:rPr>
              <a:t>https://www.uab.cat/web/estudiar/graus/oferta-de-graus/horaris-i-aules-curs-2021-2022-1345693121190.html</a:t>
            </a:r>
            <a:endParaRPr lang="ca-ES" sz="1500" dirty="0"/>
          </a:p>
          <a:p>
            <a:endParaRPr lang="ca-ES" dirty="0"/>
          </a:p>
          <a:p>
            <a:endParaRPr lang="ca-ES" dirty="0"/>
          </a:p>
        </p:txBody>
      </p:sp>
      <p:pic>
        <p:nvPicPr>
          <p:cNvPr id="4" name="Imatge 3">
            <a:extLst>
              <a:ext uri="{FF2B5EF4-FFF2-40B4-BE49-F238E27FC236}">
                <a16:creationId xmlns:a16="http://schemas.microsoft.com/office/drawing/2014/main" id="{CCA94832-D7C8-49ED-B34A-F1468D65B4AE}"/>
              </a:ext>
            </a:extLst>
          </p:cNvPr>
          <p:cNvPicPr>
            <a:picLocks noChangeAspect="1"/>
          </p:cNvPicPr>
          <p:nvPr/>
        </p:nvPicPr>
        <p:blipFill>
          <a:blip r:embed="rId5"/>
          <a:stretch>
            <a:fillRect/>
          </a:stretch>
        </p:blipFill>
        <p:spPr>
          <a:xfrm>
            <a:off x="6772809" y="3403602"/>
            <a:ext cx="5176811" cy="3256747"/>
          </a:xfrm>
          <a:prstGeom prst="rect">
            <a:avLst/>
          </a:prstGeom>
        </p:spPr>
      </p:pic>
      <p:pic>
        <p:nvPicPr>
          <p:cNvPr id="5" name="Imatge 4">
            <a:extLst>
              <a:ext uri="{FF2B5EF4-FFF2-40B4-BE49-F238E27FC236}">
                <a16:creationId xmlns:a16="http://schemas.microsoft.com/office/drawing/2014/main" id="{59E16EBD-6612-430E-A443-35872B775C76}"/>
              </a:ext>
            </a:extLst>
          </p:cNvPr>
          <p:cNvPicPr>
            <a:picLocks noChangeAspect="1"/>
          </p:cNvPicPr>
          <p:nvPr/>
        </p:nvPicPr>
        <p:blipFill>
          <a:blip r:embed="rId6"/>
          <a:stretch>
            <a:fillRect/>
          </a:stretch>
        </p:blipFill>
        <p:spPr>
          <a:xfrm>
            <a:off x="155045" y="3429000"/>
            <a:ext cx="5474235" cy="3256747"/>
          </a:xfrm>
          <a:prstGeom prst="rect">
            <a:avLst/>
          </a:prstGeom>
        </p:spPr>
      </p:pic>
      <p:sp>
        <p:nvSpPr>
          <p:cNvPr id="6" name="Rectangle: cantonades arrodonides 5">
            <a:extLst>
              <a:ext uri="{FF2B5EF4-FFF2-40B4-BE49-F238E27FC236}">
                <a16:creationId xmlns:a16="http://schemas.microsoft.com/office/drawing/2014/main" id="{85B0A74C-4C32-42EE-B54F-79CFB2158CEC}"/>
              </a:ext>
            </a:extLst>
          </p:cNvPr>
          <p:cNvSpPr/>
          <p:nvPr/>
        </p:nvSpPr>
        <p:spPr>
          <a:xfrm>
            <a:off x="10401300" y="0"/>
            <a:ext cx="1790700" cy="218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err="1">
                <a:solidFill>
                  <a:schemeClr val="bg2">
                    <a:lumMod val="50000"/>
                  </a:schemeClr>
                </a:solidFill>
              </a:rPr>
              <a:t>Elective</a:t>
            </a:r>
            <a:r>
              <a:rPr lang="ca-ES" b="1" dirty="0">
                <a:solidFill>
                  <a:schemeClr val="bg2">
                    <a:lumMod val="50000"/>
                  </a:schemeClr>
                </a:solidFill>
              </a:rPr>
              <a:t> </a:t>
            </a:r>
            <a:r>
              <a:rPr lang="ca-ES" b="1" dirty="0" err="1">
                <a:solidFill>
                  <a:schemeClr val="bg2">
                    <a:lumMod val="50000"/>
                  </a:schemeClr>
                </a:solidFill>
              </a:rPr>
              <a:t>courses</a:t>
            </a:r>
            <a:r>
              <a:rPr lang="ca-ES" b="1" dirty="0">
                <a:solidFill>
                  <a:schemeClr val="bg2">
                    <a:lumMod val="50000"/>
                  </a:schemeClr>
                </a:solidFill>
              </a:rPr>
              <a:t> </a:t>
            </a:r>
            <a:r>
              <a:rPr lang="ca-ES" b="1" dirty="0" err="1">
                <a:solidFill>
                  <a:schemeClr val="bg2">
                    <a:lumMod val="50000"/>
                  </a:schemeClr>
                </a:solidFill>
              </a:rPr>
              <a:t>offered</a:t>
            </a:r>
            <a:r>
              <a:rPr lang="ca-ES" b="1" dirty="0">
                <a:solidFill>
                  <a:schemeClr val="bg2">
                    <a:lumMod val="50000"/>
                  </a:schemeClr>
                </a:solidFill>
              </a:rPr>
              <a:t> </a:t>
            </a:r>
            <a:r>
              <a:rPr lang="ca-ES" b="1" dirty="0" err="1">
                <a:solidFill>
                  <a:schemeClr val="bg2">
                    <a:lumMod val="50000"/>
                  </a:schemeClr>
                </a:solidFill>
              </a:rPr>
              <a:t>may</a:t>
            </a:r>
            <a:r>
              <a:rPr lang="ca-ES" b="1" dirty="0">
                <a:solidFill>
                  <a:schemeClr val="bg2">
                    <a:lumMod val="50000"/>
                  </a:schemeClr>
                </a:solidFill>
              </a:rPr>
              <a:t> </a:t>
            </a:r>
            <a:r>
              <a:rPr lang="ca-ES" b="1" dirty="0" err="1">
                <a:solidFill>
                  <a:schemeClr val="bg2">
                    <a:lumMod val="50000"/>
                  </a:schemeClr>
                </a:solidFill>
              </a:rPr>
              <a:t>change</a:t>
            </a:r>
            <a:r>
              <a:rPr lang="ca-ES" b="1" dirty="0">
                <a:solidFill>
                  <a:schemeClr val="bg2">
                    <a:lumMod val="50000"/>
                  </a:schemeClr>
                </a:solidFill>
              </a:rPr>
              <a:t> </a:t>
            </a:r>
            <a:r>
              <a:rPr lang="ca-ES" b="1" dirty="0" err="1">
                <a:solidFill>
                  <a:schemeClr val="bg2">
                    <a:lumMod val="50000"/>
                  </a:schemeClr>
                </a:solidFill>
              </a:rPr>
              <a:t>from</a:t>
            </a:r>
            <a:r>
              <a:rPr lang="ca-ES" b="1" dirty="0">
                <a:solidFill>
                  <a:schemeClr val="bg2">
                    <a:lumMod val="50000"/>
                  </a:schemeClr>
                </a:solidFill>
              </a:rPr>
              <a:t> </a:t>
            </a:r>
            <a:r>
              <a:rPr lang="ca-ES" b="1" dirty="0" err="1">
                <a:solidFill>
                  <a:schemeClr val="bg2">
                    <a:lumMod val="50000"/>
                  </a:schemeClr>
                </a:solidFill>
              </a:rPr>
              <a:t>year</a:t>
            </a:r>
            <a:r>
              <a:rPr lang="ca-ES" b="1" dirty="0">
                <a:solidFill>
                  <a:schemeClr val="bg2">
                    <a:lumMod val="50000"/>
                  </a:schemeClr>
                </a:solidFill>
              </a:rPr>
              <a:t> to </a:t>
            </a:r>
            <a:r>
              <a:rPr lang="ca-ES" b="1" dirty="0" err="1">
                <a:solidFill>
                  <a:schemeClr val="bg2">
                    <a:lumMod val="50000"/>
                  </a:schemeClr>
                </a:solidFill>
              </a:rPr>
              <a:t>year</a:t>
            </a:r>
            <a:endParaRPr lang="ca-ES" b="1" dirty="0">
              <a:solidFill>
                <a:schemeClr val="bg2">
                  <a:lumMod val="50000"/>
                </a:schemeClr>
              </a:solidFill>
            </a:endParaRPr>
          </a:p>
        </p:txBody>
      </p:sp>
      <p:sp>
        <p:nvSpPr>
          <p:cNvPr id="7" name="Rectangle: cantonades arrodonides 6">
            <a:extLst>
              <a:ext uri="{FF2B5EF4-FFF2-40B4-BE49-F238E27FC236}">
                <a16:creationId xmlns:a16="http://schemas.microsoft.com/office/drawing/2014/main" id="{72A1153E-A48E-4203-9F6B-294B6E099D41}"/>
              </a:ext>
            </a:extLst>
          </p:cNvPr>
          <p:cNvSpPr/>
          <p:nvPr/>
        </p:nvSpPr>
        <p:spPr>
          <a:xfrm>
            <a:off x="5299345" y="4441423"/>
            <a:ext cx="1955800" cy="1231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rgbClr val="FF0000"/>
                </a:solidFill>
              </a:rPr>
              <a:t>Careful</a:t>
            </a:r>
            <a:r>
              <a:rPr lang="ca-ES" dirty="0">
                <a:solidFill>
                  <a:srgbClr val="FF0000"/>
                </a:solidFill>
              </a:rPr>
              <a:t>!!!</a:t>
            </a:r>
          </a:p>
          <a:p>
            <a:pPr algn="ctr"/>
            <a:r>
              <a:rPr lang="ca-ES" dirty="0">
                <a:solidFill>
                  <a:srgbClr val="FF0000"/>
                </a:solidFill>
              </a:rPr>
              <a:t>2021-22 electives</a:t>
            </a:r>
          </a:p>
        </p:txBody>
      </p:sp>
    </p:spTree>
    <p:extLst>
      <p:ext uri="{BB962C8B-B14F-4D97-AF65-F5344CB8AC3E}">
        <p14:creationId xmlns:p14="http://schemas.microsoft.com/office/powerpoint/2010/main" val="1410632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C047EBE-6BBB-4D5B-9F8C-4ABD1448AC4B}"/>
              </a:ext>
            </a:extLst>
          </p:cNvPr>
          <p:cNvSpPr>
            <a:spLocks noGrp="1"/>
          </p:cNvSpPr>
          <p:nvPr>
            <p:ph type="title"/>
          </p:nvPr>
        </p:nvSpPr>
        <p:spPr/>
        <p:txBody>
          <a:bodyPr/>
          <a:lstStyle/>
          <a:p>
            <a:r>
              <a:rPr lang="ca-ES" dirty="0"/>
              <a:t>To </a:t>
            </a:r>
            <a:r>
              <a:rPr lang="ca-ES" dirty="0" err="1"/>
              <a:t>keep</a:t>
            </a:r>
            <a:r>
              <a:rPr lang="ca-ES" dirty="0"/>
              <a:t> in </a:t>
            </a:r>
            <a:r>
              <a:rPr lang="ca-ES" dirty="0" err="1"/>
              <a:t>mind</a:t>
            </a:r>
            <a:endParaRPr lang="ca-ES" dirty="0"/>
          </a:p>
        </p:txBody>
      </p:sp>
      <p:sp>
        <p:nvSpPr>
          <p:cNvPr id="3" name="Contenidor de contingut 2">
            <a:extLst>
              <a:ext uri="{FF2B5EF4-FFF2-40B4-BE49-F238E27FC236}">
                <a16:creationId xmlns:a16="http://schemas.microsoft.com/office/drawing/2014/main" id="{DB3FED78-0377-415B-BF0D-88609699A3B4}"/>
              </a:ext>
            </a:extLst>
          </p:cNvPr>
          <p:cNvSpPr>
            <a:spLocks noGrp="1"/>
          </p:cNvSpPr>
          <p:nvPr>
            <p:ph idx="1"/>
          </p:nvPr>
        </p:nvSpPr>
        <p:spPr>
          <a:xfrm>
            <a:off x="1103312" y="1358900"/>
            <a:ext cx="9640888" cy="4889499"/>
          </a:xfrm>
        </p:spPr>
        <p:txBody>
          <a:bodyPr>
            <a:normAutofit lnSpcReduction="10000"/>
          </a:bodyPr>
          <a:lstStyle/>
          <a:p>
            <a:r>
              <a:rPr lang="ca-ES" sz="2400" dirty="0" err="1">
                <a:solidFill>
                  <a:schemeClr val="accent4">
                    <a:lumMod val="40000"/>
                    <a:lumOff val="60000"/>
                  </a:schemeClr>
                </a:solidFill>
              </a:rPr>
              <a:t>Check</a:t>
            </a:r>
            <a:r>
              <a:rPr lang="ca-ES" sz="2400" dirty="0">
                <a:solidFill>
                  <a:schemeClr val="accent4">
                    <a:lumMod val="40000"/>
                    <a:lumOff val="60000"/>
                  </a:schemeClr>
                </a:solidFill>
              </a:rPr>
              <a:t> </a:t>
            </a:r>
            <a:r>
              <a:rPr lang="ca-ES" sz="2400" dirty="0" err="1">
                <a:solidFill>
                  <a:schemeClr val="accent4">
                    <a:lumMod val="40000"/>
                    <a:lumOff val="60000"/>
                  </a:schemeClr>
                </a:solidFill>
              </a:rPr>
              <a:t>courses</a:t>
            </a:r>
            <a:r>
              <a:rPr lang="ca-ES" sz="2400" dirty="0">
                <a:solidFill>
                  <a:schemeClr val="accent4">
                    <a:lumMod val="40000"/>
                    <a:lumOff val="60000"/>
                  </a:schemeClr>
                </a:solidFill>
              </a:rPr>
              <a:t> </a:t>
            </a:r>
            <a:r>
              <a:rPr lang="ca-ES" sz="2400" dirty="0" err="1">
                <a:solidFill>
                  <a:schemeClr val="accent4">
                    <a:lumMod val="40000"/>
                    <a:lumOff val="60000"/>
                  </a:schemeClr>
                </a:solidFill>
              </a:rPr>
              <a:t>timetables</a:t>
            </a:r>
            <a:r>
              <a:rPr lang="ca-ES" sz="2400" dirty="0">
                <a:solidFill>
                  <a:schemeClr val="accent4">
                    <a:lumMod val="40000"/>
                    <a:lumOff val="60000"/>
                  </a:schemeClr>
                </a:solidFill>
              </a:rPr>
              <a:t> </a:t>
            </a:r>
            <a:r>
              <a:rPr lang="ca-ES" sz="2400" dirty="0" err="1">
                <a:solidFill>
                  <a:schemeClr val="accent4">
                    <a:lumMod val="40000"/>
                    <a:lumOff val="60000"/>
                  </a:schemeClr>
                </a:solidFill>
              </a:rPr>
              <a:t>and</a:t>
            </a:r>
            <a:r>
              <a:rPr lang="ca-ES" sz="2400" dirty="0">
                <a:solidFill>
                  <a:schemeClr val="accent4">
                    <a:lumMod val="40000"/>
                    <a:lumOff val="60000"/>
                  </a:schemeClr>
                </a:solidFill>
              </a:rPr>
              <a:t> </a:t>
            </a:r>
            <a:r>
              <a:rPr lang="ca-ES" sz="2400" dirty="0" err="1">
                <a:solidFill>
                  <a:schemeClr val="accent4">
                    <a:lumMod val="40000"/>
                    <a:lumOff val="60000"/>
                  </a:schemeClr>
                </a:solidFill>
              </a:rPr>
              <a:t>syllabi</a:t>
            </a:r>
            <a:endParaRPr lang="ca-ES" sz="2400" dirty="0">
              <a:solidFill>
                <a:schemeClr val="accent4">
                  <a:lumMod val="40000"/>
                  <a:lumOff val="60000"/>
                </a:schemeClr>
              </a:solidFill>
            </a:endParaRPr>
          </a:p>
          <a:p>
            <a:endParaRPr lang="ca-ES" sz="2400" dirty="0"/>
          </a:p>
          <a:p>
            <a:r>
              <a:rPr lang="ca-ES" sz="2800" b="1" dirty="0" err="1">
                <a:solidFill>
                  <a:srgbClr val="FFFF00"/>
                </a:solidFill>
              </a:rPr>
              <a:t>Check</a:t>
            </a:r>
            <a:r>
              <a:rPr lang="ca-ES" sz="2800" b="1" dirty="0">
                <a:solidFill>
                  <a:srgbClr val="FFFF00"/>
                </a:solidFill>
              </a:rPr>
              <a:t> </a:t>
            </a:r>
            <a:r>
              <a:rPr lang="ca-ES" sz="2800" b="1" dirty="0" err="1">
                <a:solidFill>
                  <a:srgbClr val="FFFF00"/>
                </a:solidFill>
              </a:rPr>
              <a:t>exam</a:t>
            </a:r>
            <a:r>
              <a:rPr lang="ca-ES" sz="2800" b="1" dirty="0">
                <a:solidFill>
                  <a:srgbClr val="FFFF00"/>
                </a:solidFill>
              </a:rPr>
              <a:t> dates to </a:t>
            </a:r>
            <a:r>
              <a:rPr lang="ca-ES" sz="2800" b="1" dirty="0" err="1">
                <a:solidFill>
                  <a:srgbClr val="FFFF00"/>
                </a:solidFill>
              </a:rPr>
              <a:t>avoid</a:t>
            </a:r>
            <a:r>
              <a:rPr lang="ca-ES" sz="2800" b="1" dirty="0">
                <a:solidFill>
                  <a:srgbClr val="FFFF00"/>
                </a:solidFill>
              </a:rPr>
              <a:t> </a:t>
            </a:r>
            <a:r>
              <a:rPr lang="ca-ES" sz="2800" b="1" dirty="0" err="1">
                <a:solidFill>
                  <a:srgbClr val="FFFF00"/>
                </a:solidFill>
              </a:rPr>
              <a:t>overlapping</a:t>
            </a:r>
            <a:endParaRPr lang="ca-ES" sz="2800" b="1" dirty="0">
              <a:solidFill>
                <a:srgbClr val="FFFF00"/>
              </a:solidFill>
            </a:endParaRPr>
          </a:p>
          <a:p>
            <a:pPr lvl="1"/>
            <a:r>
              <a:rPr lang="ca-ES" sz="2000" b="1" dirty="0" err="1">
                <a:solidFill>
                  <a:srgbClr val="FFFF00"/>
                </a:solidFill>
              </a:rPr>
              <a:t>The</a:t>
            </a:r>
            <a:r>
              <a:rPr lang="ca-ES" sz="2000" b="1" dirty="0">
                <a:solidFill>
                  <a:srgbClr val="FFFF00"/>
                </a:solidFill>
              </a:rPr>
              <a:t> </a:t>
            </a:r>
            <a:r>
              <a:rPr lang="ca-ES" sz="2000" b="1" dirty="0" err="1">
                <a:solidFill>
                  <a:srgbClr val="FFFF00"/>
                </a:solidFill>
              </a:rPr>
              <a:t>exams</a:t>
            </a:r>
            <a:r>
              <a:rPr lang="ca-ES" sz="2000" b="1" dirty="0">
                <a:solidFill>
                  <a:srgbClr val="FFFF00"/>
                </a:solidFill>
              </a:rPr>
              <a:t> calendar is set so as to </a:t>
            </a:r>
            <a:r>
              <a:rPr lang="ca-ES" sz="2000" b="1" dirty="0" err="1">
                <a:solidFill>
                  <a:srgbClr val="FFFF00"/>
                </a:solidFill>
              </a:rPr>
              <a:t>avoid</a:t>
            </a:r>
            <a:r>
              <a:rPr lang="ca-ES" sz="2000" b="1" dirty="0">
                <a:solidFill>
                  <a:srgbClr val="FFFF00"/>
                </a:solidFill>
              </a:rPr>
              <a:t> </a:t>
            </a:r>
            <a:r>
              <a:rPr lang="ca-ES" sz="2000" b="1" dirty="0" err="1">
                <a:solidFill>
                  <a:srgbClr val="FFFF00"/>
                </a:solidFill>
              </a:rPr>
              <a:t>overlapping</a:t>
            </a:r>
            <a:r>
              <a:rPr lang="ca-ES" sz="2000" b="1" dirty="0">
                <a:solidFill>
                  <a:srgbClr val="FFFF00"/>
                </a:solidFill>
              </a:rPr>
              <a:t> </a:t>
            </a:r>
            <a:r>
              <a:rPr lang="ca-ES" sz="2000" b="1" dirty="0" err="1">
                <a:solidFill>
                  <a:srgbClr val="FFFF00"/>
                </a:solidFill>
              </a:rPr>
              <a:t>among</a:t>
            </a:r>
            <a:r>
              <a:rPr lang="ca-ES" sz="2000" b="1" dirty="0">
                <a:solidFill>
                  <a:srgbClr val="FFFF00"/>
                </a:solidFill>
              </a:rPr>
              <a:t> 3rd </a:t>
            </a:r>
            <a:r>
              <a:rPr lang="ca-ES" sz="2000" b="1" dirty="0" err="1">
                <a:solidFill>
                  <a:srgbClr val="FFFF00"/>
                </a:solidFill>
              </a:rPr>
              <a:t>and</a:t>
            </a:r>
            <a:r>
              <a:rPr lang="ca-ES" sz="2000" b="1" dirty="0">
                <a:solidFill>
                  <a:srgbClr val="FFFF00"/>
                </a:solidFill>
              </a:rPr>
              <a:t> 4th </a:t>
            </a:r>
            <a:r>
              <a:rPr lang="ca-ES" sz="2000" b="1" dirty="0" err="1">
                <a:solidFill>
                  <a:srgbClr val="FFFF00"/>
                </a:solidFill>
              </a:rPr>
              <a:t>year</a:t>
            </a:r>
            <a:r>
              <a:rPr lang="ca-ES" sz="2000" b="1" dirty="0">
                <a:solidFill>
                  <a:srgbClr val="FFFF00"/>
                </a:solidFill>
              </a:rPr>
              <a:t> </a:t>
            </a:r>
            <a:r>
              <a:rPr lang="ca-ES" sz="2000" b="1" dirty="0" err="1">
                <a:solidFill>
                  <a:srgbClr val="FFFF00"/>
                </a:solidFill>
              </a:rPr>
              <a:t>courses</a:t>
            </a:r>
            <a:endParaRPr lang="ca-ES" sz="2000" b="1" dirty="0">
              <a:solidFill>
                <a:srgbClr val="FFFF00"/>
              </a:solidFill>
            </a:endParaRPr>
          </a:p>
          <a:p>
            <a:pPr lvl="1"/>
            <a:r>
              <a:rPr lang="ca-ES" sz="2000" b="1" dirty="0">
                <a:solidFill>
                  <a:srgbClr val="FFFF00"/>
                </a:solidFill>
              </a:rPr>
              <a:t>In </a:t>
            </a:r>
            <a:r>
              <a:rPr lang="ca-ES" sz="2000" b="1" dirty="0" err="1">
                <a:solidFill>
                  <a:srgbClr val="FFFF00"/>
                </a:solidFill>
              </a:rPr>
              <a:t>case</a:t>
            </a:r>
            <a:r>
              <a:rPr lang="ca-ES" sz="2000" b="1" dirty="0">
                <a:solidFill>
                  <a:srgbClr val="FFFF00"/>
                </a:solidFill>
              </a:rPr>
              <a:t> of </a:t>
            </a:r>
            <a:r>
              <a:rPr lang="ca-ES" sz="2000" b="1" dirty="0" err="1">
                <a:solidFill>
                  <a:srgbClr val="FFFF00"/>
                </a:solidFill>
              </a:rPr>
              <a:t>having</a:t>
            </a:r>
            <a:r>
              <a:rPr lang="ca-ES" sz="2000" b="1" dirty="0">
                <a:solidFill>
                  <a:srgbClr val="FFFF00"/>
                </a:solidFill>
              </a:rPr>
              <a:t> to </a:t>
            </a:r>
            <a:r>
              <a:rPr lang="ca-ES" sz="2000" b="1" dirty="0" err="1">
                <a:solidFill>
                  <a:srgbClr val="FFFF00"/>
                </a:solidFill>
              </a:rPr>
              <a:t>enroll</a:t>
            </a:r>
            <a:r>
              <a:rPr lang="ca-ES" sz="2000" b="1" dirty="0">
                <a:solidFill>
                  <a:srgbClr val="FFFF00"/>
                </a:solidFill>
              </a:rPr>
              <a:t> in 2nd </a:t>
            </a:r>
            <a:r>
              <a:rPr lang="ca-ES" sz="2000" b="1" dirty="0" err="1">
                <a:solidFill>
                  <a:srgbClr val="FFFF00"/>
                </a:solidFill>
              </a:rPr>
              <a:t>year</a:t>
            </a:r>
            <a:r>
              <a:rPr lang="ca-ES" sz="2000" b="1" dirty="0">
                <a:solidFill>
                  <a:srgbClr val="FFFF00"/>
                </a:solidFill>
              </a:rPr>
              <a:t> </a:t>
            </a:r>
            <a:r>
              <a:rPr lang="ca-ES" sz="2000" b="1" dirty="0" err="1">
                <a:solidFill>
                  <a:srgbClr val="FFFF00"/>
                </a:solidFill>
              </a:rPr>
              <a:t>courses</a:t>
            </a:r>
            <a:r>
              <a:rPr lang="ca-ES" sz="2000" b="1" dirty="0">
                <a:solidFill>
                  <a:srgbClr val="FFFF00"/>
                </a:solidFill>
              </a:rPr>
              <a:t>, </a:t>
            </a:r>
            <a:r>
              <a:rPr lang="ca-ES" sz="2000" b="1" dirty="0" err="1">
                <a:solidFill>
                  <a:srgbClr val="FFFF00"/>
                </a:solidFill>
              </a:rPr>
              <a:t>either</a:t>
            </a:r>
            <a:r>
              <a:rPr lang="ca-ES" sz="2000" b="1" dirty="0">
                <a:solidFill>
                  <a:srgbClr val="FFFF00"/>
                </a:solidFill>
              </a:rPr>
              <a:t> </a:t>
            </a:r>
            <a:r>
              <a:rPr lang="ca-ES" sz="2000" b="1" dirty="0" err="1">
                <a:solidFill>
                  <a:srgbClr val="FFFF00"/>
                </a:solidFill>
              </a:rPr>
              <a:t>choose</a:t>
            </a:r>
            <a:r>
              <a:rPr lang="ca-ES" sz="2000" b="1" dirty="0">
                <a:solidFill>
                  <a:srgbClr val="FFFF00"/>
                </a:solidFill>
              </a:rPr>
              <a:t> a diferent </a:t>
            </a:r>
            <a:r>
              <a:rPr lang="ca-ES" sz="2000" b="1" dirty="0" err="1">
                <a:solidFill>
                  <a:srgbClr val="FFFF00"/>
                </a:solidFill>
              </a:rPr>
              <a:t>elective</a:t>
            </a:r>
            <a:r>
              <a:rPr lang="ca-ES" sz="2000" b="1" dirty="0">
                <a:solidFill>
                  <a:srgbClr val="FFFF00"/>
                </a:solidFill>
              </a:rPr>
              <a:t> or </a:t>
            </a:r>
            <a:r>
              <a:rPr lang="ca-ES" sz="2000" b="1" dirty="0" err="1">
                <a:solidFill>
                  <a:srgbClr val="FFFF00"/>
                </a:solidFill>
              </a:rPr>
              <a:t>enroll</a:t>
            </a:r>
            <a:r>
              <a:rPr lang="ca-ES" sz="2000" b="1" dirty="0">
                <a:solidFill>
                  <a:srgbClr val="FFFF00"/>
                </a:solidFill>
              </a:rPr>
              <a:t> in </a:t>
            </a:r>
            <a:r>
              <a:rPr lang="ca-ES" sz="2000" b="1" dirty="0" err="1">
                <a:solidFill>
                  <a:srgbClr val="FFFF00"/>
                </a:solidFill>
              </a:rPr>
              <a:t>afternoon</a:t>
            </a:r>
            <a:r>
              <a:rPr lang="ca-ES" sz="2000" b="1" dirty="0">
                <a:solidFill>
                  <a:srgbClr val="FFFF00"/>
                </a:solidFill>
              </a:rPr>
              <a:t> classes</a:t>
            </a:r>
          </a:p>
          <a:p>
            <a:pPr lvl="1"/>
            <a:r>
              <a:rPr lang="ca-ES" sz="2000" b="1" dirty="0" err="1">
                <a:solidFill>
                  <a:srgbClr val="FFFF00"/>
                </a:solidFill>
              </a:rPr>
              <a:t>If</a:t>
            </a:r>
            <a:r>
              <a:rPr lang="ca-ES" sz="2000" b="1" dirty="0">
                <a:solidFill>
                  <a:srgbClr val="FFFF00"/>
                </a:solidFill>
              </a:rPr>
              <a:t>, </a:t>
            </a:r>
            <a:r>
              <a:rPr lang="ca-ES" sz="2000" b="1" dirty="0" err="1">
                <a:solidFill>
                  <a:srgbClr val="FFFF00"/>
                </a:solidFill>
              </a:rPr>
              <a:t>and</a:t>
            </a:r>
            <a:r>
              <a:rPr lang="ca-ES" sz="2000" b="1" dirty="0">
                <a:solidFill>
                  <a:srgbClr val="FFFF00"/>
                </a:solidFill>
              </a:rPr>
              <a:t> </a:t>
            </a:r>
            <a:r>
              <a:rPr lang="ca-ES" sz="2000" b="1" dirty="0" err="1">
                <a:solidFill>
                  <a:srgbClr val="FFFF00"/>
                </a:solidFill>
              </a:rPr>
              <a:t>only</a:t>
            </a:r>
            <a:r>
              <a:rPr lang="ca-ES" sz="2000" b="1" dirty="0">
                <a:solidFill>
                  <a:srgbClr val="FFFF00"/>
                </a:solidFill>
              </a:rPr>
              <a:t> </a:t>
            </a:r>
            <a:r>
              <a:rPr lang="ca-ES" sz="2000" b="1" dirty="0" err="1">
                <a:solidFill>
                  <a:srgbClr val="FFFF00"/>
                </a:solidFill>
              </a:rPr>
              <a:t>if</a:t>
            </a:r>
            <a:r>
              <a:rPr lang="ca-ES" sz="2000" b="1" dirty="0">
                <a:solidFill>
                  <a:srgbClr val="FFFF00"/>
                </a:solidFill>
              </a:rPr>
              <a:t>, </a:t>
            </a:r>
            <a:r>
              <a:rPr lang="ca-ES" sz="2000" b="1" dirty="0" err="1">
                <a:solidFill>
                  <a:srgbClr val="FFFF00"/>
                </a:solidFill>
              </a:rPr>
              <a:t>this</a:t>
            </a:r>
            <a:r>
              <a:rPr lang="ca-ES" sz="2000" b="1" dirty="0">
                <a:solidFill>
                  <a:srgbClr val="FFFF00"/>
                </a:solidFill>
              </a:rPr>
              <a:t> is </a:t>
            </a:r>
            <a:r>
              <a:rPr lang="ca-ES" sz="2000" b="1" dirty="0" err="1">
                <a:solidFill>
                  <a:srgbClr val="FFFF00"/>
                </a:solidFill>
              </a:rPr>
              <a:t>not</a:t>
            </a:r>
            <a:r>
              <a:rPr lang="ca-ES" sz="2000" b="1" dirty="0">
                <a:solidFill>
                  <a:srgbClr val="FFFF00"/>
                </a:solidFill>
              </a:rPr>
              <a:t> possible, </a:t>
            </a:r>
            <a:r>
              <a:rPr lang="ca-ES" sz="2000" b="1" dirty="0" err="1">
                <a:solidFill>
                  <a:srgbClr val="FFFF00"/>
                </a:solidFill>
              </a:rPr>
              <a:t>students</a:t>
            </a:r>
            <a:r>
              <a:rPr lang="ca-ES" sz="2000" b="1" dirty="0">
                <a:solidFill>
                  <a:srgbClr val="FFFF00"/>
                </a:solidFill>
              </a:rPr>
              <a:t> </a:t>
            </a:r>
            <a:r>
              <a:rPr lang="ca-ES" sz="2000" b="1" dirty="0" err="1">
                <a:solidFill>
                  <a:srgbClr val="FFFF00"/>
                </a:solidFill>
              </a:rPr>
              <a:t>must</a:t>
            </a:r>
            <a:r>
              <a:rPr lang="ca-ES" sz="2000" b="1" dirty="0">
                <a:solidFill>
                  <a:srgbClr val="FFFF00"/>
                </a:solidFill>
              </a:rPr>
              <a:t> </a:t>
            </a:r>
            <a:r>
              <a:rPr lang="ca-ES" sz="2000" b="1" dirty="0" err="1">
                <a:solidFill>
                  <a:srgbClr val="FFFF00"/>
                </a:solidFill>
              </a:rPr>
              <a:t>contact</a:t>
            </a:r>
            <a:r>
              <a:rPr lang="ca-ES" sz="2000" b="1" dirty="0">
                <a:solidFill>
                  <a:srgbClr val="FFFF00"/>
                </a:solidFill>
              </a:rPr>
              <a:t> </a:t>
            </a:r>
            <a:r>
              <a:rPr lang="ca-ES" sz="2000" b="1" dirty="0" err="1">
                <a:solidFill>
                  <a:srgbClr val="FFFF00"/>
                </a:solidFill>
              </a:rPr>
              <a:t>grade</a:t>
            </a:r>
            <a:r>
              <a:rPr lang="ca-ES" sz="2000" b="1" dirty="0">
                <a:solidFill>
                  <a:srgbClr val="FFFF00"/>
                </a:solidFill>
              </a:rPr>
              <a:t> </a:t>
            </a:r>
            <a:r>
              <a:rPr lang="ca-ES" sz="2000" b="1" dirty="0" err="1">
                <a:solidFill>
                  <a:srgbClr val="FFFF00"/>
                </a:solidFill>
              </a:rPr>
              <a:t>coordinators</a:t>
            </a:r>
            <a:r>
              <a:rPr lang="ca-ES" sz="2000" b="1" dirty="0">
                <a:solidFill>
                  <a:srgbClr val="FFFF00"/>
                </a:solidFill>
              </a:rPr>
              <a:t> to </a:t>
            </a:r>
            <a:r>
              <a:rPr lang="ca-ES" sz="2000" b="1" dirty="0" err="1">
                <a:solidFill>
                  <a:srgbClr val="FFFF00"/>
                </a:solidFill>
              </a:rPr>
              <a:t>check</a:t>
            </a:r>
            <a:r>
              <a:rPr lang="ca-ES" sz="2000" b="1" dirty="0">
                <a:solidFill>
                  <a:srgbClr val="FFFF00"/>
                </a:solidFill>
              </a:rPr>
              <a:t> on </a:t>
            </a:r>
            <a:r>
              <a:rPr lang="ca-ES" sz="2000" b="1" dirty="0" err="1">
                <a:solidFill>
                  <a:srgbClr val="FFFF00"/>
                </a:solidFill>
              </a:rPr>
              <a:t>rescheduling</a:t>
            </a:r>
            <a:endParaRPr lang="ca-ES" sz="2000" b="1" dirty="0">
              <a:solidFill>
                <a:srgbClr val="FFFF00"/>
              </a:solidFill>
            </a:endParaRPr>
          </a:p>
          <a:p>
            <a:endParaRPr lang="ca-ES" sz="2400" dirty="0"/>
          </a:p>
          <a:p>
            <a:pPr marL="0" indent="0">
              <a:buNone/>
            </a:pPr>
            <a:r>
              <a:rPr lang="ca-ES" sz="2400" dirty="0" err="1">
                <a:solidFill>
                  <a:schemeClr val="accent6">
                    <a:lumMod val="60000"/>
                    <a:lumOff val="40000"/>
                  </a:schemeClr>
                </a:solidFill>
              </a:rPr>
              <a:t>Remember</a:t>
            </a:r>
            <a:r>
              <a:rPr lang="ca-ES" sz="2400" dirty="0">
                <a:solidFill>
                  <a:schemeClr val="accent6">
                    <a:lumMod val="60000"/>
                    <a:lumOff val="40000"/>
                  </a:schemeClr>
                </a:solidFill>
              </a:rPr>
              <a:t> to </a:t>
            </a:r>
            <a:r>
              <a:rPr lang="ca-ES" sz="2400" dirty="0" err="1">
                <a:solidFill>
                  <a:schemeClr val="accent6">
                    <a:lumMod val="60000"/>
                    <a:lumOff val="40000"/>
                  </a:schemeClr>
                </a:solidFill>
              </a:rPr>
              <a:t>keep</a:t>
            </a:r>
            <a:r>
              <a:rPr lang="ca-ES" sz="2400" dirty="0">
                <a:solidFill>
                  <a:schemeClr val="accent6">
                    <a:lumMod val="60000"/>
                    <a:lumOff val="40000"/>
                  </a:schemeClr>
                </a:solidFill>
              </a:rPr>
              <a:t> </a:t>
            </a:r>
            <a:r>
              <a:rPr lang="ca-ES" sz="2400" dirty="0" err="1">
                <a:solidFill>
                  <a:schemeClr val="accent6">
                    <a:lumMod val="60000"/>
                    <a:lumOff val="40000"/>
                  </a:schemeClr>
                </a:solidFill>
              </a:rPr>
              <a:t>updated</a:t>
            </a:r>
            <a:r>
              <a:rPr lang="ca-ES" sz="2400" dirty="0">
                <a:solidFill>
                  <a:schemeClr val="accent6">
                    <a:lumMod val="60000"/>
                    <a:lumOff val="40000"/>
                  </a:schemeClr>
                </a:solidFill>
              </a:rPr>
              <a:t>  on TFG </a:t>
            </a:r>
            <a:r>
              <a:rPr lang="ca-ES" sz="2400" dirty="0" err="1">
                <a:solidFill>
                  <a:schemeClr val="accent6">
                    <a:lumMod val="60000"/>
                    <a:lumOff val="40000"/>
                  </a:schemeClr>
                </a:solidFill>
              </a:rPr>
              <a:t>related</a:t>
            </a:r>
            <a:r>
              <a:rPr lang="ca-ES" sz="2400" dirty="0">
                <a:solidFill>
                  <a:schemeClr val="accent6">
                    <a:lumMod val="60000"/>
                    <a:lumOff val="40000"/>
                  </a:schemeClr>
                </a:solidFill>
              </a:rPr>
              <a:t> </a:t>
            </a:r>
            <a:r>
              <a:rPr lang="ca-ES" sz="2400" dirty="0" err="1">
                <a:solidFill>
                  <a:schemeClr val="accent6">
                    <a:lumMod val="60000"/>
                    <a:lumOff val="40000"/>
                  </a:schemeClr>
                </a:solidFill>
              </a:rPr>
              <a:t>issues</a:t>
            </a:r>
            <a:r>
              <a:rPr lang="ca-ES" sz="2400" dirty="0">
                <a:solidFill>
                  <a:schemeClr val="accent6">
                    <a:lumMod val="60000"/>
                    <a:lumOff val="40000"/>
                  </a:schemeClr>
                </a:solidFill>
              </a:rPr>
              <a:t> – </a:t>
            </a:r>
            <a:r>
              <a:rPr lang="ca-ES" sz="2400" dirty="0" err="1">
                <a:solidFill>
                  <a:schemeClr val="accent6">
                    <a:lumMod val="60000"/>
                    <a:lumOff val="40000"/>
                  </a:schemeClr>
                </a:solidFill>
              </a:rPr>
              <a:t>allocation</a:t>
            </a:r>
            <a:r>
              <a:rPr lang="ca-ES" sz="2400" dirty="0">
                <a:solidFill>
                  <a:schemeClr val="accent6">
                    <a:lumMod val="60000"/>
                    <a:lumOff val="40000"/>
                  </a:schemeClr>
                </a:solidFill>
              </a:rPr>
              <a:t> System, </a:t>
            </a:r>
            <a:r>
              <a:rPr lang="ca-ES" sz="2400" dirty="0" err="1">
                <a:solidFill>
                  <a:schemeClr val="accent6">
                    <a:lumMod val="60000"/>
                    <a:lumOff val="40000"/>
                  </a:schemeClr>
                </a:solidFill>
              </a:rPr>
              <a:t>activities</a:t>
            </a:r>
            <a:r>
              <a:rPr lang="ca-ES" sz="2400" dirty="0">
                <a:solidFill>
                  <a:schemeClr val="accent6">
                    <a:lumMod val="60000"/>
                    <a:lumOff val="40000"/>
                  </a:schemeClr>
                </a:solidFill>
              </a:rPr>
              <a:t> calendar, etc.</a:t>
            </a:r>
          </a:p>
          <a:p>
            <a:endParaRPr lang="ca-ES" sz="2400" dirty="0"/>
          </a:p>
          <a:p>
            <a:endParaRPr lang="ca-ES" sz="2400" dirty="0"/>
          </a:p>
        </p:txBody>
      </p:sp>
    </p:spTree>
    <p:extLst>
      <p:ext uri="{BB962C8B-B14F-4D97-AF65-F5344CB8AC3E}">
        <p14:creationId xmlns:p14="http://schemas.microsoft.com/office/powerpoint/2010/main" val="1016307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166C76C6-7FEE-4411-9CE8-E4A23294224A}"/>
              </a:ext>
            </a:extLst>
          </p:cNvPr>
          <p:cNvSpPr>
            <a:spLocks noGrp="1"/>
          </p:cNvSpPr>
          <p:nvPr>
            <p:ph type="title"/>
          </p:nvPr>
        </p:nvSpPr>
        <p:spPr>
          <a:xfrm>
            <a:off x="176327" y="234605"/>
            <a:ext cx="11140421" cy="1400530"/>
          </a:xfrm>
        </p:spPr>
        <p:txBody>
          <a:bodyPr/>
          <a:lstStyle/>
          <a:p>
            <a:r>
              <a:rPr lang="ca-ES" sz="4000" dirty="0" err="1"/>
              <a:t>FEiE</a:t>
            </a:r>
            <a:r>
              <a:rPr lang="ca-ES" sz="4000" dirty="0"/>
              <a:t> </a:t>
            </a:r>
            <a:r>
              <a:rPr lang="ca-ES" sz="4000" dirty="0" err="1"/>
              <a:t>exam</a:t>
            </a:r>
            <a:r>
              <a:rPr lang="ca-ES" sz="4000" dirty="0"/>
              <a:t> </a:t>
            </a:r>
            <a:r>
              <a:rPr lang="ca-ES" sz="4000" dirty="0" err="1"/>
              <a:t>rescheduling</a:t>
            </a:r>
            <a:r>
              <a:rPr lang="ca-ES" sz="4000" dirty="0"/>
              <a:t>: </a:t>
            </a:r>
            <a:r>
              <a:rPr lang="ca-ES" sz="4000" dirty="0" err="1"/>
              <a:t>circumnstances</a:t>
            </a:r>
            <a:r>
              <a:rPr lang="ca-ES" sz="4000" dirty="0"/>
              <a:t> </a:t>
            </a:r>
            <a:r>
              <a:rPr lang="ca-ES" sz="4000" dirty="0" err="1"/>
              <a:t>under</a:t>
            </a:r>
            <a:r>
              <a:rPr lang="ca-ES" sz="4000" dirty="0"/>
              <a:t> </a:t>
            </a:r>
            <a:r>
              <a:rPr lang="ca-ES" sz="4000" dirty="0" err="1"/>
              <a:t>which</a:t>
            </a:r>
            <a:r>
              <a:rPr lang="ca-ES" sz="4000" dirty="0"/>
              <a:t> </a:t>
            </a:r>
            <a:r>
              <a:rPr lang="ca-ES" sz="4000" dirty="0" err="1"/>
              <a:t>rescheduling</a:t>
            </a:r>
            <a:r>
              <a:rPr lang="ca-ES" sz="4000" dirty="0"/>
              <a:t> is </a:t>
            </a:r>
            <a:r>
              <a:rPr lang="ca-ES" sz="4000" dirty="0" err="1"/>
              <a:t>granted</a:t>
            </a:r>
            <a:endParaRPr lang="ca-ES" sz="4000" dirty="0"/>
          </a:p>
        </p:txBody>
      </p:sp>
      <p:sp>
        <p:nvSpPr>
          <p:cNvPr id="5" name="Globus: rectangular amb cantonades arrodonides 4">
            <a:extLst>
              <a:ext uri="{FF2B5EF4-FFF2-40B4-BE49-F238E27FC236}">
                <a16:creationId xmlns:a16="http://schemas.microsoft.com/office/drawing/2014/main" id="{BC80624F-423D-4336-871C-2831FC405B51}"/>
              </a:ext>
            </a:extLst>
          </p:cNvPr>
          <p:cNvSpPr/>
          <p:nvPr/>
        </p:nvSpPr>
        <p:spPr>
          <a:xfrm>
            <a:off x="10024378" y="3061650"/>
            <a:ext cx="1929468" cy="1753299"/>
          </a:xfrm>
          <a:prstGeom prst="wedgeRoundRectCallout">
            <a:avLst>
              <a:gd name="adj1" fmla="val -63611"/>
              <a:gd name="adj2" fmla="val -17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i="1" dirty="0">
                <a:solidFill>
                  <a:schemeClr val="bg2">
                    <a:lumMod val="50000"/>
                  </a:schemeClr>
                </a:solidFill>
              </a:rPr>
              <a:t>All </a:t>
            </a:r>
            <a:r>
              <a:rPr lang="ca-ES" i="1" dirty="0" err="1">
                <a:solidFill>
                  <a:schemeClr val="bg2">
                    <a:lumMod val="50000"/>
                  </a:schemeClr>
                </a:solidFill>
              </a:rPr>
              <a:t>requests</a:t>
            </a:r>
            <a:r>
              <a:rPr lang="ca-ES" i="1" dirty="0">
                <a:solidFill>
                  <a:schemeClr val="bg2">
                    <a:lumMod val="50000"/>
                  </a:schemeClr>
                </a:solidFill>
              </a:rPr>
              <a:t> </a:t>
            </a:r>
            <a:r>
              <a:rPr lang="ca-ES" i="1" dirty="0" err="1">
                <a:solidFill>
                  <a:schemeClr val="bg2">
                    <a:lumMod val="50000"/>
                  </a:schemeClr>
                </a:solidFill>
              </a:rPr>
              <a:t>must</a:t>
            </a:r>
            <a:r>
              <a:rPr lang="ca-ES" i="1" dirty="0">
                <a:solidFill>
                  <a:schemeClr val="bg2">
                    <a:lumMod val="50000"/>
                  </a:schemeClr>
                </a:solidFill>
              </a:rPr>
              <a:t> be </a:t>
            </a:r>
            <a:r>
              <a:rPr lang="ca-ES" dirty="0" err="1">
                <a:solidFill>
                  <a:schemeClr val="bg2">
                    <a:lumMod val="50000"/>
                  </a:schemeClr>
                </a:solidFill>
              </a:rPr>
              <a:t>properly</a:t>
            </a:r>
            <a:r>
              <a:rPr lang="ca-ES" dirty="0">
                <a:solidFill>
                  <a:schemeClr val="bg2">
                    <a:lumMod val="50000"/>
                  </a:schemeClr>
                </a:solidFill>
              </a:rPr>
              <a:t> </a:t>
            </a:r>
            <a:r>
              <a:rPr lang="ca-ES" dirty="0" err="1">
                <a:solidFill>
                  <a:schemeClr val="bg2">
                    <a:lumMod val="50000"/>
                  </a:schemeClr>
                </a:solidFill>
              </a:rPr>
              <a:t>documented</a:t>
            </a:r>
            <a:endParaRPr lang="ca-ES" dirty="0">
              <a:solidFill>
                <a:schemeClr val="bg2">
                  <a:lumMod val="50000"/>
                </a:schemeClr>
              </a:solidFill>
            </a:endParaRPr>
          </a:p>
        </p:txBody>
      </p:sp>
      <p:sp>
        <p:nvSpPr>
          <p:cNvPr id="7" name="Rectangle 6">
            <a:extLst>
              <a:ext uri="{FF2B5EF4-FFF2-40B4-BE49-F238E27FC236}">
                <a16:creationId xmlns:a16="http://schemas.microsoft.com/office/drawing/2014/main" id="{088EDEA9-9093-4256-BEA3-929FB25189A4}"/>
              </a:ext>
            </a:extLst>
          </p:cNvPr>
          <p:cNvSpPr/>
          <p:nvPr/>
        </p:nvSpPr>
        <p:spPr>
          <a:xfrm>
            <a:off x="321578" y="1522254"/>
            <a:ext cx="9702800" cy="4832092"/>
          </a:xfrm>
          <a:prstGeom prst="rect">
            <a:avLst/>
          </a:prstGeom>
        </p:spPr>
        <p:txBody>
          <a:bodyPr wrap="square">
            <a:spAutoFit/>
          </a:bodyPr>
          <a:lstStyle/>
          <a:p>
            <a:r>
              <a:rPr lang="en-US" sz="1400" b="1" dirty="0">
                <a:solidFill>
                  <a:srgbClr val="FFFF00"/>
                </a:solidFill>
                <a:latin typeface="Helvetica" panose="020B0604020202020204" pitchFamily="34" charset="0"/>
              </a:rPr>
              <a:t>EXAM RESCHEDULING REQUEST</a:t>
            </a:r>
            <a:br>
              <a:rPr lang="en-US" sz="1400" dirty="0">
                <a:solidFill>
                  <a:srgbClr val="FFFF00"/>
                </a:solidFill>
                <a:latin typeface="Helvetica" panose="020B0604020202020204" pitchFamily="34" charset="0"/>
              </a:rPr>
            </a:b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Exam rescheduling is restricted to a serious medical or psychological condition (surgeries, accidents and other serious situations), legal affairs (with official subpoena or court order), official affairs (examinations to become a civil servant) and the decease of a close family member. In all cases, supporting documents will be attached. In the case of a medical justification, if reporting minor problems that may have different intensities, the certificate should specify that the student is not in a position to take an exam. The official exam calendar is published before the beginning of the course. Therefore, work-related circumstances and those derived from participation in mobility programs will not be considered a valid reason. Personal reasons (driving tests, travelling and other) are not valid reasons either for an exam to be rescheduled.</a:t>
            </a:r>
            <a:br>
              <a:rPr lang="en-US" sz="1400" dirty="0">
                <a:solidFill>
                  <a:srgbClr val="FFFF00"/>
                </a:solidFill>
                <a:latin typeface="Helvetica" panose="020B0604020202020204" pitchFamily="34" charset="0"/>
              </a:rPr>
            </a:b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Exceptionally, </a:t>
            </a:r>
            <a:r>
              <a:rPr lang="en-US" sz="1400" b="1" dirty="0">
                <a:solidFill>
                  <a:srgbClr val="FFFF00"/>
                </a:solidFill>
                <a:latin typeface="Helvetica" panose="020B0604020202020204" pitchFamily="34" charset="0"/>
              </a:rPr>
              <a:t>during the 2021-22 academic year</a:t>
            </a:r>
            <a:r>
              <a:rPr lang="en-US" sz="1400" dirty="0">
                <a:solidFill>
                  <a:srgbClr val="FFFF00"/>
                </a:solidFill>
                <a:latin typeface="Helvetica" panose="020B0604020202020204" pitchFamily="34" charset="0"/>
              </a:rPr>
              <a:t>, in the case of a request for rescheduling exams due to the coincidence of two assessments in day and time, rescheduling may be granted within the same day in the schedule programmed by another group of the same subject. The knowledge of the teachers of the groups involved will be required. In no case may it be rescheduled on a date other than the day published by the corresponding examination, except in cases that for overwhelming reasons are already considered.</a:t>
            </a:r>
          </a:p>
          <a:p>
            <a:r>
              <a:rPr lang="en-US" sz="1400" dirty="0">
                <a:solidFill>
                  <a:srgbClr val="FFFF00"/>
                </a:solidFill>
                <a:latin typeface="Helvetica" panose="020B0604020202020204" pitchFamily="34" charset="0"/>
              </a:rPr>
              <a:t>In case of overdue situations the request for reprogramming of tests must be made within 5 calendar days immediately after the date of the test. The bachelors' degree coordinator will have 48 hours to assess the request and respond.</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a:t>
            </a:r>
            <a:br>
              <a:rPr lang="en-US" sz="1400" dirty="0">
                <a:solidFill>
                  <a:srgbClr val="FFFF00"/>
                </a:solidFill>
                <a:latin typeface="Helvetica" panose="020B0604020202020204" pitchFamily="34" charset="0"/>
              </a:rPr>
            </a:br>
            <a:br>
              <a:rPr lang="en-US" sz="1400" dirty="0">
                <a:solidFill>
                  <a:srgbClr val="FFFF00"/>
                </a:solidFill>
                <a:latin typeface="Helvetica" panose="020B0604020202020204" pitchFamily="34" charset="0"/>
              </a:rPr>
            </a:br>
            <a:r>
              <a:rPr lang="en-US" sz="1400" b="1" dirty="0">
                <a:solidFill>
                  <a:srgbClr val="FFFF00"/>
                </a:solidFill>
                <a:latin typeface="Helvetica" panose="020B0604020202020204" pitchFamily="34" charset="0"/>
              </a:rPr>
              <a:t>Link to exam rescheduling request:</a:t>
            </a:r>
            <a:endParaRPr lang="en-US" sz="1400" dirty="0">
              <a:solidFill>
                <a:srgbClr val="FFFF00"/>
              </a:solidFill>
              <a:latin typeface="Helvetica" panose="020B0604020202020204" pitchFamily="34" charset="0"/>
            </a:endParaRPr>
          </a:p>
          <a:p>
            <a:pPr>
              <a:buFont typeface="Arial" panose="020B0604020202020204" pitchFamily="34" charset="0"/>
              <a:buChar char="•"/>
            </a:pPr>
            <a:r>
              <a:rPr lang="en-US" sz="1400" u="sng" dirty="0">
                <a:solidFill>
                  <a:srgbClr val="FFFF00"/>
                </a:solidFill>
                <a:latin typeface="Helvetica" panose="020B0604020202020204" pitchFamily="34" charset="0"/>
                <a:hlinkClick r:id="rId2">
                  <a:extLst>
                    <a:ext uri="{A12FA001-AC4F-418D-AE19-62706E023703}">
                      <ahyp:hlinkClr xmlns:ahyp="http://schemas.microsoft.com/office/drawing/2018/hyperlinkcolor" val="tx"/>
                    </a:ext>
                  </a:extLst>
                </a:hlinkClick>
              </a:rPr>
              <a:t>e-Form for exam rescheduling</a:t>
            </a:r>
            <a:endParaRPr lang="en-US" sz="1400" b="0" i="0" dirty="0">
              <a:solidFill>
                <a:srgbClr val="FFFF00"/>
              </a:solidFill>
              <a:effectLst/>
              <a:latin typeface="Helvetica" panose="020B0604020202020204" pitchFamily="34" charset="0"/>
            </a:endParaRPr>
          </a:p>
        </p:txBody>
      </p:sp>
      <p:sp>
        <p:nvSpPr>
          <p:cNvPr id="8" name="Globus: rectangular amb cantonades arrodonides 7">
            <a:extLst>
              <a:ext uri="{FF2B5EF4-FFF2-40B4-BE49-F238E27FC236}">
                <a16:creationId xmlns:a16="http://schemas.microsoft.com/office/drawing/2014/main" id="{D17C5D7C-A6CA-49A0-9026-1ABF96D71D04}"/>
              </a:ext>
            </a:extLst>
          </p:cNvPr>
          <p:cNvSpPr/>
          <p:nvPr/>
        </p:nvSpPr>
        <p:spPr>
          <a:xfrm>
            <a:off x="5295900" y="5753099"/>
            <a:ext cx="3340100" cy="870295"/>
          </a:xfrm>
          <a:prstGeom prst="wedgeRoundRectCallout">
            <a:avLst>
              <a:gd name="adj1" fmla="val -22093"/>
              <a:gd name="adj2" fmla="val -6970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chemeClr val="bg2">
                    <a:lumMod val="75000"/>
                  </a:schemeClr>
                </a:solidFill>
              </a:rPr>
              <a:t>Check</a:t>
            </a:r>
            <a:r>
              <a:rPr lang="ca-ES" dirty="0">
                <a:solidFill>
                  <a:schemeClr val="bg2">
                    <a:lumMod val="75000"/>
                  </a:schemeClr>
                </a:solidFill>
              </a:rPr>
              <a:t> </a:t>
            </a:r>
            <a:r>
              <a:rPr lang="ca-ES" dirty="0" err="1">
                <a:solidFill>
                  <a:schemeClr val="bg2">
                    <a:lumMod val="75000"/>
                  </a:schemeClr>
                </a:solidFill>
              </a:rPr>
              <a:t>FEiE</a:t>
            </a:r>
            <a:r>
              <a:rPr lang="ca-ES" dirty="0">
                <a:solidFill>
                  <a:schemeClr val="bg2">
                    <a:lumMod val="75000"/>
                  </a:schemeClr>
                </a:solidFill>
              </a:rPr>
              <a:t> web – protocol is </a:t>
            </a:r>
            <a:r>
              <a:rPr lang="ca-ES" dirty="0" err="1">
                <a:solidFill>
                  <a:schemeClr val="bg2">
                    <a:lumMod val="75000"/>
                  </a:schemeClr>
                </a:solidFill>
              </a:rPr>
              <a:t>subject</a:t>
            </a:r>
            <a:r>
              <a:rPr lang="ca-ES" dirty="0">
                <a:solidFill>
                  <a:schemeClr val="bg2">
                    <a:lumMod val="75000"/>
                  </a:schemeClr>
                </a:solidFill>
              </a:rPr>
              <a:t> to </a:t>
            </a:r>
            <a:r>
              <a:rPr lang="ca-ES" dirty="0" err="1">
                <a:solidFill>
                  <a:schemeClr val="bg2">
                    <a:lumMod val="75000"/>
                  </a:schemeClr>
                </a:solidFill>
              </a:rPr>
              <a:t>changes</a:t>
            </a:r>
            <a:endParaRPr lang="ca-ES" dirty="0">
              <a:solidFill>
                <a:schemeClr val="bg2">
                  <a:lumMod val="75000"/>
                </a:schemeClr>
              </a:solidFill>
            </a:endParaRPr>
          </a:p>
        </p:txBody>
      </p:sp>
    </p:spTree>
    <p:extLst>
      <p:ext uri="{BB962C8B-B14F-4D97-AF65-F5344CB8AC3E}">
        <p14:creationId xmlns:p14="http://schemas.microsoft.com/office/powerpoint/2010/main" val="3126473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ó">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303</TotalTime>
  <Words>969</Words>
  <Application>Microsoft Office PowerPoint</Application>
  <PresentationFormat>Pantalla panoràmica</PresentationFormat>
  <Paragraphs>91</Paragraphs>
  <Slides>9</Slides>
  <Notes>0</Notes>
  <HiddenSlides>0</HiddenSlides>
  <MMClips>0</MMClips>
  <ScaleCrop>false</ScaleCrop>
  <HeadingPairs>
    <vt:vector size="6" baseType="variant">
      <vt:variant>
        <vt:lpstr>Tipus de lletra utilitzats</vt:lpstr>
      </vt:variant>
      <vt:variant>
        <vt:i4>8</vt:i4>
      </vt:variant>
      <vt:variant>
        <vt:lpstr>Tema</vt:lpstr>
      </vt:variant>
      <vt:variant>
        <vt:i4>1</vt:i4>
      </vt:variant>
      <vt:variant>
        <vt:lpstr>Títols de les diapositives</vt:lpstr>
      </vt:variant>
      <vt:variant>
        <vt:i4>9</vt:i4>
      </vt:variant>
    </vt:vector>
  </HeadingPairs>
  <TitlesOfParts>
    <vt:vector size="18" baseType="lpstr">
      <vt:lpstr>Arial</vt:lpstr>
      <vt:lpstr>Arial Nova Light</vt:lpstr>
      <vt:lpstr>Century Gothic</vt:lpstr>
      <vt:lpstr>Franklin Gothic Book</vt:lpstr>
      <vt:lpstr>Helvetica</vt:lpstr>
      <vt:lpstr>Wingdings</vt:lpstr>
      <vt:lpstr>Wingdings 2</vt:lpstr>
      <vt:lpstr>Wingdings 3</vt:lpstr>
      <vt:lpstr>Ió</vt:lpstr>
      <vt:lpstr>Elective courses &amp; TFG ADE &amp; ECO english track 2022-2023</vt:lpstr>
      <vt:lpstr>Presentació del PowerPoint</vt:lpstr>
      <vt:lpstr>Internship programme BCN Activa</vt:lpstr>
      <vt:lpstr>Presentació del PowerPoint</vt:lpstr>
      <vt:lpstr>Presentació del PowerPoint</vt:lpstr>
      <vt:lpstr>Presentació del PowerPoint</vt:lpstr>
      <vt:lpstr>Which electives can I choose?</vt:lpstr>
      <vt:lpstr>To keep in mind</vt:lpstr>
      <vt:lpstr>FEiE exam rescheduling: circumnstances under which rescheduling is granted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Elective courses ADE/ADE english track 2021-2022</dc:title>
  <dc:creator>Rosalía Gallo Martínez</dc:creator>
  <cp:lastModifiedBy>Rosalía Gallo Martinez</cp:lastModifiedBy>
  <cp:revision>26</cp:revision>
  <dcterms:created xsi:type="dcterms:W3CDTF">2021-04-22T09:49:47Z</dcterms:created>
  <dcterms:modified xsi:type="dcterms:W3CDTF">2022-05-09T10:52:50Z</dcterms:modified>
</cp:coreProperties>
</file>