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6" r:id="rId2"/>
    <p:sldId id="257" r:id="rId3"/>
    <p:sldId id="258" r:id="rId4"/>
    <p:sldId id="267" r:id="rId5"/>
    <p:sldId id="260" r:id="rId6"/>
    <p:sldId id="268" r:id="rId7"/>
    <p:sldId id="263" r:id="rId8"/>
    <p:sldId id="269" r:id="rId9"/>
    <p:sldId id="270" r:id="rId10"/>
    <p:sldId id="265" r:id="rId11"/>
    <p:sldId id="261" r:id="rId12"/>
  </p:sldIdLst>
  <p:sldSz cx="9906000" cy="6858000" type="A4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D59"/>
    <a:srgbClr val="F1B31E"/>
    <a:srgbClr val="000000"/>
    <a:srgbClr val="19A1A1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C02D3-DCBB-4DE0-A051-5A6FAE7385E1}" v="4" dt="2022-05-16T09:56:57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7"/>
    <p:restoredTop sz="94541"/>
  </p:normalViewPr>
  <p:slideViewPr>
    <p:cSldViewPr snapToGrid="0" snapToObjects="1">
      <p:cViewPr varScale="1">
        <p:scale>
          <a:sx n="108" d="100"/>
          <a:sy n="108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B1621-63B3-FD43-B1B2-67EB59124907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DBC1F-5B56-B543-844E-1655AFEE1F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5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DBC1F-5B56-B543-844E-1655AFEE1FA4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378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DBC1F-5B56-B543-844E-1655AFEE1FA4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082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DBC1F-5B56-B543-844E-1655AFEE1FA4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720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118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715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80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925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885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928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928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816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141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557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516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7ECF-22A7-C240-B24B-5BA33D69C22C}" type="datetimeFigureOut">
              <a:t>16/05/2022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4063-4779-EE4B-AF1F-69792D8E5D50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635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illustrations/mail-message-email-send-message-1454731/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spcodex.wiki/wiki/File:Twitter_Logo_Blue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906000" cy="40465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04822" y="5550829"/>
            <a:ext cx="4496355" cy="103105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ca-ES" sz="2500" dirty="0">
                <a:solidFill>
                  <a:schemeClr val="bg1">
                    <a:lumMod val="65000"/>
                  </a:schemeClr>
                </a:solidFill>
              </a:rPr>
              <a:t>Álvaro Clemente </a:t>
            </a:r>
            <a:r>
              <a:rPr lang="ca-ES" sz="2500" dirty="0" err="1">
                <a:solidFill>
                  <a:schemeClr val="bg1">
                    <a:lumMod val="65000"/>
                  </a:schemeClr>
                </a:solidFill>
              </a:rPr>
              <a:t>Vivancos</a:t>
            </a:r>
            <a:endParaRPr lang="ca-ES" sz="25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ca-ES" dirty="0">
                <a:solidFill>
                  <a:schemeClr val="bg1">
                    <a:lumMod val="65000"/>
                  </a:schemeClr>
                </a:solidFill>
              </a:rPr>
              <a:t>Cap d’Infermeres de Pràctica Avançada</a:t>
            </a:r>
          </a:p>
          <a:p>
            <a:pPr algn="ctr"/>
            <a:r>
              <a:rPr lang="ca-ES" dirty="0">
                <a:solidFill>
                  <a:schemeClr val="bg1">
                    <a:lumMod val="65000"/>
                  </a:schemeClr>
                </a:solidFill>
              </a:rPr>
              <a:t>Parc Salut Mar (</a:t>
            </a:r>
            <a:r>
              <a:rPr lang="ca-ES" dirty="0" err="1">
                <a:solidFill>
                  <a:schemeClr val="bg1">
                    <a:lumMod val="65000"/>
                  </a:schemeClr>
                </a:solidFill>
              </a:rPr>
              <a:t>PSMar</a:t>
            </a:r>
            <a:r>
              <a:rPr lang="ca-E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4908" y="2689835"/>
            <a:ext cx="8723870" cy="4770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sz="2500" dirty="0">
                <a:solidFill>
                  <a:schemeClr val="bg1">
                    <a:lumMod val="50000"/>
                  </a:schemeClr>
                </a:solidFill>
              </a:rPr>
              <a:t>Enfermería de Práctica Avanzada en el </a:t>
            </a:r>
            <a:r>
              <a:rPr lang="es-ES_tradnl" sz="2500" dirty="0" err="1">
                <a:solidFill>
                  <a:schemeClr val="bg1">
                    <a:lumMod val="50000"/>
                  </a:schemeClr>
                </a:solidFill>
              </a:rPr>
              <a:t>PSMar</a:t>
            </a:r>
            <a:endParaRPr lang="es-ES_tradnl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3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844555" y="3310302"/>
            <a:ext cx="5888987" cy="212365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s-ES" sz="2200" b="1" dirty="0">
                <a:solidFill>
                  <a:srgbClr val="EE6D59"/>
                </a:solidFill>
                <a:latin typeface="+mj-lt"/>
              </a:rPr>
              <a:t>Programa magnético </a:t>
            </a:r>
            <a:r>
              <a:rPr lang="es-E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que fomente el desarrollo personal y profesional de las enfermeras con </a:t>
            </a:r>
            <a:r>
              <a:rPr lang="es-ES" sz="2200" b="1" dirty="0">
                <a:solidFill>
                  <a:srgbClr val="EE6D59"/>
                </a:solidFill>
                <a:latin typeface="+mj-lt"/>
              </a:rPr>
              <a:t>competencia avanzada</a:t>
            </a:r>
            <a:r>
              <a:rPr lang="es-ES" sz="2200" dirty="0">
                <a:solidFill>
                  <a:srgbClr val="EE6D59"/>
                </a:solidFill>
                <a:latin typeface="+mj-lt"/>
              </a:rPr>
              <a:t>, </a:t>
            </a:r>
            <a:r>
              <a:rPr lang="es-E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que sea </a:t>
            </a:r>
            <a:r>
              <a:rPr lang="es-ES" sz="2200" b="1" dirty="0">
                <a:solidFill>
                  <a:srgbClr val="EE6D59"/>
                </a:solidFill>
                <a:latin typeface="+mj-lt"/>
              </a:rPr>
              <a:t>eficiente </a:t>
            </a:r>
            <a:r>
              <a:rPr lang="es-ES" sz="2200" dirty="0">
                <a:latin typeface="+mj-lt"/>
              </a:rPr>
              <a:t>y </a:t>
            </a:r>
            <a:r>
              <a:rPr lang="es-ES" sz="2200" b="1" dirty="0">
                <a:solidFill>
                  <a:srgbClr val="EE6D59"/>
                </a:solidFill>
                <a:latin typeface="+mj-lt"/>
              </a:rPr>
              <a:t>sostenible</a:t>
            </a:r>
            <a:r>
              <a:rPr lang="es-ES" sz="2200" dirty="0">
                <a:solidFill>
                  <a:srgbClr val="EE6D59"/>
                </a:solidFill>
                <a:latin typeface="+mj-lt"/>
              </a:rPr>
              <a:t> </a:t>
            </a:r>
            <a:r>
              <a:rPr lang="es-E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 el tiempo para lograr la </a:t>
            </a:r>
            <a:r>
              <a:rPr lang="es-ES" sz="2200" b="1" dirty="0">
                <a:solidFill>
                  <a:srgbClr val="EE6D59"/>
                </a:solidFill>
                <a:latin typeface="+mj-lt"/>
              </a:rPr>
              <a:t>satisfacción</a:t>
            </a:r>
            <a:r>
              <a:rPr lang="es-E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y </a:t>
            </a:r>
            <a:r>
              <a:rPr lang="es-ES" sz="2200" b="1" dirty="0">
                <a:solidFill>
                  <a:srgbClr val="EE6D59"/>
                </a:solidFill>
                <a:latin typeface="+mj-lt"/>
              </a:rPr>
              <a:t>retención </a:t>
            </a:r>
            <a:r>
              <a:rPr lang="es-E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 estas/os profesionales, cubriendo las </a:t>
            </a:r>
            <a:r>
              <a:rPr lang="es-ES" sz="2200" b="1" dirty="0">
                <a:solidFill>
                  <a:srgbClr val="EE6D59"/>
                </a:solidFill>
                <a:latin typeface="+mj-lt"/>
              </a:rPr>
              <a:t>necesidades sociales e institucionales</a:t>
            </a:r>
            <a:r>
              <a:rPr lang="es-E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7451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8" y="3763053"/>
            <a:ext cx="1218156" cy="121815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C8758D6-96AC-EC4E-97D4-C71AD84603B8}"/>
              </a:ext>
            </a:extLst>
          </p:cNvPr>
          <p:cNvSpPr txBox="1"/>
          <p:nvPr/>
        </p:nvSpPr>
        <p:spPr>
          <a:xfrm>
            <a:off x="591065" y="1901095"/>
            <a:ext cx="8723870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¿Qué queremos conseguir?</a:t>
            </a:r>
            <a:endParaRPr lang="es-ES_tradn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157"/>
            <a:ext cx="9906000" cy="365968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91065" y="5423186"/>
            <a:ext cx="8723870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</a:rPr>
              <a:t>www.futurhospitaldelmar.cat</a:t>
            </a:r>
            <a:r>
              <a:rPr lang="es-ES" sz="1400" dirty="0">
                <a:solidFill>
                  <a:srgbClr val="000000"/>
                </a:solidFill>
              </a:rPr>
              <a:t>/</a:t>
            </a:r>
            <a:r>
              <a:rPr lang="es-ES" sz="1400" dirty="0" err="1">
                <a:solidFill>
                  <a:srgbClr val="000000"/>
                </a:solidFill>
              </a:rPr>
              <a:t>ca</a:t>
            </a:r>
            <a:r>
              <a:rPr lang="es-ES" sz="1400" dirty="0">
                <a:solidFill>
                  <a:srgbClr val="000000"/>
                </a:solidFill>
              </a:rPr>
              <a:t>/</a:t>
            </a:r>
            <a:r>
              <a:rPr lang="es-ES" sz="1400" dirty="0" err="1">
                <a:solidFill>
                  <a:srgbClr val="000000"/>
                </a:solidFill>
              </a:rPr>
              <a:t>futur</a:t>
            </a:r>
            <a:r>
              <a:rPr lang="es-ES" sz="1400" dirty="0">
                <a:solidFill>
                  <a:srgbClr val="000000"/>
                </a:solidFill>
              </a:rPr>
              <a:t>/</a:t>
            </a:r>
            <a:endParaRPr lang="es-ES_tradnl" sz="1400" dirty="0">
              <a:solidFill>
                <a:srgbClr val="0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30FB8F-EF49-1141-BC9D-707F31D7B4FD}"/>
              </a:ext>
            </a:extLst>
          </p:cNvPr>
          <p:cNvSpPr txBox="1"/>
          <p:nvPr/>
        </p:nvSpPr>
        <p:spPr>
          <a:xfrm>
            <a:off x="591065" y="2647901"/>
            <a:ext cx="8723870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sz="4400" dirty="0">
                <a:solidFill>
                  <a:schemeClr val="bg1">
                    <a:lumMod val="50000"/>
                  </a:schemeClr>
                </a:solidFill>
              </a:rPr>
              <a:t>¡Gracias!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7A268A4-3327-E844-B1F1-9E018C8FBA42}"/>
              </a:ext>
            </a:extLst>
          </p:cNvPr>
          <p:cNvGrpSpPr/>
          <p:nvPr/>
        </p:nvGrpSpPr>
        <p:grpSpPr>
          <a:xfrm>
            <a:off x="3924264" y="4057213"/>
            <a:ext cx="2057472" cy="950109"/>
            <a:chOff x="3887539" y="4137954"/>
            <a:chExt cx="2057472" cy="950109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55BEBBF2-FF92-9242-8E4D-E3A894D58312}"/>
                </a:ext>
              </a:extLst>
            </p:cNvPr>
            <p:cNvSpPr txBox="1"/>
            <p:nvPr/>
          </p:nvSpPr>
          <p:spPr>
            <a:xfrm>
              <a:off x="4162746" y="4658967"/>
              <a:ext cx="1782265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s-ES" sz="1400" dirty="0">
                  <a:solidFill>
                    <a:srgbClr val="000000"/>
                  </a:solidFill>
                </a:rPr>
                <a:t>@hospitaldelmar</a:t>
              </a:r>
              <a:endParaRPr lang="es-ES_tradnl" sz="1400" dirty="0">
                <a:solidFill>
                  <a:srgbClr val="000000"/>
                </a:solidFill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6DD6416-1651-2E43-8648-C2B215EC1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917879" y="4137954"/>
              <a:ext cx="550414" cy="550414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BC4EE82-B722-8C4D-963B-1904E1AEB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887539" y="4537649"/>
              <a:ext cx="550414" cy="550414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40FF956-3C07-8141-B679-01771106ACED}"/>
                </a:ext>
              </a:extLst>
            </p:cNvPr>
            <p:cNvSpPr txBox="1"/>
            <p:nvPr/>
          </p:nvSpPr>
          <p:spPr>
            <a:xfrm>
              <a:off x="4061867" y="4240485"/>
              <a:ext cx="1782265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s-ES" sz="1400" dirty="0">
                  <a:solidFill>
                    <a:srgbClr val="000000"/>
                  </a:solidFill>
                </a:rPr>
                <a:t>@alvarocv131</a:t>
              </a:r>
              <a:endParaRPr lang="es-ES_tradnl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9AAEFA3-0457-9158-FA50-7F74FD8BA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14578" y="3734606"/>
            <a:ext cx="369786" cy="36978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37944CB-4600-C127-8669-DDE0B0159E46}"/>
              </a:ext>
            </a:extLst>
          </p:cNvPr>
          <p:cNvSpPr txBox="1"/>
          <p:nvPr/>
        </p:nvSpPr>
        <p:spPr>
          <a:xfrm>
            <a:off x="4098592" y="3769858"/>
            <a:ext cx="2533027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</a:rPr>
              <a:t>aclementev@psmar.cat</a:t>
            </a:r>
            <a:endParaRPr lang="es-ES_trad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4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7451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78B1A4-A7DE-BE47-BFA1-CDD386A45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3" y="2279738"/>
            <a:ext cx="1653436" cy="22779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F758CD-623F-6C41-89ED-4315D394A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047" y="2292264"/>
            <a:ext cx="7863535" cy="385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8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74512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DCD8F7F1-576D-DE4F-B739-96813C26409B}"/>
              </a:ext>
            </a:extLst>
          </p:cNvPr>
          <p:cNvGrpSpPr/>
          <p:nvPr/>
        </p:nvGrpSpPr>
        <p:grpSpPr>
          <a:xfrm>
            <a:off x="591065" y="2726718"/>
            <a:ext cx="8527882" cy="3628080"/>
            <a:chOff x="591065" y="2538828"/>
            <a:chExt cx="8527882" cy="362808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7E5E9375-F8A2-AE43-817D-0948C2961372}"/>
                </a:ext>
              </a:extLst>
            </p:cNvPr>
            <p:cNvGrpSpPr/>
            <p:nvPr/>
          </p:nvGrpSpPr>
          <p:grpSpPr>
            <a:xfrm>
              <a:off x="591065" y="2538828"/>
              <a:ext cx="841248" cy="3628080"/>
              <a:chOff x="798047" y="2857662"/>
              <a:chExt cx="841248" cy="3628080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047" y="2857662"/>
                <a:ext cx="841248" cy="841248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047" y="3786606"/>
                <a:ext cx="841248" cy="841248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047" y="4715550"/>
                <a:ext cx="841248" cy="841248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047" y="5644494"/>
                <a:ext cx="841248" cy="841248"/>
              </a:xfrm>
              <a:prstGeom prst="rect">
                <a:avLst/>
              </a:prstGeom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D742B23-10C8-C34E-BBAE-53F8B32CDA99}"/>
                </a:ext>
              </a:extLst>
            </p:cNvPr>
            <p:cNvGrpSpPr/>
            <p:nvPr/>
          </p:nvGrpSpPr>
          <p:grpSpPr>
            <a:xfrm>
              <a:off x="1859069" y="2778808"/>
              <a:ext cx="7259878" cy="2389815"/>
              <a:chOff x="1859069" y="2778808"/>
              <a:chExt cx="7259878" cy="2389815"/>
            </a:xfrm>
          </p:grpSpPr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CB406C1-AE4B-EF47-B40D-5EF98051CB87}"/>
                  </a:ext>
                </a:extLst>
              </p:cNvPr>
              <p:cNvSpPr txBox="1"/>
              <p:nvPr/>
            </p:nvSpPr>
            <p:spPr>
              <a:xfrm>
                <a:off x="1859070" y="2778808"/>
                <a:ext cx="61878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/>
                  <a:t>Desarrollar e implementar </a:t>
                </a:r>
                <a:r>
                  <a:rPr lang="es-E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la </a:t>
                </a:r>
                <a:r>
                  <a:rPr lang="es-ES" sz="2000" b="1" dirty="0">
                    <a:solidFill>
                      <a:srgbClr val="EE6D59"/>
                    </a:solidFill>
                  </a:rPr>
                  <a:t>EPA</a:t>
                </a:r>
                <a:r>
                  <a:rPr lang="es-E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 </a:t>
                </a: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E26EA603-4657-054E-B8EB-068100664664}"/>
                  </a:ext>
                </a:extLst>
              </p:cNvPr>
              <p:cNvSpPr txBox="1"/>
              <p:nvPr/>
            </p:nvSpPr>
            <p:spPr>
              <a:xfrm>
                <a:off x="1859069" y="4460737"/>
                <a:ext cx="72598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/>
                  <a:t>Definir el perfil / rol de la EPA´s en </a:t>
                </a:r>
                <a:r>
                  <a:rPr lang="es-ES" sz="2000" b="1" dirty="0">
                    <a:solidFill>
                      <a:srgbClr val="EE6D59"/>
                    </a:solidFill>
                  </a:rPr>
                  <a:t>el contexto </a:t>
                </a:r>
                <a:r>
                  <a:rPr lang="es-ES" sz="2000" dirty="0"/>
                  <a:t>de PSMar y mantenerlo en el tiempo.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B6D18016-7CAA-C045-9E48-9C6729C5C84B}"/>
                  </a:ext>
                </a:extLst>
              </p:cNvPr>
              <p:cNvSpPr txBox="1"/>
              <p:nvPr/>
            </p:nvSpPr>
            <p:spPr>
              <a:xfrm>
                <a:off x="1859070" y="3369260"/>
                <a:ext cx="72598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/>
                  <a:t>Identificar a las enfermeras que desarrollan competencias, roles y actividades compatibles con los </a:t>
                </a:r>
                <a:r>
                  <a:rPr lang="es-ES" sz="2000" b="1" dirty="0">
                    <a:solidFill>
                      <a:srgbClr val="EE6D59"/>
                    </a:solidFill>
                  </a:rPr>
                  <a:t>dominios y competencias </a:t>
                </a:r>
                <a:r>
                  <a:rPr lang="es-ES" sz="2000" dirty="0"/>
                  <a:t>de las EPA´s. </a:t>
                </a:r>
              </a:p>
            </p:txBody>
          </p:sp>
        </p:grp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4DBEF86-1ECF-F74D-8430-4A44205ADFF0}"/>
                </a:ext>
              </a:extLst>
            </p:cNvPr>
            <p:cNvSpPr txBox="1"/>
            <p:nvPr/>
          </p:nvSpPr>
          <p:spPr>
            <a:xfrm>
              <a:off x="1859070" y="5423118"/>
              <a:ext cx="72598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000" dirty="0"/>
                <a:t>Dar respuesta a las necesidades de </a:t>
              </a:r>
              <a:r>
                <a:rPr lang="es-ES" sz="2000" b="1" dirty="0">
                  <a:solidFill>
                    <a:srgbClr val="EE6D59"/>
                  </a:solidFill>
                </a:rPr>
                <a:t>la sociedad</a:t>
              </a:r>
              <a:r>
                <a:rPr lang="es-ES" sz="2000" dirty="0"/>
                <a:t>, de </a:t>
              </a:r>
              <a:r>
                <a:rPr lang="es-ES" sz="2000" b="1" dirty="0">
                  <a:solidFill>
                    <a:srgbClr val="EE6D59"/>
                  </a:solidFill>
                </a:rPr>
                <a:t>los profesionales</a:t>
              </a:r>
              <a:r>
                <a:rPr lang="es-ES" sz="2000" dirty="0"/>
                <a:t> y de la propia </a:t>
              </a:r>
              <a:r>
                <a:rPr lang="es-ES" sz="2000" b="1" dirty="0">
                  <a:solidFill>
                    <a:srgbClr val="EE6D59"/>
                  </a:solidFill>
                </a:rPr>
                <a:t>institución</a:t>
              </a:r>
              <a:r>
                <a:rPr lang="es-E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AD8ACC5-B1D4-6645-94FB-BD7388E1B354}"/>
              </a:ext>
            </a:extLst>
          </p:cNvPr>
          <p:cNvSpPr txBox="1"/>
          <p:nvPr/>
        </p:nvSpPr>
        <p:spPr>
          <a:xfrm>
            <a:off x="591065" y="1812488"/>
            <a:ext cx="8723870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_tradnl" sz="3200" b="1" dirty="0">
                <a:solidFill>
                  <a:schemeClr val="bg1">
                    <a:lumMod val="50000"/>
                  </a:schemeClr>
                </a:solidFill>
              </a:rPr>
              <a:t>Necesidades del </a:t>
            </a:r>
            <a:r>
              <a:rPr lang="es-ES_tradnl" sz="3200" b="1" dirty="0" err="1">
                <a:solidFill>
                  <a:schemeClr val="bg1">
                    <a:lumMod val="50000"/>
                  </a:schemeClr>
                </a:solidFill>
              </a:rPr>
              <a:t>PSMar</a:t>
            </a:r>
            <a:endParaRPr lang="es-ES_tradn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2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370557" y="3668769"/>
            <a:ext cx="7164886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Figura </a:t>
            </a:r>
            <a:r>
              <a:rPr lang="es-ES" sz="2000" b="1" dirty="0">
                <a:solidFill>
                  <a:srgbClr val="EE6D59"/>
                </a:solidFill>
              </a:rPr>
              <a:t>referente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de </a:t>
            </a:r>
            <a:r>
              <a:rPr lang="es-ES" sz="2000" b="1" dirty="0">
                <a:solidFill>
                  <a:srgbClr val="EE6D59"/>
                </a:solidFill>
              </a:rPr>
              <a:t>liderazgo,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 facilite la posibilidad de </a:t>
            </a:r>
            <a:r>
              <a:rPr lang="es-ES" sz="2000" b="1" dirty="0">
                <a:solidFill>
                  <a:srgbClr val="EE6D59"/>
                </a:solidFill>
              </a:rPr>
              <a:t>unificar, establecer y estandarizar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acciones de mejora urgentes dentro del programa de enfermería de práctica avanzada en la instituciones pertenecientes al consorcio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Parc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Salut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MAR y establecer un modelo IPA -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PSMar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s-ES" sz="2000" b="1" dirty="0">
                <a:solidFill>
                  <a:srgbClr val="EE6D59"/>
                </a:solidFill>
              </a:rPr>
              <a:t>desarrollo, implementación, gestión y sustento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corto, medio y largo plazo del mismo.</a:t>
            </a:r>
            <a:endParaRPr lang="es-ES_tradn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7451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1065" y="1976251"/>
            <a:ext cx="8723870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sz="3200" b="1" dirty="0" err="1">
                <a:solidFill>
                  <a:schemeClr val="bg1">
                    <a:lumMod val="50000"/>
                  </a:schemeClr>
                </a:solidFill>
              </a:rPr>
              <a:t>Cap</a:t>
            </a:r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>
                    <a:lumMod val="50000"/>
                  </a:schemeClr>
                </a:solidFill>
              </a:rPr>
              <a:t>d’Infermeres</a:t>
            </a:r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s-ES" sz="3200" b="1" dirty="0" err="1">
                <a:solidFill>
                  <a:schemeClr val="bg1">
                    <a:lumMod val="50000"/>
                  </a:schemeClr>
                </a:solidFill>
              </a:rPr>
              <a:t>Pràctica</a:t>
            </a:r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>
                    <a:lumMod val="50000"/>
                  </a:schemeClr>
                </a:solidFill>
              </a:rPr>
              <a:t>Avançada</a:t>
            </a:r>
            <a:endParaRPr lang="es-ES_tradn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76" y="2827521"/>
            <a:ext cx="84124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6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0" y="2594071"/>
            <a:ext cx="9906000" cy="3753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3F3F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74512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55426" y="3831627"/>
            <a:ext cx="740815" cy="655124"/>
          </a:xfrm>
          <a:prstGeom prst="rect">
            <a:avLst/>
          </a:prstGeom>
          <a:solidFill>
            <a:srgbClr val="EE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6" name="Rectángulo 55"/>
          <p:cNvSpPr/>
          <p:nvPr/>
        </p:nvSpPr>
        <p:spPr>
          <a:xfrm>
            <a:off x="4582593" y="3831627"/>
            <a:ext cx="740814" cy="655124"/>
          </a:xfrm>
          <a:prstGeom prst="rect">
            <a:avLst/>
          </a:prstGeom>
          <a:solidFill>
            <a:srgbClr val="19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Rectángulo 56"/>
          <p:cNvSpPr/>
          <p:nvPr/>
        </p:nvSpPr>
        <p:spPr>
          <a:xfrm>
            <a:off x="7930650" y="3831627"/>
            <a:ext cx="740815" cy="655124"/>
          </a:xfrm>
          <a:prstGeom prst="rect">
            <a:avLst/>
          </a:prstGeom>
          <a:solidFill>
            <a:srgbClr val="F1B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0" name="CuadroTexto 59"/>
          <p:cNvSpPr txBox="1"/>
          <p:nvPr/>
        </p:nvSpPr>
        <p:spPr>
          <a:xfrm>
            <a:off x="427524" y="4649787"/>
            <a:ext cx="235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s-ES" sz="2800" dirty="0" err="1">
                <a:solidFill>
                  <a:srgbClr val="EE6D59"/>
                </a:solidFill>
              </a:rPr>
              <a:t>Mentorización</a:t>
            </a:r>
            <a:endParaRPr lang="es-ES" sz="2800" dirty="0">
              <a:solidFill>
                <a:srgbClr val="EE6D59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3415274" y="4695954"/>
            <a:ext cx="307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s-ES" sz="2800" dirty="0">
                <a:solidFill>
                  <a:srgbClr val="19A1A1"/>
                </a:solidFill>
              </a:rPr>
              <a:t>Supervisión clínica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7192505" y="4718421"/>
            <a:ext cx="221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s-ES" sz="2800" i="1" dirty="0" err="1">
                <a:solidFill>
                  <a:srgbClr val="F1B31E"/>
                </a:solidFill>
              </a:rPr>
              <a:t>Appraissals</a:t>
            </a:r>
            <a:endParaRPr lang="es-ES" sz="2800" i="1" dirty="0">
              <a:solidFill>
                <a:srgbClr val="F1B31E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40B888-91C6-594C-9A6B-87B0FE6B37C4}"/>
              </a:ext>
            </a:extLst>
          </p:cNvPr>
          <p:cNvSpPr txBox="1"/>
          <p:nvPr/>
        </p:nvSpPr>
        <p:spPr>
          <a:xfrm>
            <a:off x="591065" y="1901095"/>
            <a:ext cx="8723870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Programa de acompañamiento</a:t>
            </a:r>
            <a:endParaRPr lang="es-ES_tradn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7451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3" y="3008376"/>
            <a:ext cx="584775" cy="5847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3" y="3695033"/>
            <a:ext cx="584775" cy="5847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3" y="4381690"/>
            <a:ext cx="584775" cy="5847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2" y="5068347"/>
            <a:ext cx="584775" cy="5847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F5E22B1-AAAC-BB4E-9325-71C06DE1EB77}"/>
              </a:ext>
            </a:extLst>
          </p:cNvPr>
          <p:cNvSpPr txBox="1"/>
          <p:nvPr/>
        </p:nvSpPr>
        <p:spPr>
          <a:xfrm>
            <a:off x="591065" y="1901095"/>
            <a:ext cx="8723870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Actividades en proceso</a:t>
            </a:r>
            <a:endParaRPr lang="es-ES_tradn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AE0C298-4305-C04B-A458-27C4BF82E597}"/>
              </a:ext>
            </a:extLst>
          </p:cNvPr>
          <p:cNvSpPr txBox="1"/>
          <p:nvPr/>
        </p:nvSpPr>
        <p:spPr>
          <a:xfrm>
            <a:off x="1458238" y="3100708"/>
            <a:ext cx="618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Remapeo</a:t>
            </a:r>
            <a:r>
              <a:rPr lang="es-ES" sz="2000" dirty="0"/>
              <a:t> con la herramienta </a:t>
            </a:r>
            <a:r>
              <a:rPr lang="es-ES" sz="2000" b="1" dirty="0">
                <a:solidFill>
                  <a:srgbClr val="EE6D59"/>
                </a:solidFill>
              </a:rPr>
              <a:t>IDREPA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D34C341-54CA-5B49-BA72-C186B97A719D}"/>
              </a:ext>
            </a:extLst>
          </p:cNvPr>
          <p:cNvSpPr txBox="1"/>
          <p:nvPr/>
        </p:nvSpPr>
        <p:spPr>
          <a:xfrm>
            <a:off x="1458238" y="3767780"/>
            <a:ext cx="618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Autoevaluación y </a:t>
            </a:r>
            <a:r>
              <a:rPr lang="es-ES" sz="2000" dirty="0" err="1"/>
              <a:t>heteroevaluación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784787-3F8C-AD46-852F-3B587B51F8E7}"/>
              </a:ext>
            </a:extLst>
          </p:cNvPr>
          <p:cNvSpPr txBox="1"/>
          <p:nvPr/>
        </p:nvSpPr>
        <p:spPr>
          <a:xfrm>
            <a:off x="1458237" y="4474560"/>
            <a:ext cx="7948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Revisión de </a:t>
            </a:r>
            <a:r>
              <a:rPr lang="es-ES" sz="2000" b="1" dirty="0">
                <a:solidFill>
                  <a:srgbClr val="EE6D59"/>
                </a:solidFill>
              </a:rPr>
              <a:t>procesos</a:t>
            </a:r>
            <a:r>
              <a:rPr lang="es-ES" sz="2000" dirty="0"/>
              <a:t> con metodología Lean VSM (</a:t>
            </a:r>
            <a:r>
              <a:rPr lang="es-ES" sz="2000" i="1" dirty="0" err="1"/>
              <a:t>Physician</a:t>
            </a:r>
            <a:r>
              <a:rPr lang="es-ES" sz="2000" i="1" dirty="0"/>
              <a:t> </a:t>
            </a:r>
            <a:r>
              <a:rPr lang="es-ES" sz="2000" i="1" dirty="0" err="1"/>
              <a:t>Assisstant</a:t>
            </a:r>
            <a:r>
              <a:rPr lang="es-ES" sz="2000" dirty="0"/>
              <a:t>)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F6CCB80-21D7-B84A-B5CB-71CB2B0BC817}"/>
              </a:ext>
            </a:extLst>
          </p:cNvPr>
          <p:cNvSpPr txBox="1"/>
          <p:nvPr/>
        </p:nvSpPr>
        <p:spPr>
          <a:xfrm>
            <a:off x="1458237" y="5160679"/>
            <a:ext cx="785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Creación de: </a:t>
            </a:r>
            <a:r>
              <a:rPr lang="es-ES" sz="2000" b="1" dirty="0">
                <a:solidFill>
                  <a:srgbClr val="EE6D59"/>
                </a:solidFill>
              </a:rPr>
              <a:t>protocolo operativo estandarizado, </a:t>
            </a:r>
            <a:r>
              <a:rPr lang="es-ES" sz="2000" b="1" dirty="0" err="1">
                <a:solidFill>
                  <a:srgbClr val="EE6D59"/>
                </a:solidFill>
              </a:rPr>
              <a:t>DLT´s</a:t>
            </a:r>
            <a:r>
              <a:rPr lang="es-ES" sz="2000" b="1" dirty="0">
                <a:solidFill>
                  <a:srgbClr val="EE6D59"/>
                </a:solidFill>
              </a:rPr>
              <a:t>, PS, etc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9523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226313" y="2852928"/>
            <a:ext cx="7679687" cy="3562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3F3F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74512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405509" y="3102849"/>
            <a:ext cx="7154522" cy="818489"/>
          </a:xfrm>
          <a:prstGeom prst="rect">
            <a:avLst/>
          </a:prstGeom>
          <a:solidFill>
            <a:srgbClr val="19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591065" y="1763416"/>
            <a:ext cx="469639" cy="2113640"/>
          </a:xfrm>
          <a:prstGeom prst="rect">
            <a:avLst/>
          </a:prstGeom>
          <a:solidFill>
            <a:srgbClr val="19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2504381" y="3190710"/>
            <a:ext cx="6881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INFORME ANUAL ESTANDARIZADO</a:t>
            </a:r>
          </a:p>
          <a:p>
            <a:r>
              <a:rPr lang="es-ES_tradnl" sz="1400" b="1" dirty="0">
                <a:solidFill>
                  <a:schemeClr val="bg1"/>
                </a:solidFill>
                <a:latin typeface="+mj-lt"/>
              </a:rPr>
              <a:t>Indicadores de actividad (generales, específicos y de PA), </a:t>
            </a:r>
            <a:r>
              <a:rPr lang="es-ES_tradnl" sz="1400" b="1" i="1" dirty="0" err="1">
                <a:solidFill>
                  <a:schemeClr val="bg1"/>
                </a:solidFill>
                <a:latin typeface="+mj-lt"/>
              </a:rPr>
              <a:t>Apraissal</a:t>
            </a:r>
            <a:r>
              <a:rPr lang="es-ES_tradnl" sz="1400" b="1" i="1" dirty="0">
                <a:solidFill>
                  <a:schemeClr val="bg1"/>
                </a:solidFill>
                <a:latin typeface="+mj-lt"/>
              </a:rPr>
              <a:t> review</a:t>
            </a:r>
            <a:r>
              <a:rPr lang="es-ES_tradnl" sz="1400" b="1" dirty="0">
                <a:solidFill>
                  <a:schemeClr val="bg1"/>
                </a:solidFill>
                <a:latin typeface="+mj-lt"/>
              </a:rPr>
              <a:t> 12 meses, evaluación satisfacción usuarios, Feedback 360 interprofesional, etc.  </a:t>
            </a:r>
            <a:endParaRPr lang="es-ES_tradnl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338708" y="3195706"/>
            <a:ext cx="682752" cy="2796221"/>
            <a:chOff x="1372873" y="3195706"/>
            <a:chExt cx="682752" cy="2796221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873" y="3195706"/>
              <a:ext cx="597408" cy="719328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873" y="4270729"/>
              <a:ext cx="682752" cy="719328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969" y="5272599"/>
              <a:ext cx="676656" cy="719328"/>
            </a:xfrm>
            <a:prstGeom prst="rect">
              <a:avLst/>
            </a:prstGeom>
          </p:spPr>
        </p:pic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26F406-9EA3-FE4E-9B17-027AB6ADFCFD}"/>
              </a:ext>
            </a:extLst>
          </p:cNvPr>
          <p:cNvSpPr txBox="1"/>
          <p:nvPr/>
        </p:nvSpPr>
        <p:spPr>
          <a:xfrm>
            <a:off x="591065" y="1901095"/>
            <a:ext cx="8723870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Objetivos a corto plazo</a:t>
            </a:r>
            <a:endParaRPr lang="es-ES_tradn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F8FE449-84FC-3F4E-B46E-A448B0EDA3DF}"/>
              </a:ext>
            </a:extLst>
          </p:cNvPr>
          <p:cNvSpPr/>
          <p:nvPr/>
        </p:nvSpPr>
        <p:spPr>
          <a:xfrm>
            <a:off x="2405509" y="4198669"/>
            <a:ext cx="7154522" cy="818489"/>
          </a:xfrm>
          <a:prstGeom prst="rect">
            <a:avLst/>
          </a:prstGeom>
          <a:solidFill>
            <a:srgbClr val="19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60CA3DF-7C4A-5242-B1A7-8EB54039A0D1}"/>
              </a:ext>
            </a:extLst>
          </p:cNvPr>
          <p:cNvSpPr txBox="1"/>
          <p:nvPr/>
        </p:nvSpPr>
        <p:spPr>
          <a:xfrm>
            <a:off x="2503045" y="4264872"/>
            <a:ext cx="6881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RECONOCIMIENTO (Alianza Dpto. COM, RRHH, etc)</a:t>
            </a:r>
          </a:p>
          <a:p>
            <a:r>
              <a:rPr lang="es-ES_tradnl" sz="1400" b="1" dirty="0">
                <a:solidFill>
                  <a:schemeClr val="bg1"/>
                </a:solidFill>
                <a:latin typeface="+mj-lt"/>
              </a:rPr>
              <a:t>Social externo: cultura y difusión al público y usuarios, visibilidad RRSS. </a:t>
            </a:r>
          </a:p>
          <a:p>
            <a:r>
              <a:rPr lang="es-ES_tradnl" sz="1400" b="1" dirty="0">
                <a:solidFill>
                  <a:schemeClr val="bg1"/>
                </a:solidFill>
                <a:latin typeface="+mj-lt"/>
              </a:rPr>
              <a:t>Profesional: comunicados oficiales a Servicios y Departamentos, tarjeta ID, etc. </a:t>
            </a:r>
            <a:endParaRPr lang="es-ES_trad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2FAE536-2DBD-EE4B-BBF2-EF2C57386EB9}"/>
              </a:ext>
            </a:extLst>
          </p:cNvPr>
          <p:cNvSpPr/>
          <p:nvPr/>
        </p:nvSpPr>
        <p:spPr>
          <a:xfrm>
            <a:off x="2405509" y="5272287"/>
            <a:ext cx="7154522" cy="818489"/>
          </a:xfrm>
          <a:prstGeom prst="rect">
            <a:avLst/>
          </a:prstGeom>
          <a:solidFill>
            <a:srgbClr val="19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C6B61DC-F98A-814D-813A-5AB202A75BC0}"/>
              </a:ext>
            </a:extLst>
          </p:cNvPr>
          <p:cNvSpPr txBox="1"/>
          <p:nvPr/>
        </p:nvSpPr>
        <p:spPr>
          <a:xfrm>
            <a:off x="2503045" y="5370653"/>
            <a:ext cx="6881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COMPETENCIA DOCENTE (Alianza Univ.)</a:t>
            </a: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+mj-lt"/>
              </a:rPr>
              <a:t>Adquisición competencias herramientas docentes-educativas: educación/docencia formal y/o informal en/a diferentes entornos y/o usuarios, familiares, profesionales. </a:t>
            </a:r>
            <a:endParaRPr lang="es-ES_tradnl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226313" y="2852928"/>
            <a:ext cx="7679687" cy="3562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3F3F3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91065" y="1763416"/>
            <a:ext cx="469639" cy="2113640"/>
          </a:xfrm>
          <a:prstGeom prst="rect">
            <a:avLst/>
          </a:prstGeom>
          <a:solidFill>
            <a:srgbClr val="F1B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26F406-9EA3-FE4E-9B17-027AB6ADFCFD}"/>
              </a:ext>
            </a:extLst>
          </p:cNvPr>
          <p:cNvSpPr txBox="1"/>
          <p:nvPr/>
        </p:nvSpPr>
        <p:spPr>
          <a:xfrm>
            <a:off x="591065" y="1901095"/>
            <a:ext cx="8723870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Objetivos a medio plazo</a:t>
            </a:r>
            <a:endParaRPr lang="es-ES_tradn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FF50531-21AC-EF4D-99EF-DF17CA1D8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74512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17E289C-BCF9-B84F-B605-94AF2BCE9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76" y="3190710"/>
            <a:ext cx="597408" cy="71932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1D7B1F4-01D0-0244-99BB-EAF59843B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88" y="4235718"/>
            <a:ext cx="682752" cy="719328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101B3F76-ED38-B746-84B1-F544E9ADF22F}"/>
              </a:ext>
            </a:extLst>
          </p:cNvPr>
          <p:cNvSpPr/>
          <p:nvPr/>
        </p:nvSpPr>
        <p:spPr>
          <a:xfrm>
            <a:off x="2433314" y="3085379"/>
            <a:ext cx="7123550" cy="818489"/>
          </a:xfrm>
          <a:prstGeom prst="rect">
            <a:avLst/>
          </a:prstGeom>
          <a:solidFill>
            <a:srgbClr val="F1B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E2A309A-7C05-014B-86E2-F10A86803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76" y="5321867"/>
            <a:ext cx="676656" cy="71932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433313" y="3226931"/>
            <a:ext cx="688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ROLES ESTABLECIDOS</a:t>
            </a:r>
          </a:p>
          <a:p>
            <a:r>
              <a:rPr lang="es-ES_tradnl" sz="1400" b="1" dirty="0">
                <a:solidFill>
                  <a:schemeClr val="bg1"/>
                </a:solidFill>
                <a:latin typeface="+mj-lt"/>
              </a:rPr>
              <a:t>Atención hospitalaria (Interconsultas) // Atención Primaria (Consultas)</a:t>
            </a:r>
            <a:endParaRPr lang="es-ES_trad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08FD881-2840-F745-AA53-64925671A533}"/>
              </a:ext>
            </a:extLst>
          </p:cNvPr>
          <p:cNvSpPr/>
          <p:nvPr/>
        </p:nvSpPr>
        <p:spPr>
          <a:xfrm>
            <a:off x="2433314" y="4229854"/>
            <a:ext cx="7123550" cy="818489"/>
          </a:xfrm>
          <a:prstGeom prst="rect">
            <a:avLst/>
          </a:prstGeom>
          <a:solidFill>
            <a:srgbClr val="F1B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79FD414-CD69-B84F-9BFA-84527B023883}"/>
              </a:ext>
            </a:extLst>
          </p:cNvPr>
          <p:cNvSpPr txBox="1"/>
          <p:nvPr/>
        </p:nvSpPr>
        <p:spPr>
          <a:xfrm>
            <a:off x="2433313" y="4346354"/>
            <a:ext cx="688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NUEVAS FIGURAS EPA SEGÚN ANÁLISIS DE NECESIDADES DE CONTEXTO Y EVIDENCIA </a:t>
            </a:r>
          </a:p>
          <a:p>
            <a:r>
              <a:rPr lang="es-ES_tradnl" sz="1400" b="1" dirty="0">
                <a:solidFill>
                  <a:schemeClr val="bg1"/>
                </a:solidFill>
              </a:rPr>
              <a:t> </a:t>
            </a:r>
            <a:r>
              <a:rPr lang="es-ES_tradnl" sz="1400" b="1" dirty="0">
                <a:solidFill>
                  <a:schemeClr val="bg1"/>
                </a:solidFill>
                <a:latin typeface="+mj-lt"/>
              </a:rPr>
              <a:t>Atención Sociosanitaria/Geriatría , Anestesia, Neurociencias, etc. </a:t>
            </a:r>
            <a:endParaRPr lang="es-ES_trad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020C568-B873-6144-B063-8B33BE66F8E4}"/>
              </a:ext>
            </a:extLst>
          </p:cNvPr>
          <p:cNvSpPr/>
          <p:nvPr/>
        </p:nvSpPr>
        <p:spPr>
          <a:xfrm>
            <a:off x="2433314" y="5259519"/>
            <a:ext cx="7123550" cy="818489"/>
          </a:xfrm>
          <a:prstGeom prst="rect">
            <a:avLst/>
          </a:prstGeom>
          <a:solidFill>
            <a:srgbClr val="F1B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3BABDD2-CAC1-FF41-968A-DB7728D49565}"/>
              </a:ext>
            </a:extLst>
          </p:cNvPr>
          <p:cNvSpPr txBox="1"/>
          <p:nvPr/>
        </p:nvSpPr>
        <p:spPr>
          <a:xfrm>
            <a:off x="2433313" y="5300863"/>
            <a:ext cx="6881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INVESTIGACIÓN (Alianza Cent. Invest. // Univ. )</a:t>
            </a: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+mj-lt"/>
              </a:rPr>
              <a:t>Potenciación de apoyo y acceso a másteres oficiales y programas PhD, acceso y desarrollo investigación (IP´s), creación equipo investigación propio evidencia de PA, etc.</a:t>
            </a:r>
            <a:endParaRPr lang="es-ES_tradnl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37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226313" y="2852928"/>
            <a:ext cx="7679687" cy="3562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3F3F3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91065" y="1763416"/>
            <a:ext cx="469639" cy="2113640"/>
          </a:xfrm>
          <a:prstGeom prst="rect">
            <a:avLst/>
          </a:prstGeom>
          <a:solidFill>
            <a:srgbClr val="EE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26F406-9EA3-FE4E-9B17-027AB6ADFCFD}"/>
              </a:ext>
            </a:extLst>
          </p:cNvPr>
          <p:cNvSpPr txBox="1"/>
          <p:nvPr/>
        </p:nvSpPr>
        <p:spPr>
          <a:xfrm>
            <a:off x="591065" y="1901095"/>
            <a:ext cx="8723870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Objetivos a largo plazo</a:t>
            </a:r>
            <a:endParaRPr lang="es-ES_tradn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A34B47D-4DD1-8E4D-ACAB-00C358074A42}"/>
              </a:ext>
            </a:extLst>
          </p:cNvPr>
          <p:cNvGrpSpPr/>
          <p:nvPr/>
        </p:nvGrpSpPr>
        <p:grpSpPr>
          <a:xfrm>
            <a:off x="2433313" y="2980706"/>
            <a:ext cx="7123550" cy="738664"/>
            <a:chOff x="2433313" y="3077196"/>
            <a:chExt cx="7123550" cy="738664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EBA9AED2-F425-3449-98AE-C714C0D67DA4}"/>
                </a:ext>
              </a:extLst>
            </p:cNvPr>
            <p:cNvSpPr/>
            <p:nvPr/>
          </p:nvSpPr>
          <p:spPr>
            <a:xfrm>
              <a:off x="2433313" y="3081528"/>
              <a:ext cx="7123550" cy="707136"/>
            </a:xfrm>
            <a:prstGeom prst="rect">
              <a:avLst/>
            </a:prstGeom>
            <a:solidFill>
              <a:srgbClr val="EE6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433313" y="3077196"/>
              <a:ext cx="68816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solidFill>
                    <a:schemeClr val="bg1"/>
                  </a:solidFill>
                </a:rPr>
                <a:t>REVALIDACIÓN CADA 3 AÑOS</a:t>
              </a:r>
            </a:p>
            <a:p>
              <a:r>
                <a:rPr lang="es-ES_tradnl" sz="1400" b="1" dirty="0">
                  <a:solidFill>
                    <a:schemeClr val="bg1"/>
                  </a:solidFill>
                  <a:latin typeface="+mj-lt"/>
                </a:rPr>
                <a:t>Evaluación mixta: Análisis conjunto de informes anuales, revisión IDREPA, revisión procesos VSM-Lean, etc. </a:t>
              </a:r>
              <a:endParaRPr lang="es-ES_tradnl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661B493-B961-B74E-9D54-55B9CFA9357A}"/>
              </a:ext>
            </a:extLst>
          </p:cNvPr>
          <p:cNvGrpSpPr/>
          <p:nvPr/>
        </p:nvGrpSpPr>
        <p:grpSpPr>
          <a:xfrm>
            <a:off x="2433313" y="3850736"/>
            <a:ext cx="7123550" cy="707136"/>
            <a:chOff x="2433313" y="3918922"/>
            <a:chExt cx="7123550" cy="707136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4D7547E3-C4F4-E748-ABF1-3EAA15A5B258}"/>
                </a:ext>
              </a:extLst>
            </p:cNvPr>
            <p:cNvSpPr/>
            <p:nvPr/>
          </p:nvSpPr>
          <p:spPr>
            <a:xfrm>
              <a:off x="2433313" y="3918922"/>
              <a:ext cx="7123550" cy="707136"/>
            </a:xfrm>
            <a:prstGeom prst="rect">
              <a:avLst/>
            </a:prstGeom>
            <a:solidFill>
              <a:srgbClr val="EE6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E59524D-BE18-C94F-BEC9-312D007B0584}"/>
                </a:ext>
              </a:extLst>
            </p:cNvPr>
            <p:cNvSpPr txBox="1"/>
            <p:nvPr/>
          </p:nvSpPr>
          <p:spPr>
            <a:xfrm>
              <a:off x="2433313" y="4010880"/>
              <a:ext cx="6881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solidFill>
                    <a:schemeClr val="bg1"/>
                  </a:solidFill>
                </a:rPr>
                <a:t>NUEVAS FIGURAS EPA SEGÚN ANÁLISIS DE NECESIDADES DE CONTEXTO Y EVIDENCIA </a:t>
              </a:r>
            </a:p>
            <a:p>
              <a:r>
                <a:rPr lang="es-ES_tradnl" sz="1400" b="1" dirty="0">
                  <a:solidFill>
                    <a:schemeClr val="bg1"/>
                  </a:solidFill>
                  <a:latin typeface="+mj-lt"/>
                </a:rPr>
                <a:t>EPA críticos, EPA urgencias. </a:t>
              </a:r>
              <a:endParaRPr lang="es-ES_tradnl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71FA3C6E-B71B-3D43-9AC1-DD190856B463}"/>
              </a:ext>
            </a:extLst>
          </p:cNvPr>
          <p:cNvGrpSpPr/>
          <p:nvPr/>
        </p:nvGrpSpPr>
        <p:grpSpPr>
          <a:xfrm>
            <a:off x="2433313" y="4711088"/>
            <a:ext cx="7123550" cy="707136"/>
            <a:chOff x="2433313" y="4779626"/>
            <a:chExt cx="7123550" cy="707136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314EB71D-C72E-D34A-98F2-D12995B9DFC4}"/>
                </a:ext>
              </a:extLst>
            </p:cNvPr>
            <p:cNvSpPr/>
            <p:nvPr/>
          </p:nvSpPr>
          <p:spPr>
            <a:xfrm>
              <a:off x="2433313" y="4779626"/>
              <a:ext cx="7123550" cy="707136"/>
            </a:xfrm>
            <a:prstGeom prst="rect">
              <a:avLst/>
            </a:prstGeom>
            <a:solidFill>
              <a:srgbClr val="EE6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7AB632E4-709E-EF40-A588-E01138954151}"/>
                </a:ext>
              </a:extLst>
            </p:cNvPr>
            <p:cNvSpPr txBox="1"/>
            <p:nvPr/>
          </p:nvSpPr>
          <p:spPr>
            <a:xfrm>
              <a:off x="2433313" y="4843660"/>
              <a:ext cx="6881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solidFill>
                    <a:schemeClr val="bg1"/>
                  </a:solidFill>
                </a:rPr>
                <a:t>RECONOCIMIENTO </a:t>
              </a:r>
            </a:p>
            <a:p>
              <a:r>
                <a:rPr lang="es-ES_tradnl" sz="1400" b="1" dirty="0">
                  <a:solidFill>
                    <a:schemeClr val="bg1"/>
                  </a:solidFill>
                  <a:latin typeface="+mj-lt"/>
                </a:rPr>
                <a:t>Económico: Escala categorías profesionales en base a competencias, complementos, etc.</a:t>
              </a:r>
              <a:endParaRPr lang="es-ES_tradnl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4392E562-6AA1-724D-8816-46C7C182A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3" y="3031831"/>
            <a:ext cx="490199" cy="59024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891E60D-4A01-C24B-A79C-081F55371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44" y="3911916"/>
            <a:ext cx="555041" cy="58477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F96D27CB-7299-EE45-8833-4237D7DD5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70" y="4786536"/>
            <a:ext cx="550085" cy="58477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CEDC7A2-C45B-1D42-A867-9443C7132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70" y="5661156"/>
            <a:ext cx="564952" cy="584775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EEF8DAD2-9E2E-8844-ACA3-2D82C484E66E}"/>
              </a:ext>
            </a:extLst>
          </p:cNvPr>
          <p:cNvSpPr/>
          <p:nvPr/>
        </p:nvSpPr>
        <p:spPr>
          <a:xfrm>
            <a:off x="2433313" y="5571440"/>
            <a:ext cx="7123550" cy="707136"/>
          </a:xfrm>
          <a:prstGeom prst="rect">
            <a:avLst/>
          </a:prstGeom>
          <a:solidFill>
            <a:srgbClr val="EE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475ABEE-1387-6943-8290-5A4658E295A1}"/>
              </a:ext>
            </a:extLst>
          </p:cNvPr>
          <p:cNvSpPr txBox="1"/>
          <p:nvPr/>
        </p:nvSpPr>
        <p:spPr>
          <a:xfrm>
            <a:off x="2433313" y="5571440"/>
            <a:ext cx="7123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DOCENCIA</a:t>
            </a:r>
          </a:p>
          <a:p>
            <a:r>
              <a:rPr lang="es-ES_tradnl" sz="1400" b="1" dirty="0">
                <a:solidFill>
                  <a:schemeClr val="bg1"/>
                </a:solidFill>
                <a:latin typeface="+mj-lt"/>
              </a:rPr>
              <a:t>Programa Universitario Propio (Residencia/prácticum, formación captación y retención de profesionales).</a:t>
            </a:r>
            <a:endParaRPr lang="es-ES_trad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70CECA52-D24A-6143-AEF8-896DD272EA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7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56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1824</TotalTime>
  <Words>540</Words>
  <Application>Microsoft Office PowerPoint</Application>
  <PresentationFormat>A4 (210 x 297 mm)</PresentationFormat>
  <Paragraphs>54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Álvaro Clemente Vivancos</cp:lastModifiedBy>
  <cp:revision>34</cp:revision>
  <dcterms:created xsi:type="dcterms:W3CDTF">2021-03-12T10:57:27Z</dcterms:created>
  <dcterms:modified xsi:type="dcterms:W3CDTF">2022-05-16T10:26:13Z</dcterms:modified>
</cp:coreProperties>
</file>