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media/image39.jpg" ContentType="image/jpeg"/>
  <Override PartName="/ppt/media/image40.jpg" ContentType="image/jpeg"/>
  <Override PartName="/ppt/media/image42.jpg" ContentType="image/jpeg"/>
  <Override PartName="/ppt/media/image4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  <p:sldMasterId id="2147483750" r:id="rId4"/>
  </p:sldMasterIdLst>
  <p:notesMasterIdLst>
    <p:notesMasterId r:id="rId28"/>
  </p:notesMasterIdLst>
  <p:handoutMasterIdLst>
    <p:handoutMasterId r:id="rId29"/>
  </p:handoutMasterIdLst>
  <p:sldIdLst>
    <p:sldId id="275" r:id="rId5"/>
    <p:sldId id="286" r:id="rId6"/>
    <p:sldId id="319" r:id="rId7"/>
    <p:sldId id="320" r:id="rId8"/>
    <p:sldId id="321" r:id="rId9"/>
    <p:sldId id="287" r:id="rId10"/>
    <p:sldId id="278" r:id="rId11"/>
    <p:sldId id="305" r:id="rId12"/>
    <p:sldId id="332" r:id="rId13"/>
    <p:sldId id="331" r:id="rId14"/>
    <p:sldId id="322" r:id="rId15"/>
    <p:sldId id="279" r:id="rId16"/>
    <p:sldId id="328" r:id="rId17"/>
    <p:sldId id="325" r:id="rId18"/>
    <p:sldId id="301" r:id="rId19"/>
    <p:sldId id="300" r:id="rId20"/>
    <p:sldId id="282" r:id="rId21"/>
    <p:sldId id="288" r:id="rId22"/>
    <p:sldId id="315" r:id="rId23"/>
    <p:sldId id="316" r:id="rId24"/>
    <p:sldId id="307" r:id="rId25"/>
    <p:sldId id="311" r:id="rId26"/>
    <p:sldId id="274" r:id="rId27"/>
  </p:sldIdLst>
  <p:sldSz cx="9144000" cy="6858000" type="screen4x3"/>
  <p:notesSz cx="6808788" cy="9940925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18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399FF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4629" autoAdjust="0"/>
  </p:normalViewPr>
  <p:slideViewPr>
    <p:cSldViewPr snapToGrid="0">
      <p:cViewPr>
        <p:scale>
          <a:sx n="70" d="100"/>
          <a:sy n="70" d="100"/>
        </p:scale>
        <p:origin x="-140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3126" y="-78"/>
      </p:cViewPr>
      <p:guideLst>
        <p:guide orient="horz" pos="3110"/>
        <p:guide orient="horz" pos="3131"/>
        <p:guide pos="2118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4DD991-0D1F-4013-B050-A2688E278AE0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54731082-22A9-44A6-90AF-3B00576314E1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a-ES" sz="4800" dirty="0"/>
            <a:t>IPA</a:t>
          </a:r>
          <a:endParaRPr lang="ca-ES" sz="5400" dirty="0"/>
        </a:p>
      </dgm:t>
    </dgm:pt>
    <dgm:pt modelId="{5A9CEC04-5DD7-473D-97EE-9CAC751B1456}" type="parTrans" cxnId="{3969FCB0-1AC0-4976-8659-9AB77718BC0F}">
      <dgm:prSet/>
      <dgm:spPr/>
      <dgm:t>
        <a:bodyPr/>
        <a:lstStyle/>
        <a:p>
          <a:endParaRPr lang="ca-ES"/>
        </a:p>
      </dgm:t>
    </dgm:pt>
    <dgm:pt modelId="{615E3839-549E-4DBB-90B8-51F11D9C6980}" type="sibTrans" cxnId="{3969FCB0-1AC0-4976-8659-9AB77718BC0F}">
      <dgm:prSet/>
      <dgm:spPr/>
      <dgm:t>
        <a:bodyPr/>
        <a:lstStyle/>
        <a:p>
          <a:endParaRPr lang="ca-ES"/>
        </a:p>
      </dgm:t>
    </dgm:pt>
    <dgm:pt modelId="{02AEA02D-F386-4ADC-9895-0D01DFAEC32B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a-ES" dirty="0"/>
            <a:t>Planificació de les cures expertes</a:t>
          </a:r>
        </a:p>
      </dgm:t>
    </dgm:pt>
    <dgm:pt modelId="{FE6D0DF3-1169-4615-B398-BF0F238B7307}" type="parTrans" cxnId="{4329127A-2638-41B9-B5D0-35556FAE95B5}">
      <dgm:prSet/>
      <dgm:spPr/>
      <dgm:t>
        <a:bodyPr/>
        <a:lstStyle/>
        <a:p>
          <a:endParaRPr lang="ca-ES"/>
        </a:p>
      </dgm:t>
    </dgm:pt>
    <dgm:pt modelId="{6C807160-8499-4520-9D71-062332A8DE5E}" type="sibTrans" cxnId="{4329127A-2638-41B9-B5D0-35556FAE95B5}">
      <dgm:prSet/>
      <dgm:spPr/>
      <dgm:t>
        <a:bodyPr/>
        <a:lstStyle/>
        <a:p>
          <a:endParaRPr lang="ca-ES"/>
        </a:p>
      </dgm:t>
    </dgm:pt>
    <dgm:pt modelId="{1A1AB374-97BB-49D1-9E8B-0CEB7978B99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a-ES" dirty="0"/>
            <a:t>Atenció integral</a:t>
          </a:r>
        </a:p>
      </dgm:t>
    </dgm:pt>
    <dgm:pt modelId="{2021B73E-589C-4323-864A-9464700B13B4}" type="parTrans" cxnId="{DEB8FD1E-2496-44A7-B771-5EE63E3317AD}">
      <dgm:prSet/>
      <dgm:spPr/>
      <dgm:t>
        <a:bodyPr/>
        <a:lstStyle/>
        <a:p>
          <a:endParaRPr lang="ca-ES"/>
        </a:p>
      </dgm:t>
    </dgm:pt>
    <dgm:pt modelId="{377012A4-F60A-4253-B509-43DAEFED238A}" type="sibTrans" cxnId="{DEB8FD1E-2496-44A7-B771-5EE63E3317AD}">
      <dgm:prSet/>
      <dgm:spPr/>
      <dgm:t>
        <a:bodyPr/>
        <a:lstStyle/>
        <a:p>
          <a:endParaRPr lang="ca-ES"/>
        </a:p>
      </dgm:t>
    </dgm:pt>
    <dgm:pt modelId="{576AFD9D-E73E-4F0D-900A-CC11C61199E7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a-ES" dirty="0"/>
            <a:t>Col·laboració interprofessional</a:t>
          </a:r>
        </a:p>
      </dgm:t>
    </dgm:pt>
    <dgm:pt modelId="{17E95F9C-9884-4CBF-A8F8-1591604A1BE8}" type="parTrans" cxnId="{1E8BD415-3CCD-4FA8-A115-69900D2C7075}">
      <dgm:prSet/>
      <dgm:spPr/>
      <dgm:t>
        <a:bodyPr/>
        <a:lstStyle/>
        <a:p>
          <a:endParaRPr lang="ca-ES"/>
        </a:p>
      </dgm:t>
    </dgm:pt>
    <dgm:pt modelId="{0C73CD00-99F3-43A9-9659-546D4681DD3B}" type="sibTrans" cxnId="{1E8BD415-3CCD-4FA8-A115-69900D2C7075}">
      <dgm:prSet/>
      <dgm:spPr/>
      <dgm:t>
        <a:bodyPr/>
        <a:lstStyle/>
        <a:p>
          <a:endParaRPr lang="ca-ES"/>
        </a:p>
      </dgm:t>
    </dgm:pt>
    <dgm:pt modelId="{6BB2A30D-A373-48A7-90A4-7ABEF08ACBF7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a-ES" dirty="0"/>
            <a:t>Educació</a:t>
          </a:r>
        </a:p>
      </dgm:t>
    </dgm:pt>
    <dgm:pt modelId="{0BE28256-A24A-488E-BABB-F510D5B9CC89}" type="parTrans" cxnId="{6077402F-5C26-48EC-AC98-FFF7333267A6}">
      <dgm:prSet/>
      <dgm:spPr/>
      <dgm:t>
        <a:bodyPr/>
        <a:lstStyle/>
        <a:p>
          <a:endParaRPr lang="ca-ES"/>
        </a:p>
      </dgm:t>
    </dgm:pt>
    <dgm:pt modelId="{56D8BF8A-8033-4F18-B92D-4DD3A31CEB17}" type="sibTrans" cxnId="{6077402F-5C26-48EC-AC98-FFF7333267A6}">
      <dgm:prSet/>
      <dgm:spPr/>
      <dgm:t>
        <a:bodyPr/>
        <a:lstStyle/>
        <a:p>
          <a:endParaRPr lang="ca-ES"/>
        </a:p>
      </dgm:t>
    </dgm:pt>
    <dgm:pt modelId="{094F63C7-C46A-4FCB-A526-05B952371AB2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a-ES" dirty="0"/>
            <a:t>Investigació i pràctica basada en la evidència</a:t>
          </a:r>
        </a:p>
      </dgm:t>
    </dgm:pt>
    <dgm:pt modelId="{E233C7DC-2DC4-433E-9E26-B89EDF601A31}" type="parTrans" cxnId="{342DAAE3-696A-4C63-8CEF-9989C2645DEE}">
      <dgm:prSet/>
      <dgm:spPr/>
      <dgm:t>
        <a:bodyPr/>
        <a:lstStyle/>
        <a:p>
          <a:endParaRPr lang="ca-ES"/>
        </a:p>
      </dgm:t>
    </dgm:pt>
    <dgm:pt modelId="{B1B6A484-503E-4685-884F-9826B4E99F20}" type="sibTrans" cxnId="{342DAAE3-696A-4C63-8CEF-9989C2645DEE}">
      <dgm:prSet/>
      <dgm:spPr/>
      <dgm:t>
        <a:bodyPr/>
        <a:lstStyle/>
        <a:p>
          <a:endParaRPr lang="ca-ES"/>
        </a:p>
      </dgm:t>
    </dgm:pt>
    <dgm:pt modelId="{33DBF4D6-2A4E-49DD-8F2A-B498A4BA5D39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a-ES" dirty="0"/>
            <a:t>Lideratge professional</a:t>
          </a:r>
        </a:p>
      </dgm:t>
    </dgm:pt>
    <dgm:pt modelId="{C9784C54-DA01-4FD1-946D-9CB5505358C4}" type="parTrans" cxnId="{CEE02E48-2B7D-4257-9DCB-A8CE6DC91B6B}">
      <dgm:prSet/>
      <dgm:spPr/>
      <dgm:t>
        <a:bodyPr/>
        <a:lstStyle/>
        <a:p>
          <a:endParaRPr lang="ca-ES"/>
        </a:p>
      </dgm:t>
    </dgm:pt>
    <dgm:pt modelId="{E3DF9E07-5C2F-414F-AD1A-C6439E31A32F}" type="sibTrans" cxnId="{CEE02E48-2B7D-4257-9DCB-A8CE6DC91B6B}">
      <dgm:prSet/>
      <dgm:spPr/>
      <dgm:t>
        <a:bodyPr/>
        <a:lstStyle/>
        <a:p>
          <a:endParaRPr lang="ca-ES"/>
        </a:p>
      </dgm:t>
    </dgm:pt>
    <dgm:pt modelId="{AA6636FF-E72A-4CAF-9ABE-9FDC2B3F00D3}" type="pres">
      <dgm:prSet presAssocID="{504DD991-0D1F-4013-B050-A2688E278AE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a-ES"/>
        </a:p>
      </dgm:t>
    </dgm:pt>
    <dgm:pt modelId="{9608D81B-6892-406C-AB43-FF63164C0C52}" type="pres">
      <dgm:prSet presAssocID="{54731082-22A9-44A6-90AF-3B00576314E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ca-ES"/>
        </a:p>
      </dgm:t>
    </dgm:pt>
    <dgm:pt modelId="{E675228D-D75C-4614-894E-DF1CD946BA68}" type="pres">
      <dgm:prSet presAssocID="{02AEA02D-F386-4ADC-9895-0D01DFAEC32B}" presName="Accent1" presStyleCnt="0"/>
      <dgm:spPr/>
    </dgm:pt>
    <dgm:pt modelId="{1F596D35-EBF3-4499-88C1-2B6268150FD0}" type="pres">
      <dgm:prSet presAssocID="{02AEA02D-F386-4ADC-9895-0D01DFAEC32B}" presName="Accent" presStyleLbl="bgShp" presStyleIdx="0" presStyleCnt="6"/>
      <dgm:spPr/>
    </dgm:pt>
    <dgm:pt modelId="{93F1225D-B5FE-49ED-9B2A-357C04F80560}" type="pres">
      <dgm:prSet presAssocID="{02AEA02D-F386-4ADC-9895-0D01DFAEC32B}" presName="Child1" presStyleLbl="node1" presStyleIdx="0" presStyleCnt="6" custLinFactNeighborY="11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D633C9F-3A5F-4BFB-98C3-95E6E004F4F5}" type="pres">
      <dgm:prSet presAssocID="{1A1AB374-97BB-49D1-9E8B-0CEB7978B995}" presName="Accent2" presStyleCnt="0"/>
      <dgm:spPr/>
    </dgm:pt>
    <dgm:pt modelId="{A691140B-962A-4B17-B0D3-6079120CD530}" type="pres">
      <dgm:prSet presAssocID="{1A1AB374-97BB-49D1-9E8B-0CEB7978B995}" presName="Accent" presStyleLbl="bgShp" presStyleIdx="1" presStyleCnt="6"/>
      <dgm:spPr/>
    </dgm:pt>
    <dgm:pt modelId="{ED328139-B377-4959-88B4-AE4D77E41310}" type="pres">
      <dgm:prSet presAssocID="{1A1AB374-97BB-49D1-9E8B-0CEB7978B99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25D652B-F9E6-498F-8801-598BA0B4A616}" type="pres">
      <dgm:prSet presAssocID="{576AFD9D-E73E-4F0D-900A-CC11C61199E7}" presName="Accent3" presStyleCnt="0"/>
      <dgm:spPr/>
    </dgm:pt>
    <dgm:pt modelId="{55C39F31-5A3C-45F3-AC1B-F49EE7538C72}" type="pres">
      <dgm:prSet presAssocID="{576AFD9D-E73E-4F0D-900A-CC11C61199E7}" presName="Accent" presStyleLbl="bgShp" presStyleIdx="2" presStyleCnt="6"/>
      <dgm:spPr/>
    </dgm:pt>
    <dgm:pt modelId="{65DF49C9-59C0-4DD9-A8A9-78EE18985E1E}" type="pres">
      <dgm:prSet presAssocID="{576AFD9D-E73E-4F0D-900A-CC11C61199E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4301D65-B505-47AE-947A-CE66BF08E931}" type="pres">
      <dgm:prSet presAssocID="{6BB2A30D-A373-48A7-90A4-7ABEF08ACBF7}" presName="Accent4" presStyleCnt="0"/>
      <dgm:spPr/>
    </dgm:pt>
    <dgm:pt modelId="{043C2349-997F-41D5-BBE1-E4752B1BB19D}" type="pres">
      <dgm:prSet presAssocID="{6BB2A30D-A373-48A7-90A4-7ABEF08ACBF7}" presName="Accent" presStyleLbl="bgShp" presStyleIdx="3" presStyleCnt="6"/>
      <dgm:spPr/>
    </dgm:pt>
    <dgm:pt modelId="{45E5B9F4-6FEE-4EE6-9BCC-471488F51D83}" type="pres">
      <dgm:prSet presAssocID="{6BB2A30D-A373-48A7-90A4-7ABEF08ACBF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85A7D43-06CE-44AE-90E9-9F5065442E99}" type="pres">
      <dgm:prSet presAssocID="{094F63C7-C46A-4FCB-A526-05B952371AB2}" presName="Accent5" presStyleCnt="0"/>
      <dgm:spPr/>
    </dgm:pt>
    <dgm:pt modelId="{37A921EE-7A16-46EF-8DA3-ED557E45F799}" type="pres">
      <dgm:prSet presAssocID="{094F63C7-C46A-4FCB-A526-05B952371AB2}" presName="Accent" presStyleLbl="bgShp" presStyleIdx="4" presStyleCnt="6"/>
      <dgm:spPr/>
    </dgm:pt>
    <dgm:pt modelId="{ECF0C341-33E9-49AD-9343-56B9D948B87A}" type="pres">
      <dgm:prSet presAssocID="{094F63C7-C46A-4FCB-A526-05B952371AB2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3184F2C-062E-4FDC-B79D-ACBD0244D554}" type="pres">
      <dgm:prSet presAssocID="{33DBF4D6-2A4E-49DD-8F2A-B498A4BA5D39}" presName="Accent6" presStyleCnt="0"/>
      <dgm:spPr/>
    </dgm:pt>
    <dgm:pt modelId="{ECE52D49-9A5E-4992-B1A4-2F379AC263AC}" type="pres">
      <dgm:prSet presAssocID="{33DBF4D6-2A4E-49DD-8F2A-B498A4BA5D39}" presName="Accent" presStyleLbl="bgShp" presStyleIdx="5" presStyleCnt="6"/>
      <dgm:spPr/>
    </dgm:pt>
    <dgm:pt modelId="{4CDE9898-ABDF-4C99-9028-450C1F543506}" type="pres">
      <dgm:prSet presAssocID="{33DBF4D6-2A4E-49DD-8F2A-B498A4BA5D3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CEE02E48-2B7D-4257-9DCB-A8CE6DC91B6B}" srcId="{54731082-22A9-44A6-90AF-3B00576314E1}" destId="{33DBF4D6-2A4E-49DD-8F2A-B498A4BA5D39}" srcOrd="5" destOrd="0" parTransId="{C9784C54-DA01-4FD1-946D-9CB5505358C4}" sibTransId="{E3DF9E07-5C2F-414F-AD1A-C6439E31A32F}"/>
    <dgm:cxn modelId="{DCDA37E7-2857-4201-8E3B-D745C1A0FFCE}" type="presOf" srcId="{33DBF4D6-2A4E-49DD-8F2A-B498A4BA5D39}" destId="{4CDE9898-ABDF-4C99-9028-450C1F543506}" srcOrd="0" destOrd="0" presId="urn:microsoft.com/office/officeart/2011/layout/HexagonRadial"/>
    <dgm:cxn modelId="{42DBB36D-2B0F-49D1-892D-3521B8DED988}" type="presOf" srcId="{6BB2A30D-A373-48A7-90A4-7ABEF08ACBF7}" destId="{45E5B9F4-6FEE-4EE6-9BCC-471488F51D83}" srcOrd="0" destOrd="0" presId="urn:microsoft.com/office/officeart/2011/layout/HexagonRadial"/>
    <dgm:cxn modelId="{6077402F-5C26-48EC-AC98-FFF7333267A6}" srcId="{54731082-22A9-44A6-90AF-3B00576314E1}" destId="{6BB2A30D-A373-48A7-90A4-7ABEF08ACBF7}" srcOrd="3" destOrd="0" parTransId="{0BE28256-A24A-488E-BABB-F510D5B9CC89}" sibTransId="{56D8BF8A-8033-4F18-B92D-4DD3A31CEB17}"/>
    <dgm:cxn modelId="{7B0832A3-614A-42F2-9AF9-7D7EBF5F7C36}" type="presOf" srcId="{1A1AB374-97BB-49D1-9E8B-0CEB7978B995}" destId="{ED328139-B377-4959-88B4-AE4D77E41310}" srcOrd="0" destOrd="0" presId="urn:microsoft.com/office/officeart/2011/layout/HexagonRadial"/>
    <dgm:cxn modelId="{4329127A-2638-41B9-B5D0-35556FAE95B5}" srcId="{54731082-22A9-44A6-90AF-3B00576314E1}" destId="{02AEA02D-F386-4ADC-9895-0D01DFAEC32B}" srcOrd="0" destOrd="0" parTransId="{FE6D0DF3-1169-4615-B398-BF0F238B7307}" sibTransId="{6C807160-8499-4520-9D71-062332A8DE5E}"/>
    <dgm:cxn modelId="{21A66146-B99D-47E0-8517-98AF8B15D8EC}" type="presOf" srcId="{576AFD9D-E73E-4F0D-900A-CC11C61199E7}" destId="{65DF49C9-59C0-4DD9-A8A9-78EE18985E1E}" srcOrd="0" destOrd="0" presId="urn:microsoft.com/office/officeart/2011/layout/HexagonRadial"/>
    <dgm:cxn modelId="{31F9C36A-4FBE-449E-B8B6-BDFEBEF8AA05}" type="presOf" srcId="{54731082-22A9-44A6-90AF-3B00576314E1}" destId="{9608D81B-6892-406C-AB43-FF63164C0C52}" srcOrd="0" destOrd="0" presId="urn:microsoft.com/office/officeart/2011/layout/HexagonRadial"/>
    <dgm:cxn modelId="{3969FCB0-1AC0-4976-8659-9AB77718BC0F}" srcId="{504DD991-0D1F-4013-B050-A2688E278AE0}" destId="{54731082-22A9-44A6-90AF-3B00576314E1}" srcOrd="0" destOrd="0" parTransId="{5A9CEC04-5DD7-473D-97EE-9CAC751B1456}" sibTransId="{615E3839-549E-4DBB-90B8-51F11D9C6980}"/>
    <dgm:cxn modelId="{1BE62808-495F-489D-A943-C103F27DBCD0}" type="presOf" srcId="{094F63C7-C46A-4FCB-A526-05B952371AB2}" destId="{ECF0C341-33E9-49AD-9343-56B9D948B87A}" srcOrd="0" destOrd="0" presId="urn:microsoft.com/office/officeart/2011/layout/HexagonRadial"/>
    <dgm:cxn modelId="{DEB8FD1E-2496-44A7-B771-5EE63E3317AD}" srcId="{54731082-22A9-44A6-90AF-3B00576314E1}" destId="{1A1AB374-97BB-49D1-9E8B-0CEB7978B995}" srcOrd="1" destOrd="0" parTransId="{2021B73E-589C-4323-864A-9464700B13B4}" sibTransId="{377012A4-F60A-4253-B509-43DAEFED238A}"/>
    <dgm:cxn modelId="{39BADE93-7D8F-488D-88ED-6AAF4427573B}" type="presOf" srcId="{02AEA02D-F386-4ADC-9895-0D01DFAEC32B}" destId="{93F1225D-B5FE-49ED-9B2A-357C04F80560}" srcOrd="0" destOrd="0" presId="urn:microsoft.com/office/officeart/2011/layout/HexagonRadial"/>
    <dgm:cxn modelId="{342DAAE3-696A-4C63-8CEF-9989C2645DEE}" srcId="{54731082-22A9-44A6-90AF-3B00576314E1}" destId="{094F63C7-C46A-4FCB-A526-05B952371AB2}" srcOrd="4" destOrd="0" parTransId="{E233C7DC-2DC4-433E-9E26-B89EDF601A31}" sibTransId="{B1B6A484-503E-4685-884F-9826B4E99F20}"/>
    <dgm:cxn modelId="{01AEE820-3D31-41DB-8C14-FF90794C8DAF}" type="presOf" srcId="{504DD991-0D1F-4013-B050-A2688E278AE0}" destId="{AA6636FF-E72A-4CAF-9ABE-9FDC2B3F00D3}" srcOrd="0" destOrd="0" presId="urn:microsoft.com/office/officeart/2011/layout/HexagonRadial"/>
    <dgm:cxn modelId="{1E8BD415-3CCD-4FA8-A115-69900D2C7075}" srcId="{54731082-22A9-44A6-90AF-3B00576314E1}" destId="{576AFD9D-E73E-4F0D-900A-CC11C61199E7}" srcOrd="2" destOrd="0" parTransId="{17E95F9C-9884-4CBF-A8F8-1591604A1BE8}" sibTransId="{0C73CD00-99F3-43A9-9659-546D4681DD3B}"/>
    <dgm:cxn modelId="{EA4F2446-4362-4745-A6B2-D409906A2E16}" type="presParOf" srcId="{AA6636FF-E72A-4CAF-9ABE-9FDC2B3F00D3}" destId="{9608D81B-6892-406C-AB43-FF63164C0C52}" srcOrd="0" destOrd="0" presId="urn:microsoft.com/office/officeart/2011/layout/HexagonRadial"/>
    <dgm:cxn modelId="{D01B7F15-C4B9-4EC0-BF26-B3F3DE139669}" type="presParOf" srcId="{AA6636FF-E72A-4CAF-9ABE-9FDC2B3F00D3}" destId="{E675228D-D75C-4614-894E-DF1CD946BA68}" srcOrd="1" destOrd="0" presId="urn:microsoft.com/office/officeart/2011/layout/HexagonRadial"/>
    <dgm:cxn modelId="{5C02731E-2771-44A3-9452-EC2FBCD059F7}" type="presParOf" srcId="{E675228D-D75C-4614-894E-DF1CD946BA68}" destId="{1F596D35-EBF3-4499-88C1-2B6268150FD0}" srcOrd="0" destOrd="0" presId="urn:microsoft.com/office/officeart/2011/layout/HexagonRadial"/>
    <dgm:cxn modelId="{2B1D3467-BF37-42FD-93D4-C94172558017}" type="presParOf" srcId="{AA6636FF-E72A-4CAF-9ABE-9FDC2B3F00D3}" destId="{93F1225D-B5FE-49ED-9B2A-357C04F80560}" srcOrd="2" destOrd="0" presId="urn:microsoft.com/office/officeart/2011/layout/HexagonRadial"/>
    <dgm:cxn modelId="{400492E5-9EF0-4E04-8844-EF240F179CB1}" type="presParOf" srcId="{AA6636FF-E72A-4CAF-9ABE-9FDC2B3F00D3}" destId="{3D633C9F-3A5F-4BFB-98C3-95E6E004F4F5}" srcOrd="3" destOrd="0" presId="urn:microsoft.com/office/officeart/2011/layout/HexagonRadial"/>
    <dgm:cxn modelId="{3904A28B-817C-4E1B-8ADA-BDB05A0007DC}" type="presParOf" srcId="{3D633C9F-3A5F-4BFB-98C3-95E6E004F4F5}" destId="{A691140B-962A-4B17-B0D3-6079120CD530}" srcOrd="0" destOrd="0" presId="urn:microsoft.com/office/officeart/2011/layout/HexagonRadial"/>
    <dgm:cxn modelId="{4E21818D-29A3-4B59-B446-6AD67F44E391}" type="presParOf" srcId="{AA6636FF-E72A-4CAF-9ABE-9FDC2B3F00D3}" destId="{ED328139-B377-4959-88B4-AE4D77E41310}" srcOrd="4" destOrd="0" presId="urn:microsoft.com/office/officeart/2011/layout/HexagonRadial"/>
    <dgm:cxn modelId="{D1E3F165-AEE8-4DCF-9A0E-C63A79DC12E1}" type="presParOf" srcId="{AA6636FF-E72A-4CAF-9ABE-9FDC2B3F00D3}" destId="{125D652B-F9E6-498F-8801-598BA0B4A616}" srcOrd="5" destOrd="0" presId="urn:microsoft.com/office/officeart/2011/layout/HexagonRadial"/>
    <dgm:cxn modelId="{F433BBD2-19CA-4107-8D11-31071C2351FB}" type="presParOf" srcId="{125D652B-F9E6-498F-8801-598BA0B4A616}" destId="{55C39F31-5A3C-45F3-AC1B-F49EE7538C72}" srcOrd="0" destOrd="0" presId="urn:microsoft.com/office/officeart/2011/layout/HexagonRadial"/>
    <dgm:cxn modelId="{A65EEA38-897F-428A-BD8F-95BFB05330F9}" type="presParOf" srcId="{AA6636FF-E72A-4CAF-9ABE-9FDC2B3F00D3}" destId="{65DF49C9-59C0-4DD9-A8A9-78EE18985E1E}" srcOrd="6" destOrd="0" presId="urn:microsoft.com/office/officeart/2011/layout/HexagonRadial"/>
    <dgm:cxn modelId="{D5BBC6BC-9905-4B82-A13C-C809AD0E43E5}" type="presParOf" srcId="{AA6636FF-E72A-4CAF-9ABE-9FDC2B3F00D3}" destId="{94301D65-B505-47AE-947A-CE66BF08E931}" srcOrd="7" destOrd="0" presId="urn:microsoft.com/office/officeart/2011/layout/HexagonRadial"/>
    <dgm:cxn modelId="{36B31018-B9D2-4D51-B0DD-626FA3D07987}" type="presParOf" srcId="{94301D65-B505-47AE-947A-CE66BF08E931}" destId="{043C2349-997F-41D5-BBE1-E4752B1BB19D}" srcOrd="0" destOrd="0" presId="urn:microsoft.com/office/officeart/2011/layout/HexagonRadial"/>
    <dgm:cxn modelId="{149C16C5-FB61-424D-8001-0FED3B036DF1}" type="presParOf" srcId="{AA6636FF-E72A-4CAF-9ABE-9FDC2B3F00D3}" destId="{45E5B9F4-6FEE-4EE6-9BCC-471488F51D83}" srcOrd="8" destOrd="0" presId="urn:microsoft.com/office/officeart/2011/layout/HexagonRadial"/>
    <dgm:cxn modelId="{503BB336-DD50-450F-B479-2F6EA226C055}" type="presParOf" srcId="{AA6636FF-E72A-4CAF-9ABE-9FDC2B3F00D3}" destId="{285A7D43-06CE-44AE-90E9-9F5065442E99}" srcOrd="9" destOrd="0" presId="urn:microsoft.com/office/officeart/2011/layout/HexagonRadial"/>
    <dgm:cxn modelId="{AAD30CCA-F9A4-4B9A-9255-92708105CA67}" type="presParOf" srcId="{285A7D43-06CE-44AE-90E9-9F5065442E99}" destId="{37A921EE-7A16-46EF-8DA3-ED557E45F799}" srcOrd="0" destOrd="0" presId="urn:microsoft.com/office/officeart/2011/layout/HexagonRadial"/>
    <dgm:cxn modelId="{440A30CB-6781-45E8-8DB5-98A5DBDF0117}" type="presParOf" srcId="{AA6636FF-E72A-4CAF-9ABE-9FDC2B3F00D3}" destId="{ECF0C341-33E9-49AD-9343-56B9D948B87A}" srcOrd="10" destOrd="0" presId="urn:microsoft.com/office/officeart/2011/layout/HexagonRadial"/>
    <dgm:cxn modelId="{BC2A9F73-C7CF-49AE-A6C0-B76BC02C24C1}" type="presParOf" srcId="{AA6636FF-E72A-4CAF-9ABE-9FDC2B3F00D3}" destId="{33184F2C-062E-4FDC-B79D-ACBD0244D554}" srcOrd="11" destOrd="0" presId="urn:microsoft.com/office/officeart/2011/layout/HexagonRadial"/>
    <dgm:cxn modelId="{59705C3F-CE35-473C-9729-C6DCC8FEDFB4}" type="presParOf" srcId="{33184F2C-062E-4FDC-B79D-ACBD0244D554}" destId="{ECE52D49-9A5E-4992-B1A4-2F379AC263AC}" srcOrd="0" destOrd="0" presId="urn:microsoft.com/office/officeart/2011/layout/HexagonRadial"/>
    <dgm:cxn modelId="{6369490D-DA94-49D4-B08A-BDF0BA6BCFF4}" type="presParOf" srcId="{AA6636FF-E72A-4CAF-9ABE-9FDC2B3F00D3}" destId="{4CDE9898-ABDF-4C99-9028-450C1F54350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8D81B-6892-406C-AB43-FF63164C0C52}">
      <dsp:nvSpPr>
        <dsp:cNvPr id="0" name=""/>
        <dsp:cNvSpPr/>
      </dsp:nvSpPr>
      <dsp:spPr>
        <a:xfrm>
          <a:off x="1302637" y="1167903"/>
          <a:ext cx="1484456" cy="1284115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4800" kern="1200" dirty="0"/>
            <a:t>IPA</a:t>
          </a:r>
          <a:endParaRPr lang="ca-ES" sz="5400" kern="1200" dirty="0"/>
        </a:p>
      </dsp:txBody>
      <dsp:txXfrm>
        <a:off x="1548632" y="1380699"/>
        <a:ext cx="992466" cy="858523"/>
      </dsp:txXfrm>
    </dsp:sp>
    <dsp:sp modelId="{A691140B-962A-4B17-B0D3-6079120CD530}">
      <dsp:nvSpPr>
        <dsp:cNvPr id="0" name=""/>
        <dsp:cNvSpPr/>
      </dsp:nvSpPr>
      <dsp:spPr>
        <a:xfrm>
          <a:off x="2232192" y="553541"/>
          <a:ext cx="560081" cy="4825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F1225D-B5FE-49ED-9B2A-357C04F80560}">
      <dsp:nvSpPr>
        <dsp:cNvPr id="0" name=""/>
        <dsp:cNvSpPr/>
      </dsp:nvSpPr>
      <dsp:spPr>
        <a:xfrm>
          <a:off x="1439377" y="12250"/>
          <a:ext cx="1216501" cy="105241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/>
            <a:t>Planificació de les cures expertes</a:t>
          </a:r>
        </a:p>
      </dsp:txBody>
      <dsp:txXfrm>
        <a:off x="1640977" y="186658"/>
        <a:ext cx="813301" cy="703600"/>
      </dsp:txXfrm>
    </dsp:sp>
    <dsp:sp modelId="{55C39F31-5A3C-45F3-AC1B-F49EE7538C72}">
      <dsp:nvSpPr>
        <dsp:cNvPr id="0" name=""/>
        <dsp:cNvSpPr/>
      </dsp:nvSpPr>
      <dsp:spPr>
        <a:xfrm>
          <a:off x="2885850" y="1455716"/>
          <a:ext cx="560081" cy="4825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28139-B377-4959-88B4-AE4D77E41310}">
      <dsp:nvSpPr>
        <dsp:cNvPr id="0" name=""/>
        <dsp:cNvSpPr/>
      </dsp:nvSpPr>
      <dsp:spPr>
        <a:xfrm>
          <a:off x="2555050" y="647306"/>
          <a:ext cx="1216501" cy="105241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/>
            <a:t>Atenció integral</a:t>
          </a:r>
        </a:p>
      </dsp:txBody>
      <dsp:txXfrm>
        <a:off x="2756650" y="821714"/>
        <a:ext cx="813301" cy="703600"/>
      </dsp:txXfrm>
    </dsp:sp>
    <dsp:sp modelId="{043C2349-997F-41D5-BBE1-E4752B1BB19D}">
      <dsp:nvSpPr>
        <dsp:cNvPr id="0" name=""/>
        <dsp:cNvSpPr/>
      </dsp:nvSpPr>
      <dsp:spPr>
        <a:xfrm>
          <a:off x="2431777" y="2474102"/>
          <a:ext cx="560081" cy="4825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DF49C9-59C0-4DD9-A8A9-78EE18985E1E}">
      <dsp:nvSpPr>
        <dsp:cNvPr id="0" name=""/>
        <dsp:cNvSpPr/>
      </dsp:nvSpPr>
      <dsp:spPr>
        <a:xfrm>
          <a:off x="2555050" y="1919837"/>
          <a:ext cx="1216501" cy="105241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/>
            <a:t>Col·laboració interprofessional</a:t>
          </a:r>
        </a:p>
      </dsp:txBody>
      <dsp:txXfrm>
        <a:off x="2756650" y="2094245"/>
        <a:ext cx="813301" cy="703600"/>
      </dsp:txXfrm>
    </dsp:sp>
    <dsp:sp modelId="{37A921EE-7A16-46EF-8DA3-ED557E45F799}">
      <dsp:nvSpPr>
        <dsp:cNvPr id="0" name=""/>
        <dsp:cNvSpPr/>
      </dsp:nvSpPr>
      <dsp:spPr>
        <a:xfrm>
          <a:off x="1305399" y="2579815"/>
          <a:ext cx="560081" cy="4825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5B9F4-6FEE-4EE6-9BCC-471488F51D83}">
      <dsp:nvSpPr>
        <dsp:cNvPr id="0" name=""/>
        <dsp:cNvSpPr/>
      </dsp:nvSpPr>
      <dsp:spPr>
        <a:xfrm>
          <a:off x="1439377" y="2567868"/>
          <a:ext cx="1216501" cy="105241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/>
            <a:t>Educació</a:t>
          </a:r>
        </a:p>
      </dsp:txBody>
      <dsp:txXfrm>
        <a:off x="1640977" y="2742276"/>
        <a:ext cx="813301" cy="703600"/>
      </dsp:txXfrm>
    </dsp:sp>
    <dsp:sp modelId="{ECE52D49-9A5E-4992-B1A4-2F379AC263AC}">
      <dsp:nvSpPr>
        <dsp:cNvPr id="0" name=""/>
        <dsp:cNvSpPr/>
      </dsp:nvSpPr>
      <dsp:spPr>
        <a:xfrm>
          <a:off x="641037" y="1678002"/>
          <a:ext cx="560081" cy="48258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F0C341-33E9-49AD-9343-56B9D948B87A}">
      <dsp:nvSpPr>
        <dsp:cNvPr id="0" name=""/>
        <dsp:cNvSpPr/>
      </dsp:nvSpPr>
      <dsp:spPr>
        <a:xfrm>
          <a:off x="318524" y="1920561"/>
          <a:ext cx="1216501" cy="105241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/>
            <a:t>Investigació i pràctica basada en la evidència</a:t>
          </a:r>
        </a:p>
      </dsp:txBody>
      <dsp:txXfrm>
        <a:off x="520124" y="2094969"/>
        <a:ext cx="813301" cy="703600"/>
      </dsp:txXfrm>
    </dsp:sp>
    <dsp:sp modelId="{4CDE9898-ABDF-4C99-9028-450C1F543506}">
      <dsp:nvSpPr>
        <dsp:cNvPr id="0" name=""/>
        <dsp:cNvSpPr/>
      </dsp:nvSpPr>
      <dsp:spPr>
        <a:xfrm>
          <a:off x="318524" y="645858"/>
          <a:ext cx="1216501" cy="105241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/>
            <a:t>Lideratge professional</a:t>
          </a:r>
        </a:p>
      </dsp:txBody>
      <dsp:txXfrm>
        <a:off x="520124" y="820266"/>
        <a:ext cx="813301" cy="70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6063" y="0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D70048-5322-46F9-8193-81F0E9EEB76F}" type="datetimeFigureOut">
              <a:rPr lang="ca-ES"/>
              <a:pPr>
                <a:defRPr/>
              </a:pPr>
              <a:t>13/05/2022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42281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6063" y="9442281"/>
            <a:ext cx="2951118" cy="497047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036137-DDA4-4682-9737-5CBE3A6EA4DC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39572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6063" y="0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B086AA-64F5-42A1-9D18-BCCA580B1802}" type="datetimeFigureOut">
              <a:rPr lang="ca-ES"/>
              <a:pPr>
                <a:defRPr/>
              </a:pPr>
              <a:t>13/05/2022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pPr lvl="0"/>
            <a:endParaRPr lang="ca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522" y="4722739"/>
            <a:ext cx="5445745" cy="4473416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ca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42281"/>
            <a:ext cx="2951118" cy="497047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6063" y="9442281"/>
            <a:ext cx="2951118" cy="497047"/>
          </a:xfrm>
          <a:prstGeom prst="rect">
            <a:avLst/>
          </a:prstGeom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42B0B9-9964-44D6-8659-2B70B3AB5E5D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6979456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A9E10-921F-4E52-8C5B-A16CFE1B34B2}" type="slidenum">
              <a:rPr lang="ca-ES" smtClean="0"/>
              <a:pPr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93636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B0B9-9964-44D6-8659-2B70B3AB5E5D}" type="slidenum">
              <a:rPr lang="ca-ES" altLang="ca-ES" smtClean="0"/>
              <a:pPr/>
              <a:t>19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29861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ol 2"/>
          <p:cNvSpPr>
            <a:spLocks noGrp="1" noChangeArrowheads="1"/>
          </p:cNvSpPr>
          <p:nvPr>
            <p:ph type="ctrTitle"/>
          </p:nvPr>
        </p:nvSpPr>
        <p:spPr>
          <a:xfrm>
            <a:off x="3352800" y="839688"/>
            <a:ext cx="5562600" cy="2971800"/>
          </a:xfrm>
          <a:prstGeom prst="rect">
            <a:avLst/>
          </a:prstGeom>
        </p:spPr>
        <p:txBody>
          <a:bodyPr lIns="91440" tIns="45720" rIns="91440" bIns="45720"/>
          <a:lstStyle>
            <a:lvl1pPr algn="r">
              <a:defRPr sz="4800" b="1">
                <a:solidFill>
                  <a:srgbClr val="3399FF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Subtítol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68688"/>
            <a:ext cx="5562600" cy="1752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3066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97247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0827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65470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59387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068479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30332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534771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114108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371456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3851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493678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20821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785902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814434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57389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239048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57013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151237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513813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104903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04979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408077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168422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117107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104601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583553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838053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470"/>
              </a:lnSpc>
            </a:pPr>
            <a:r>
              <a:rPr spc="-5" dirty="0"/>
              <a:t>Institut</a:t>
            </a:r>
            <a:r>
              <a:rPr spc="-50" dirty="0"/>
              <a:t> </a:t>
            </a:r>
            <a:r>
              <a:rPr spc="-10" dirty="0"/>
              <a:t>Català</a:t>
            </a:r>
            <a:r>
              <a:rPr dirty="0"/>
              <a:t> </a:t>
            </a:r>
            <a:r>
              <a:rPr spc="-15" dirty="0"/>
              <a:t>d’Oncologia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526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4713" y="6814184"/>
            <a:ext cx="7228439" cy="4381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470"/>
              </a:lnSpc>
            </a:pPr>
            <a:r>
              <a:rPr spc="-5" dirty="0"/>
              <a:t>Institut</a:t>
            </a:r>
            <a:r>
              <a:rPr spc="-50" dirty="0"/>
              <a:t> </a:t>
            </a:r>
            <a:r>
              <a:rPr spc="-10" dirty="0"/>
              <a:t>Català</a:t>
            </a:r>
            <a:r>
              <a:rPr dirty="0"/>
              <a:t> </a:t>
            </a:r>
            <a:r>
              <a:rPr spc="-15" dirty="0"/>
              <a:t>d’Oncologia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65388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145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6C2517-3555-4590-943D-506CCE9859C0}" type="datetimeFigureOut">
              <a:rPr lang="ca-ES" smtClean="0"/>
              <a:t>13/05/2022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0E92DB-4088-4108-AD31-3EB733032F8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9768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8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614914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58000" y="642143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EB518-F8FB-4E71-B96D-AC1B5FB2FA7C}" type="slidenum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9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4838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91040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74300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1945223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5"/>
          <p:cNvSpPr>
            <a:spLocks noGrp="1"/>
          </p:cNvSpPr>
          <p:nvPr>
            <p:ph type="sldNum" sz="quarter" idx="10"/>
          </p:nvPr>
        </p:nvSpPr>
        <p:spPr>
          <a:xfrm>
            <a:off x="6858000" y="6421967"/>
            <a:ext cx="2133600" cy="3640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B59A3B-231A-4DFE-80EA-5812CFC7FBA1}" type="slidenum">
              <a:rPr lang="ca-ES" altLang="ca-ES"/>
              <a:pPr/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347990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1" descr="a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r="40208"/>
          <a:stretch>
            <a:fillRect/>
          </a:stretch>
        </p:blipFill>
        <p:spPr bwMode="auto">
          <a:xfrm>
            <a:off x="0" y="0"/>
            <a:ext cx="2844800" cy="7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1608138" y="655638"/>
            <a:ext cx="75358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Rectángulo 1"/>
          <p:cNvSpPr>
            <a:spLocks noChangeArrowheads="1"/>
          </p:cNvSpPr>
          <p:nvPr userDrawn="1"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ca-ES" altLang="ca-ES">
              <a:solidFill>
                <a:srgbClr val="FFFFFF"/>
              </a:solidFill>
            </a:endParaRPr>
          </a:p>
        </p:txBody>
      </p:sp>
      <p:pic>
        <p:nvPicPr>
          <p:cNvPr id="1029" name="Picture 36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6413500"/>
            <a:ext cx="877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14 Imagen" descr="peuics2.png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454775"/>
            <a:ext cx="1096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" descr="Y:\Nova marca de Salut\logotip\Generalitat\Mesa de trabajo 1 copia 3.png"/>
          <p:cNvPicPr>
            <a:picLocks noChangeAspect="1" noChangeArrowheads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5238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tge 1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394450"/>
            <a:ext cx="23987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kern="1200">
          <a:solidFill>
            <a:srgbClr val="7F7F7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7F7F7F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17 Conector recto"/>
          <p:cNvCxnSpPr/>
          <p:nvPr/>
        </p:nvCxnSpPr>
        <p:spPr>
          <a:xfrm>
            <a:off x="0" y="65563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1" name="Rectángulo 1"/>
          <p:cNvSpPr>
            <a:spLocks noChangeArrowheads="1"/>
          </p:cNvSpPr>
          <p:nvPr userDrawn="1"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ca-ES" altLang="ca-ES">
              <a:solidFill>
                <a:srgbClr val="FFFFFF"/>
              </a:solidFill>
            </a:endParaRPr>
          </a:p>
        </p:txBody>
      </p:sp>
      <p:pic>
        <p:nvPicPr>
          <p:cNvPr id="2052" name="Picture 3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6413500"/>
            <a:ext cx="87788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14 Imagen" descr="peuics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6454775"/>
            <a:ext cx="10969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Y:\Nova marca de Salut\logotip\Generalitat\Mesa de trabajo 1 copia 3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45238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tg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394450"/>
            <a:ext cx="23987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52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ángulo 1"/>
          <p:cNvSpPr>
            <a:spLocks noChangeArrowheads="1"/>
          </p:cNvSpPr>
          <p:nvPr userDrawn="1"/>
        </p:nvSpPr>
        <p:spPr bwMode="auto">
          <a:xfrm>
            <a:off x="0" y="0"/>
            <a:ext cx="9144000" cy="600075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ca-ES" altLang="ca-ES">
              <a:solidFill>
                <a:srgbClr val="FFFFFF"/>
              </a:solidFill>
            </a:endParaRPr>
          </a:p>
        </p:txBody>
      </p:sp>
      <p:pic>
        <p:nvPicPr>
          <p:cNvPr id="3075" name="Imagen 10" descr="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 b="10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9"/>
          <p:cNvSpPr txBox="1">
            <a:spLocks noChangeArrowheads="1"/>
          </p:cNvSpPr>
          <p:nvPr userDrawn="1"/>
        </p:nvSpPr>
        <p:spPr bwMode="auto">
          <a:xfrm>
            <a:off x="6788150" y="6237288"/>
            <a:ext cx="1822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ca-ES" sz="1800" b="1" i="1" dirty="0" err="1" smtClean="0">
                <a:solidFill>
                  <a:prstClr val="white"/>
                </a:solidFill>
              </a:rPr>
              <a:t>ics.g</a:t>
            </a:r>
            <a:r>
              <a:rPr lang="ca-ES" altLang="ca-ES" sz="1800" b="1" i="1" dirty="0" err="1" smtClean="0">
                <a:solidFill>
                  <a:prstClr val="white"/>
                </a:solidFill>
              </a:rPr>
              <a:t>encat.cat</a:t>
            </a:r>
            <a:endParaRPr lang="ca-ES" altLang="ca-ES" sz="1800" b="1" i="1" dirty="0">
              <a:solidFill>
                <a:prstClr val="white"/>
              </a:solidFill>
            </a:endParaRPr>
          </a:p>
        </p:txBody>
      </p:sp>
      <p:pic>
        <p:nvPicPr>
          <p:cNvPr id="10" name="Picture 14" descr="C:\Users\esadurni\AppData\Local\Microsoft\Windows\Temporary Internet Files\Content.Outlook\6ELW5V31\LOGO_10 (2).jpg"/>
          <p:cNvPicPr>
            <a:picLocks noChangeAspect="1" noChangeArrowheads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205105" y="6272875"/>
            <a:ext cx="1104949" cy="3472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078" name="Picture 2" descr="Y:\Nova marca de Salut\logotip\Generalitat\Mesa de trabajo 1 copia 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37288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Imat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520825"/>
            <a:ext cx="6935787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"/>
          <p:cNvSpPr>
            <a:spLocks noChangeArrowheads="1"/>
          </p:cNvSpPr>
          <p:nvPr/>
        </p:nvSpPr>
        <p:spPr bwMode="auto">
          <a:xfrm>
            <a:off x="0" y="6281738"/>
            <a:ext cx="9144000" cy="576262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a-E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BF122D-A05F-460E-BCCF-F7EEF733FEED}" type="slidenum">
              <a:rPr lang="ca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ca-E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0" y="65563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3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0" y="6408000"/>
            <a:ext cx="87788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peuics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228000" y="6408000"/>
            <a:ext cx="1097282" cy="246889"/>
          </a:xfrm>
          <a:prstGeom prst="rect">
            <a:avLst/>
          </a:prstGeom>
        </p:spPr>
      </p:pic>
      <p:pic>
        <p:nvPicPr>
          <p:cNvPr id="9" name="Imatg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6408007"/>
            <a:ext cx="1684572" cy="274930"/>
          </a:xfrm>
          <a:prstGeom prst="rect">
            <a:avLst/>
          </a:prstGeom>
        </p:spPr>
      </p:pic>
      <p:pic>
        <p:nvPicPr>
          <p:cNvPr id="12" name="Imatg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6408000"/>
            <a:ext cx="1777292" cy="2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3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ctrTitle"/>
          </p:nvPr>
        </p:nvSpPr>
        <p:spPr>
          <a:xfrm>
            <a:off x="3545594" y="1140418"/>
            <a:ext cx="4884503" cy="2115015"/>
          </a:xfrm>
        </p:spPr>
        <p:txBody>
          <a:bodyPr>
            <a:normAutofit/>
          </a:bodyPr>
          <a:lstStyle/>
          <a:p>
            <a:pPr lvl="0"/>
            <a:r>
              <a:rPr lang="ca-ES" sz="2025" dirty="0" smtClean="0">
                <a:solidFill>
                  <a:schemeClr val="bg1"/>
                </a:solidFill>
              </a:rPr>
              <a:t>Gener </a:t>
            </a:r>
            <a:r>
              <a:rPr lang="ca-ES" sz="2025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2" name="Rectangle 1"/>
          <p:cNvSpPr/>
          <p:nvPr/>
        </p:nvSpPr>
        <p:spPr>
          <a:xfrm>
            <a:off x="2044700" y="1175395"/>
            <a:ext cx="6399110" cy="2039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Bef>
                <a:spcPts val="105"/>
              </a:spcBef>
            </a:pPr>
            <a:r>
              <a:rPr lang="ca-ES" sz="2400" b="1" dirty="0" smtClean="0">
                <a:solidFill>
                  <a:srgbClr val="1F497D"/>
                </a:solidFill>
                <a:latin typeface="Arial"/>
                <a:cs typeface="Arial"/>
              </a:rPr>
              <a:t>RECONEXEMENT I REGULACIÓ DE LA INFERMERA DE PRÀCTICA AVANÇADA A</a:t>
            </a:r>
          </a:p>
          <a:p>
            <a:pPr marL="12700" lvl="0" algn="ctr">
              <a:spcBef>
                <a:spcPts val="105"/>
              </a:spcBef>
            </a:pPr>
            <a:r>
              <a:rPr lang="ca-ES" sz="2400" b="1" dirty="0" smtClean="0">
                <a:solidFill>
                  <a:srgbClr val="1F497D"/>
                </a:solidFill>
                <a:latin typeface="Arial"/>
                <a:cs typeface="Arial"/>
              </a:rPr>
              <a:t>L’</a:t>
            </a:r>
            <a:r>
              <a:rPr lang="ca-ES" sz="2800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INSTITUT CATALÀ DE LA SALUT</a:t>
            </a:r>
          </a:p>
          <a:p>
            <a:pPr marL="12700" lvl="0" algn="ctr">
              <a:spcBef>
                <a:spcPts val="105"/>
              </a:spcBef>
            </a:pPr>
            <a:endParaRPr lang="ca-ES" sz="2400" b="1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2700" lvl="0" algn="ctr">
              <a:spcBef>
                <a:spcPts val="105"/>
              </a:spcBef>
            </a:pPr>
            <a:r>
              <a:rPr lang="ca-ES" sz="2400" b="1" dirty="0" smtClean="0">
                <a:solidFill>
                  <a:srgbClr val="1F497D"/>
                </a:solidFill>
                <a:latin typeface="Arial"/>
                <a:cs typeface="Arial"/>
              </a:rPr>
              <a:t>Programa</a:t>
            </a:r>
            <a:r>
              <a:rPr lang="ca-ES" sz="2400" b="1" spc="-45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sz="2400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sz="2400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sz="2400" b="1" dirty="0" smtClean="0">
                <a:solidFill>
                  <a:srgbClr val="1F497D"/>
                </a:solidFill>
                <a:latin typeface="Arial"/>
                <a:cs typeface="Arial"/>
              </a:rPr>
              <a:t>Certificació</a:t>
            </a:r>
            <a:endParaRPr lang="ca-ES" sz="24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21" y="21770"/>
            <a:ext cx="689179" cy="569201"/>
          </a:xfrm>
          <a:prstGeom prst="rect">
            <a:avLst/>
          </a:prstGeom>
        </p:spPr>
      </p:pic>
      <p:sp>
        <p:nvSpPr>
          <p:cNvPr id="4" name="AutoShape 2" descr="Identitat corporativa. Institut Català de la Sal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 descr="C:\Users\h501ujjg\Desktop\descarg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3460750"/>
            <a:ext cx="48006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346700" y="5143500"/>
            <a:ext cx="344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José Ant. Jerez González</a:t>
            </a:r>
          </a:p>
          <a:p>
            <a:r>
              <a:rPr lang="ca-ES" b="1" dirty="0" smtClean="0"/>
              <a:t>Coordinador GEICS IPA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25329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87 Elipse"/>
          <p:cNvSpPr/>
          <p:nvPr/>
        </p:nvSpPr>
        <p:spPr>
          <a:xfrm>
            <a:off x="2806474" y="3889573"/>
            <a:ext cx="2022864" cy="720079"/>
          </a:xfrm>
          <a:prstGeom prst="ellipse">
            <a:avLst/>
          </a:prstGeom>
          <a:solidFill>
            <a:srgbClr val="FC04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49" name="2048 Elipse"/>
          <p:cNvSpPr/>
          <p:nvPr/>
        </p:nvSpPr>
        <p:spPr>
          <a:xfrm>
            <a:off x="2800826" y="2593428"/>
            <a:ext cx="2028512" cy="720079"/>
          </a:xfrm>
          <a:prstGeom prst="ellipse">
            <a:avLst/>
          </a:prstGeom>
          <a:solidFill>
            <a:srgbClr val="FDD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9034" y="36304"/>
            <a:ext cx="8229600" cy="638944"/>
          </a:xfrm>
        </p:spPr>
        <p:txBody>
          <a:bodyPr/>
          <a:lstStyle/>
          <a:p>
            <a:r>
              <a:rPr lang="ca-ES" sz="3200" b="1" dirty="0" smtClean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Infermera pràctica avançada ICS</a:t>
            </a:r>
            <a:endParaRPr lang="ca-ES" sz="3200" b="1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2 Anillo"/>
          <p:cNvSpPr/>
          <p:nvPr/>
        </p:nvSpPr>
        <p:spPr>
          <a:xfrm>
            <a:off x="1289730" y="1370011"/>
            <a:ext cx="5040560" cy="4464496"/>
          </a:xfrm>
          <a:prstGeom prst="donu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89038" y="2593428"/>
            <a:ext cx="1224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 smtClean="0">
                <a:solidFill>
                  <a:srgbClr val="2217F5"/>
                </a:solidFill>
              </a:rPr>
              <a:t>Infermera clínica d’atenció directa</a:t>
            </a:r>
            <a:endParaRPr lang="ca-ES" sz="1200" b="1" dirty="0">
              <a:solidFill>
                <a:srgbClr val="2217F5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05693" y="3956546"/>
            <a:ext cx="201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b="1" dirty="0" smtClean="0">
                <a:solidFill>
                  <a:srgbClr val="2217F5"/>
                </a:solidFill>
              </a:rPr>
              <a:t>Infermera consultora experta</a:t>
            </a:r>
            <a:endParaRPr lang="ca-ES" sz="1600" b="1" dirty="0">
              <a:solidFill>
                <a:srgbClr val="2217F5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 rot="17844992">
            <a:off x="1872078" y="262481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a-ES"/>
            </a:defPPr>
            <a:lvl1pPr>
              <a:defRPr sz="2800" b="1"/>
            </a:lvl1pPr>
          </a:lstStyle>
          <a:p>
            <a:r>
              <a:rPr lang="ca-ES" dirty="0">
                <a:solidFill>
                  <a:srgbClr val="FDD1FD"/>
                </a:solidFill>
              </a:rPr>
              <a:t>P</a:t>
            </a:r>
          </a:p>
        </p:txBody>
      </p:sp>
      <p:sp>
        <p:nvSpPr>
          <p:cNvPr id="12" name="11 CuadroTexto"/>
          <p:cNvSpPr txBox="1"/>
          <p:nvPr/>
        </p:nvSpPr>
        <p:spPr>
          <a:xfrm rot="18045654">
            <a:off x="1951244" y="239193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FDD1FD"/>
                </a:solidFill>
              </a:rPr>
              <a:t>R</a:t>
            </a:r>
          </a:p>
        </p:txBody>
      </p:sp>
      <p:sp>
        <p:nvSpPr>
          <p:cNvPr id="8" name="7 CuadroTexto"/>
          <p:cNvSpPr txBox="1"/>
          <p:nvPr/>
        </p:nvSpPr>
        <p:spPr>
          <a:xfrm rot="18930060">
            <a:off x="2275460" y="2052699"/>
            <a:ext cx="26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FDD1FD"/>
                </a:solidFill>
              </a:rPr>
              <a:t>C</a:t>
            </a:r>
          </a:p>
        </p:txBody>
      </p:sp>
      <p:sp>
        <p:nvSpPr>
          <p:cNvPr id="18" name="17 CuadroTexto"/>
          <p:cNvSpPr txBox="1"/>
          <p:nvPr/>
        </p:nvSpPr>
        <p:spPr>
          <a:xfrm rot="20799170">
            <a:off x="3099977" y="155272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A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 rot="19495586">
            <a:off x="2442349" y="186951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T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 rot="20198835">
            <a:off x="2671979" y="174794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I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 rot="20419610">
            <a:off x="2837357" y="1680998"/>
            <a:ext cx="264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>
                <a:solidFill>
                  <a:srgbClr val="FDD1FD"/>
                </a:solidFill>
              </a:rPr>
              <a:t>C</a:t>
            </a:r>
          </a:p>
        </p:txBody>
      </p:sp>
      <p:sp>
        <p:nvSpPr>
          <p:cNvPr id="23" name="22 CuadroTexto"/>
          <p:cNvSpPr txBox="1"/>
          <p:nvPr/>
        </p:nvSpPr>
        <p:spPr>
          <a:xfrm rot="726284">
            <a:off x="4032125" y="154971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A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 rot="1282946">
            <a:off x="4505041" y="171272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A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 rot="2820758">
            <a:off x="5181811" y="2222187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A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 rot="1861660">
            <a:off x="4733862" y="1854886"/>
            <a:ext cx="42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FDD1FD"/>
                </a:solidFill>
              </a:rPr>
              <a:t>N</a:t>
            </a:r>
          </a:p>
        </p:txBody>
      </p:sp>
      <p:sp>
        <p:nvSpPr>
          <p:cNvPr id="36" name="35 CuadroTexto"/>
          <p:cNvSpPr txBox="1"/>
          <p:nvPr/>
        </p:nvSpPr>
        <p:spPr>
          <a:xfrm rot="801544">
            <a:off x="4252235" y="1624016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FDD1FD"/>
                </a:solidFill>
              </a:rPr>
              <a:t>V</a:t>
            </a:r>
          </a:p>
        </p:txBody>
      </p:sp>
      <p:sp>
        <p:nvSpPr>
          <p:cNvPr id="42" name="41 CuadroTexto"/>
          <p:cNvSpPr txBox="1"/>
          <p:nvPr/>
        </p:nvSpPr>
        <p:spPr>
          <a:xfrm rot="2461041">
            <a:off x="4992259" y="2011237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Ç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 rot="3146045">
            <a:off x="5328448" y="244428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D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 rot="3491161">
            <a:off x="5467568" y="267088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A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3369553" y="3192139"/>
            <a:ext cx="899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4400" b="1" dirty="0" smtClean="0">
                <a:solidFill>
                  <a:srgbClr val="2217F5"/>
                </a:solidFill>
              </a:rPr>
              <a:t>ICS</a:t>
            </a:r>
            <a:endParaRPr lang="ca-ES" sz="4400" b="1" dirty="0">
              <a:solidFill>
                <a:srgbClr val="2217F5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 rot="18829589">
            <a:off x="2083479" y="2142692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smtClean="0">
                <a:solidFill>
                  <a:srgbClr val="FDD1FD"/>
                </a:solidFill>
              </a:rPr>
              <a:t>À</a:t>
            </a:r>
            <a:endParaRPr lang="ca-ES" sz="2800" b="1" dirty="0">
              <a:solidFill>
                <a:srgbClr val="FDD1FD"/>
              </a:solidFill>
            </a:endParaRPr>
          </a:p>
        </p:txBody>
      </p:sp>
      <p:sp>
        <p:nvSpPr>
          <p:cNvPr id="2052" name="2051 Flecha izquierda"/>
          <p:cNvSpPr/>
          <p:nvPr/>
        </p:nvSpPr>
        <p:spPr>
          <a:xfrm>
            <a:off x="6365732" y="1408304"/>
            <a:ext cx="1719850" cy="2168556"/>
          </a:xfrm>
          <a:prstGeom prst="leftArrow">
            <a:avLst/>
          </a:prstGeom>
          <a:solidFill>
            <a:srgbClr val="F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b="1" dirty="0">
              <a:solidFill>
                <a:srgbClr val="FDD1F5"/>
              </a:solidFill>
            </a:endParaRPr>
          </a:p>
        </p:txBody>
      </p:sp>
      <p:sp>
        <p:nvSpPr>
          <p:cNvPr id="93" name="92 Flecha izquierda"/>
          <p:cNvSpPr/>
          <p:nvPr/>
        </p:nvSpPr>
        <p:spPr>
          <a:xfrm>
            <a:off x="6357389" y="3745556"/>
            <a:ext cx="1664527" cy="2088230"/>
          </a:xfrm>
          <a:prstGeom prst="leftArrow">
            <a:avLst/>
          </a:prstGeom>
          <a:solidFill>
            <a:srgbClr val="FC04C7">
              <a:alpha val="9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FF0000"/>
              </a:solidFill>
            </a:endParaRPr>
          </a:p>
        </p:txBody>
      </p:sp>
      <p:sp>
        <p:nvSpPr>
          <p:cNvPr id="2053" name="2052 Rectángulo"/>
          <p:cNvSpPr/>
          <p:nvPr/>
        </p:nvSpPr>
        <p:spPr>
          <a:xfrm>
            <a:off x="6469990" y="4329556"/>
            <a:ext cx="16903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ca-ES" b="1" dirty="0" smtClean="0">
                <a:solidFill>
                  <a:srgbClr val="2217F5"/>
                </a:solidFill>
              </a:rPr>
              <a:t>Assessorament clínic expert a professionals</a:t>
            </a:r>
            <a:endParaRPr lang="ca-ES" b="1" dirty="0">
              <a:solidFill>
                <a:srgbClr val="2217F5"/>
              </a:solidFill>
            </a:endParaRPr>
          </a:p>
        </p:txBody>
      </p:sp>
      <p:sp>
        <p:nvSpPr>
          <p:cNvPr id="2054" name="2053 Rectángulo"/>
          <p:cNvSpPr/>
          <p:nvPr/>
        </p:nvSpPr>
        <p:spPr>
          <a:xfrm>
            <a:off x="6289755" y="2223597"/>
            <a:ext cx="1944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b="1" dirty="0" smtClean="0">
                <a:solidFill>
                  <a:srgbClr val="2217F5"/>
                </a:solidFill>
              </a:rPr>
              <a:t>Atenció directa a pacients</a:t>
            </a:r>
            <a:endParaRPr lang="ca-ES" b="1" dirty="0">
              <a:solidFill>
                <a:srgbClr val="2217F5"/>
              </a:solidFill>
            </a:endParaRPr>
          </a:p>
        </p:txBody>
      </p:sp>
      <p:pic>
        <p:nvPicPr>
          <p:cNvPr id="31" name="Imat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641" y="36304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70885" y="191692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02" y="21770"/>
            <a:ext cx="689179" cy="5692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7413" y="1208184"/>
            <a:ext cx="811953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</a:rPr>
              <a:t>PER TANT, SÓN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ELEMENTS 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CLAU DE L’EXERCICI</a:t>
            </a:r>
            <a:r>
              <a:rPr lang="ca-ES"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:</a:t>
            </a:r>
          </a:p>
          <a:p>
            <a:pPr lvl="1"/>
            <a:endParaRPr lang="ca-E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814070" lvl="1" indent="-344805">
              <a:spcBef>
                <a:spcPts val="600"/>
              </a:spcBef>
              <a:buFont typeface="Symbol"/>
              <a:buChar char=""/>
              <a:tabLst>
                <a:tab pos="356870" algn="l"/>
                <a:tab pos="357505" algn="l"/>
              </a:tabLst>
            </a:pPr>
            <a:r>
              <a:rPr lang="ca-ES" sz="1600" spc="-2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</a:t>
            </a:r>
            <a:r>
              <a:rPr lang="ca-ES" sz="1600" b="1" i="1" spc="-2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EXPERTESA</a:t>
            </a:r>
            <a:r>
              <a:rPr lang="ca-ES" sz="1600" spc="-2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lang="ca-ES" sz="1600" spc="15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ca-ES" sz="1600" spc="15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469265" lvl="1">
              <a:spcBef>
                <a:spcPts val="600"/>
              </a:spcBef>
              <a:tabLst>
                <a:tab pos="356870" algn="l"/>
                <a:tab pos="357505" algn="l"/>
              </a:tabLst>
            </a:pPr>
            <a:r>
              <a:rPr lang="ca-ES" sz="1600" spc="15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    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essent</a:t>
            </a:r>
            <a:r>
              <a:rPr lang="ca-ES" sz="1600" spc="13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necessari</a:t>
            </a:r>
            <a:r>
              <a:rPr lang="ca-ES" sz="1600" spc="14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un</a:t>
            </a:r>
            <a:r>
              <a:rPr lang="ca-ES" sz="1600" spc="1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període</a:t>
            </a:r>
            <a:r>
              <a:rPr lang="ca-ES" sz="1600" b="1" spc="15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lang="ca-ES" sz="1600" b="1" spc="15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temps</a:t>
            </a:r>
            <a:r>
              <a:rPr lang="ca-ES" sz="1600" b="1" spc="1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ampli</a:t>
            </a:r>
            <a:r>
              <a:rPr lang="ca-ES" sz="1600" b="1" spc="1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d’experiència</a:t>
            </a:r>
            <a:r>
              <a:rPr lang="ca-ES" sz="1600" b="1" spc="15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en</a:t>
            </a:r>
            <a:r>
              <a:rPr lang="ca-ES" sz="1600" spc="1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2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l’àmbit  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concret</a:t>
            </a:r>
            <a:endParaRPr lang="ca-E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814070" lvl="1"/>
            <a:r>
              <a:rPr lang="ca-ES"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en</a:t>
            </a: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el</a:t>
            </a:r>
            <a:r>
              <a:rPr lang="ca-ES" sz="1600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que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es</a:t>
            </a:r>
            <a:r>
              <a:rPr lang="ca-ES" sz="16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desenvolupa</a:t>
            </a:r>
            <a:r>
              <a:rPr lang="ca-ES" sz="16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 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pràctica</a:t>
            </a:r>
            <a:r>
              <a:rPr lang="ca-ES" sz="1600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clínica   </a:t>
            </a:r>
            <a:endParaRPr lang="ca-ES" sz="1600" spc="-1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814070" lvl="1"/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ca-E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814070" marR="10160" lvl="1" indent="-344805">
              <a:spcBef>
                <a:spcPts val="600"/>
              </a:spcBef>
              <a:buFont typeface="Symbol"/>
              <a:buChar char=""/>
              <a:tabLst>
                <a:tab pos="356870" algn="l"/>
                <a:tab pos="357505" algn="l"/>
              </a:tabLst>
            </a:pP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lang="ca-ES" sz="1600" spc="14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FORMACIÓ</a:t>
            </a:r>
            <a:r>
              <a:rPr lang="ca-ES" sz="1600" b="1" i="1" spc="12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AVANÇADA</a:t>
            </a:r>
            <a:r>
              <a:rPr lang="ca-ES" sz="1600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lang="ca-ES" sz="1600" i="1" spc="15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469265" marR="10160" lvl="1">
              <a:spcBef>
                <a:spcPts val="600"/>
              </a:spcBef>
              <a:tabLst>
                <a:tab pos="356870" algn="l"/>
                <a:tab pos="357505" algn="l"/>
              </a:tabLst>
            </a:pPr>
            <a:r>
              <a:rPr lang="ca-ES" sz="1600" i="1" spc="15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    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situant-se</a:t>
            </a:r>
            <a:r>
              <a:rPr lang="ca-ES" sz="1600" spc="19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</a:t>
            </a:r>
            <a:r>
              <a:rPr lang="ca-ES" sz="1600" spc="14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nivell</a:t>
            </a:r>
            <a:r>
              <a:rPr lang="ca-ES" sz="1600" b="1" spc="14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lang="ca-ES" sz="1600" b="1" spc="15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màster o especialitat,</a:t>
            </a:r>
            <a:r>
              <a:rPr lang="ca-ES" sz="1600" b="1" spc="16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que</a:t>
            </a:r>
            <a:r>
              <a:rPr lang="ca-ES" sz="1600" spc="1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proporciona</a:t>
            </a:r>
            <a:r>
              <a:rPr lang="ca-ES" sz="1600" spc="15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les</a:t>
            </a:r>
            <a:r>
              <a:rPr lang="ca-ES" sz="1600" spc="1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eines</a:t>
            </a:r>
            <a:r>
              <a:rPr lang="ca-ES" sz="1600" spc="14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pel </a:t>
            </a:r>
            <a:r>
              <a:rPr lang="ca-ES" sz="1600" spc="-35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lang="ca-ES" sz="1600" spc="-35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        	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desenvolupament</a:t>
            </a:r>
            <a:r>
              <a:rPr lang="ca-ES" sz="1600" spc="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lang="ca-ES" sz="1600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 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pràctica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basada</a:t>
            </a:r>
            <a:r>
              <a:rPr lang="ca-ES"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en</a:t>
            </a:r>
            <a:r>
              <a:rPr lang="ca-ES"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2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l’evidència</a:t>
            </a:r>
          </a:p>
          <a:p>
            <a:pPr marL="469265" marR="10160" lvl="1">
              <a:spcBef>
                <a:spcPts val="600"/>
              </a:spcBef>
              <a:tabLst>
                <a:tab pos="356870" algn="l"/>
                <a:tab pos="357505" algn="l"/>
              </a:tabLst>
            </a:pPr>
            <a:endParaRPr lang="ca-E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814070" lvl="1" indent="-344805">
              <a:spcBef>
                <a:spcPts val="600"/>
              </a:spcBef>
              <a:buFont typeface="Symbol"/>
              <a:buChar char=""/>
              <a:tabLst>
                <a:tab pos="356870" algn="l"/>
                <a:tab pos="357505" algn="l"/>
              </a:tabLst>
            </a:pP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lang="ca-ES" sz="1600" spc="2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i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PRESA</a:t>
            </a:r>
            <a:r>
              <a:rPr lang="ca-ES" sz="1600" b="1" i="1" spc="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i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lang="ca-ES" sz="1600" b="1" i="1" spc="2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i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DECISIONS</a:t>
            </a:r>
            <a:r>
              <a:rPr lang="ca-ES" sz="1600" b="1" i="1" spc="2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i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COMPLEXES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lang="ca-ES" sz="1600" spc="3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</a:p>
          <a:p>
            <a:pPr marL="469265" lvl="1">
              <a:spcBef>
                <a:spcPts val="600"/>
              </a:spcBef>
              <a:tabLst>
                <a:tab pos="356870" algn="l"/>
                <a:tab pos="357505" algn="l"/>
              </a:tabLst>
            </a:pP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	que</a:t>
            </a:r>
            <a:r>
              <a:rPr lang="ca-ES" sz="1600" spc="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ve</a:t>
            </a:r>
            <a:r>
              <a:rPr lang="ca-ES" sz="16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derivada</a:t>
            </a:r>
            <a:r>
              <a:rPr lang="ca-ES" sz="1600" spc="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lang="ca-ES" sz="1600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l’experiència</a:t>
            </a:r>
            <a:r>
              <a:rPr lang="ca-ES" sz="1600" spc="2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lang="ca-ES" sz="16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</a:t>
            </a:r>
            <a:r>
              <a:rPr lang="ca-ES" sz="1600" spc="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formació,</a:t>
            </a:r>
            <a:r>
              <a:rPr lang="ca-ES" sz="1600" spc="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però</a:t>
            </a:r>
            <a:r>
              <a:rPr lang="ca-ES" sz="1600" spc="4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també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del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raonament </a:t>
            </a:r>
            <a:r>
              <a:rPr lang="ca-ES" sz="16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judici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clínic</a:t>
            </a:r>
            <a:r>
              <a:rPr lang="ca-ES"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lang="ca-ES" sz="1600" spc="3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el</a:t>
            </a:r>
            <a:r>
              <a:rPr lang="ca-ES"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lideratge</a:t>
            </a:r>
            <a:r>
              <a:rPr lang="ca-ES" sz="1600" spc="3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dintre</a:t>
            </a:r>
            <a:r>
              <a:rPr lang="ca-ES" sz="1600" spc="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lang="ca-ES" sz="1600" spc="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l’equip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salut</a:t>
            </a:r>
            <a:endParaRPr lang="ca-E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57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842493" y="1491626"/>
            <a:ext cx="7570063" cy="33205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069" marR="207010" algn="just">
              <a:lnSpc>
                <a:spcPct val="106900"/>
              </a:lnSpc>
              <a:spcBef>
                <a:spcPts val="110"/>
              </a:spcBef>
            </a:pPr>
            <a:endParaRPr lang="ca-ES" sz="1600" spc="5" dirty="0" smtClean="0">
              <a:latin typeface="Calibri"/>
              <a:cs typeface="Calibri"/>
            </a:endParaRPr>
          </a:p>
          <a:p>
            <a:pPr marL="52069" marR="207010" algn="just">
              <a:lnSpc>
                <a:spcPct val="106900"/>
              </a:lnSpc>
              <a:spcBef>
                <a:spcPts val="110"/>
              </a:spcBef>
            </a:pPr>
            <a:r>
              <a:rPr lang="ca-ES" b="1" spc="-5" dirty="0" smtClean="0">
                <a:solidFill>
                  <a:schemeClr val="tx2"/>
                </a:solidFill>
              </a:rPr>
              <a:t>Justificació</a:t>
            </a:r>
          </a:p>
          <a:p>
            <a:pPr marL="52069" marR="207010" algn="just">
              <a:lnSpc>
                <a:spcPct val="106900"/>
              </a:lnSpc>
              <a:spcBef>
                <a:spcPts val="110"/>
              </a:spcBef>
            </a:pPr>
            <a:r>
              <a:rPr lang="ca-ES" sz="1600" spc="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El</a:t>
            </a:r>
            <a:r>
              <a:rPr lang="ca-ES" sz="1600" spc="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Programa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de</a:t>
            </a:r>
            <a:r>
              <a:rPr lang="ca-ES" sz="1600" spc="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Certificació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té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per</a:t>
            </a:r>
            <a:r>
              <a:rPr lang="ca-ES" sz="1600" spc="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objectiu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regular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els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criteris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d’accés</a:t>
            </a:r>
            <a:r>
              <a:rPr lang="ca-ES" sz="16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al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reconeixement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 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acreditació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 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la </a:t>
            </a:r>
            <a:r>
              <a:rPr lang="ca-ES" sz="16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Pràctica 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Avançada </a:t>
            </a:r>
            <a:r>
              <a:rPr lang="ca-ES" sz="1600" b="1" spc="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en </a:t>
            </a:r>
            <a:r>
              <a:rPr lang="ca-ES" sz="16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les infermeres de 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l’Institut </a:t>
            </a:r>
            <a:r>
              <a:rPr lang="ca-ES" sz="1600" b="1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Català</a:t>
            </a:r>
            <a:r>
              <a:rPr lang="ca-ES" sz="1600" b="1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b="1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 la Salut  (ICS)</a:t>
            </a:r>
            <a:r>
              <a:rPr lang="ca-ES"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,</a:t>
            </a:r>
            <a:r>
              <a:rPr lang="ca-ES" sz="1600" spc="-2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en base a :</a:t>
            </a:r>
          </a:p>
          <a:p>
            <a:pPr marL="52069" marR="207010" algn="just">
              <a:lnSpc>
                <a:spcPct val="106900"/>
              </a:lnSpc>
              <a:spcBef>
                <a:spcPts val="110"/>
              </a:spcBef>
            </a:pPr>
            <a:endParaRPr lang="ca-ES" sz="16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567690" indent="-287020">
              <a:spcBef>
                <a:spcPts val="935"/>
              </a:spcBef>
              <a:buFont typeface="Arial" panose="020B0604020202020204" pitchFamily="34" charset="0"/>
              <a:buChar char="•"/>
              <a:tabLst>
                <a:tab pos="567690" algn="l"/>
                <a:tab pos="568325" algn="l"/>
              </a:tabLst>
            </a:pPr>
            <a:r>
              <a:rPr lang="ca-ES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</a:t>
            </a:r>
            <a:r>
              <a:rPr lang="ca-ES"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</a:t>
            </a:r>
            <a:r>
              <a:rPr lang="ca-ES" sz="1600" spc="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reconeixement</a:t>
            </a:r>
            <a:r>
              <a:rPr lang="ca-ES" sz="1600" spc="4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lang="ca-ES" sz="1600" spc="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2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l’expertesa</a:t>
            </a:r>
            <a:r>
              <a:rPr lang="ca-ES" sz="1600" spc="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dels</a:t>
            </a:r>
            <a:r>
              <a:rPr lang="ca-ES" sz="1600" spc="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professionals</a:t>
            </a:r>
            <a:endParaRPr lang="ca-ES" sz="16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566420" marR="213360" indent="-28575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567690" algn="l"/>
                <a:tab pos="568325" algn="l"/>
              </a:tabLst>
            </a:pP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Definició i implementació d’un model de pacte amb les direccions de desenvolupament professional (PDIPA)</a:t>
            </a:r>
          </a:p>
          <a:p>
            <a:pPr marL="566420" marR="213360" indent="-28575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567690" algn="l"/>
                <a:tab pos="568325" algn="l"/>
              </a:tabLst>
            </a:pP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Potenciar la integració en l’equip multidisciplinari </a:t>
            </a:r>
            <a:endParaRPr lang="ca-ES" sz="1600" spc="-15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566420" marR="213360" indent="-285750">
              <a:spcBef>
                <a:spcPts val="795"/>
              </a:spcBef>
              <a:buFont typeface="Arial" panose="020B0604020202020204" pitchFamily="34" charset="0"/>
              <a:buChar char="•"/>
              <a:tabLst>
                <a:tab pos="567690" algn="l"/>
                <a:tab pos="568325" algn="l"/>
              </a:tabLst>
            </a:pP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Creació </a:t>
            </a:r>
            <a:r>
              <a:rPr lang="ca-ES" sz="16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d’un sistema </a:t>
            </a: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objectiu d’avaluació</a:t>
            </a:r>
            <a:endParaRPr lang="ca-ES" sz="1700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object 10"/>
          <p:cNvSpPr txBox="1"/>
          <p:nvPr/>
        </p:nvSpPr>
        <p:spPr>
          <a:xfrm>
            <a:off x="164022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66" y="30237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50850" y="3670300"/>
            <a:ext cx="8356600" cy="298450"/>
            <a:chOff x="450850" y="2813050"/>
            <a:chExt cx="8356600" cy="298450"/>
          </a:xfrm>
        </p:grpSpPr>
        <p:sp>
          <p:nvSpPr>
            <p:cNvPr id="4" name="object 4"/>
            <p:cNvSpPr/>
            <p:nvPr/>
          </p:nvSpPr>
          <p:spPr>
            <a:xfrm>
              <a:off x="457200" y="2819400"/>
              <a:ext cx="8343900" cy="285750"/>
            </a:xfrm>
            <a:custGeom>
              <a:avLst/>
              <a:gdLst/>
              <a:ahLst/>
              <a:cxnLst/>
              <a:rect l="l" t="t" r="r" b="b"/>
              <a:pathLst>
                <a:path w="8343900" h="285750">
                  <a:moveTo>
                    <a:pt x="8296275" y="0"/>
                  </a:moveTo>
                  <a:lnTo>
                    <a:pt x="47625" y="0"/>
                  </a:lnTo>
                  <a:lnTo>
                    <a:pt x="29087" y="3744"/>
                  </a:lnTo>
                  <a:lnTo>
                    <a:pt x="13949" y="13954"/>
                  </a:lnTo>
                  <a:lnTo>
                    <a:pt x="3742" y="29092"/>
                  </a:lnTo>
                  <a:lnTo>
                    <a:pt x="0" y="47625"/>
                  </a:lnTo>
                  <a:lnTo>
                    <a:pt x="0" y="238125"/>
                  </a:lnTo>
                  <a:lnTo>
                    <a:pt x="3742" y="256657"/>
                  </a:lnTo>
                  <a:lnTo>
                    <a:pt x="13949" y="271795"/>
                  </a:lnTo>
                  <a:lnTo>
                    <a:pt x="29087" y="282005"/>
                  </a:lnTo>
                  <a:lnTo>
                    <a:pt x="47625" y="285750"/>
                  </a:lnTo>
                  <a:lnTo>
                    <a:pt x="8296275" y="285750"/>
                  </a:lnTo>
                  <a:lnTo>
                    <a:pt x="8314807" y="282005"/>
                  </a:lnTo>
                  <a:lnTo>
                    <a:pt x="8329945" y="271795"/>
                  </a:lnTo>
                  <a:lnTo>
                    <a:pt x="8340155" y="256657"/>
                  </a:lnTo>
                  <a:lnTo>
                    <a:pt x="8343900" y="238125"/>
                  </a:lnTo>
                  <a:lnTo>
                    <a:pt x="8343900" y="47625"/>
                  </a:lnTo>
                  <a:lnTo>
                    <a:pt x="8340155" y="29092"/>
                  </a:lnTo>
                  <a:lnTo>
                    <a:pt x="8329945" y="13954"/>
                  </a:lnTo>
                  <a:lnTo>
                    <a:pt x="8314807" y="3744"/>
                  </a:lnTo>
                  <a:lnTo>
                    <a:pt x="8296275" y="0"/>
                  </a:lnTo>
                  <a:close/>
                </a:path>
              </a:pathLst>
            </a:custGeom>
            <a:solidFill>
              <a:srgbClr val="CCEB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819400"/>
              <a:ext cx="8343900" cy="285750"/>
            </a:xfrm>
            <a:custGeom>
              <a:avLst/>
              <a:gdLst/>
              <a:ahLst/>
              <a:cxnLst/>
              <a:rect l="l" t="t" r="r" b="b"/>
              <a:pathLst>
                <a:path w="8343900" h="285750">
                  <a:moveTo>
                    <a:pt x="0" y="47625"/>
                  </a:moveTo>
                  <a:lnTo>
                    <a:pt x="3742" y="29092"/>
                  </a:lnTo>
                  <a:lnTo>
                    <a:pt x="13949" y="13954"/>
                  </a:lnTo>
                  <a:lnTo>
                    <a:pt x="29087" y="3744"/>
                  </a:lnTo>
                  <a:lnTo>
                    <a:pt x="47625" y="0"/>
                  </a:lnTo>
                  <a:lnTo>
                    <a:pt x="8296275" y="0"/>
                  </a:lnTo>
                  <a:lnTo>
                    <a:pt x="8314807" y="3744"/>
                  </a:lnTo>
                  <a:lnTo>
                    <a:pt x="8329945" y="13954"/>
                  </a:lnTo>
                  <a:lnTo>
                    <a:pt x="8340155" y="29092"/>
                  </a:lnTo>
                  <a:lnTo>
                    <a:pt x="8343900" y="47625"/>
                  </a:lnTo>
                  <a:lnTo>
                    <a:pt x="8343900" y="238125"/>
                  </a:lnTo>
                  <a:lnTo>
                    <a:pt x="8340155" y="256657"/>
                  </a:lnTo>
                  <a:lnTo>
                    <a:pt x="8329945" y="271795"/>
                  </a:lnTo>
                  <a:lnTo>
                    <a:pt x="8314807" y="282005"/>
                  </a:lnTo>
                  <a:lnTo>
                    <a:pt x="8296275" y="285750"/>
                  </a:lnTo>
                  <a:lnTo>
                    <a:pt x="47625" y="285750"/>
                  </a:lnTo>
                  <a:lnTo>
                    <a:pt x="29087" y="282005"/>
                  </a:lnTo>
                  <a:lnTo>
                    <a:pt x="13949" y="271795"/>
                  </a:lnTo>
                  <a:lnTo>
                    <a:pt x="3742" y="256657"/>
                  </a:lnTo>
                  <a:lnTo>
                    <a:pt x="0" y="238125"/>
                  </a:lnTo>
                  <a:lnTo>
                    <a:pt x="0" y="47625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0136" y="3699332"/>
            <a:ext cx="458406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9050" algn="ctr">
              <a:spcBef>
                <a:spcPts val="95"/>
              </a:spcBef>
            </a:pP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COMITÉ</a:t>
            </a:r>
            <a:r>
              <a:rPr sz="700" b="1" spc="-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CERTIFICADOR:ANÀLISI</a:t>
            </a:r>
            <a:r>
              <a:rPr sz="7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D’EVIDÈNCIES</a:t>
            </a:r>
            <a:endParaRPr sz="700">
              <a:latin typeface="Arial"/>
              <a:cs typeface="Arial"/>
            </a:endParaRPr>
          </a:p>
          <a:p>
            <a:pPr algn="ctr">
              <a:spcBef>
                <a:spcPts val="20"/>
              </a:spcBef>
            </a:pPr>
            <a:r>
              <a:rPr sz="600" dirty="0">
                <a:latin typeface="Arial"/>
                <a:cs typeface="Arial"/>
              </a:rPr>
              <a:t>Dir.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Cures Hospital/Primària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(DAP/SAP)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+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membres</a:t>
            </a:r>
            <a:r>
              <a:rPr sz="600" spc="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electes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infermers de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juntes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clíniques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+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representant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Dir.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Persones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(veu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sense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spc="-20" dirty="0">
                <a:latin typeface="Arial"/>
                <a:cs typeface="Arial"/>
              </a:rPr>
              <a:t>vot)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9901" y="2259076"/>
            <a:ext cx="8366125" cy="262255"/>
            <a:chOff x="469900" y="1401825"/>
            <a:chExt cx="8366125" cy="262255"/>
          </a:xfrm>
        </p:grpSpPr>
        <p:sp>
          <p:nvSpPr>
            <p:cNvPr id="8" name="object 8"/>
            <p:cNvSpPr/>
            <p:nvPr/>
          </p:nvSpPr>
          <p:spPr>
            <a:xfrm>
              <a:off x="476250" y="1408175"/>
              <a:ext cx="8353425" cy="249554"/>
            </a:xfrm>
            <a:custGeom>
              <a:avLst/>
              <a:gdLst/>
              <a:ahLst/>
              <a:cxnLst/>
              <a:rect l="l" t="t" r="r" b="b"/>
              <a:pathLst>
                <a:path w="8353425" h="249555">
                  <a:moveTo>
                    <a:pt x="8311896" y="0"/>
                  </a:moveTo>
                  <a:lnTo>
                    <a:pt x="41541" y="0"/>
                  </a:lnTo>
                  <a:lnTo>
                    <a:pt x="25369" y="3256"/>
                  </a:lnTo>
                  <a:lnTo>
                    <a:pt x="12165" y="12144"/>
                  </a:lnTo>
                  <a:lnTo>
                    <a:pt x="3263" y="25342"/>
                  </a:lnTo>
                  <a:lnTo>
                    <a:pt x="0" y="41528"/>
                  </a:lnTo>
                  <a:lnTo>
                    <a:pt x="0" y="207645"/>
                  </a:lnTo>
                  <a:lnTo>
                    <a:pt x="3263" y="223831"/>
                  </a:lnTo>
                  <a:lnTo>
                    <a:pt x="12165" y="237029"/>
                  </a:lnTo>
                  <a:lnTo>
                    <a:pt x="25369" y="245917"/>
                  </a:lnTo>
                  <a:lnTo>
                    <a:pt x="41541" y="249174"/>
                  </a:lnTo>
                  <a:lnTo>
                    <a:pt x="8311896" y="249174"/>
                  </a:lnTo>
                  <a:lnTo>
                    <a:pt x="8328082" y="245917"/>
                  </a:lnTo>
                  <a:lnTo>
                    <a:pt x="8341280" y="237029"/>
                  </a:lnTo>
                  <a:lnTo>
                    <a:pt x="8350168" y="223831"/>
                  </a:lnTo>
                  <a:lnTo>
                    <a:pt x="8353425" y="207645"/>
                  </a:lnTo>
                  <a:lnTo>
                    <a:pt x="8353425" y="41528"/>
                  </a:lnTo>
                  <a:lnTo>
                    <a:pt x="8350168" y="25342"/>
                  </a:lnTo>
                  <a:lnTo>
                    <a:pt x="8341280" y="12144"/>
                  </a:lnTo>
                  <a:lnTo>
                    <a:pt x="8328082" y="3256"/>
                  </a:lnTo>
                  <a:lnTo>
                    <a:pt x="831189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6250" y="1408175"/>
              <a:ext cx="8353425" cy="249554"/>
            </a:xfrm>
            <a:custGeom>
              <a:avLst/>
              <a:gdLst/>
              <a:ahLst/>
              <a:cxnLst/>
              <a:rect l="l" t="t" r="r" b="b"/>
              <a:pathLst>
                <a:path w="8353425" h="249555">
                  <a:moveTo>
                    <a:pt x="0" y="41528"/>
                  </a:moveTo>
                  <a:lnTo>
                    <a:pt x="3263" y="25342"/>
                  </a:lnTo>
                  <a:lnTo>
                    <a:pt x="12165" y="12144"/>
                  </a:lnTo>
                  <a:lnTo>
                    <a:pt x="25369" y="3256"/>
                  </a:lnTo>
                  <a:lnTo>
                    <a:pt x="41541" y="0"/>
                  </a:lnTo>
                  <a:lnTo>
                    <a:pt x="8311896" y="0"/>
                  </a:lnTo>
                  <a:lnTo>
                    <a:pt x="8328082" y="3256"/>
                  </a:lnTo>
                  <a:lnTo>
                    <a:pt x="8341280" y="12144"/>
                  </a:lnTo>
                  <a:lnTo>
                    <a:pt x="8350168" y="25342"/>
                  </a:lnTo>
                  <a:lnTo>
                    <a:pt x="8353425" y="41528"/>
                  </a:lnTo>
                  <a:lnTo>
                    <a:pt x="8353425" y="207645"/>
                  </a:lnTo>
                  <a:lnTo>
                    <a:pt x="8350168" y="223831"/>
                  </a:lnTo>
                  <a:lnTo>
                    <a:pt x="8341280" y="237029"/>
                  </a:lnTo>
                  <a:lnTo>
                    <a:pt x="8328082" y="245917"/>
                  </a:lnTo>
                  <a:lnTo>
                    <a:pt x="8311896" y="249174"/>
                  </a:lnTo>
                  <a:lnTo>
                    <a:pt x="41541" y="249174"/>
                  </a:lnTo>
                  <a:lnTo>
                    <a:pt x="25369" y="245917"/>
                  </a:lnTo>
                  <a:lnTo>
                    <a:pt x="12165" y="237029"/>
                  </a:lnTo>
                  <a:lnTo>
                    <a:pt x="3263" y="223831"/>
                  </a:lnTo>
                  <a:lnTo>
                    <a:pt x="0" y="207645"/>
                  </a:lnTo>
                  <a:lnTo>
                    <a:pt x="0" y="41528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88683" y="2119503"/>
            <a:ext cx="832865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659380" algn="r">
              <a:spcBef>
                <a:spcPts val="95"/>
              </a:spcBef>
            </a:pPr>
            <a:r>
              <a:rPr sz="700" b="1" spc="-25" dirty="0">
                <a:latin typeface="Arial"/>
                <a:cs typeface="Arial"/>
              </a:rPr>
              <a:t>SI</a:t>
            </a:r>
            <a:endParaRPr sz="70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700" b="1" spc="-10" dirty="0">
                <a:latin typeface="Arial"/>
                <a:cs typeface="Arial"/>
              </a:rPr>
              <a:t>CONVOCATÒRIA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CERTIFICACIÓ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IPA: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Publicació</a:t>
            </a:r>
            <a:r>
              <a:rPr sz="7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anual</a:t>
            </a:r>
            <a:r>
              <a:rPr sz="7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i</a:t>
            </a:r>
            <a:r>
              <a:rPr sz="7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per</a:t>
            </a:r>
            <a:r>
              <a:rPr sz="7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lloc</a:t>
            </a:r>
            <a:r>
              <a:rPr sz="700" spc="-2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IPA,</a:t>
            </a:r>
            <a:r>
              <a:rPr sz="700" spc="-10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terminis general</a:t>
            </a:r>
            <a:r>
              <a:rPr sz="7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de</a:t>
            </a:r>
            <a:r>
              <a:rPr sz="700" spc="-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procés:</a:t>
            </a:r>
            <a:r>
              <a:rPr sz="7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ídem</a:t>
            </a:r>
            <a:r>
              <a:rPr sz="700" spc="1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càrrecs</a:t>
            </a:r>
            <a:r>
              <a:rPr sz="700" spc="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0033CC"/>
                </a:solidFill>
                <a:latin typeface="Arial"/>
                <a:cs typeface="Arial"/>
              </a:rPr>
              <a:t>de</a:t>
            </a:r>
            <a:r>
              <a:rPr sz="700" spc="-10" dirty="0">
                <a:solidFill>
                  <a:srgbClr val="0033CC"/>
                </a:solidFill>
                <a:latin typeface="Arial"/>
                <a:cs typeface="Arial"/>
              </a:rPr>
              <a:t> supervisió.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127751" y="2816225"/>
            <a:ext cx="2632075" cy="609600"/>
            <a:chOff x="6127750" y="1958975"/>
            <a:chExt cx="2632075" cy="609600"/>
          </a:xfrm>
        </p:grpSpPr>
        <p:sp>
          <p:nvSpPr>
            <p:cNvPr id="12" name="object 12"/>
            <p:cNvSpPr/>
            <p:nvPr/>
          </p:nvSpPr>
          <p:spPr>
            <a:xfrm>
              <a:off x="6134100" y="1965325"/>
              <a:ext cx="2619375" cy="596900"/>
            </a:xfrm>
            <a:custGeom>
              <a:avLst/>
              <a:gdLst/>
              <a:ahLst/>
              <a:cxnLst/>
              <a:rect l="l" t="t" r="r" b="b"/>
              <a:pathLst>
                <a:path w="2619375" h="596900">
                  <a:moveTo>
                    <a:pt x="2519933" y="0"/>
                  </a:moveTo>
                  <a:lnTo>
                    <a:pt x="99440" y="0"/>
                  </a:lnTo>
                  <a:lnTo>
                    <a:pt x="0" y="99441"/>
                  </a:lnTo>
                  <a:lnTo>
                    <a:pt x="0" y="596900"/>
                  </a:lnTo>
                  <a:lnTo>
                    <a:pt x="2619375" y="596900"/>
                  </a:lnTo>
                  <a:lnTo>
                    <a:pt x="2619375" y="99441"/>
                  </a:lnTo>
                  <a:lnTo>
                    <a:pt x="251993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34100" y="1965325"/>
              <a:ext cx="2619375" cy="596900"/>
            </a:xfrm>
            <a:custGeom>
              <a:avLst/>
              <a:gdLst/>
              <a:ahLst/>
              <a:cxnLst/>
              <a:rect l="l" t="t" r="r" b="b"/>
              <a:pathLst>
                <a:path w="2619375" h="596900">
                  <a:moveTo>
                    <a:pt x="99440" y="0"/>
                  </a:moveTo>
                  <a:lnTo>
                    <a:pt x="2519933" y="0"/>
                  </a:lnTo>
                  <a:lnTo>
                    <a:pt x="2619375" y="99441"/>
                  </a:lnTo>
                  <a:lnTo>
                    <a:pt x="2619375" y="596900"/>
                  </a:lnTo>
                  <a:lnTo>
                    <a:pt x="0" y="596900"/>
                  </a:lnTo>
                  <a:lnTo>
                    <a:pt x="0" y="99441"/>
                  </a:lnTo>
                  <a:lnTo>
                    <a:pt x="99440" y="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63766" y="2854070"/>
            <a:ext cx="222885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57555">
              <a:lnSpc>
                <a:spcPts val="805"/>
              </a:lnSpc>
              <a:spcBef>
                <a:spcPts val="95"/>
              </a:spcBef>
            </a:pP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DIR.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DE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 PERSONES</a:t>
            </a:r>
            <a:endParaRPr sz="700">
              <a:latin typeface="Arial"/>
              <a:cs typeface="Arial"/>
            </a:endParaRPr>
          </a:p>
          <a:p>
            <a:pPr marL="184785" marR="5080" indent="-172720">
              <a:lnSpc>
                <a:spcPts val="650"/>
              </a:lnSpc>
              <a:spcBef>
                <a:spcPts val="45"/>
              </a:spcBef>
              <a:buFont typeface="Wingdings"/>
              <a:buChar char=""/>
              <a:tabLst>
                <a:tab pos="185420" algn="l"/>
              </a:tabLst>
            </a:pPr>
            <a:r>
              <a:rPr sz="600" b="1" dirty="0">
                <a:latin typeface="Arial"/>
                <a:cs typeface="Arial"/>
              </a:rPr>
              <a:t>Qüestionari</a:t>
            </a:r>
            <a:r>
              <a:rPr sz="600" b="1" spc="15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270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º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(cap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/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autoaval. </a:t>
            </a:r>
            <a:r>
              <a:rPr sz="600" b="1" dirty="0">
                <a:latin typeface="Arial"/>
                <a:cs typeface="Arial"/>
              </a:rPr>
              <a:t>/</a:t>
            </a:r>
            <a:r>
              <a:rPr sz="600" b="1" spc="-1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equip):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lideratge,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pensament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estratègic,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millora i aprenentatge</a:t>
            </a:r>
            <a:r>
              <a:rPr sz="600" spc="-10" dirty="0">
                <a:latin typeface="Arial"/>
                <a:cs typeface="Arial"/>
              </a:rPr>
              <a:t> permanent,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adequació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al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canvi i flexibilitat,</a:t>
            </a:r>
            <a:r>
              <a:rPr sz="600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treball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en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equip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</a:t>
            </a:r>
            <a:r>
              <a:rPr sz="600" spc="1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cooperació,</a:t>
            </a:r>
            <a:r>
              <a:rPr sz="600" spc="50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comunicació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persuasió.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solidFill>
                  <a:srgbClr val="0033CC"/>
                </a:solidFill>
                <a:latin typeface="Arial"/>
                <a:cs typeface="Arial"/>
              </a:rPr>
              <a:t>informe automàtic. </a:t>
            </a:r>
            <a:r>
              <a:rPr sz="600" spc="-10" dirty="0">
                <a:solidFill>
                  <a:srgbClr val="0033CC"/>
                </a:solidFill>
                <a:latin typeface="Arial"/>
                <a:cs typeface="Arial"/>
              </a:rPr>
              <a:t>Entrevista?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0850" y="2816226"/>
            <a:ext cx="2508250" cy="657225"/>
            <a:chOff x="450850" y="1958975"/>
            <a:chExt cx="2508250" cy="657225"/>
          </a:xfrm>
        </p:grpSpPr>
        <p:sp>
          <p:nvSpPr>
            <p:cNvPr id="16" name="object 16"/>
            <p:cNvSpPr/>
            <p:nvPr/>
          </p:nvSpPr>
          <p:spPr>
            <a:xfrm>
              <a:off x="457200" y="1965325"/>
              <a:ext cx="2495550" cy="644525"/>
            </a:xfrm>
            <a:custGeom>
              <a:avLst/>
              <a:gdLst/>
              <a:ahLst/>
              <a:cxnLst/>
              <a:rect l="l" t="t" r="r" b="b"/>
              <a:pathLst>
                <a:path w="2495550" h="644525">
                  <a:moveTo>
                    <a:pt x="2388108" y="0"/>
                  </a:moveTo>
                  <a:lnTo>
                    <a:pt x="107416" y="0"/>
                  </a:lnTo>
                  <a:lnTo>
                    <a:pt x="0" y="107442"/>
                  </a:lnTo>
                  <a:lnTo>
                    <a:pt x="0" y="644525"/>
                  </a:lnTo>
                  <a:lnTo>
                    <a:pt x="2495550" y="644525"/>
                  </a:lnTo>
                  <a:lnTo>
                    <a:pt x="2495550" y="107442"/>
                  </a:lnTo>
                  <a:lnTo>
                    <a:pt x="238810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850" y="1958975"/>
              <a:ext cx="2508250" cy="657225"/>
            </a:xfrm>
            <a:custGeom>
              <a:avLst/>
              <a:gdLst/>
              <a:ahLst/>
              <a:cxnLst/>
              <a:rect l="l" t="t" r="r" b="b"/>
              <a:pathLst>
                <a:path w="2508250" h="657225">
                  <a:moveTo>
                    <a:pt x="2396109" y="0"/>
                  </a:moveTo>
                  <a:lnTo>
                    <a:pt x="112090" y="0"/>
                  </a:lnTo>
                  <a:lnTo>
                    <a:pt x="110477" y="635"/>
                  </a:lnTo>
                  <a:lnTo>
                    <a:pt x="109283" y="1905"/>
                  </a:lnTo>
                  <a:lnTo>
                    <a:pt x="1854" y="109219"/>
                  </a:lnTo>
                  <a:lnTo>
                    <a:pt x="673" y="110489"/>
                  </a:lnTo>
                  <a:lnTo>
                    <a:pt x="0" y="112141"/>
                  </a:lnTo>
                  <a:lnTo>
                    <a:pt x="0" y="654431"/>
                  </a:lnTo>
                  <a:lnTo>
                    <a:pt x="2844" y="657225"/>
                  </a:lnTo>
                  <a:lnTo>
                    <a:pt x="2505456" y="657225"/>
                  </a:lnTo>
                  <a:lnTo>
                    <a:pt x="2507996" y="654685"/>
                  </a:lnTo>
                  <a:lnTo>
                    <a:pt x="4241" y="654685"/>
                  </a:lnTo>
                  <a:lnTo>
                    <a:pt x="2540" y="653033"/>
                  </a:lnTo>
                  <a:lnTo>
                    <a:pt x="2540" y="112775"/>
                  </a:lnTo>
                  <a:lnTo>
                    <a:pt x="2946" y="111760"/>
                  </a:lnTo>
                  <a:lnTo>
                    <a:pt x="3657" y="111125"/>
                  </a:lnTo>
                  <a:lnTo>
                    <a:pt x="111074" y="3682"/>
                  </a:lnTo>
                  <a:lnTo>
                    <a:pt x="111798" y="2920"/>
                  </a:lnTo>
                  <a:lnTo>
                    <a:pt x="112763" y="2539"/>
                  </a:lnTo>
                  <a:lnTo>
                    <a:pt x="2399538" y="2539"/>
                  </a:lnTo>
                  <a:lnTo>
                    <a:pt x="2398903" y="1905"/>
                  </a:lnTo>
                  <a:lnTo>
                    <a:pt x="2397760" y="635"/>
                  </a:lnTo>
                  <a:lnTo>
                    <a:pt x="2396109" y="0"/>
                  </a:lnTo>
                  <a:close/>
                </a:path>
                <a:path w="2508250" h="657225">
                  <a:moveTo>
                    <a:pt x="2399538" y="2539"/>
                  </a:moveTo>
                  <a:lnTo>
                    <a:pt x="2395474" y="2539"/>
                  </a:lnTo>
                  <a:lnTo>
                    <a:pt x="2396490" y="2920"/>
                  </a:lnTo>
                  <a:lnTo>
                    <a:pt x="2397125" y="3682"/>
                  </a:lnTo>
                  <a:lnTo>
                    <a:pt x="2504567" y="111125"/>
                  </a:lnTo>
                  <a:lnTo>
                    <a:pt x="2505329" y="111760"/>
                  </a:lnTo>
                  <a:lnTo>
                    <a:pt x="2505710" y="112775"/>
                  </a:lnTo>
                  <a:lnTo>
                    <a:pt x="2505710" y="653033"/>
                  </a:lnTo>
                  <a:lnTo>
                    <a:pt x="2504059" y="654685"/>
                  </a:lnTo>
                  <a:lnTo>
                    <a:pt x="2507996" y="654685"/>
                  </a:lnTo>
                  <a:lnTo>
                    <a:pt x="2508250" y="654431"/>
                  </a:lnTo>
                  <a:lnTo>
                    <a:pt x="2508250" y="112141"/>
                  </a:lnTo>
                  <a:lnTo>
                    <a:pt x="2507615" y="110489"/>
                  </a:lnTo>
                  <a:lnTo>
                    <a:pt x="2399538" y="2539"/>
                  </a:lnTo>
                  <a:close/>
                </a:path>
                <a:path w="2508250" h="657225">
                  <a:moveTo>
                    <a:pt x="2394839" y="5080"/>
                  </a:moveTo>
                  <a:lnTo>
                    <a:pt x="113436" y="5080"/>
                  </a:lnTo>
                  <a:lnTo>
                    <a:pt x="113118" y="5206"/>
                  </a:lnTo>
                  <a:lnTo>
                    <a:pt x="5448" y="112902"/>
                  </a:lnTo>
                  <a:lnTo>
                    <a:pt x="5219" y="113156"/>
                  </a:lnTo>
                  <a:lnTo>
                    <a:pt x="5079" y="113411"/>
                  </a:lnTo>
                  <a:lnTo>
                    <a:pt x="5079" y="651637"/>
                  </a:lnTo>
                  <a:lnTo>
                    <a:pt x="5651" y="652144"/>
                  </a:lnTo>
                  <a:lnTo>
                    <a:pt x="2502662" y="652144"/>
                  </a:lnTo>
                  <a:lnTo>
                    <a:pt x="2503170" y="651637"/>
                  </a:lnTo>
                  <a:lnTo>
                    <a:pt x="2503170" y="644525"/>
                  </a:lnTo>
                  <a:lnTo>
                    <a:pt x="12700" y="644525"/>
                  </a:lnTo>
                  <a:lnTo>
                    <a:pt x="12700" y="116458"/>
                  </a:lnTo>
                  <a:lnTo>
                    <a:pt x="116408" y="12700"/>
                  </a:lnTo>
                  <a:lnTo>
                    <a:pt x="2402586" y="12700"/>
                  </a:lnTo>
                  <a:lnTo>
                    <a:pt x="2395093" y="5206"/>
                  </a:lnTo>
                  <a:lnTo>
                    <a:pt x="2394839" y="5080"/>
                  </a:lnTo>
                  <a:close/>
                </a:path>
                <a:path w="2508250" h="657225">
                  <a:moveTo>
                    <a:pt x="2402586" y="12700"/>
                  </a:moveTo>
                  <a:lnTo>
                    <a:pt x="2391791" y="12700"/>
                  </a:lnTo>
                  <a:lnTo>
                    <a:pt x="2495550" y="116458"/>
                  </a:lnTo>
                  <a:lnTo>
                    <a:pt x="2495550" y="644525"/>
                  </a:lnTo>
                  <a:lnTo>
                    <a:pt x="2503170" y="644525"/>
                  </a:lnTo>
                  <a:lnTo>
                    <a:pt x="2503043" y="113156"/>
                  </a:lnTo>
                  <a:lnTo>
                    <a:pt x="2402586" y="1270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9889" y="2879978"/>
            <a:ext cx="1936750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2150">
              <a:lnSpc>
                <a:spcPts val="805"/>
              </a:lnSpc>
              <a:spcBef>
                <a:spcPts val="95"/>
              </a:spcBef>
            </a:pP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DIR.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DE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 PERSONES</a:t>
            </a:r>
            <a:endParaRPr sz="700" dirty="0">
              <a:latin typeface="Arial"/>
              <a:cs typeface="Arial"/>
            </a:endParaRPr>
          </a:p>
          <a:p>
            <a:pPr marL="73660" indent="-61594">
              <a:lnSpc>
                <a:spcPts val="650"/>
              </a:lnSpc>
              <a:buSzPct val="83333"/>
              <a:buFont typeface="Wingdings"/>
              <a:buChar char=""/>
              <a:tabLst>
                <a:tab pos="74295" algn="l"/>
              </a:tabLst>
            </a:pPr>
            <a:r>
              <a:rPr sz="600" b="1" dirty="0">
                <a:latin typeface="Arial"/>
                <a:cs typeface="Arial"/>
              </a:rPr>
              <a:t>Temps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treballat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desenvolupant</a:t>
            </a:r>
            <a:r>
              <a:rPr sz="600" spc="14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rol</a:t>
            </a:r>
            <a:r>
              <a:rPr sz="600" spc="1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(5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a.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darrers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25" dirty="0">
                <a:latin typeface="Arial"/>
                <a:cs typeface="Arial"/>
              </a:rPr>
              <a:t>7).</a:t>
            </a:r>
            <a:endParaRPr sz="600" dirty="0">
              <a:latin typeface="Arial"/>
              <a:cs typeface="Arial"/>
            </a:endParaRPr>
          </a:p>
          <a:p>
            <a:pPr marL="73660" indent="-61594">
              <a:lnSpc>
                <a:spcPts val="650"/>
              </a:lnSpc>
              <a:buSzPct val="83333"/>
              <a:buFont typeface="Wingdings"/>
              <a:buChar char=""/>
              <a:tabLst>
                <a:tab pos="74295" algn="l"/>
              </a:tabLst>
            </a:pPr>
            <a:r>
              <a:rPr lang="ca-ES" sz="600" b="1" dirty="0" smtClean="0">
                <a:latin typeface="Arial"/>
                <a:cs typeface="Arial"/>
              </a:rPr>
              <a:t>1r</a:t>
            </a:r>
            <a:r>
              <a:rPr sz="600" b="1" spc="-10" dirty="0" smtClean="0">
                <a:latin typeface="Arial"/>
                <a:cs typeface="Arial"/>
              </a:rPr>
              <a:t> </a:t>
            </a:r>
            <a:r>
              <a:rPr sz="600" b="1" spc="-10" dirty="0" err="1" smtClean="0">
                <a:latin typeface="Arial"/>
                <a:cs typeface="Arial"/>
              </a:rPr>
              <a:t>nivell</a:t>
            </a:r>
            <a:r>
              <a:rPr sz="600" b="1" spc="-20" dirty="0" smtClean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de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carrera</a:t>
            </a:r>
            <a:r>
              <a:rPr sz="600" b="1" spc="30" dirty="0"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600" b="1" dirty="0" err="1">
                <a:solidFill>
                  <a:srgbClr val="FF0000"/>
                </a:solidFill>
                <a:latin typeface="Arial"/>
                <a:cs typeface="Arial"/>
              </a:rPr>
              <a:t>mínim</a:t>
            </a:r>
            <a:r>
              <a:rPr sz="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ca-ES" sz="6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600" b="1" dirty="0" smtClean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6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00" b="1" dirty="0">
                <a:solidFill>
                  <a:srgbClr val="FF0000"/>
                </a:solidFill>
                <a:latin typeface="Arial"/>
                <a:cs typeface="Arial"/>
              </a:rPr>
              <a:t>exp.</a:t>
            </a:r>
            <a:r>
              <a:rPr sz="6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600" b="1" spc="-10" dirty="0">
                <a:solidFill>
                  <a:srgbClr val="FF0000"/>
                </a:solidFill>
                <a:latin typeface="Arial"/>
                <a:cs typeface="Arial"/>
              </a:rPr>
              <a:t>Infermera)</a:t>
            </a:r>
            <a:endParaRPr sz="600" dirty="0">
              <a:latin typeface="Arial"/>
              <a:cs typeface="Arial"/>
            </a:endParaRPr>
          </a:p>
          <a:p>
            <a:pPr marL="94615" indent="-82550">
              <a:lnSpc>
                <a:spcPts val="650"/>
              </a:lnSpc>
              <a:buSzPct val="83333"/>
              <a:buFont typeface="Wingdings"/>
              <a:buChar char=""/>
              <a:tabLst>
                <a:tab pos="95250" algn="l"/>
              </a:tabLst>
            </a:pPr>
            <a:r>
              <a:rPr sz="600" b="1" dirty="0">
                <a:latin typeface="Arial"/>
                <a:cs typeface="Arial"/>
              </a:rPr>
              <a:t>Màster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i/o</a:t>
            </a:r>
            <a:r>
              <a:rPr sz="600" b="1" spc="-4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especialitat</a:t>
            </a:r>
            <a:r>
              <a:rPr sz="600" b="1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relacionat</a:t>
            </a:r>
            <a:r>
              <a:rPr sz="600" spc="-4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amb àmbit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actuació</a:t>
            </a:r>
            <a:endParaRPr sz="600" dirty="0">
              <a:latin typeface="Arial"/>
              <a:cs typeface="Arial"/>
            </a:endParaRPr>
          </a:p>
          <a:p>
            <a:pPr marL="73660" indent="-61594">
              <a:lnSpc>
                <a:spcPts val="685"/>
              </a:lnSpc>
              <a:buSzPct val="83333"/>
              <a:buFont typeface="Wingdings"/>
              <a:buChar char=""/>
              <a:tabLst>
                <a:tab pos="74295" algn="l"/>
              </a:tabLst>
            </a:pPr>
            <a:r>
              <a:rPr sz="600" b="1" spc="-10" dirty="0" err="1">
                <a:latin typeface="Arial"/>
                <a:cs typeface="Arial"/>
              </a:rPr>
              <a:t>Activitat</a:t>
            </a:r>
            <a:r>
              <a:rPr sz="600" b="1" spc="20" dirty="0">
                <a:latin typeface="Arial"/>
                <a:cs typeface="Arial"/>
              </a:rPr>
              <a:t> </a:t>
            </a:r>
            <a:r>
              <a:rPr sz="600" b="1" spc="-10" dirty="0" smtClean="0">
                <a:latin typeface="Arial"/>
                <a:cs typeface="Arial"/>
              </a:rPr>
              <a:t>di</a:t>
            </a:r>
            <a:r>
              <a:rPr lang="ca-ES" sz="600" b="1" spc="-10" dirty="0" smtClean="0">
                <a:latin typeface="Arial"/>
                <a:cs typeface="Arial"/>
              </a:rPr>
              <a:t>s</a:t>
            </a:r>
            <a:r>
              <a:rPr sz="600" b="1" spc="-10" dirty="0" smtClean="0">
                <a:latin typeface="Arial"/>
                <a:cs typeface="Arial"/>
              </a:rPr>
              <a:t>cent</a:t>
            </a:r>
            <a:r>
              <a:rPr sz="600" b="1" spc="-10" dirty="0">
                <a:latin typeface="Arial"/>
                <a:cs typeface="Arial"/>
              </a:rPr>
              <a:t>,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docent</a:t>
            </a:r>
            <a:r>
              <a:rPr sz="600" b="1" spc="-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i</a:t>
            </a:r>
            <a:r>
              <a:rPr sz="600" b="1" spc="2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investigadora.</a:t>
            </a:r>
            <a:endParaRPr sz="6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57550" y="2822575"/>
            <a:ext cx="2597150" cy="622300"/>
            <a:chOff x="3257550" y="1965325"/>
            <a:chExt cx="2597150" cy="622300"/>
          </a:xfrm>
        </p:grpSpPr>
        <p:sp>
          <p:nvSpPr>
            <p:cNvPr id="20" name="object 20"/>
            <p:cNvSpPr/>
            <p:nvPr/>
          </p:nvSpPr>
          <p:spPr>
            <a:xfrm>
              <a:off x="3263900" y="1971675"/>
              <a:ext cx="2584450" cy="609600"/>
            </a:xfrm>
            <a:custGeom>
              <a:avLst/>
              <a:gdLst/>
              <a:ahLst/>
              <a:cxnLst/>
              <a:rect l="l" t="t" r="r" b="b"/>
              <a:pathLst>
                <a:path w="2584450" h="609600">
                  <a:moveTo>
                    <a:pt x="2482850" y="0"/>
                  </a:moveTo>
                  <a:lnTo>
                    <a:pt x="101600" y="0"/>
                  </a:lnTo>
                  <a:lnTo>
                    <a:pt x="0" y="101600"/>
                  </a:lnTo>
                  <a:lnTo>
                    <a:pt x="0" y="609600"/>
                  </a:lnTo>
                  <a:lnTo>
                    <a:pt x="2584450" y="609600"/>
                  </a:lnTo>
                  <a:lnTo>
                    <a:pt x="2584450" y="101600"/>
                  </a:lnTo>
                  <a:lnTo>
                    <a:pt x="24828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63900" y="1971675"/>
              <a:ext cx="2584450" cy="609600"/>
            </a:xfrm>
            <a:custGeom>
              <a:avLst/>
              <a:gdLst/>
              <a:ahLst/>
              <a:cxnLst/>
              <a:rect l="l" t="t" r="r" b="b"/>
              <a:pathLst>
                <a:path w="2584450" h="609600">
                  <a:moveTo>
                    <a:pt x="101600" y="0"/>
                  </a:moveTo>
                  <a:lnTo>
                    <a:pt x="2482850" y="0"/>
                  </a:lnTo>
                  <a:lnTo>
                    <a:pt x="2584450" y="101600"/>
                  </a:lnTo>
                  <a:lnTo>
                    <a:pt x="2584450" y="609600"/>
                  </a:lnTo>
                  <a:lnTo>
                    <a:pt x="0" y="609600"/>
                  </a:lnTo>
                  <a:lnTo>
                    <a:pt x="0" y="101600"/>
                  </a:lnTo>
                  <a:lnTo>
                    <a:pt x="101600" y="0"/>
                  </a:lnTo>
                  <a:close/>
                </a:path>
              </a:pathLst>
            </a:custGeom>
            <a:ln w="127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394075" y="2870580"/>
            <a:ext cx="2302510" cy="38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8455">
              <a:lnSpc>
                <a:spcPts val="805"/>
              </a:lnSpc>
              <a:spcBef>
                <a:spcPts val="95"/>
              </a:spcBef>
            </a:pP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DIR.</a:t>
            </a:r>
            <a:r>
              <a:rPr sz="7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DE</a:t>
            </a:r>
            <a:r>
              <a:rPr sz="7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CURES</a:t>
            </a:r>
            <a:r>
              <a:rPr sz="700" b="1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HOSPITAL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/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 PRIMÀRIA</a:t>
            </a:r>
            <a:endParaRPr sz="700">
              <a:latin typeface="Arial"/>
              <a:cs typeface="Arial"/>
            </a:endParaRPr>
          </a:p>
          <a:p>
            <a:pPr marL="184785" indent="-172720">
              <a:lnSpc>
                <a:spcPts val="650"/>
              </a:lnSpc>
              <a:buFont typeface="Wingdings"/>
              <a:buChar char=""/>
              <a:tabLst>
                <a:tab pos="185420" algn="l"/>
              </a:tabLst>
            </a:pPr>
            <a:r>
              <a:rPr sz="600" dirty="0">
                <a:latin typeface="Arial"/>
                <a:cs typeface="Arial"/>
              </a:rPr>
              <a:t>Qüestionari</a:t>
            </a:r>
            <a:r>
              <a:rPr sz="600" spc="13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IDREPA:</a:t>
            </a:r>
            <a:r>
              <a:rPr sz="600" b="1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avalua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àmbits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de</a:t>
            </a:r>
            <a:r>
              <a:rPr sz="600" b="1" spc="-25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responsabilitat.</a:t>
            </a:r>
            <a:endParaRPr sz="600">
              <a:latin typeface="Arial"/>
              <a:cs typeface="Arial"/>
            </a:endParaRPr>
          </a:p>
          <a:p>
            <a:pPr marL="184785" marR="5080" indent="-172720">
              <a:lnSpc>
                <a:spcPts val="650"/>
              </a:lnSpc>
              <a:spcBef>
                <a:spcPts val="45"/>
              </a:spcBef>
              <a:buFont typeface="Wingdings"/>
              <a:buChar char=""/>
              <a:tabLst>
                <a:tab pos="185420" algn="l"/>
              </a:tabLst>
            </a:pPr>
            <a:r>
              <a:rPr sz="600" dirty="0">
                <a:latin typeface="Arial"/>
                <a:cs typeface="Arial"/>
              </a:rPr>
              <a:t>Qüestionari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COMVA</a:t>
            </a:r>
            <a:r>
              <a:rPr sz="600" b="1" spc="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(format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avaluació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clínica):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avalua</a:t>
            </a:r>
            <a:r>
              <a:rPr sz="600" spc="2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àmbits</a:t>
            </a:r>
            <a:r>
              <a:rPr sz="600" b="1" spc="50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d’expertesa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professional.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041650" y="2745486"/>
            <a:ext cx="5825490" cy="873125"/>
            <a:chOff x="3041650" y="1888235"/>
            <a:chExt cx="5825490" cy="873125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94225" y="2621025"/>
              <a:ext cx="76200" cy="14033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6775" y="2130424"/>
              <a:ext cx="104775" cy="1524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1650" y="2128900"/>
              <a:ext cx="104775" cy="16344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3823" y="1888235"/>
              <a:ext cx="5702808" cy="86410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3209925" y="1914524"/>
              <a:ext cx="5610225" cy="771525"/>
            </a:xfrm>
            <a:custGeom>
              <a:avLst/>
              <a:gdLst/>
              <a:ahLst/>
              <a:cxnLst/>
              <a:rect l="l" t="t" r="r" b="b"/>
              <a:pathLst>
                <a:path w="5610225" h="771525">
                  <a:moveTo>
                    <a:pt x="128650" y="771525"/>
                  </a:moveTo>
                  <a:lnTo>
                    <a:pt x="78545" y="761424"/>
                  </a:lnTo>
                  <a:lnTo>
                    <a:pt x="37655" y="733869"/>
                  </a:lnTo>
                  <a:lnTo>
                    <a:pt x="10100" y="692979"/>
                  </a:lnTo>
                  <a:lnTo>
                    <a:pt x="0" y="642874"/>
                  </a:lnTo>
                  <a:lnTo>
                    <a:pt x="0" y="128650"/>
                  </a:lnTo>
                  <a:lnTo>
                    <a:pt x="10100" y="78545"/>
                  </a:lnTo>
                  <a:lnTo>
                    <a:pt x="37655" y="37655"/>
                  </a:lnTo>
                  <a:lnTo>
                    <a:pt x="78545" y="10100"/>
                  </a:lnTo>
                  <a:lnTo>
                    <a:pt x="128650" y="0"/>
                  </a:lnTo>
                </a:path>
                <a:path w="5610225" h="771525">
                  <a:moveTo>
                    <a:pt x="5481574" y="0"/>
                  </a:moveTo>
                  <a:lnTo>
                    <a:pt x="5531679" y="10100"/>
                  </a:lnTo>
                  <a:lnTo>
                    <a:pt x="5572569" y="37655"/>
                  </a:lnTo>
                  <a:lnTo>
                    <a:pt x="5600124" y="78545"/>
                  </a:lnTo>
                  <a:lnTo>
                    <a:pt x="5610225" y="128650"/>
                  </a:lnTo>
                  <a:lnTo>
                    <a:pt x="5610225" y="642874"/>
                  </a:lnTo>
                  <a:lnTo>
                    <a:pt x="5600124" y="692979"/>
                  </a:lnTo>
                  <a:lnTo>
                    <a:pt x="5572569" y="733869"/>
                  </a:lnTo>
                  <a:lnTo>
                    <a:pt x="5531679" y="761424"/>
                  </a:lnTo>
                  <a:lnTo>
                    <a:pt x="5481574" y="771525"/>
                  </a:lnTo>
                </a:path>
              </a:pathLst>
            </a:custGeom>
            <a:ln w="63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2892425" y="1530351"/>
            <a:ext cx="2311400" cy="301625"/>
            <a:chOff x="2892425" y="673100"/>
            <a:chExt cx="2311400" cy="301625"/>
          </a:xfrm>
        </p:grpSpPr>
        <p:sp>
          <p:nvSpPr>
            <p:cNvPr id="30" name="object 30"/>
            <p:cNvSpPr/>
            <p:nvPr/>
          </p:nvSpPr>
          <p:spPr>
            <a:xfrm>
              <a:off x="2895600" y="676275"/>
              <a:ext cx="2305050" cy="295275"/>
            </a:xfrm>
            <a:custGeom>
              <a:avLst/>
              <a:gdLst/>
              <a:ahLst/>
              <a:cxnLst/>
              <a:rect l="l" t="t" r="r" b="b"/>
              <a:pathLst>
                <a:path w="2305050" h="295275">
                  <a:moveTo>
                    <a:pt x="2255901" y="0"/>
                  </a:moveTo>
                  <a:lnTo>
                    <a:pt x="49275" y="0"/>
                  </a:lnTo>
                  <a:lnTo>
                    <a:pt x="30057" y="3859"/>
                  </a:lnTo>
                  <a:lnTo>
                    <a:pt x="14398" y="14398"/>
                  </a:lnTo>
                  <a:lnTo>
                    <a:pt x="3859" y="30057"/>
                  </a:lnTo>
                  <a:lnTo>
                    <a:pt x="0" y="49275"/>
                  </a:lnTo>
                  <a:lnTo>
                    <a:pt x="0" y="245999"/>
                  </a:lnTo>
                  <a:lnTo>
                    <a:pt x="3859" y="265217"/>
                  </a:lnTo>
                  <a:lnTo>
                    <a:pt x="14398" y="280876"/>
                  </a:lnTo>
                  <a:lnTo>
                    <a:pt x="30057" y="291415"/>
                  </a:lnTo>
                  <a:lnTo>
                    <a:pt x="49275" y="295275"/>
                  </a:lnTo>
                  <a:lnTo>
                    <a:pt x="2255774" y="295275"/>
                  </a:lnTo>
                  <a:lnTo>
                    <a:pt x="2274992" y="291417"/>
                  </a:lnTo>
                  <a:lnTo>
                    <a:pt x="2290651" y="280892"/>
                  </a:lnTo>
                  <a:lnTo>
                    <a:pt x="2301190" y="265271"/>
                  </a:lnTo>
                  <a:lnTo>
                    <a:pt x="2305050" y="246125"/>
                  </a:lnTo>
                  <a:lnTo>
                    <a:pt x="2305050" y="49275"/>
                  </a:lnTo>
                  <a:lnTo>
                    <a:pt x="2301192" y="30057"/>
                  </a:lnTo>
                  <a:lnTo>
                    <a:pt x="2290667" y="14398"/>
                  </a:lnTo>
                  <a:lnTo>
                    <a:pt x="2275046" y="3859"/>
                  </a:lnTo>
                  <a:lnTo>
                    <a:pt x="225590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95600" y="676275"/>
              <a:ext cx="2305050" cy="295275"/>
            </a:xfrm>
            <a:custGeom>
              <a:avLst/>
              <a:gdLst/>
              <a:ahLst/>
              <a:cxnLst/>
              <a:rect l="l" t="t" r="r" b="b"/>
              <a:pathLst>
                <a:path w="2305050" h="295275">
                  <a:moveTo>
                    <a:pt x="0" y="49275"/>
                  </a:moveTo>
                  <a:lnTo>
                    <a:pt x="3859" y="30057"/>
                  </a:lnTo>
                  <a:lnTo>
                    <a:pt x="14398" y="14398"/>
                  </a:lnTo>
                  <a:lnTo>
                    <a:pt x="30057" y="3859"/>
                  </a:lnTo>
                  <a:lnTo>
                    <a:pt x="49275" y="0"/>
                  </a:lnTo>
                  <a:lnTo>
                    <a:pt x="2255901" y="0"/>
                  </a:lnTo>
                  <a:lnTo>
                    <a:pt x="2275046" y="3859"/>
                  </a:lnTo>
                  <a:lnTo>
                    <a:pt x="2290667" y="14398"/>
                  </a:lnTo>
                  <a:lnTo>
                    <a:pt x="2301192" y="30057"/>
                  </a:lnTo>
                  <a:lnTo>
                    <a:pt x="2305050" y="49275"/>
                  </a:lnTo>
                  <a:lnTo>
                    <a:pt x="2305050" y="246125"/>
                  </a:lnTo>
                  <a:lnTo>
                    <a:pt x="2301190" y="265271"/>
                  </a:lnTo>
                  <a:lnTo>
                    <a:pt x="2290651" y="280892"/>
                  </a:lnTo>
                  <a:lnTo>
                    <a:pt x="2274992" y="291417"/>
                  </a:lnTo>
                  <a:lnTo>
                    <a:pt x="2255774" y="295275"/>
                  </a:lnTo>
                  <a:lnTo>
                    <a:pt x="49275" y="295275"/>
                  </a:lnTo>
                  <a:lnTo>
                    <a:pt x="30057" y="291415"/>
                  </a:lnTo>
                  <a:lnTo>
                    <a:pt x="14398" y="280876"/>
                  </a:lnTo>
                  <a:lnTo>
                    <a:pt x="3859" y="265217"/>
                  </a:lnTo>
                  <a:lnTo>
                    <a:pt x="0" y="245999"/>
                  </a:lnTo>
                  <a:lnTo>
                    <a:pt x="0" y="49275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2998978" y="1568196"/>
            <a:ext cx="209740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spcBef>
                <a:spcPts val="95"/>
              </a:spcBef>
            </a:pP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DIRECCIÓ</a:t>
            </a:r>
            <a:r>
              <a:rPr sz="7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DE</a:t>
            </a:r>
            <a:r>
              <a:rPr sz="7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CURES</a:t>
            </a:r>
            <a:r>
              <a:rPr sz="700" b="1" spc="-3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HOSPITAL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/</a:t>
            </a:r>
            <a:r>
              <a:rPr sz="7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DAP-</a:t>
            </a:r>
            <a:r>
              <a:rPr sz="700" b="1" spc="-25" dirty="0">
                <a:solidFill>
                  <a:srgbClr val="00AF50"/>
                </a:solidFill>
                <a:latin typeface="Arial"/>
                <a:cs typeface="Arial"/>
              </a:rPr>
              <a:t>SAP</a:t>
            </a:r>
            <a:endParaRPr sz="700">
              <a:latin typeface="Arial"/>
              <a:cs typeface="Arial"/>
            </a:endParaRPr>
          </a:p>
          <a:p>
            <a:pPr algn="ctr">
              <a:spcBef>
                <a:spcPts val="5"/>
              </a:spcBef>
            </a:pPr>
            <a:r>
              <a:rPr sz="600" dirty="0">
                <a:latin typeface="Arial"/>
                <a:cs typeface="Arial"/>
              </a:rPr>
              <a:t>Rep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sol·licitud</a:t>
            </a:r>
            <a:r>
              <a:rPr sz="600" spc="14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IPA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+ perfil</a:t>
            </a:r>
            <a:r>
              <a:rPr sz="600" spc="-1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del lloc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treball=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b="1" dirty="0">
                <a:latin typeface="Arial"/>
                <a:cs typeface="Arial"/>
              </a:rPr>
              <a:t>aplica</a:t>
            </a:r>
            <a:r>
              <a:rPr sz="600" b="1" spc="-20" dirty="0">
                <a:latin typeface="Arial"/>
                <a:cs typeface="Arial"/>
              </a:rPr>
              <a:t> </a:t>
            </a:r>
            <a:r>
              <a:rPr sz="600" b="1" spc="-10" dirty="0">
                <a:latin typeface="Arial"/>
                <a:cs typeface="Arial"/>
              </a:rPr>
              <a:t>criteris.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30175" y="1501775"/>
            <a:ext cx="2724150" cy="311150"/>
            <a:chOff x="130175" y="644525"/>
            <a:chExt cx="2724150" cy="311150"/>
          </a:xfrm>
        </p:grpSpPr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05151" y="806450"/>
              <a:ext cx="249174" cy="7620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33350" y="647700"/>
              <a:ext cx="2457450" cy="304800"/>
            </a:xfrm>
            <a:custGeom>
              <a:avLst/>
              <a:gdLst/>
              <a:ahLst/>
              <a:cxnLst/>
              <a:rect l="l" t="t" r="r" b="b"/>
              <a:pathLst>
                <a:path w="2457450" h="304800">
                  <a:moveTo>
                    <a:pt x="2406650" y="0"/>
                  </a:moveTo>
                  <a:lnTo>
                    <a:pt x="50800" y="0"/>
                  </a:ln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800"/>
                  </a:lnTo>
                  <a:lnTo>
                    <a:pt x="2406650" y="304800"/>
                  </a:lnTo>
                  <a:lnTo>
                    <a:pt x="2426428" y="300809"/>
                  </a:lnTo>
                  <a:lnTo>
                    <a:pt x="2442575" y="289925"/>
                  </a:lnTo>
                  <a:lnTo>
                    <a:pt x="2453459" y="273778"/>
                  </a:lnTo>
                  <a:lnTo>
                    <a:pt x="2457450" y="254000"/>
                  </a:lnTo>
                  <a:lnTo>
                    <a:pt x="2457450" y="50800"/>
                  </a:lnTo>
                  <a:lnTo>
                    <a:pt x="2453459" y="31021"/>
                  </a:lnTo>
                  <a:lnTo>
                    <a:pt x="2442575" y="14874"/>
                  </a:lnTo>
                  <a:lnTo>
                    <a:pt x="2426428" y="3990"/>
                  </a:lnTo>
                  <a:lnTo>
                    <a:pt x="24066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3350" y="647700"/>
              <a:ext cx="2457450" cy="304800"/>
            </a:xfrm>
            <a:custGeom>
              <a:avLst/>
              <a:gdLst/>
              <a:ahLst/>
              <a:cxnLst/>
              <a:rect l="l" t="t" r="r" b="b"/>
              <a:pathLst>
                <a:path w="2457450" h="304800">
                  <a:moveTo>
                    <a:pt x="0" y="50800"/>
                  </a:moveTo>
                  <a:lnTo>
                    <a:pt x="3992" y="31021"/>
                  </a:lnTo>
                  <a:lnTo>
                    <a:pt x="14879" y="14874"/>
                  </a:lnTo>
                  <a:lnTo>
                    <a:pt x="31027" y="3990"/>
                  </a:lnTo>
                  <a:lnTo>
                    <a:pt x="50800" y="0"/>
                  </a:lnTo>
                  <a:lnTo>
                    <a:pt x="2406650" y="0"/>
                  </a:lnTo>
                  <a:lnTo>
                    <a:pt x="2426428" y="3990"/>
                  </a:lnTo>
                  <a:lnTo>
                    <a:pt x="2442575" y="14874"/>
                  </a:lnTo>
                  <a:lnTo>
                    <a:pt x="2453459" y="31021"/>
                  </a:lnTo>
                  <a:lnTo>
                    <a:pt x="2457450" y="50800"/>
                  </a:lnTo>
                  <a:lnTo>
                    <a:pt x="2457450" y="254000"/>
                  </a:lnTo>
                  <a:lnTo>
                    <a:pt x="2453459" y="273778"/>
                  </a:lnTo>
                  <a:lnTo>
                    <a:pt x="2442575" y="289925"/>
                  </a:lnTo>
                  <a:lnTo>
                    <a:pt x="2426428" y="300809"/>
                  </a:lnTo>
                  <a:lnTo>
                    <a:pt x="2406650" y="304800"/>
                  </a:lnTo>
                  <a:lnTo>
                    <a:pt x="50800" y="304800"/>
                  </a:lnTo>
                  <a:lnTo>
                    <a:pt x="31027" y="300809"/>
                  </a:lnTo>
                  <a:lnTo>
                    <a:pt x="14879" y="289925"/>
                  </a:lnTo>
                  <a:lnTo>
                    <a:pt x="3992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954139" y="1512951"/>
            <a:ext cx="15875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b="1" spc="-25" dirty="0">
                <a:latin typeface="Arial"/>
                <a:cs typeface="Arial"/>
              </a:rPr>
              <a:t>NO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02780" y="1595324"/>
            <a:ext cx="116649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b="1" spc="-10" dirty="0">
                <a:latin typeface="Arial"/>
                <a:cs typeface="Arial"/>
              </a:rPr>
              <a:t>TANCAMENT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SOL·LICITUD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6873" y="1544319"/>
            <a:ext cx="213296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715">
              <a:spcBef>
                <a:spcPts val="95"/>
              </a:spcBef>
            </a:pP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CAP</a:t>
            </a:r>
            <a:r>
              <a:rPr sz="700" b="1" spc="1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SERVEI</a:t>
            </a:r>
            <a:r>
              <a:rPr sz="7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/</a:t>
            </a:r>
            <a:r>
              <a:rPr sz="7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SUPERVISORA</a:t>
            </a:r>
            <a:r>
              <a:rPr sz="700" b="1" spc="-1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00AF50"/>
                </a:solidFill>
                <a:latin typeface="Arial"/>
                <a:cs typeface="Arial"/>
              </a:rPr>
              <a:t>/</a:t>
            </a:r>
            <a:r>
              <a:rPr sz="700" b="1" spc="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00AF50"/>
                </a:solidFill>
                <a:latin typeface="Arial"/>
                <a:cs typeface="Arial"/>
              </a:rPr>
              <a:t>ADJUNTA</a:t>
            </a:r>
            <a:endParaRPr sz="7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600" dirty="0">
                <a:latin typeface="Arial"/>
                <a:cs typeface="Arial"/>
              </a:rPr>
              <a:t>Hospital/Primària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proposa</a:t>
            </a:r>
            <a:r>
              <a:rPr sz="600" spc="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lloc</a:t>
            </a:r>
            <a:r>
              <a:rPr sz="600" spc="15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IPA (sol·licitud</a:t>
            </a:r>
            <a:r>
              <a:rPr sz="600" spc="-3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+</a:t>
            </a:r>
            <a:r>
              <a:rPr sz="600" spc="15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perfil</a:t>
            </a:r>
            <a:r>
              <a:rPr sz="600" spc="-10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del</a:t>
            </a:r>
            <a:r>
              <a:rPr sz="600" spc="1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lloc)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421377" y="1382776"/>
            <a:ext cx="1354455" cy="601980"/>
            <a:chOff x="5421376" y="525526"/>
            <a:chExt cx="1354455" cy="601980"/>
          </a:xfrm>
        </p:grpSpPr>
        <p:sp>
          <p:nvSpPr>
            <p:cNvPr id="41" name="object 41"/>
            <p:cNvSpPr/>
            <p:nvPr/>
          </p:nvSpPr>
          <p:spPr>
            <a:xfrm>
              <a:off x="5424551" y="528701"/>
              <a:ext cx="1348105" cy="595630"/>
            </a:xfrm>
            <a:custGeom>
              <a:avLst/>
              <a:gdLst/>
              <a:ahLst/>
              <a:cxnLst/>
              <a:rect l="l" t="t" r="r" b="b"/>
              <a:pathLst>
                <a:path w="1348104" h="595630">
                  <a:moveTo>
                    <a:pt x="673862" y="0"/>
                  </a:moveTo>
                  <a:lnTo>
                    <a:pt x="0" y="297561"/>
                  </a:lnTo>
                  <a:lnTo>
                    <a:pt x="673862" y="595249"/>
                  </a:lnTo>
                  <a:lnTo>
                    <a:pt x="1347724" y="297561"/>
                  </a:lnTo>
                  <a:lnTo>
                    <a:pt x="67386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424551" y="528701"/>
              <a:ext cx="1348105" cy="595630"/>
            </a:xfrm>
            <a:custGeom>
              <a:avLst/>
              <a:gdLst/>
              <a:ahLst/>
              <a:cxnLst/>
              <a:rect l="l" t="t" r="r" b="b"/>
              <a:pathLst>
                <a:path w="1348104" h="595630">
                  <a:moveTo>
                    <a:pt x="0" y="297561"/>
                  </a:moveTo>
                  <a:lnTo>
                    <a:pt x="673862" y="0"/>
                  </a:lnTo>
                  <a:lnTo>
                    <a:pt x="1347724" y="297561"/>
                  </a:lnTo>
                  <a:lnTo>
                    <a:pt x="673862" y="595249"/>
                  </a:lnTo>
                  <a:lnTo>
                    <a:pt x="0" y="297561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77814" y="1562988"/>
            <a:ext cx="4432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spcBef>
                <a:spcPts val="95"/>
              </a:spcBef>
            </a:pPr>
            <a:r>
              <a:rPr sz="700" b="1" dirty="0">
                <a:solidFill>
                  <a:srgbClr val="17375E"/>
                </a:solidFill>
                <a:latin typeface="Arial"/>
                <a:cs typeface="Arial"/>
              </a:rPr>
              <a:t>És</a:t>
            </a:r>
            <a:r>
              <a:rPr sz="700" b="1" spc="-2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17375E"/>
                </a:solidFill>
                <a:latin typeface="Arial"/>
                <a:cs typeface="Arial"/>
              </a:rPr>
              <a:t>un </a:t>
            </a:r>
            <a:r>
              <a:rPr sz="700" b="1" spc="-20" dirty="0">
                <a:solidFill>
                  <a:srgbClr val="17375E"/>
                </a:solidFill>
                <a:latin typeface="Arial"/>
                <a:cs typeface="Arial"/>
              </a:rPr>
              <a:t>lloc</a:t>
            </a:r>
            <a:r>
              <a:rPr sz="700" b="1" spc="500" dirty="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17375E"/>
                </a:solidFill>
                <a:latin typeface="Arial"/>
                <a:cs typeface="Arial"/>
              </a:rPr>
              <a:t>IPA?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251450" y="1642999"/>
            <a:ext cx="2070100" cy="442595"/>
            <a:chOff x="5251450" y="785748"/>
            <a:chExt cx="2070100" cy="442595"/>
          </a:xfrm>
        </p:grpSpPr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59551" y="1136649"/>
              <a:ext cx="76200" cy="9156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51450" y="785748"/>
              <a:ext cx="146685" cy="76200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813550" y="804798"/>
              <a:ext cx="508000" cy="76200"/>
            </a:xfrm>
            <a:custGeom>
              <a:avLst/>
              <a:gdLst/>
              <a:ahLst/>
              <a:cxnLst/>
              <a:rect l="l" t="t" r="r" b="b"/>
              <a:pathLst>
                <a:path w="508000" h="76200">
                  <a:moveTo>
                    <a:pt x="431673" y="0"/>
                  </a:moveTo>
                  <a:lnTo>
                    <a:pt x="457200" y="38100"/>
                  </a:lnTo>
                  <a:lnTo>
                    <a:pt x="431673" y="76200"/>
                  </a:lnTo>
                  <a:lnTo>
                    <a:pt x="495173" y="44450"/>
                  </a:lnTo>
                  <a:lnTo>
                    <a:pt x="460628" y="44450"/>
                  </a:lnTo>
                  <a:lnTo>
                    <a:pt x="463550" y="41655"/>
                  </a:lnTo>
                  <a:lnTo>
                    <a:pt x="463550" y="34671"/>
                  </a:lnTo>
                  <a:lnTo>
                    <a:pt x="460628" y="31750"/>
                  </a:lnTo>
                  <a:lnTo>
                    <a:pt x="495173" y="31750"/>
                  </a:lnTo>
                  <a:lnTo>
                    <a:pt x="431673" y="0"/>
                  </a:lnTo>
                  <a:close/>
                </a:path>
                <a:path w="508000" h="76200">
                  <a:moveTo>
                    <a:pt x="452945" y="31750"/>
                  </a:moveTo>
                  <a:lnTo>
                    <a:pt x="2794" y="31750"/>
                  </a:lnTo>
                  <a:lnTo>
                    <a:pt x="0" y="34671"/>
                  </a:lnTo>
                  <a:lnTo>
                    <a:pt x="0" y="41655"/>
                  </a:lnTo>
                  <a:lnTo>
                    <a:pt x="2794" y="44450"/>
                  </a:lnTo>
                  <a:lnTo>
                    <a:pt x="452945" y="44450"/>
                  </a:lnTo>
                  <a:lnTo>
                    <a:pt x="457200" y="38100"/>
                  </a:lnTo>
                  <a:lnTo>
                    <a:pt x="452945" y="31750"/>
                  </a:lnTo>
                  <a:close/>
                </a:path>
                <a:path w="508000" h="76200">
                  <a:moveTo>
                    <a:pt x="495173" y="31750"/>
                  </a:moveTo>
                  <a:lnTo>
                    <a:pt x="460628" y="31750"/>
                  </a:lnTo>
                  <a:lnTo>
                    <a:pt x="463550" y="34671"/>
                  </a:lnTo>
                  <a:lnTo>
                    <a:pt x="463550" y="41655"/>
                  </a:lnTo>
                  <a:lnTo>
                    <a:pt x="460628" y="44450"/>
                  </a:lnTo>
                  <a:lnTo>
                    <a:pt x="495173" y="44450"/>
                  </a:lnTo>
                  <a:lnTo>
                    <a:pt x="507873" y="38100"/>
                  </a:lnTo>
                  <a:lnTo>
                    <a:pt x="49517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99669" y="4426840"/>
            <a:ext cx="12318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25" dirty="0">
                <a:latin typeface="Arial"/>
                <a:cs typeface="Arial"/>
              </a:rPr>
              <a:t>SI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911225" y="4111625"/>
            <a:ext cx="2025650" cy="311150"/>
            <a:chOff x="911225" y="3254375"/>
            <a:chExt cx="2025650" cy="311150"/>
          </a:xfrm>
        </p:grpSpPr>
        <p:sp>
          <p:nvSpPr>
            <p:cNvPr id="50" name="object 50"/>
            <p:cNvSpPr/>
            <p:nvPr/>
          </p:nvSpPr>
          <p:spPr>
            <a:xfrm>
              <a:off x="914400" y="3257550"/>
              <a:ext cx="2019300" cy="304800"/>
            </a:xfrm>
            <a:custGeom>
              <a:avLst/>
              <a:gdLst/>
              <a:ahLst/>
              <a:cxnLst/>
              <a:rect l="l" t="t" r="r" b="b"/>
              <a:pathLst>
                <a:path w="2019300" h="304800">
                  <a:moveTo>
                    <a:pt x="1968500" y="0"/>
                  </a:moveTo>
                  <a:lnTo>
                    <a:pt x="50800" y="0"/>
                  </a:lnTo>
                  <a:lnTo>
                    <a:pt x="31027" y="3990"/>
                  </a:lnTo>
                  <a:lnTo>
                    <a:pt x="14879" y="14874"/>
                  </a:lnTo>
                  <a:lnTo>
                    <a:pt x="3992" y="31021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92" y="273778"/>
                  </a:lnTo>
                  <a:lnTo>
                    <a:pt x="14879" y="289925"/>
                  </a:lnTo>
                  <a:lnTo>
                    <a:pt x="31027" y="300809"/>
                  </a:lnTo>
                  <a:lnTo>
                    <a:pt x="50800" y="304800"/>
                  </a:lnTo>
                  <a:lnTo>
                    <a:pt x="1968500" y="304800"/>
                  </a:lnTo>
                  <a:lnTo>
                    <a:pt x="1988278" y="300809"/>
                  </a:lnTo>
                  <a:lnTo>
                    <a:pt x="2004425" y="289925"/>
                  </a:lnTo>
                  <a:lnTo>
                    <a:pt x="2015309" y="273778"/>
                  </a:lnTo>
                  <a:lnTo>
                    <a:pt x="2019300" y="254000"/>
                  </a:lnTo>
                  <a:lnTo>
                    <a:pt x="2019300" y="50800"/>
                  </a:lnTo>
                  <a:lnTo>
                    <a:pt x="2015309" y="31021"/>
                  </a:lnTo>
                  <a:lnTo>
                    <a:pt x="2004425" y="14874"/>
                  </a:lnTo>
                  <a:lnTo>
                    <a:pt x="1988278" y="3990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C5E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14400" y="3257550"/>
              <a:ext cx="2019300" cy="304800"/>
            </a:xfrm>
            <a:custGeom>
              <a:avLst/>
              <a:gdLst/>
              <a:ahLst/>
              <a:cxnLst/>
              <a:rect l="l" t="t" r="r" b="b"/>
              <a:pathLst>
                <a:path w="2019300" h="304800">
                  <a:moveTo>
                    <a:pt x="0" y="50800"/>
                  </a:moveTo>
                  <a:lnTo>
                    <a:pt x="3992" y="31021"/>
                  </a:lnTo>
                  <a:lnTo>
                    <a:pt x="14879" y="14874"/>
                  </a:lnTo>
                  <a:lnTo>
                    <a:pt x="31027" y="3990"/>
                  </a:lnTo>
                  <a:lnTo>
                    <a:pt x="50800" y="0"/>
                  </a:lnTo>
                  <a:lnTo>
                    <a:pt x="1968500" y="0"/>
                  </a:lnTo>
                  <a:lnTo>
                    <a:pt x="1988278" y="3990"/>
                  </a:lnTo>
                  <a:lnTo>
                    <a:pt x="2004425" y="14874"/>
                  </a:lnTo>
                  <a:lnTo>
                    <a:pt x="2015309" y="31021"/>
                  </a:lnTo>
                  <a:lnTo>
                    <a:pt x="2019300" y="50800"/>
                  </a:lnTo>
                  <a:lnTo>
                    <a:pt x="2019300" y="254000"/>
                  </a:lnTo>
                  <a:lnTo>
                    <a:pt x="2015309" y="273778"/>
                  </a:lnTo>
                  <a:lnTo>
                    <a:pt x="2004425" y="289925"/>
                  </a:lnTo>
                  <a:lnTo>
                    <a:pt x="1988278" y="300809"/>
                  </a:lnTo>
                  <a:lnTo>
                    <a:pt x="1968500" y="304800"/>
                  </a:lnTo>
                  <a:lnTo>
                    <a:pt x="50800" y="304800"/>
                  </a:lnTo>
                  <a:lnTo>
                    <a:pt x="31027" y="300809"/>
                  </a:lnTo>
                  <a:lnTo>
                    <a:pt x="14879" y="289925"/>
                  </a:lnTo>
                  <a:lnTo>
                    <a:pt x="3992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1008076" y="4147311"/>
            <a:ext cx="171894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Certificació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1er.</a:t>
            </a:r>
            <a:r>
              <a:rPr sz="700" b="1" spc="15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nivell:</a:t>
            </a:r>
            <a:r>
              <a:rPr sz="700" b="1" spc="190" dirty="0">
                <a:latin typeface="Arial"/>
                <a:cs typeface="Arial"/>
              </a:rPr>
              <a:t> </a:t>
            </a:r>
            <a:r>
              <a:rPr sz="700" dirty="0" smtClean="0">
                <a:latin typeface="Arial"/>
                <a:cs typeface="Arial"/>
              </a:rPr>
              <a:t>al</a:t>
            </a:r>
            <a:r>
              <a:rPr lang="ca-ES" sz="700" dirty="0" smtClean="0">
                <a:latin typeface="Arial"/>
                <a:cs typeface="Arial"/>
              </a:rPr>
              <a:t> </a:t>
            </a:r>
            <a:r>
              <a:rPr sz="700" dirty="0" err="1" smtClean="0">
                <a:latin typeface="Arial"/>
                <a:cs typeface="Arial"/>
              </a:rPr>
              <a:t>menys</a:t>
            </a:r>
            <a:r>
              <a:rPr sz="700" spc="-5" dirty="0" smtClean="0">
                <a:latin typeface="Arial"/>
                <a:cs typeface="Arial"/>
              </a:rPr>
              <a:t> </a:t>
            </a:r>
            <a:r>
              <a:rPr lang="ca-ES" sz="700" dirty="0">
                <a:latin typeface="Arial"/>
                <a:cs typeface="Arial"/>
              </a:rPr>
              <a:t>5</a:t>
            </a:r>
            <a:r>
              <a:rPr sz="700" spc="-15" dirty="0" smtClean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anys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exp.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Infermera(carrera)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+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requisits</a:t>
            </a:r>
            <a:endParaRPr sz="700" dirty="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920750" y="4530725"/>
            <a:ext cx="2025650" cy="379730"/>
            <a:chOff x="920750" y="3673475"/>
            <a:chExt cx="2025650" cy="379730"/>
          </a:xfrm>
        </p:grpSpPr>
        <p:sp>
          <p:nvSpPr>
            <p:cNvPr id="54" name="object 54"/>
            <p:cNvSpPr/>
            <p:nvPr/>
          </p:nvSpPr>
          <p:spPr>
            <a:xfrm>
              <a:off x="923925" y="3676650"/>
              <a:ext cx="2019300" cy="373380"/>
            </a:xfrm>
            <a:custGeom>
              <a:avLst/>
              <a:gdLst/>
              <a:ahLst/>
              <a:cxnLst/>
              <a:rect l="l" t="t" r="r" b="b"/>
              <a:pathLst>
                <a:path w="2019300" h="373379">
                  <a:moveTo>
                    <a:pt x="1957070" y="0"/>
                  </a:moveTo>
                  <a:lnTo>
                    <a:pt x="62179" y="0"/>
                  </a:lnTo>
                  <a:lnTo>
                    <a:pt x="37976" y="4883"/>
                  </a:lnTo>
                  <a:lnTo>
                    <a:pt x="18211" y="18208"/>
                  </a:lnTo>
                  <a:lnTo>
                    <a:pt x="4886" y="37986"/>
                  </a:lnTo>
                  <a:lnTo>
                    <a:pt x="0" y="62230"/>
                  </a:lnTo>
                  <a:lnTo>
                    <a:pt x="0" y="310883"/>
                  </a:lnTo>
                  <a:lnTo>
                    <a:pt x="4886" y="335086"/>
                  </a:lnTo>
                  <a:lnTo>
                    <a:pt x="18211" y="354850"/>
                  </a:lnTo>
                  <a:lnTo>
                    <a:pt x="37976" y="368176"/>
                  </a:lnTo>
                  <a:lnTo>
                    <a:pt x="62179" y="373062"/>
                  </a:lnTo>
                  <a:lnTo>
                    <a:pt x="1957070" y="373062"/>
                  </a:lnTo>
                  <a:lnTo>
                    <a:pt x="1981313" y="368176"/>
                  </a:lnTo>
                  <a:lnTo>
                    <a:pt x="2001091" y="354850"/>
                  </a:lnTo>
                  <a:lnTo>
                    <a:pt x="2014416" y="335086"/>
                  </a:lnTo>
                  <a:lnTo>
                    <a:pt x="2019300" y="310883"/>
                  </a:lnTo>
                  <a:lnTo>
                    <a:pt x="2019300" y="62230"/>
                  </a:lnTo>
                  <a:lnTo>
                    <a:pt x="2014416" y="37986"/>
                  </a:lnTo>
                  <a:lnTo>
                    <a:pt x="2001091" y="18208"/>
                  </a:lnTo>
                  <a:lnTo>
                    <a:pt x="1981313" y="4883"/>
                  </a:lnTo>
                  <a:lnTo>
                    <a:pt x="1957070" y="0"/>
                  </a:lnTo>
                  <a:close/>
                </a:path>
              </a:pathLst>
            </a:custGeom>
            <a:solidFill>
              <a:srgbClr val="C5E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23925" y="3676650"/>
              <a:ext cx="2019300" cy="373380"/>
            </a:xfrm>
            <a:custGeom>
              <a:avLst/>
              <a:gdLst/>
              <a:ahLst/>
              <a:cxnLst/>
              <a:rect l="l" t="t" r="r" b="b"/>
              <a:pathLst>
                <a:path w="2019300" h="373379">
                  <a:moveTo>
                    <a:pt x="0" y="62230"/>
                  </a:moveTo>
                  <a:lnTo>
                    <a:pt x="4886" y="37986"/>
                  </a:lnTo>
                  <a:lnTo>
                    <a:pt x="18211" y="18208"/>
                  </a:lnTo>
                  <a:lnTo>
                    <a:pt x="37976" y="4883"/>
                  </a:lnTo>
                  <a:lnTo>
                    <a:pt x="62179" y="0"/>
                  </a:lnTo>
                  <a:lnTo>
                    <a:pt x="1957070" y="0"/>
                  </a:lnTo>
                  <a:lnTo>
                    <a:pt x="1981313" y="4883"/>
                  </a:lnTo>
                  <a:lnTo>
                    <a:pt x="2001091" y="18208"/>
                  </a:lnTo>
                  <a:lnTo>
                    <a:pt x="2014416" y="37986"/>
                  </a:lnTo>
                  <a:lnTo>
                    <a:pt x="2019300" y="62230"/>
                  </a:lnTo>
                  <a:lnTo>
                    <a:pt x="2019300" y="310883"/>
                  </a:lnTo>
                  <a:lnTo>
                    <a:pt x="2014416" y="335086"/>
                  </a:lnTo>
                  <a:lnTo>
                    <a:pt x="2001091" y="354850"/>
                  </a:lnTo>
                  <a:lnTo>
                    <a:pt x="1981313" y="368176"/>
                  </a:lnTo>
                  <a:lnTo>
                    <a:pt x="1957070" y="373062"/>
                  </a:lnTo>
                  <a:lnTo>
                    <a:pt x="62179" y="373062"/>
                  </a:lnTo>
                  <a:lnTo>
                    <a:pt x="37976" y="368176"/>
                  </a:lnTo>
                  <a:lnTo>
                    <a:pt x="18211" y="354850"/>
                  </a:lnTo>
                  <a:lnTo>
                    <a:pt x="4886" y="335086"/>
                  </a:lnTo>
                  <a:lnTo>
                    <a:pt x="0" y="310883"/>
                  </a:lnTo>
                  <a:lnTo>
                    <a:pt x="0" y="62230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021181" y="4600575"/>
            <a:ext cx="153035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Certificació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2on.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nivell: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dirty="0" smtClean="0">
                <a:latin typeface="Arial"/>
                <a:cs typeface="Arial"/>
              </a:rPr>
              <a:t>1</a:t>
            </a:r>
            <a:r>
              <a:rPr lang="ca-ES" sz="700" dirty="0" smtClean="0">
                <a:latin typeface="Arial"/>
                <a:cs typeface="Arial"/>
              </a:rPr>
              <a:t>1</a:t>
            </a:r>
            <a:r>
              <a:rPr sz="700" spc="-30" dirty="0" smtClean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anys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exp.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 err="1">
                <a:latin typeface="Arial"/>
                <a:cs typeface="Arial"/>
              </a:rPr>
              <a:t>Infermera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 smtClean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+</a:t>
            </a:r>
            <a:r>
              <a:rPr sz="700" spc="-10" dirty="0">
                <a:latin typeface="Arial"/>
                <a:cs typeface="Arial"/>
              </a:rPr>
              <a:t> requisits</a:t>
            </a:r>
            <a:endParaRPr sz="700" dirty="0">
              <a:latin typeface="Arial"/>
              <a:cs typeface="Arial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927101" y="5006975"/>
            <a:ext cx="2028825" cy="330200"/>
            <a:chOff x="927100" y="4149725"/>
            <a:chExt cx="2028825" cy="330200"/>
          </a:xfrm>
        </p:grpSpPr>
        <p:sp>
          <p:nvSpPr>
            <p:cNvPr id="58" name="object 58"/>
            <p:cNvSpPr/>
            <p:nvPr/>
          </p:nvSpPr>
          <p:spPr>
            <a:xfrm>
              <a:off x="930275" y="4152900"/>
              <a:ext cx="2022475" cy="323850"/>
            </a:xfrm>
            <a:custGeom>
              <a:avLst/>
              <a:gdLst/>
              <a:ahLst/>
              <a:cxnLst/>
              <a:rect l="l" t="t" r="r" b="b"/>
              <a:pathLst>
                <a:path w="2022475" h="323850">
                  <a:moveTo>
                    <a:pt x="1968500" y="0"/>
                  </a:moveTo>
                  <a:lnTo>
                    <a:pt x="53975" y="0"/>
                  </a:lnTo>
                  <a:lnTo>
                    <a:pt x="32966" y="4241"/>
                  </a:lnTo>
                  <a:lnTo>
                    <a:pt x="15809" y="15809"/>
                  </a:lnTo>
                  <a:lnTo>
                    <a:pt x="4241" y="32966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41" y="290883"/>
                  </a:lnTo>
                  <a:lnTo>
                    <a:pt x="15809" y="308040"/>
                  </a:lnTo>
                  <a:lnTo>
                    <a:pt x="32966" y="319608"/>
                  </a:lnTo>
                  <a:lnTo>
                    <a:pt x="53975" y="323850"/>
                  </a:lnTo>
                  <a:lnTo>
                    <a:pt x="1968500" y="323850"/>
                  </a:lnTo>
                  <a:lnTo>
                    <a:pt x="1989524" y="319608"/>
                  </a:lnTo>
                  <a:lnTo>
                    <a:pt x="2006679" y="308040"/>
                  </a:lnTo>
                  <a:lnTo>
                    <a:pt x="2018238" y="290883"/>
                  </a:lnTo>
                  <a:lnTo>
                    <a:pt x="2022475" y="269875"/>
                  </a:lnTo>
                  <a:lnTo>
                    <a:pt x="2022475" y="53975"/>
                  </a:lnTo>
                  <a:lnTo>
                    <a:pt x="2018238" y="32966"/>
                  </a:lnTo>
                  <a:lnTo>
                    <a:pt x="2006679" y="15809"/>
                  </a:lnTo>
                  <a:lnTo>
                    <a:pt x="1989524" y="4241"/>
                  </a:lnTo>
                  <a:lnTo>
                    <a:pt x="1968500" y="0"/>
                  </a:lnTo>
                  <a:close/>
                </a:path>
              </a:pathLst>
            </a:custGeom>
            <a:solidFill>
              <a:srgbClr val="C5E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30275" y="4152900"/>
              <a:ext cx="2022475" cy="323850"/>
            </a:xfrm>
            <a:custGeom>
              <a:avLst/>
              <a:gdLst/>
              <a:ahLst/>
              <a:cxnLst/>
              <a:rect l="l" t="t" r="r" b="b"/>
              <a:pathLst>
                <a:path w="2022475" h="323850">
                  <a:moveTo>
                    <a:pt x="0" y="53975"/>
                  </a:moveTo>
                  <a:lnTo>
                    <a:pt x="4241" y="32966"/>
                  </a:lnTo>
                  <a:lnTo>
                    <a:pt x="15809" y="15809"/>
                  </a:lnTo>
                  <a:lnTo>
                    <a:pt x="32966" y="4241"/>
                  </a:lnTo>
                  <a:lnTo>
                    <a:pt x="53975" y="0"/>
                  </a:lnTo>
                  <a:lnTo>
                    <a:pt x="1968500" y="0"/>
                  </a:lnTo>
                  <a:lnTo>
                    <a:pt x="1989524" y="4241"/>
                  </a:lnTo>
                  <a:lnTo>
                    <a:pt x="2006679" y="15809"/>
                  </a:lnTo>
                  <a:lnTo>
                    <a:pt x="2018238" y="32966"/>
                  </a:lnTo>
                  <a:lnTo>
                    <a:pt x="2022475" y="53975"/>
                  </a:lnTo>
                  <a:lnTo>
                    <a:pt x="2022475" y="269875"/>
                  </a:lnTo>
                  <a:lnTo>
                    <a:pt x="2018238" y="290883"/>
                  </a:lnTo>
                  <a:lnTo>
                    <a:pt x="2006679" y="308040"/>
                  </a:lnTo>
                  <a:lnTo>
                    <a:pt x="1989524" y="319608"/>
                  </a:lnTo>
                  <a:lnTo>
                    <a:pt x="1968500" y="323850"/>
                  </a:lnTo>
                  <a:lnTo>
                    <a:pt x="53975" y="323850"/>
                  </a:lnTo>
                  <a:lnTo>
                    <a:pt x="32966" y="319608"/>
                  </a:lnTo>
                  <a:lnTo>
                    <a:pt x="15809" y="308040"/>
                  </a:lnTo>
                  <a:lnTo>
                    <a:pt x="4241" y="290883"/>
                  </a:lnTo>
                  <a:lnTo>
                    <a:pt x="0" y="269875"/>
                  </a:lnTo>
                  <a:lnTo>
                    <a:pt x="0" y="53975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025144" y="5052314"/>
            <a:ext cx="150749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Certificació 3er.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nivell: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lang="ca-ES" sz="700" dirty="0" smtClean="0">
                <a:latin typeface="Arial"/>
                <a:cs typeface="Arial"/>
              </a:rPr>
              <a:t>18</a:t>
            </a:r>
            <a:r>
              <a:rPr sz="700" spc="-30" dirty="0" smtClean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anys</a:t>
            </a:r>
            <a:r>
              <a:rPr sz="700" spc="-5" dirty="0">
                <a:latin typeface="Arial"/>
                <a:cs typeface="Arial"/>
              </a:rPr>
              <a:t> </a:t>
            </a:r>
            <a:r>
              <a:rPr sz="700" spc="-20" dirty="0">
                <a:latin typeface="Arial"/>
                <a:cs typeface="Arial"/>
              </a:rPr>
              <a:t>exp.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 err="1">
                <a:latin typeface="Arial"/>
                <a:cs typeface="Arial"/>
              </a:rPr>
              <a:t>infermera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dirty="0" smtClean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+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requisits</a:t>
            </a:r>
            <a:endParaRPr sz="700" dirty="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87314" y="4044950"/>
            <a:ext cx="344805" cy="1187450"/>
            <a:chOff x="87313" y="3187700"/>
            <a:chExt cx="344805" cy="1187450"/>
          </a:xfrm>
        </p:grpSpPr>
        <p:sp>
          <p:nvSpPr>
            <p:cNvPr id="62" name="object 62"/>
            <p:cNvSpPr/>
            <p:nvPr/>
          </p:nvSpPr>
          <p:spPr>
            <a:xfrm>
              <a:off x="90488" y="3190875"/>
              <a:ext cx="338455" cy="1181100"/>
            </a:xfrm>
            <a:custGeom>
              <a:avLst/>
              <a:gdLst/>
              <a:ahLst/>
              <a:cxnLst/>
              <a:rect l="l" t="t" r="r" b="b"/>
              <a:pathLst>
                <a:path w="338455" h="1181100">
                  <a:moveTo>
                    <a:pt x="281786" y="0"/>
                  </a:moveTo>
                  <a:lnTo>
                    <a:pt x="56361" y="0"/>
                  </a:lnTo>
                  <a:lnTo>
                    <a:pt x="34421" y="4435"/>
                  </a:lnTo>
                  <a:lnTo>
                    <a:pt x="16506" y="16525"/>
                  </a:lnTo>
                  <a:lnTo>
                    <a:pt x="4428" y="34450"/>
                  </a:lnTo>
                  <a:lnTo>
                    <a:pt x="0" y="56387"/>
                  </a:lnTo>
                  <a:lnTo>
                    <a:pt x="0" y="1124737"/>
                  </a:lnTo>
                  <a:lnTo>
                    <a:pt x="4428" y="1146676"/>
                  </a:lnTo>
                  <a:lnTo>
                    <a:pt x="16506" y="1164591"/>
                  </a:lnTo>
                  <a:lnTo>
                    <a:pt x="34421" y="1176670"/>
                  </a:lnTo>
                  <a:lnTo>
                    <a:pt x="56361" y="1181100"/>
                  </a:lnTo>
                  <a:lnTo>
                    <a:pt x="281786" y="1181100"/>
                  </a:lnTo>
                  <a:lnTo>
                    <a:pt x="303717" y="1176670"/>
                  </a:lnTo>
                  <a:lnTo>
                    <a:pt x="321629" y="1164591"/>
                  </a:lnTo>
                  <a:lnTo>
                    <a:pt x="333707" y="1146676"/>
                  </a:lnTo>
                  <a:lnTo>
                    <a:pt x="338136" y="1124737"/>
                  </a:lnTo>
                  <a:lnTo>
                    <a:pt x="338136" y="56387"/>
                  </a:lnTo>
                  <a:lnTo>
                    <a:pt x="333707" y="34450"/>
                  </a:lnTo>
                  <a:lnTo>
                    <a:pt x="321629" y="16525"/>
                  </a:lnTo>
                  <a:lnTo>
                    <a:pt x="303717" y="4435"/>
                  </a:lnTo>
                  <a:lnTo>
                    <a:pt x="28178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0488" y="3190875"/>
              <a:ext cx="338455" cy="1181100"/>
            </a:xfrm>
            <a:custGeom>
              <a:avLst/>
              <a:gdLst/>
              <a:ahLst/>
              <a:cxnLst/>
              <a:rect l="l" t="t" r="r" b="b"/>
              <a:pathLst>
                <a:path w="338455" h="1181100">
                  <a:moveTo>
                    <a:pt x="56361" y="1181100"/>
                  </a:moveTo>
                  <a:lnTo>
                    <a:pt x="34421" y="1176670"/>
                  </a:lnTo>
                  <a:lnTo>
                    <a:pt x="16506" y="1164591"/>
                  </a:lnTo>
                  <a:lnTo>
                    <a:pt x="4428" y="1146676"/>
                  </a:lnTo>
                  <a:lnTo>
                    <a:pt x="0" y="1124737"/>
                  </a:lnTo>
                  <a:lnTo>
                    <a:pt x="0" y="56387"/>
                  </a:lnTo>
                  <a:lnTo>
                    <a:pt x="4428" y="34450"/>
                  </a:lnTo>
                  <a:lnTo>
                    <a:pt x="16506" y="16525"/>
                  </a:lnTo>
                  <a:lnTo>
                    <a:pt x="34421" y="4435"/>
                  </a:lnTo>
                  <a:lnTo>
                    <a:pt x="56361" y="0"/>
                  </a:lnTo>
                  <a:lnTo>
                    <a:pt x="281786" y="0"/>
                  </a:lnTo>
                  <a:lnTo>
                    <a:pt x="303717" y="4435"/>
                  </a:lnTo>
                  <a:lnTo>
                    <a:pt x="321629" y="16525"/>
                  </a:lnTo>
                  <a:lnTo>
                    <a:pt x="333707" y="34450"/>
                  </a:lnTo>
                  <a:lnTo>
                    <a:pt x="338136" y="56387"/>
                  </a:lnTo>
                  <a:lnTo>
                    <a:pt x="338136" y="1124737"/>
                  </a:lnTo>
                  <a:lnTo>
                    <a:pt x="333707" y="1146676"/>
                  </a:lnTo>
                  <a:lnTo>
                    <a:pt x="321629" y="1164591"/>
                  </a:lnTo>
                  <a:lnTo>
                    <a:pt x="303717" y="1176670"/>
                  </a:lnTo>
                  <a:lnTo>
                    <a:pt x="281786" y="1181100"/>
                  </a:lnTo>
                  <a:lnTo>
                    <a:pt x="56361" y="1181100"/>
                  </a:lnTo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131694" y="4271174"/>
            <a:ext cx="246221" cy="73977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marR="5080" indent="4445">
              <a:spcBef>
                <a:spcPts val="25"/>
              </a:spcBef>
            </a:pP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OBLIGATÒRIA 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CADA</a:t>
            </a:r>
            <a:r>
              <a:rPr sz="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FF0000"/>
                </a:solidFill>
                <a:latin typeface="Arial"/>
                <a:cs typeface="Arial"/>
              </a:rPr>
              <a:t>ANYS.</a:t>
            </a:r>
            <a:endParaRPr sz="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903089" y="4618889"/>
            <a:ext cx="177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spc="-25" dirty="0">
                <a:solidFill>
                  <a:srgbClr val="FF0000"/>
                </a:solidFill>
                <a:latin typeface="Arial"/>
                <a:cs typeface="Arial"/>
              </a:rPr>
              <a:t>NO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035301" y="4378325"/>
            <a:ext cx="1673225" cy="558800"/>
            <a:chOff x="3035300" y="3521075"/>
            <a:chExt cx="1673225" cy="558800"/>
          </a:xfrm>
        </p:grpSpPr>
        <p:sp>
          <p:nvSpPr>
            <p:cNvPr id="67" name="object 67"/>
            <p:cNvSpPr/>
            <p:nvPr/>
          </p:nvSpPr>
          <p:spPr>
            <a:xfrm>
              <a:off x="3038475" y="3524250"/>
              <a:ext cx="1666875" cy="552450"/>
            </a:xfrm>
            <a:custGeom>
              <a:avLst/>
              <a:gdLst/>
              <a:ahLst/>
              <a:cxnLst/>
              <a:rect l="l" t="t" r="r" b="b"/>
              <a:pathLst>
                <a:path w="1666875" h="552450">
                  <a:moveTo>
                    <a:pt x="1574800" y="0"/>
                  </a:moveTo>
                  <a:lnTo>
                    <a:pt x="92075" y="0"/>
                  </a:lnTo>
                  <a:lnTo>
                    <a:pt x="0" y="92075"/>
                  </a:lnTo>
                  <a:lnTo>
                    <a:pt x="0" y="552450"/>
                  </a:lnTo>
                  <a:lnTo>
                    <a:pt x="1666875" y="552450"/>
                  </a:lnTo>
                  <a:lnTo>
                    <a:pt x="1666875" y="92075"/>
                  </a:lnTo>
                  <a:lnTo>
                    <a:pt x="1574800" y="0"/>
                  </a:lnTo>
                  <a:close/>
                </a:path>
              </a:pathLst>
            </a:custGeom>
            <a:solidFill>
              <a:srgbClr val="DF9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38475" y="3524250"/>
              <a:ext cx="1666875" cy="552450"/>
            </a:xfrm>
            <a:custGeom>
              <a:avLst/>
              <a:gdLst/>
              <a:ahLst/>
              <a:cxnLst/>
              <a:rect l="l" t="t" r="r" b="b"/>
              <a:pathLst>
                <a:path w="1666875" h="552450">
                  <a:moveTo>
                    <a:pt x="92075" y="0"/>
                  </a:moveTo>
                  <a:lnTo>
                    <a:pt x="1574800" y="0"/>
                  </a:lnTo>
                  <a:lnTo>
                    <a:pt x="1666875" y="92075"/>
                  </a:lnTo>
                  <a:lnTo>
                    <a:pt x="1666875" y="552450"/>
                  </a:lnTo>
                  <a:lnTo>
                    <a:pt x="0" y="552450"/>
                  </a:lnTo>
                  <a:lnTo>
                    <a:pt x="0" y="92075"/>
                  </a:lnTo>
                  <a:lnTo>
                    <a:pt x="92075" y="0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163951" y="4507610"/>
            <a:ext cx="128651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Acord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de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gestió +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PDI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(segons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resultats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evidències)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368925" y="4206875"/>
            <a:ext cx="2101850" cy="330200"/>
            <a:chOff x="5368925" y="3349625"/>
            <a:chExt cx="2101850" cy="330200"/>
          </a:xfrm>
        </p:grpSpPr>
        <p:sp>
          <p:nvSpPr>
            <p:cNvPr id="71" name="object 71"/>
            <p:cNvSpPr/>
            <p:nvPr/>
          </p:nvSpPr>
          <p:spPr>
            <a:xfrm>
              <a:off x="5372100" y="3352800"/>
              <a:ext cx="2095500" cy="323850"/>
            </a:xfrm>
            <a:custGeom>
              <a:avLst/>
              <a:gdLst/>
              <a:ahLst/>
              <a:cxnLst/>
              <a:rect l="l" t="t" r="r" b="b"/>
              <a:pathLst>
                <a:path w="2095500" h="323850">
                  <a:moveTo>
                    <a:pt x="2041525" y="0"/>
                  </a:moveTo>
                  <a:lnTo>
                    <a:pt x="53975" y="0"/>
                  </a:lnTo>
                  <a:lnTo>
                    <a:pt x="32950" y="4236"/>
                  </a:lnTo>
                  <a:lnTo>
                    <a:pt x="15795" y="15795"/>
                  </a:lnTo>
                  <a:lnTo>
                    <a:pt x="4236" y="32950"/>
                  </a:lnTo>
                  <a:lnTo>
                    <a:pt x="0" y="53975"/>
                  </a:lnTo>
                  <a:lnTo>
                    <a:pt x="0" y="269875"/>
                  </a:lnTo>
                  <a:lnTo>
                    <a:pt x="4236" y="290899"/>
                  </a:lnTo>
                  <a:lnTo>
                    <a:pt x="15795" y="308054"/>
                  </a:lnTo>
                  <a:lnTo>
                    <a:pt x="32950" y="319613"/>
                  </a:lnTo>
                  <a:lnTo>
                    <a:pt x="53975" y="323850"/>
                  </a:lnTo>
                  <a:lnTo>
                    <a:pt x="2041525" y="323850"/>
                  </a:lnTo>
                  <a:lnTo>
                    <a:pt x="2062549" y="319613"/>
                  </a:lnTo>
                  <a:lnTo>
                    <a:pt x="2079704" y="308054"/>
                  </a:lnTo>
                  <a:lnTo>
                    <a:pt x="2091263" y="290899"/>
                  </a:lnTo>
                  <a:lnTo>
                    <a:pt x="2095500" y="269875"/>
                  </a:lnTo>
                  <a:lnTo>
                    <a:pt x="2095500" y="53975"/>
                  </a:lnTo>
                  <a:lnTo>
                    <a:pt x="2091263" y="32950"/>
                  </a:lnTo>
                  <a:lnTo>
                    <a:pt x="2079704" y="15795"/>
                  </a:lnTo>
                  <a:lnTo>
                    <a:pt x="2062549" y="4236"/>
                  </a:lnTo>
                  <a:lnTo>
                    <a:pt x="2041525" y="0"/>
                  </a:lnTo>
                  <a:close/>
                </a:path>
              </a:pathLst>
            </a:custGeom>
            <a:solidFill>
              <a:srgbClr val="C5E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372100" y="3352800"/>
              <a:ext cx="2095500" cy="323850"/>
            </a:xfrm>
            <a:custGeom>
              <a:avLst/>
              <a:gdLst/>
              <a:ahLst/>
              <a:cxnLst/>
              <a:rect l="l" t="t" r="r" b="b"/>
              <a:pathLst>
                <a:path w="2095500" h="323850">
                  <a:moveTo>
                    <a:pt x="0" y="53975"/>
                  </a:moveTo>
                  <a:lnTo>
                    <a:pt x="4236" y="32950"/>
                  </a:lnTo>
                  <a:lnTo>
                    <a:pt x="15795" y="15795"/>
                  </a:lnTo>
                  <a:lnTo>
                    <a:pt x="32950" y="4236"/>
                  </a:lnTo>
                  <a:lnTo>
                    <a:pt x="53975" y="0"/>
                  </a:lnTo>
                  <a:lnTo>
                    <a:pt x="2041525" y="0"/>
                  </a:lnTo>
                  <a:lnTo>
                    <a:pt x="2062549" y="4236"/>
                  </a:lnTo>
                  <a:lnTo>
                    <a:pt x="2079704" y="15795"/>
                  </a:lnTo>
                  <a:lnTo>
                    <a:pt x="2091263" y="32950"/>
                  </a:lnTo>
                  <a:lnTo>
                    <a:pt x="2095500" y="53975"/>
                  </a:lnTo>
                  <a:lnTo>
                    <a:pt x="2095500" y="269875"/>
                  </a:lnTo>
                  <a:lnTo>
                    <a:pt x="2091263" y="290899"/>
                  </a:lnTo>
                  <a:lnTo>
                    <a:pt x="2079704" y="308054"/>
                  </a:lnTo>
                  <a:lnTo>
                    <a:pt x="2062549" y="319613"/>
                  </a:lnTo>
                  <a:lnTo>
                    <a:pt x="2041525" y="323850"/>
                  </a:lnTo>
                  <a:lnTo>
                    <a:pt x="53975" y="323850"/>
                  </a:lnTo>
                  <a:lnTo>
                    <a:pt x="32950" y="319613"/>
                  </a:lnTo>
                  <a:lnTo>
                    <a:pt x="15795" y="308054"/>
                  </a:lnTo>
                  <a:lnTo>
                    <a:pt x="4236" y="290899"/>
                  </a:lnTo>
                  <a:lnTo>
                    <a:pt x="0" y="269875"/>
                  </a:lnTo>
                  <a:lnTo>
                    <a:pt x="0" y="53975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5467604" y="4244288"/>
            <a:ext cx="176720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Certificació</a:t>
            </a:r>
            <a:r>
              <a:rPr sz="700" b="1" spc="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1er.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nivell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–opta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al</a:t>
            </a:r>
            <a:r>
              <a:rPr sz="700" b="1" spc="-3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2on:</a:t>
            </a:r>
            <a:r>
              <a:rPr sz="700" b="1" spc="155" dirty="0"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perd</a:t>
            </a:r>
            <a:endParaRPr sz="700">
              <a:latin typeface="Arial"/>
              <a:cs typeface="Arial"/>
            </a:endParaRPr>
          </a:p>
          <a:p>
            <a:pPr marL="12700"/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1er.</a:t>
            </a:r>
            <a:r>
              <a:rPr sz="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nivell</a:t>
            </a:r>
            <a:r>
              <a:rPr sz="700" dirty="0">
                <a:latin typeface="Arial"/>
                <a:cs typeface="Arial"/>
              </a:rPr>
              <a:t>,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TORNA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7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DUI?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368925" y="4610101"/>
            <a:ext cx="2082800" cy="307975"/>
            <a:chOff x="5368925" y="3752850"/>
            <a:chExt cx="2082800" cy="307975"/>
          </a:xfrm>
        </p:grpSpPr>
        <p:sp>
          <p:nvSpPr>
            <p:cNvPr id="75" name="object 75"/>
            <p:cNvSpPr/>
            <p:nvPr/>
          </p:nvSpPr>
          <p:spPr>
            <a:xfrm>
              <a:off x="5372100" y="3756025"/>
              <a:ext cx="2076450" cy="301625"/>
            </a:xfrm>
            <a:custGeom>
              <a:avLst/>
              <a:gdLst/>
              <a:ahLst/>
              <a:cxnLst/>
              <a:rect l="l" t="t" r="r" b="b"/>
              <a:pathLst>
                <a:path w="2076450" h="301625">
                  <a:moveTo>
                    <a:pt x="2026157" y="0"/>
                  </a:moveTo>
                  <a:lnTo>
                    <a:pt x="50291" y="0"/>
                  </a:lnTo>
                  <a:lnTo>
                    <a:pt x="30700" y="3946"/>
                  </a:lnTo>
                  <a:lnTo>
                    <a:pt x="14716" y="14716"/>
                  </a:lnTo>
                  <a:lnTo>
                    <a:pt x="3946" y="30700"/>
                  </a:lnTo>
                  <a:lnTo>
                    <a:pt x="0" y="50291"/>
                  </a:lnTo>
                  <a:lnTo>
                    <a:pt x="0" y="251358"/>
                  </a:lnTo>
                  <a:lnTo>
                    <a:pt x="3946" y="270924"/>
                  </a:lnTo>
                  <a:lnTo>
                    <a:pt x="14716" y="286902"/>
                  </a:lnTo>
                  <a:lnTo>
                    <a:pt x="30700" y="297674"/>
                  </a:lnTo>
                  <a:lnTo>
                    <a:pt x="50291" y="301625"/>
                  </a:lnTo>
                  <a:lnTo>
                    <a:pt x="2026157" y="301625"/>
                  </a:lnTo>
                  <a:lnTo>
                    <a:pt x="2045749" y="297674"/>
                  </a:lnTo>
                  <a:lnTo>
                    <a:pt x="2061733" y="286902"/>
                  </a:lnTo>
                  <a:lnTo>
                    <a:pt x="2072503" y="270924"/>
                  </a:lnTo>
                  <a:lnTo>
                    <a:pt x="2076450" y="251358"/>
                  </a:lnTo>
                  <a:lnTo>
                    <a:pt x="2076450" y="50291"/>
                  </a:lnTo>
                  <a:lnTo>
                    <a:pt x="2072503" y="30700"/>
                  </a:lnTo>
                  <a:lnTo>
                    <a:pt x="2061733" y="14716"/>
                  </a:lnTo>
                  <a:lnTo>
                    <a:pt x="2045749" y="3946"/>
                  </a:lnTo>
                  <a:lnTo>
                    <a:pt x="2026157" y="0"/>
                  </a:lnTo>
                  <a:close/>
                </a:path>
              </a:pathLst>
            </a:custGeom>
            <a:solidFill>
              <a:srgbClr val="C5E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372100" y="3756025"/>
              <a:ext cx="2076450" cy="301625"/>
            </a:xfrm>
            <a:custGeom>
              <a:avLst/>
              <a:gdLst/>
              <a:ahLst/>
              <a:cxnLst/>
              <a:rect l="l" t="t" r="r" b="b"/>
              <a:pathLst>
                <a:path w="2076450" h="301625">
                  <a:moveTo>
                    <a:pt x="0" y="50291"/>
                  </a:moveTo>
                  <a:lnTo>
                    <a:pt x="3946" y="30700"/>
                  </a:lnTo>
                  <a:lnTo>
                    <a:pt x="14716" y="14716"/>
                  </a:lnTo>
                  <a:lnTo>
                    <a:pt x="30700" y="3946"/>
                  </a:lnTo>
                  <a:lnTo>
                    <a:pt x="50291" y="0"/>
                  </a:lnTo>
                  <a:lnTo>
                    <a:pt x="2026157" y="0"/>
                  </a:lnTo>
                  <a:lnTo>
                    <a:pt x="2045749" y="3946"/>
                  </a:lnTo>
                  <a:lnTo>
                    <a:pt x="2061733" y="14716"/>
                  </a:lnTo>
                  <a:lnTo>
                    <a:pt x="2072503" y="30700"/>
                  </a:lnTo>
                  <a:lnTo>
                    <a:pt x="2076450" y="50291"/>
                  </a:lnTo>
                  <a:lnTo>
                    <a:pt x="2076450" y="251358"/>
                  </a:lnTo>
                  <a:lnTo>
                    <a:pt x="2072503" y="270924"/>
                  </a:lnTo>
                  <a:lnTo>
                    <a:pt x="2061733" y="286902"/>
                  </a:lnTo>
                  <a:lnTo>
                    <a:pt x="2045749" y="297674"/>
                  </a:lnTo>
                  <a:lnTo>
                    <a:pt x="2026157" y="301625"/>
                  </a:lnTo>
                  <a:lnTo>
                    <a:pt x="50291" y="301625"/>
                  </a:lnTo>
                  <a:lnTo>
                    <a:pt x="30700" y="297674"/>
                  </a:lnTo>
                  <a:lnTo>
                    <a:pt x="14716" y="286902"/>
                  </a:lnTo>
                  <a:lnTo>
                    <a:pt x="3946" y="270924"/>
                  </a:lnTo>
                  <a:lnTo>
                    <a:pt x="0" y="251358"/>
                  </a:lnTo>
                  <a:lnTo>
                    <a:pt x="0" y="50291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5466334" y="4644186"/>
            <a:ext cx="174752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Certificació</a:t>
            </a:r>
            <a:r>
              <a:rPr sz="700" b="1" spc="17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2on.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nivell-</a:t>
            </a:r>
            <a:r>
              <a:rPr sz="700" b="1" spc="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opta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al</a:t>
            </a:r>
            <a:r>
              <a:rPr sz="700" b="1" spc="-2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3er: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perd</a:t>
            </a:r>
            <a:r>
              <a:rPr sz="700" b="1" spc="5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2on.</a:t>
            </a:r>
            <a:r>
              <a:rPr sz="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nivell,</a:t>
            </a:r>
            <a:r>
              <a:rPr sz="7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passa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7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1er.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5368925" y="5011738"/>
            <a:ext cx="2101850" cy="325755"/>
            <a:chOff x="5368925" y="4154487"/>
            <a:chExt cx="2101850" cy="325755"/>
          </a:xfrm>
        </p:grpSpPr>
        <p:sp>
          <p:nvSpPr>
            <p:cNvPr id="79" name="object 79"/>
            <p:cNvSpPr/>
            <p:nvPr/>
          </p:nvSpPr>
          <p:spPr>
            <a:xfrm>
              <a:off x="5372100" y="4157662"/>
              <a:ext cx="2095500" cy="319405"/>
            </a:xfrm>
            <a:custGeom>
              <a:avLst/>
              <a:gdLst/>
              <a:ahLst/>
              <a:cxnLst/>
              <a:rect l="l" t="t" r="r" b="b"/>
              <a:pathLst>
                <a:path w="2095500" h="319404">
                  <a:moveTo>
                    <a:pt x="2042286" y="0"/>
                  </a:moveTo>
                  <a:lnTo>
                    <a:pt x="53212" y="0"/>
                  </a:lnTo>
                  <a:lnTo>
                    <a:pt x="32468" y="4179"/>
                  </a:lnTo>
                  <a:lnTo>
                    <a:pt x="15557" y="15576"/>
                  </a:lnTo>
                  <a:lnTo>
                    <a:pt x="4171" y="32479"/>
                  </a:lnTo>
                  <a:lnTo>
                    <a:pt x="0" y="53174"/>
                  </a:lnTo>
                  <a:lnTo>
                    <a:pt x="0" y="265899"/>
                  </a:lnTo>
                  <a:lnTo>
                    <a:pt x="4171" y="286603"/>
                  </a:lnTo>
                  <a:lnTo>
                    <a:pt x="15557" y="303509"/>
                  </a:lnTo>
                  <a:lnTo>
                    <a:pt x="32468" y="314907"/>
                  </a:lnTo>
                  <a:lnTo>
                    <a:pt x="53212" y="319087"/>
                  </a:lnTo>
                  <a:lnTo>
                    <a:pt x="2042286" y="319087"/>
                  </a:lnTo>
                  <a:lnTo>
                    <a:pt x="2063031" y="314907"/>
                  </a:lnTo>
                  <a:lnTo>
                    <a:pt x="2079942" y="303509"/>
                  </a:lnTo>
                  <a:lnTo>
                    <a:pt x="2091328" y="286603"/>
                  </a:lnTo>
                  <a:lnTo>
                    <a:pt x="2095500" y="265899"/>
                  </a:lnTo>
                  <a:lnTo>
                    <a:pt x="2095500" y="53174"/>
                  </a:lnTo>
                  <a:lnTo>
                    <a:pt x="2091328" y="32479"/>
                  </a:lnTo>
                  <a:lnTo>
                    <a:pt x="2079942" y="15576"/>
                  </a:lnTo>
                  <a:lnTo>
                    <a:pt x="2063031" y="4179"/>
                  </a:lnTo>
                  <a:lnTo>
                    <a:pt x="2042286" y="0"/>
                  </a:lnTo>
                  <a:close/>
                </a:path>
              </a:pathLst>
            </a:custGeom>
            <a:solidFill>
              <a:srgbClr val="C5E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372100" y="4157662"/>
              <a:ext cx="2095500" cy="319405"/>
            </a:xfrm>
            <a:custGeom>
              <a:avLst/>
              <a:gdLst/>
              <a:ahLst/>
              <a:cxnLst/>
              <a:rect l="l" t="t" r="r" b="b"/>
              <a:pathLst>
                <a:path w="2095500" h="319404">
                  <a:moveTo>
                    <a:pt x="0" y="53174"/>
                  </a:moveTo>
                  <a:lnTo>
                    <a:pt x="4171" y="32479"/>
                  </a:lnTo>
                  <a:lnTo>
                    <a:pt x="15557" y="15576"/>
                  </a:lnTo>
                  <a:lnTo>
                    <a:pt x="32468" y="4179"/>
                  </a:lnTo>
                  <a:lnTo>
                    <a:pt x="53212" y="0"/>
                  </a:lnTo>
                  <a:lnTo>
                    <a:pt x="2042286" y="0"/>
                  </a:lnTo>
                  <a:lnTo>
                    <a:pt x="2063031" y="4179"/>
                  </a:lnTo>
                  <a:lnTo>
                    <a:pt x="2079942" y="15576"/>
                  </a:lnTo>
                  <a:lnTo>
                    <a:pt x="2091328" y="32479"/>
                  </a:lnTo>
                  <a:lnTo>
                    <a:pt x="2095500" y="53174"/>
                  </a:lnTo>
                  <a:lnTo>
                    <a:pt x="2095500" y="265899"/>
                  </a:lnTo>
                  <a:lnTo>
                    <a:pt x="2091328" y="286603"/>
                  </a:lnTo>
                  <a:lnTo>
                    <a:pt x="2079942" y="303509"/>
                  </a:lnTo>
                  <a:lnTo>
                    <a:pt x="2063031" y="314907"/>
                  </a:lnTo>
                  <a:lnTo>
                    <a:pt x="2042286" y="319087"/>
                  </a:lnTo>
                  <a:lnTo>
                    <a:pt x="53212" y="319087"/>
                  </a:lnTo>
                  <a:lnTo>
                    <a:pt x="32468" y="314907"/>
                  </a:lnTo>
                  <a:lnTo>
                    <a:pt x="15557" y="303509"/>
                  </a:lnTo>
                  <a:lnTo>
                    <a:pt x="4171" y="286603"/>
                  </a:lnTo>
                  <a:lnTo>
                    <a:pt x="0" y="265899"/>
                  </a:lnTo>
                  <a:lnTo>
                    <a:pt x="0" y="53174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467351" y="5054752"/>
            <a:ext cx="182435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Certificació</a:t>
            </a:r>
            <a:r>
              <a:rPr sz="700" b="1" spc="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3er.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nivell</a:t>
            </a:r>
            <a:r>
              <a:rPr sz="700" b="1" spc="18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i</a:t>
            </a:r>
            <a:r>
              <a:rPr sz="700" b="1" spc="-20" dirty="0">
                <a:latin typeface="Arial"/>
                <a:cs typeface="Arial"/>
              </a:rPr>
              <a:t> </a:t>
            </a:r>
            <a:r>
              <a:rPr sz="700" b="1" spc="-10" dirty="0">
                <a:latin typeface="Arial"/>
                <a:cs typeface="Arial"/>
              </a:rPr>
              <a:t>re-</a:t>
            </a:r>
            <a:r>
              <a:rPr sz="700" b="1" dirty="0">
                <a:latin typeface="Arial"/>
                <a:cs typeface="Arial"/>
              </a:rPr>
              <a:t>certificació</a:t>
            </a:r>
            <a:r>
              <a:rPr sz="700" b="1" spc="20" dirty="0">
                <a:latin typeface="Arial"/>
                <a:cs typeface="Arial"/>
              </a:rPr>
              <a:t> </a:t>
            </a:r>
            <a:r>
              <a:rPr sz="700" b="1" spc="-20" dirty="0">
                <a:latin typeface="Arial"/>
                <a:cs typeface="Arial"/>
              </a:rPr>
              <a:t>3er:</a:t>
            </a:r>
            <a:r>
              <a:rPr sz="700" b="1" spc="500" dirty="0"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perd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3er.</a:t>
            </a:r>
            <a:r>
              <a:rPr sz="7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nivell,</a:t>
            </a:r>
            <a:r>
              <a:rPr sz="7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passa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7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00" b="1" spc="-20" dirty="0">
                <a:solidFill>
                  <a:srgbClr val="FF0000"/>
                </a:solidFill>
                <a:latin typeface="Arial"/>
                <a:cs typeface="Arial"/>
              </a:rPr>
              <a:t>2on.</a:t>
            </a:r>
            <a:endParaRPr sz="7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917560" y="4172712"/>
            <a:ext cx="54737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b="1" spc="-10" dirty="0">
                <a:solidFill>
                  <a:srgbClr val="FF0000"/>
                </a:solidFill>
                <a:latin typeface="Arial"/>
                <a:cs typeface="Arial"/>
              </a:rPr>
              <a:t>Al·legacions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129213" y="4033838"/>
            <a:ext cx="3846829" cy="1190625"/>
            <a:chOff x="5129212" y="3176587"/>
            <a:chExt cx="3846829" cy="1190625"/>
          </a:xfrm>
        </p:grpSpPr>
        <p:sp>
          <p:nvSpPr>
            <p:cNvPr id="84" name="object 84"/>
            <p:cNvSpPr/>
            <p:nvPr/>
          </p:nvSpPr>
          <p:spPr>
            <a:xfrm>
              <a:off x="5133975" y="3181350"/>
              <a:ext cx="209550" cy="1181100"/>
            </a:xfrm>
            <a:custGeom>
              <a:avLst/>
              <a:gdLst/>
              <a:ahLst/>
              <a:cxnLst/>
              <a:rect l="l" t="t" r="r" b="b"/>
              <a:pathLst>
                <a:path w="209550" h="1181100">
                  <a:moveTo>
                    <a:pt x="9525" y="0"/>
                  </a:moveTo>
                  <a:lnTo>
                    <a:pt x="9525" y="1181100"/>
                  </a:lnTo>
                </a:path>
                <a:path w="209550" h="1181100">
                  <a:moveTo>
                    <a:pt x="209550" y="323850"/>
                  </a:moveTo>
                  <a:lnTo>
                    <a:pt x="19050" y="320675"/>
                  </a:lnTo>
                </a:path>
                <a:path w="209550" h="1181100">
                  <a:moveTo>
                    <a:pt x="190500" y="714375"/>
                  </a:moveTo>
                  <a:lnTo>
                    <a:pt x="0" y="711200"/>
                  </a:lnTo>
                </a:path>
                <a:path w="209550" h="1181100">
                  <a:moveTo>
                    <a:pt x="209550" y="1181100"/>
                  </a:moveTo>
                  <a:lnTo>
                    <a:pt x="19050" y="11779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534275" y="3562350"/>
              <a:ext cx="1438275" cy="495300"/>
            </a:xfrm>
            <a:custGeom>
              <a:avLst/>
              <a:gdLst/>
              <a:ahLst/>
              <a:cxnLst/>
              <a:rect l="l" t="t" r="r" b="b"/>
              <a:pathLst>
                <a:path w="1438275" h="495300">
                  <a:moveTo>
                    <a:pt x="1355725" y="0"/>
                  </a:moveTo>
                  <a:lnTo>
                    <a:pt x="82550" y="0"/>
                  </a:lnTo>
                  <a:lnTo>
                    <a:pt x="0" y="82550"/>
                  </a:lnTo>
                  <a:lnTo>
                    <a:pt x="0" y="495300"/>
                  </a:lnTo>
                  <a:lnTo>
                    <a:pt x="1438275" y="495300"/>
                  </a:lnTo>
                  <a:lnTo>
                    <a:pt x="1438275" y="82550"/>
                  </a:lnTo>
                  <a:lnTo>
                    <a:pt x="1355725" y="0"/>
                  </a:lnTo>
                  <a:close/>
                </a:path>
              </a:pathLst>
            </a:custGeom>
            <a:solidFill>
              <a:srgbClr val="DF9D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34275" y="3562350"/>
              <a:ext cx="1438275" cy="495300"/>
            </a:xfrm>
            <a:custGeom>
              <a:avLst/>
              <a:gdLst/>
              <a:ahLst/>
              <a:cxnLst/>
              <a:rect l="l" t="t" r="r" b="b"/>
              <a:pathLst>
                <a:path w="1438275" h="495300">
                  <a:moveTo>
                    <a:pt x="82550" y="0"/>
                  </a:moveTo>
                  <a:lnTo>
                    <a:pt x="1355725" y="0"/>
                  </a:lnTo>
                  <a:lnTo>
                    <a:pt x="1438275" y="82550"/>
                  </a:lnTo>
                  <a:lnTo>
                    <a:pt x="1438275" y="495300"/>
                  </a:lnTo>
                  <a:lnTo>
                    <a:pt x="0" y="495300"/>
                  </a:lnTo>
                  <a:lnTo>
                    <a:pt x="0" y="82550"/>
                  </a:lnTo>
                  <a:lnTo>
                    <a:pt x="82550" y="0"/>
                  </a:lnTo>
                  <a:close/>
                </a:path>
              </a:pathLst>
            </a:custGeom>
            <a:ln w="635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7655433" y="4514596"/>
            <a:ext cx="114617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700" b="1" dirty="0">
                <a:latin typeface="Arial"/>
                <a:cs typeface="Arial"/>
              </a:rPr>
              <a:t>Acord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de</a:t>
            </a:r>
            <a:r>
              <a:rPr sz="700" b="1" spc="-10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gestió +</a:t>
            </a:r>
            <a:r>
              <a:rPr sz="700" b="1" spc="-15" dirty="0">
                <a:latin typeface="Arial"/>
                <a:cs typeface="Arial"/>
              </a:rPr>
              <a:t> </a:t>
            </a:r>
            <a:r>
              <a:rPr sz="700" b="1" dirty="0">
                <a:latin typeface="Arial"/>
                <a:cs typeface="Arial"/>
              </a:rPr>
              <a:t>PDI,</a:t>
            </a:r>
            <a:r>
              <a:rPr sz="700" b="1" spc="-5" dirty="0">
                <a:latin typeface="Arial"/>
                <a:cs typeface="Arial"/>
              </a:rPr>
              <a:t> </a:t>
            </a:r>
            <a:r>
              <a:rPr sz="700" spc="-25" dirty="0">
                <a:latin typeface="Arial"/>
                <a:cs typeface="Arial"/>
              </a:rPr>
              <a:t>que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es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presenti per</a:t>
            </a:r>
            <a:r>
              <a:rPr sz="700" spc="-10" dirty="0">
                <a:latin typeface="Arial"/>
                <a:cs typeface="Arial"/>
              </a:rPr>
              <a:t> propera</a:t>
            </a:r>
            <a:r>
              <a:rPr sz="700" spc="50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convocatòria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95251" y="3698755"/>
            <a:ext cx="9027795" cy="1800860"/>
            <a:chOff x="95250" y="2841505"/>
            <a:chExt cx="9027795" cy="1800860"/>
          </a:xfrm>
        </p:grpSpPr>
        <p:pic>
          <p:nvPicPr>
            <p:cNvPr id="89" name="object 8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05443" y="2938271"/>
              <a:ext cx="435864" cy="550163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2942" y="2961893"/>
              <a:ext cx="340736" cy="455085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8552942" y="2961893"/>
              <a:ext cx="340360" cy="455295"/>
            </a:xfrm>
            <a:custGeom>
              <a:avLst/>
              <a:gdLst/>
              <a:ahLst/>
              <a:cxnLst/>
              <a:rect l="l" t="t" r="r" b="b"/>
              <a:pathLst>
                <a:path w="340359" h="455295">
                  <a:moveTo>
                    <a:pt x="276098" y="298576"/>
                  </a:moveTo>
                  <a:lnTo>
                    <a:pt x="301581" y="243189"/>
                  </a:lnTo>
                  <a:lnTo>
                    <a:pt x="316195" y="188229"/>
                  </a:lnTo>
                  <a:lnTo>
                    <a:pt x="319769" y="136133"/>
                  </a:lnTo>
                  <a:lnTo>
                    <a:pt x="312133" y="89341"/>
                  </a:lnTo>
                  <a:lnTo>
                    <a:pt x="293115" y="50292"/>
                  </a:lnTo>
                  <a:lnTo>
                    <a:pt x="282448" y="67056"/>
                  </a:lnTo>
                  <a:lnTo>
                    <a:pt x="274319" y="5714"/>
                  </a:lnTo>
                  <a:lnTo>
                    <a:pt x="324865" y="0"/>
                  </a:lnTo>
                  <a:lnTo>
                    <a:pt x="314325" y="16763"/>
                  </a:lnTo>
                  <a:lnTo>
                    <a:pt x="331838" y="51126"/>
                  </a:lnTo>
                  <a:lnTo>
                    <a:pt x="340298" y="91726"/>
                  </a:lnTo>
                  <a:lnTo>
                    <a:pt x="339883" y="136842"/>
                  </a:lnTo>
                  <a:lnTo>
                    <a:pt x="330769" y="184752"/>
                  </a:lnTo>
                  <a:lnTo>
                    <a:pt x="313131" y="233734"/>
                  </a:lnTo>
                  <a:lnTo>
                    <a:pt x="287147" y="282067"/>
                  </a:lnTo>
                  <a:lnTo>
                    <a:pt x="265937" y="315594"/>
                  </a:lnTo>
                  <a:lnTo>
                    <a:pt x="232178" y="361114"/>
                  </a:lnTo>
                  <a:lnTo>
                    <a:pt x="194343" y="398558"/>
                  </a:lnTo>
                  <a:lnTo>
                    <a:pt x="154030" y="427192"/>
                  </a:lnTo>
                  <a:lnTo>
                    <a:pt x="112840" y="446279"/>
                  </a:lnTo>
                  <a:lnTo>
                    <a:pt x="72372" y="455085"/>
                  </a:lnTo>
                  <a:lnTo>
                    <a:pt x="34225" y="452874"/>
                  </a:lnTo>
                  <a:lnTo>
                    <a:pt x="0" y="438912"/>
                  </a:lnTo>
                  <a:lnTo>
                    <a:pt x="21208" y="405383"/>
                  </a:lnTo>
                  <a:lnTo>
                    <a:pt x="55434" y="419346"/>
                  </a:lnTo>
                  <a:lnTo>
                    <a:pt x="93581" y="421557"/>
                  </a:lnTo>
                  <a:lnTo>
                    <a:pt x="134049" y="412751"/>
                  </a:lnTo>
                  <a:lnTo>
                    <a:pt x="175239" y="393664"/>
                  </a:lnTo>
                  <a:lnTo>
                    <a:pt x="215552" y="365030"/>
                  </a:lnTo>
                  <a:lnTo>
                    <a:pt x="253387" y="327586"/>
                  </a:lnTo>
                  <a:lnTo>
                    <a:pt x="287147" y="282067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2" name="object 9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5250" y="2841505"/>
              <a:ext cx="344487" cy="304576"/>
            </a:xfrm>
            <a:prstGeom prst="rect">
              <a:avLst/>
            </a:prstGeom>
          </p:spPr>
        </p:pic>
        <p:sp>
          <p:nvSpPr>
            <p:cNvPr id="93" name="object 93"/>
            <p:cNvSpPr/>
            <p:nvPr/>
          </p:nvSpPr>
          <p:spPr>
            <a:xfrm>
              <a:off x="685800" y="3133724"/>
              <a:ext cx="209550" cy="1181100"/>
            </a:xfrm>
            <a:custGeom>
              <a:avLst/>
              <a:gdLst/>
              <a:ahLst/>
              <a:cxnLst/>
              <a:rect l="l" t="t" r="r" b="b"/>
              <a:pathLst>
                <a:path w="209550" h="1181100">
                  <a:moveTo>
                    <a:pt x="9525" y="0"/>
                  </a:moveTo>
                  <a:lnTo>
                    <a:pt x="9525" y="1181100"/>
                  </a:lnTo>
                </a:path>
                <a:path w="209550" h="1181100">
                  <a:moveTo>
                    <a:pt x="209550" y="323850"/>
                  </a:moveTo>
                  <a:lnTo>
                    <a:pt x="19050" y="320675"/>
                  </a:lnTo>
                </a:path>
                <a:path w="209550" h="1181100">
                  <a:moveTo>
                    <a:pt x="190500" y="714375"/>
                  </a:moveTo>
                  <a:lnTo>
                    <a:pt x="0" y="711200"/>
                  </a:lnTo>
                </a:path>
                <a:path w="209550" h="1181100">
                  <a:moveTo>
                    <a:pt x="209550" y="1181100"/>
                  </a:moveTo>
                  <a:lnTo>
                    <a:pt x="19050" y="117792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74691" y="3107435"/>
              <a:ext cx="4347971" cy="1534668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4822825" y="3132200"/>
              <a:ext cx="4253230" cy="1440180"/>
            </a:xfrm>
            <a:custGeom>
              <a:avLst/>
              <a:gdLst/>
              <a:ahLst/>
              <a:cxnLst/>
              <a:rect l="l" t="t" r="r" b="b"/>
              <a:pathLst>
                <a:path w="4253230" h="1440179">
                  <a:moveTo>
                    <a:pt x="0" y="239903"/>
                  </a:moveTo>
                  <a:lnTo>
                    <a:pt x="4875" y="191563"/>
                  </a:lnTo>
                  <a:lnTo>
                    <a:pt x="18859" y="146536"/>
                  </a:lnTo>
                  <a:lnTo>
                    <a:pt x="40987" y="105785"/>
                  </a:lnTo>
                  <a:lnTo>
                    <a:pt x="70294" y="70278"/>
                  </a:lnTo>
                  <a:lnTo>
                    <a:pt x="105816" y="40980"/>
                  </a:lnTo>
                  <a:lnTo>
                    <a:pt x="146589" y="18857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4012946" y="0"/>
                  </a:lnTo>
                  <a:lnTo>
                    <a:pt x="4061290" y="4875"/>
                  </a:lnTo>
                  <a:lnTo>
                    <a:pt x="4106332" y="18857"/>
                  </a:lnTo>
                  <a:lnTo>
                    <a:pt x="4147103" y="40980"/>
                  </a:lnTo>
                  <a:lnTo>
                    <a:pt x="4182633" y="70278"/>
                  </a:lnTo>
                  <a:lnTo>
                    <a:pt x="4211955" y="105785"/>
                  </a:lnTo>
                  <a:lnTo>
                    <a:pt x="4234098" y="146536"/>
                  </a:lnTo>
                  <a:lnTo>
                    <a:pt x="4248095" y="191563"/>
                  </a:lnTo>
                  <a:lnTo>
                    <a:pt x="4252976" y="239903"/>
                  </a:lnTo>
                  <a:lnTo>
                    <a:pt x="4252976" y="1199819"/>
                  </a:lnTo>
                  <a:lnTo>
                    <a:pt x="4248095" y="1248184"/>
                  </a:lnTo>
                  <a:lnTo>
                    <a:pt x="4234098" y="1293230"/>
                  </a:lnTo>
                  <a:lnTo>
                    <a:pt x="4211955" y="1333994"/>
                  </a:lnTo>
                  <a:lnTo>
                    <a:pt x="4182633" y="1369510"/>
                  </a:lnTo>
                  <a:lnTo>
                    <a:pt x="4147103" y="1398814"/>
                  </a:lnTo>
                  <a:lnTo>
                    <a:pt x="4106332" y="1420940"/>
                  </a:lnTo>
                  <a:lnTo>
                    <a:pt x="4061290" y="1434923"/>
                  </a:lnTo>
                  <a:lnTo>
                    <a:pt x="4012946" y="1439799"/>
                  </a:lnTo>
                  <a:lnTo>
                    <a:pt x="240029" y="1439799"/>
                  </a:lnTo>
                  <a:lnTo>
                    <a:pt x="191648" y="1434923"/>
                  </a:lnTo>
                  <a:lnTo>
                    <a:pt x="146589" y="1420940"/>
                  </a:lnTo>
                  <a:lnTo>
                    <a:pt x="105816" y="1398814"/>
                  </a:lnTo>
                  <a:lnTo>
                    <a:pt x="70294" y="1369510"/>
                  </a:lnTo>
                  <a:lnTo>
                    <a:pt x="40987" y="1333994"/>
                  </a:lnTo>
                  <a:lnTo>
                    <a:pt x="18859" y="1293230"/>
                  </a:lnTo>
                  <a:lnTo>
                    <a:pt x="4875" y="1248184"/>
                  </a:lnTo>
                  <a:lnTo>
                    <a:pt x="0" y="1199819"/>
                  </a:lnTo>
                  <a:lnTo>
                    <a:pt x="0" y="239903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5705984" y="2657856"/>
            <a:ext cx="546735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b="1" spc="-10" dirty="0">
                <a:solidFill>
                  <a:srgbClr val="17375E"/>
                </a:solidFill>
                <a:latin typeface="Arial"/>
                <a:cs typeface="Arial"/>
              </a:rPr>
              <a:t>AVALUACIÓ</a:t>
            </a:r>
            <a:endParaRPr sz="7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315338" y="2657856"/>
            <a:ext cx="756920" cy="119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700" b="1" spc="-10" dirty="0">
                <a:solidFill>
                  <a:srgbClr val="17375E"/>
                </a:solidFill>
                <a:latin typeface="Arial"/>
                <a:cs typeface="Arial"/>
              </a:rPr>
              <a:t>DOCUMENTACIÓ</a:t>
            </a:r>
            <a:endParaRPr sz="700">
              <a:latin typeface="Arial"/>
              <a:cs typeface="Arial"/>
            </a:endParaRPr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79833" y="151625"/>
            <a:ext cx="898556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8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IPA: INFERMERA DE PRÀCTICA AVANÇADA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18" t="35660" r="19405" b="43855"/>
          <a:stretch/>
        </p:blipFill>
        <p:spPr bwMode="auto">
          <a:xfrm>
            <a:off x="5372101" y="4147724"/>
            <a:ext cx="2225040" cy="1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3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5966" y="30236"/>
            <a:ext cx="8229600" cy="490066"/>
          </a:xfrm>
        </p:spPr>
        <p:txBody>
          <a:bodyPr/>
          <a:lstStyle/>
          <a:p>
            <a:r>
              <a:rPr lang="ca-ES" sz="2800" b="1" dirty="0" smtClean="0">
                <a:solidFill>
                  <a:srgbClr val="002060"/>
                </a:solidFill>
              </a:rPr>
              <a:t>PASOS A SEGUIR PER LA CREACIÓ D’UNA PLAÇA IPA</a:t>
            </a:r>
            <a:endParaRPr lang="ca-ES" sz="2800" b="1" dirty="0">
              <a:solidFill>
                <a:srgbClr val="00206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E92DB-4088-4108-AD31-3EB733032F8D}" type="slidenum">
              <a:rPr lang="ca-ES" smtClean="0">
                <a:solidFill>
                  <a:prstClr val="black"/>
                </a:solidFill>
              </a:rPr>
              <a:pPr/>
              <a:t>14</a:t>
            </a:fld>
            <a:endParaRPr lang="ca-ES">
              <a:solidFill>
                <a:prstClr val="black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62692" y="955506"/>
            <a:ext cx="2208522" cy="53100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Proposta de lloc de treball IPA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62692" y="1794573"/>
            <a:ext cx="1802730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Compleix criteris discriminatoris?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890601" y="2092907"/>
            <a:ext cx="537060" cy="3960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SI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159131" y="907343"/>
            <a:ext cx="639370" cy="39604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NO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5976267" y="839124"/>
            <a:ext cx="2838550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Infermera Referent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4063258" y="1947795"/>
            <a:ext cx="1497454" cy="72663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Definir lloc de treball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976267" y="1517750"/>
            <a:ext cx="2838550" cy="127926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prstClr val="white"/>
                </a:solidFill>
              </a:rPr>
              <a:t>Definir responsabilitats </a:t>
            </a:r>
          </a:p>
          <a:p>
            <a:pPr algn="ctr"/>
            <a:r>
              <a:rPr lang="ca-ES" dirty="0">
                <a:solidFill>
                  <a:prstClr val="white"/>
                </a:solidFill>
              </a:rPr>
              <a:t>Determinar el perfil </a:t>
            </a:r>
            <a:endParaRPr lang="ca-ES" dirty="0" smtClean="0">
              <a:solidFill>
                <a:prstClr val="white"/>
              </a:solidFill>
            </a:endParaRPr>
          </a:p>
          <a:p>
            <a:pPr algn="ctr"/>
            <a:r>
              <a:rPr lang="ca-ES" dirty="0" smtClean="0">
                <a:solidFill>
                  <a:prstClr val="white"/>
                </a:solidFill>
              </a:rPr>
              <a:t>Definir </a:t>
            </a:r>
            <a:r>
              <a:rPr lang="ca-ES" dirty="0">
                <a:solidFill>
                  <a:prstClr val="white"/>
                </a:solidFill>
              </a:rPr>
              <a:t>nivell i àmbit </a:t>
            </a:r>
            <a:r>
              <a:rPr lang="ca-ES" dirty="0" smtClean="0">
                <a:solidFill>
                  <a:prstClr val="white"/>
                </a:solidFill>
              </a:rPr>
              <a:t>d’expertesa</a:t>
            </a:r>
            <a:endParaRPr lang="ca-ES" dirty="0">
              <a:solidFill>
                <a:prstClr val="white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62692" y="3284358"/>
            <a:ext cx="2212874" cy="57400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Crear convocatòria i fer selecció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62692" y="4167575"/>
            <a:ext cx="221287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Avaluació inicial amb IDREPA + COM-VA clínic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6796699" y="5251113"/>
            <a:ext cx="201811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err="1">
                <a:solidFill>
                  <a:prstClr val="white"/>
                </a:solidFill>
              </a:rPr>
              <a:t>Feed</a:t>
            </a:r>
            <a:r>
              <a:rPr lang="ca-ES" dirty="0">
                <a:solidFill>
                  <a:prstClr val="white"/>
                </a:solidFill>
              </a:rPr>
              <a:t> </a:t>
            </a:r>
            <a:r>
              <a:rPr lang="ca-ES" dirty="0" err="1">
                <a:solidFill>
                  <a:prstClr val="white"/>
                </a:solidFill>
              </a:rPr>
              <a:t>back</a:t>
            </a:r>
            <a:endParaRPr lang="ca-ES" dirty="0">
              <a:solidFill>
                <a:prstClr val="white"/>
              </a:solidFill>
            </a:endParaRPr>
          </a:p>
          <a:p>
            <a:pPr algn="ctr"/>
            <a:r>
              <a:rPr lang="ca-ES" dirty="0">
                <a:solidFill>
                  <a:prstClr val="white"/>
                </a:solidFill>
              </a:rPr>
              <a:t>Millora continua</a:t>
            </a:r>
          </a:p>
        </p:txBody>
      </p:sp>
      <p:cxnSp>
        <p:nvCxnSpPr>
          <p:cNvPr id="28" name="27 Conector recto de flecha"/>
          <p:cNvCxnSpPr>
            <a:stCxn id="8" idx="3"/>
            <a:endCxn id="9" idx="1"/>
          </p:cNvCxnSpPr>
          <p:nvPr/>
        </p:nvCxnSpPr>
        <p:spPr>
          <a:xfrm flipV="1">
            <a:off x="3798501" y="1091152"/>
            <a:ext cx="2177766" cy="142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0" idx="3"/>
          </p:cNvCxnSpPr>
          <p:nvPr/>
        </p:nvCxnSpPr>
        <p:spPr>
          <a:xfrm>
            <a:off x="5560712" y="2311111"/>
            <a:ext cx="378758" cy="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2098822" y="2300769"/>
            <a:ext cx="791779" cy="352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Rectángulo redondeado"/>
          <p:cNvSpPr/>
          <p:nvPr/>
        </p:nvSpPr>
        <p:spPr>
          <a:xfrm>
            <a:off x="262692" y="5242783"/>
            <a:ext cx="2212874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prstClr val="white"/>
                </a:solidFill>
              </a:rPr>
              <a:t>Fer un pla de desenvolupament </a:t>
            </a:r>
            <a:r>
              <a:rPr lang="ca-ES" dirty="0" smtClean="0">
                <a:solidFill>
                  <a:prstClr val="white"/>
                </a:solidFill>
              </a:rPr>
              <a:t>IPA (PDIPA)</a:t>
            </a:r>
            <a:endParaRPr lang="ca-ES" dirty="0">
              <a:solidFill>
                <a:prstClr val="white"/>
              </a:solidFill>
            </a:endParaRPr>
          </a:p>
        </p:txBody>
      </p:sp>
      <p:cxnSp>
        <p:nvCxnSpPr>
          <p:cNvPr id="64" name="63 Conector recto de flecha"/>
          <p:cNvCxnSpPr>
            <a:stCxn id="114" idx="3"/>
            <a:endCxn id="22" idx="1"/>
          </p:cNvCxnSpPr>
          <p:nvPr/>
        </p:nvCxnSpPr>
        <p:spPr>
          <a:xfrm flipV="1">
            <a:off x="5554254" y="5647157"/>
            <a:ext cx="1242445" cy="833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Rectángulo redondeado"/>
          <p:cNvSpPr/>
          <p:nvPr/>
        </p:nvSpPr>
        <p:spPr>
          <a:xfrm>
            <a:off x="3986783" y="3259428"/>
            <a:ext cx="4828034" cy="15758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000" b="1" dirty="0" smtClean="0">
                <a:solidFill>
                  <a:srgbClr val="002060"/>
                </a:solidFill>
              </a:rPr>
              <a:t>Certificació IPA</a:t>
            </a:r>
            <a:endParaRPr lang="ca-ES" sz="2000" b="1" dirty="0">
              <a:solidFill>
                <a:srgbClr val="002060"/>
              </a:solidFill>
            </a:endParaRPr>
          </a:p>
        </p:txBody>
      </p:sp>
      <p:sp>
        <p:nvSpPr>
          <p:cNvPr id="114" name="113 Rectángulo redondeado"/>
          <p:cNvSpPr/>
          <p:nvPr/>
        </p:nvSpPr>
        <p:spPr>
          <a:xfrm>
            <a:off x="3552089" y="5259444"/>
            <a:ext cx="2002165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 smtClean="0">
                <a:solidFill>
                  <a:prstClr val="white"/>
                </a:solidFill>
              </a:rPr>
              <a:t>Avaluació periòdica</a:t>
            </a:r>
            <a:endParaRPr lang="ca-ES" dirty="0">
              <a:solidFill>
                <a:prstClr val="white"/>
              </a:solidFill>
            </a:endParaRPr>
          </a:p>
        </p:txBody>
      </p:sp>
      <p:cxnSp>
        <p:nvCxnSpPr>
          <p:cNvPr id="117" name="116 Conector recto de flecha"/>
          <p:cNvCxnSpPr>
            <a:stCxn id="19" idx="2"/>
            <a:endCxn id="20" idx="0"/>
          </p:cNvCxnSpPr>
          <p:nvPr/>
        </p:nvCxnSpPr>
        <p:spPr>
          <a:xfrm>
            <a:off x="1369129" y="3858360"/>
            <a:ext cx="0" cy="30921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 de flecha"/>
          <p:cNvCxnSpPr>
            <a:stCxn id="20" idx="2"/>
          </p:cNvCxnSpPr>
          <p:nvPr/>
        </p:nvCxnSpPr>
        <p:spPr>
          <a:xfrm>
            <a:off x="1369129" y="4959663"/>
            <a:ext cx="26704" cy="324629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 de flecha"/>
          <p:cNvCxnSpPr>
            <a:stCxn id="55" idx="3"/>
            <a:endCxn id="114" idx="1"/>
          </p:cNvCxnSpPr>
          <p:nvPr/>
        </p:nvCxnSpPr>
        <p:spPr>
          <a:xfrm>
            <a:off x="2475566" y="5638827"/>
            <a:ext cx="1076523" cy="16661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5" name="1044 Conector recto de flecha"/>
          <p:cNvCxnSpPr>
            <a:stCxn id="5" idx="2"/>
            <a:endCxn id="6" idx="0"/>
          </p:cNvCxnSpPr>
          <p:nvPr/>
        </p:nvCxnSpPr>
        <p:spPr>
          <a:xfrm flipH="1">
            <a:off x="1359163" y="1486514"/>
            <a:ext cx="7790" cy="3343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1046 Conector recto de flecha"/>
          <p:cNvCxnSpPr>
            <a:stCxn id="7" idx="3"/>
            <a:endCxn id="10" idx="1"/>
          </p:cNvCxnSpPr>
          <p:nvPr/>
        </p:nvCxnSpPr>
        <p:spPr>
          <a:xfrm>
            <a:off x="3427661" y="2290929"/>
            <a:ext cx="635597" cy="2018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 angular 41"/>
          <p:cNvCxnSpPr>
            <a:stCxn id="6" idx="3"/>
            <a:endCxn id="8" idx="1"/>
          </p:cNvCxnSpPr>
          <p:nvPr/>
        </p:nvCxnSpPr>
        <p:spPr>
          <a:xfrm flipV="1">
            <a:off x="2065422" y="1105365"/>
            <a:ext cx="1093709" cy="1085252"/>
          </a:xfrm>
          <a:prstGeom prst="bent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or angular 51"/>
          <p:cNvCxnSpPr>
            <a:stCxn id="11" idx="2"/>
            <a:endCxn id="19" idx="0"/>
          </p:cNvCxnSpPr>
          <p:nvPr/>
        </p:nvCxnSpPr>
        <p:spPr>
          <a:xfrm rot="5400000">
            <a:off x="4138662" y="27478"/>
            <a:ext cx="487348" cy="6026413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Imatg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566" y="30237"/>
            <a:ext cx="689179" cy="569201"/>
          </a:xfrm>
          <a:prstGeom prst="rect">
            <a:avLst/>
          </a:prstGeom>
        </p:spPr>
      </p:pic>
      <p:cxnSp>
        <p:nvCxnSpPr>
          <p:cNvPr id="100" name="Connector angular 99"/>
          <p:cNvCxnSpPr>
            <a:stCxn id="22" idx="3"/>
            <a:endCxn id="93" idx="3"/>
          </p:cNvCxnSpPr>
          <p:nvPr/>
        </p:nvCxnSpPr>
        <p:spPr>
          <a:xfrm flipV="1">
            <a:off x="8814817" y="4047352"/>
            <a:ext cx="12700" cy="1599805"/>
          </a:xfrm>
          <a:prstGeom prst="bentConnector3">
            <a:avLst>
              <a:gd name="adj1" fmla="val 1800000"/>
            </a:avLst>
          </a:prstGeom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0" name="Imatge 1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98" y="3475751"/>
            <a:ext cx="263652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4" y="66916"/>
            <a:ext cx="9139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Bef>
                <a:spcPts val="105"/>
              </a:spcBef>
            </a:pP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Programa</a:t>
            </a:r>
            <a:r>
              <a:rPr lang="ca-ES"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Certificació</a:t>
            </a:r>
            <a:r>
              <a:rPr lang="ca-ES" b="1" spc="-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la</a:t>
            </a:r>
            <a:r>
              <a:rPr lang="ca-ES"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Infermera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Pràctica</a:t>
            </a:r>
            <a:r>
              <a:rPr lang="ca-ES"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-5" dirty="0">
                <a:solidFill>
                  <a:srgbClr val="1F497D"/>
                </a:solidFill>
                <a:latin typeface="Arial"/>
                <a:cs typeface="Arial"/>
              </a:rPr>
              <a:t>Avançada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a</a:t>
            </a:r>
            <a:r>
              <a:rPr lang="ca-ES" b="1" spc="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rgbClr val="1F497D"/>
                </a:solidFill>
                <a:latin typeface="Arial"/>
                <a:cs typeface="Arial"/>
              </a:rPr>
              <a:t>l’ICS</a:t>
            </a: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378105"/>
              </p:ext>
            </p:extLst>
          </p:nvPr>
        </p:nvGraphicFramePr>
        <p:xfrm>
          <a:off x="457200" y="1210740"/>
          <a:ext cx="8229600" cy="49616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31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9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96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68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1</a:t>
                      </a:r>
                      <a:endParaRPr lang="ca-ES" sz="11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b="0" dirty="0">
                          <a:solidFill>
                            <a:schemeClr val="tx1"/>
                          </a:solidFill>
                          <a:effectLst/>
                        </a:rPr>
                        <a:t>En el lloc de treball es du a terme una pràctica d’atenció directa al pacient, ampliada i autònoma, es prenen decisions complexes davant de situacions complexes?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b="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ca-ES" sz="1800" b="0" dirty="0">
                        <a:solidFill>
                          <a:schemeClr val="tx1"/>
                        </a:solidFill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</a:rPr>
                        <a:t>2</a:t>
                      </a:r>
                      <a:endParaRPr lang="ca-ES" sz="110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El lloc de treball requereix un alt nivell formatiu i d’experiència en l’àmbit específic?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  Si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No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2000" dirty="0">
                          <a:effectLst/>
                        </a:rPr>
                        <a:t>3</a:t>
                      </a:r>
                      <a:endParaRPr lang="ca-ES" sz="11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El lloc de treball pot disposar d’una Cartera de Serveis especifica i permet fixar estàndards i definir indicadors </a:t>
                      </a:r>
                      <a:r>
                        <a:rPr lang="ca-ES" sz="1800" dirty="0" err="1">
                          <a:effectLst/>
                        </a:rPr>
                        <a:t>quanti</a:t>
                      </a:r>
                      <a:r>
                        <a:rPr lang="ca-ES" sz="1800" dirty="0">
                          <a:effectLst/>
                        </a:rPr>
                        <a:t>-qualitatius que puguin mesurar impactes de l’activitat que desenvolupa?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Si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No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</a:rPr>
                        <a:t>4</a:t>
                      </a:r>
                      <a:endParaRPr lang="ca-ES" sz="110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effectLst/>
                        </a:rPr>
                        <a:t>Permet </a:t>
                      </a:r>
                      <a:r>
                        <a:rPr lang="ca-ES" sz="1800" dirty="0">
                          <a:effectLst/>
                        </a:rPr>
                        <a:t>detectar necessitats dintre d’un àmbit específic per generar coneixement clínic i posar-lo a l’abast de la resta de professionals?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Si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No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</a:rPr>
                        <a:t>5</a:t>
                      </a:r>
                      <a:endParaRPr lang="ca-ES" sz="110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És referencial per altres professionals i pacients, per la Institució i/o per la comunitat?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Si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No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2000">
                          <a:effectLst/>
                        </a:rPr>
                        <a:t>6</a:t>
                      </a:r>
                      <a:endParaRPr lang="ca-ES" sz="110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En el lloc de treball es du a terme col·laboració interprofessional, assessorament, educació, tutoratge clínic i consultoria?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Si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1800" dirty="0">
                          <a:effectLst/>
                        </a:rPr>
                        <a:t>No</a:t>
                      </a:r>
                      <a:endParaRPr lang="ca-ES" sz="1800" dirty="0">
                        <a:effectLst/>
                        <a:latin typeface="Helvetica Light*"/>
                        <a:ea typeface="Times New Roman"/>
                        <a:cs typeface="Times New Roman"/>
                      </a:endParaRPr>
                    </a:p>
                  </a:txBody>
                  <a:tcPr marL="60872" marR="60872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QuadreDeText 3"/>
          <p:cNvSpPr txBox="1"/>
          <p:nvPr/>
        </p:nvSpPr>
        <p:spPr>
          <a:xfrm>
            <a:off x="448176" y="778928"/>
            <a:ext cx="3945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lvl="0" algn="ctr">
              <a:spcBef>
                <a:spcPts val="105"/>
              </a:spcBef>
            </a:pPr>
            <a:r>
              <a:rPr lang="ca-ES" sz="1600" b="1" spc="5" dirty="0">
                <a:solidFill>
                  <a:srgbClr val="1F497D"/>
                </a:solidFill>
                <a:latin typeface="Arial"/>
                <a:cs typeface="Arial"/>
              </a:rPr>
              <a:t>C</a:t>
            </a:r>
            <a:r>
              <a:rPr lang="ca-ES" sz="1600" b="1" spc="5" dirty="0" smtClean="0">
                <a:solidFill>
                  <a:srgbClr val="1F497D"/>
                </a:solidFill>
                <a:latin typeface="Arial"/>
                <a:cs typeface="Arial"/>
              </a:rPr>
              <a:t>riteris discriminatoris lloc treball IPA</a:t>
            </a:r>
            <a:endParaRPr lang="ca-ES" sz="16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32" y="21770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908" y="809242"/>
            <a:ext cx="7094159" cy="53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256747"/>
              </p:ext>
            </p:extLst>
          </p:nvPr>
        </p:nvGraphicFramePr>
        <p:xfrm>
          <a:off x="448056" y="1176866"/>
          <a:ext cx="4090077" cy="3620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2 Rectángulo">
            <a:extLst>
              <a:ext uri="{FF2B5EF4-FFF2-40B4-BE49-F238E27FC236}">
                <a16:creationId xmlns:a16="http://schemas.microsoft.com/office/drawing/2014/main" xmlns="" id="{BB625D36-2CCF-4C1A-9692-79441EEFC842}"/>
              </a:ext>
            </a:extLst>
          </p:cNvPr>
          <p:cNvSpPr/>
          <p:nvPr/>
        </p:nvSpPr>
        <p:spPr>
          <a:xfrm>
            <a:off x="4745011" y="1833106"/>
            <a:ext cx="4463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1400" b="1" dirty="0">
                <a:solidFill>
                  <a:srgbClr val="F79646">
                    <a:lumMod val="75000"/>
                  </a:srgbClr>
                </a:solidFill>
              </a:rPr>
              <a:t>COM-VA</a:t>
            </a:r>
            <a:r>
              <a:rPr lang="ca-ES" sz="1100" dirty="0">
                <a:solidFill>
                  <a:srgbClr val="F79646">
                    <a:lumMod val="75000"/>
                  </a:srgbClr>
                </a:solidFill>
              </a:rPr>
              <a:t>: </a:t>
            </a:r>
            <a:r>
              <a:rPr lang="ca-ES" sz="1200" dirty="0">
                <a:solidFill>
                  <a:srgbClr val="F79646">
                    <a:lumMod val="75000"/>
                  </a:srgbClr>
                </a:solidFill>
                <a:latin typeface="Arial" panose="020B0604020202020204" pitchFamily="34" charset="0"/>
              </a:rPr>
              <a:t>Avaluació competències Infermera Clínica d’Hospital</a:t>
            </a:r>
            <a:endParaRPr lang="ca-ES" sz="1100" dirty="0">
              <a:solidFill>
                <a:srgbClr val="F79646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Agrupa 14"/>
          <p:cNvGrpSpPr/>
          <p:nvPr/>
        </p:nvGrpSpPr>
        <p:grpSpPr>
          <a:xfrm>
            <a:off x="6088893" y="3328898"/>
            <a:ext cx="1623933" cy="1404768"/>
            <a:chOff x="1545852" y="1277637"/>
            <a:chExt cx="1623933" cy="1404768"/>
          </a:xfrm>
        </p:grpSpPr>
        <p:sp>
          <p:nvSpPr>
            <p:cNvPr id="30" name="Hexàgon 29"/>
            <p:cNvSpPr/>
            <p:nvPr/>
          </p:nvSpPr>
          <p:spPr>
            <a:xfrm>
              <a:off x="1545852" y="1277637"/>
              <a:ext cx="1623933" cy="1404768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àgon 4"/>
            <p:cNvSpPr/>
            <p:nvPr/>
          </p:nvSpPr>
          <p:spPr>
            <a:xfrm>
              <a:off x="1814960" y="1510427"/>
              <a:ext cx="1085717" cy="939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800" kern="1200" dirty="0">
                  <a:solidFill>
                    <a:schemeClr val="tx1"/>
                  </a:solidFill>
                </a:rPr>
                <a:t>ICH</a:t>
              </a:r>
            </a:p>
          </p:txBody>
        </p:sp>
      </p:grpSp>
      <p:sp>
        <p:nvSpPr>
          <p:cNvPr id="16" name="Hexàgon 15"/>
          <p:cNvSpPr/>
          <p:nvPr/>
        </p:nvSpPr>
        <p:spPr>
          <a:xfrm>
            <a:off x="7105787" y="2656812"/>
            <a:ext cx="612705" cy="52792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Hexàgon 16"/>
          <p:cNvSpPr/>
          <p:nvPr/>
        </p:nvSpPr>
        <p:spPr>
          <a:xfrm>
            <a:off x="7820862" y="3643753"/>
            <a:ext cx="612705" cy="52792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Agrupa 17"/>
          <p:cNvGrpSpPr/>
          <p:nvPr/>
        </p:nvGrpSpPr>
        <p:grpSpPr>
          <a:xfrm>
            <a:off x="7458980" y="2759387"/>
            <a:ext cx="1330801" cy="1151299"/>
            <a:chOff x="2915939" y="708126"/>
            <a:chExt cx="1330801" cy="1151299"/>
          </a:xfrm>
        </p:grpSpPr>
        <p:sp>
          <p:nvSpPr>
            <p:cNvPr id="28" name="Hexàgon 27"/>
            <p:cNvSpPr/>
            <p:nvPr/>
          </p:nvSpPr>
          <p:spPr>
            <a:xfrm>
              <a:off x="2915939" y="708126"/>
              <a:ext cx="1330801" cy="115129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Hexàgon 8"/>
            <p:cNvSpPr/>
            <p:nvPr/>
          </p:nvSpPr>
          <p:spPr>
            <a:xfrm>
              <a:off x="3136481" y="898921"/>
              <a:ext cx="889717" cy="7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900" kern="1200" dirty="0">
                  <a:solidFill>
                    <a:schemeClr val="tx1"/>
                  </a:solidFill>
                </a:rPr>
                <a:t>Valorar, diagnosticar i abordar situacions clíniques canviants</a:t>
              </a:r>
            </a:p>
          </p:txBody>
        </p:sp>
      </p:grpSp>
      <p:sp>
        <p:nvSpPr>
          <p:cNvPr id="19" name="Hexàgon 18"/>
          <p:cNvSpPr/>
          <p:nvPr/>
        </p:nvSpPr>
        <p:spPr>
          <a:xfrm>
            <a:off x="7324125" y="4757825"/>
            <a:ext cx="612705" cy="52792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Agrupa 19"/>
          <p:cNvGrpSpPr/>
          <p:nvPr/>
        </p:nvGrpSpPr>
        <p:grpSpPr>
          <a:xfrm>
            <a:off x="7477268" y="4151482"/>
            <a:ext cx="1330801" cy="1151299"/>
            <a:chOff x="2915939" y="2100221"/>
            <a:chExt cx="1330801" cy="1151299"/>
          </a:xfrm>
        </p:grpSpPr>
        <p:sp>
          <p:nvSpPr>
            <p:cNvPr id="26" name="Hexàgon 25"/>
            <p:cNvSpPr/>
            <p:nvPr/>
          </p:nvSpPr>
          <p:spPr>
            <a:xfrm>
              <a:off x="2915939" y="2100221"/>
              <a:ext cx="1330801" cy="115129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àgon 11"/>
            <p:cNvSpPr/>
            <p:nvPr/>
          </p:nvSpPr>
          <p:spPr>
            <a:xfrm>
              <a:off x="3136481" y="2291016"/>
              <a:ext cx="889717" cy="7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900" kern="1200" dirty="0">
                  <a:solidFill>
                    <a:schemeClr val="tx1"/>
                  </a:solidFill>
                </a:rPr>
                <a:t>Donar suport a la prestació de cures</a:t>
              </a:r>
            </a:p>
          </p:txBody>
        </p:sp>
      </p:grpSp>
      <p:sp>
        <p:nvSpPr>
          <p:cNvPr id="21" name="Hexàgon 20"/>
          <p:cNvSpPr/>
          <p:nvPr/>
        </p:nvSpPr>
        <p:spPr>
          <a:xfrm>
            <a:off x="6091915" y="4873470"/>
            <a:ext cx="612705" cy="52792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Agrupa 21"/>
          <p:cNvGrpSpPr/>
          <p:nvPr/>
        </p:nvGrpSpPr>
        <p:grpSpPr>
          <a:xfrm>
            <a:off x="6238481" y="4860401"/>
            <a:ext cx="1330801" cy="1151299"/>
            <a:chOff x="1695440" y="2809140"/>
            <a:chExt cx="1330801" cy="1151299"/>
          </a:xfrm>
        </p:grpSpPr>
        <p:sp>
          <p:nvSpPr>
            <p:cNvPr id="24" name="Hexàgon 23"/>
            <p:cNvSpPr/>
            <p:nvPr/>
          </p:nvSpPr>
          <p:spPr>
            <a:xfrm>
              <a:off x="1695440" y="2809140"/>
              <a:ext cx="1330801" cy="115129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àgon 14"/>
            <p:cNvSpPr/>
            <p:nvPr/>
          </p:nvSpPr>
          <p:spPr>
            <a:xfrm>
              <a:off x="1915982" y="2999935"/>
              <a:ext cx="889717" cy="7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900" kern="1200" dirty="0">
                  <a:solidFill>
                    <a:schemeClr val="tx1"/>
                  </a:solidFill>
                </a:rPr>
                <a:t>Contribuir a garantir la seguretat i el procés assistencial</a:t>
              </a:r>
            </a:p>
          </p:txBody>
        </p:sp>
      </p:grpSp>
      <p:sp>
        <p:nvSpPr>
          <p:cNvPr id="23" name="Hexàgon 22"/>
          <p:cNvSpPr/>
          <p:nvPr/>
        </p:nvSpPr>
        <p:spPr>
          <a:xfrm>
            <a:off x="5365130" y="3859492"/>
            <a:ext cx="612705" cy="527926"/>
          </a:xfrm>
          <a:prstGeom prst="hexagon">
            <a:avLst>
              <a:gd name="adj" fmla="val 28900"/>
              <a:gd name="vf" fmla="val 11547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9" name="Agrupa 48"/>
          <p:cNvGrpSpPr/>
          <p:nvPr/>
        </p:nvGrpSpPr>
        <p:grpSpPr>
          <a:xfrm>
            <a:off x="5049599" y="2707046"/>
            <a:ext cx="1330801" cy="1151299"/>
            <a:chOff x="469274" y="706542"/>
            <a:chExt cx="1330801" cy="1151299"/>
          </a:xfrm>
        </p:grpSpPr>
        <p:sp>
          <p:nvSpPr>
            <p:cNvPr id="50" name="Hexàgon 49"/>
            <p:cNvSpPr/>
            <p:nvPr/>
          </p:nvSpPr>
          <p:spPr>
            <a:xfrm>
              <a:off x="469274" y="706542"/>
              <a:ext cx="1330801" cy="115129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Hexàgon 4"/>
            <p:cNvSpPr/>
            <p:nvPr/>
          </p:nvSpPr>
          <p:spPr>
            <a:xfrm>
              <a:off x="689816" y="879049"/>
              <a:ext cx="889717" cy="7697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900" kern="1200" dirty="0">
                  <a:solidFill>
                    <a:schemeClr val="tx1"/>
                  </a:solidFill>
                </a:rPr>
                <a:t>Treballar en equip i adaptar-se a un entorn canviant</a:t>
              </a:r>
            </a:p>
          </p:txBody>
        </p:sp>
      </p:grpSp>
      <p:grpSp>
        <p:nvGrpSpPr>
          <p:cNvPr id="52" name="Agrupa 51"/>
          <p:cNvGrpSpPr/>
          <p:nvPr/>
        </p:nvGrpSpPr>
        <p:grpSpPr>
          <a:xfrm>
            <a:off x="4976447" y="4160942"/>
            <a:ext cx="1330801" cy="1151299"/>
            <a:chOff x="469274" y="2101013"/>
            <a:chExt cx="1330801" cy="1151299"/>
          </a:xfrm>
        </p:grpSpPr>
        <p:sp>
          <p:nvSpPr>
            <p:cNvPr id="53" name="Hexàgon 52"/>
            <p:cNvSpPr/>
            <p:nvPr/>
          </p:nvSpPr>
          <p:spPr>
            <a:xfrm>
              <a:off x="469274" y="2101013"/>
              <a:ext cx="1330801" cy="1151299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54" name="Hexàgon 4"/>
            <p:cNvSpPr/>
            <p:nvPr/>
          </p:nvSpPr>
          <p:spPr>
            <a:xfrm>
              <a:off x="689816" y="2291808"/>
              <a:ext cx="889717" cy="76970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marR="0" lvl="0" indent="0" algn="ctr" defTabSz="400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a-ES" sz="9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Facilitar el procés d’adaptació i afrontament</a:t>
              </a: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39" y="2112074"/>
            <a:ext cx="13350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QuadreDeText 2"/>
          <p:cNvSpPr txBox="1"/>
          <p:nvPr/>
        </p:nvSpPr>
        <p:spPr>
          <a:xfrm>
            <a:off x="152387" y="783336"/>
            <a:ext cx="587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a-ES" sz="1600" b="1" dirty="0" smtClean="0">
                <a:solidFill>
                  <a:srgbClr val="1F497D"/>
                </a:solidFill>
                <a:latin typeface="Arial"/>
                <a:cs typeface="Arial"/>
              </a:rPr>
              <a:t>Eines utilitzades  per  auto - avaluació de la IPA</a:t>
            </a:r>
            <a:endParaRPr lang="ca-ES" sz="1600" b="1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51" y="112069"/>
            <a:ext cx="86566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Imatg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67" y="21770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30154" y="767294"/>
            <a:ext cx="8278044" cy="2839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algn="just">
              <a:lnSpc>
                <a:spcPct val="100000"/>
              </a:lnSpc>
              <a:spcBef>
                <a:spcPts val="105"/>
              </a:spcBef>
            </a:pPr>
            <a:r>
              <a:rPr lang="ca-ES" b="1" spc="-5" dirty="0" smtClean="0">
                <a:solidFill>
                  <a:schemeClr val="tx2"/>
                </a:solidFill>
              </a:rPr>
              <a:t>Instrument d’avaluació dels àmbits de responsabilitat de la IPA                                         </a:t>
            </a:r>
          </a:p>
          <a:p>
            <a:pPr marL="17145" marR="5080" algn="just">
              <a:lnSpc>
                <a:spcPct val="100000"/>
              </a:lnSpc>
              <a:spcBef>
                <a:spcPts val="105"/>
              </a:spcBef>
            </a:pPr>
            <a:r>
              <a:rPr lang="ca-ES" sz="1600" dirty="0" smtClean="0">
                <a:latin typeface="Calibri"/>
                <a:cs typeface="Calibri"/>
              </a:rPr>
              <a:t>Un </a:t>
            </a:r>
            <a:r>
              <a:rPr lang="ca-ES" sz="1600" spc="-5" dirty="0" smtClean="0">
                <a:latin typeface="Calibri"/>
                <a:cs typeface="Calibri"/>
              </a:rPr>
              <a:t>dels </a:t>
            </a:r>
            <a:r>
              <a:rPr lang="ca-ES" sz="1600" spc="-10" dirty="0" smtClean="0">
                <a:latin typeface="Calibri"/>
                <a:cs typeface="Calibri"/>
              </a:rPr>
              <a:t>instruments </a:t>
            </a:r>
            <a:r>
              <a:rPr lang="ca-ES" sz="1600" dirty="0" smtClean="0">
                <a:latin typeface="Calibri"/>
                <a:cs typeface="Calibri"/>
              </a:rPr>
              <a:t>més </a:t>
            </a:r>
            <a:r>
              <a:rPr lang="ca-ES" sz="1600" spc="-10" dirty="0" smtClean="0">
                <a:latin typeface="Calibri"/>
                <a:cs typeface="Calibri"/>
              </a:rPr>
              <a:t>acceptats i </a:t>
            </a:r>
            <a:r>
              <a:rPr lang="ca-ES" sz="1600" spc="-15" dirty="0" smtClean="0">
                <a:latin typeface="Calibri"/>
                <a:cs typeface="Calibri"/>
              </a:rPr>
              <a:t>validat </a:t>
            </a:r>
            <a:r>
              <a:rPr lang="ca-ES" sz="1600" spc="-5" dirty="0" smtClean="0">
                <a:latin typeface="Calibri"/>
                <a:cs typeface="Calibri"/>
              </a:rPr>
              <a:t>és </a:t>
            </a:r>
            <a:r>
              <a:rPr lang="ca-ES" sz="1600" spc="-10" dirty="0" smtClean="0">
                <a:latin typeface="Calibri"/>
                <a:cs typeface="Calibri"/>
              </a:rPr>
              <a:t>l’</a:t>
            </a:r>
            <a:r>
              <a:rPr lang="ca-ES" sz="1600" b="1" spc="-10" dirty="0" smtClean="0">
                <a:latin typeface="Calibri"/>
                <a:cs typeface="Calibri"/>
              </a:rPr>
              <a:t>IDREPA </a:t>
            </a:r>
            <a:r>
              <a:rPr lang="ca-ES" sz="1600" spc="-10" dirty="0" smtClean="0">
                <a:latin typeface="Calibri"/>
                <a:cs typeface="Calibri"/>
              </a:rPr>
              <a:t>(</a:t>
            </a:r>
            <a:r>
              <a:rPr lang="ca-ES" sz="1600" i="1" spc="-10" dirty="0" smtClean="0">
                <a:latin typeface="Calibri"/>
                <a:cs typeface="Calibri"/>
              </a:rPr>
              <a:t>Instrumento </a:t>
            </a:r>
            <a:r>
              <a:rPr lang="ca-ES" sz="1600" i="1" spc="-5" dirty="0" smtClean="0">
                <a:latin typeface="Calibri"/>
                <a:cs typeface="Calibri"/>
              </a:rPr>
              <a:t>de </a:t>
            </a:r>
            <a:r>
              <a:rPr lang="ca-ES" sz="1600" i="1" spc="-5" dirty="0" err="1" smtClean="0">
                <a:latin typeface="Calibri"/>
                <a:cs typeface="Calibri"/>
              </a:rPr>
              <a:t>Definición</a:t>
            </a:r>
            <a:r>
              <a:rPr lang="ca-ES" sz="1600" i="1" spc="-5" dirty="0" smtClean="0">
                <a:latin typeface="Calibri"/>
                <a:cs typeface="Calibri"/>
              </a:rPr>
              <a:t> del </a:t>
            </a:r>
            <a:r>
              <a:rPr lang="ca-ES" sz="1600" i="1" spc="-15" dirty="0" smtClean="0">
                <a:latin typeface="Calibri"/>
                <a:cs typeface="Calibri"/>
              </a:rPr>
              <a:t>Rol </a:t>
            </a:r>
            <a:r>
              <a:rPr lang="ca-ES" sz="1600" i="1" spc="-5" dirty="0" smtClean="0">
                <a:latin typeface="Calibri"/>
                <a:cs typeface="Calibri"/>
              </a:rPr>
              <a:t>de la </a:t>
            </a:r>
            <a:r>
              <a:rPr lang="ca-ES" sz="1600" i="1" dirty="0" smtClean="0">
                <a:latin typeface="Calibri"/>
                <a:cs typeface="Calibri"/>
              </a:rPr>
              <a:t> </a:t>
            </a:r>
            <a:r>
              <a:rPr lang="ca-ES" sz="1600" i="1" spc="-5" dirty="0" err="1" smtClean="0">
                <a:latin typeface="Calibri"/>
                <a:cs typeface="Calibri"/>
              </a:rPr>
              <a:t>Enfermera</a:t>
            </a:r>
            <a:r>
              <a:rPr lang="ca-ES" sz="1600" i="1" spc="-5" dirty="0" smtClean="0">
                <a:latin typeface="Calibri"/>
                <a:cs typeface="Calibri"/>
              </a:rPr>
              <a:t> de </a:t>
            </a:r>
            <a:r>
              <a:rPr lang="ca-ES" sz="1600" i="1" dirty="0" err="1" smtClean="0">
                <a:latin typeface="Calibri"/>
                <a:cs typeface="Calibri"/>
              </a:rPr>
              <a:t>Práctica</a:t>
            </a:r>
            <a:r>
              <a:rPr lang="ca-ES" sz="1600" i="1" dirty="0" smtClean="0">
                <a:latin typeface="Calibri"/>
                <a:cs typeface="Calibri"/>
              </a:rPr>
              <a:t> </a:t>
            </a:r>
            <a:r>
              <a:rPr lang="ca-ES" sz="1600" i="1" spc="-15" dirty="0" err="1" smtClean="0">
                <a:latin typeface="Calibri"/>
                <a:cs typeface="Calibri"/>
              </a:rPr>
              <a:t>Avanzada</a:t>
            </a:r>
            <a:r>
              <a:rPr lang="ca-ES" sz="1600" spc="-15" dirty="0" smtClean="0">
                <a:latin typeface="Calibri"/>
                <a:cs typeface="Calibri"/>
              </a:rPr>
              <a:t>), </a:t>
            </a:r>
            <a:r>
              <a:rPr lang="ca-ES" sz="1600" spc="-5" dirty="0" smtClean="0">
                <a:latin typeface="Calibri"/>
                <a:cs typeface="Calibri"/>
              </a:rPr>
              <a:t>el qual </a:t>
            </a:r>
            <a:r>
              <a:rPr lang="ca-ES" sz="1600" spc="-15" dirty="0" smtClean="0">
                <a:latin typeface="Calibri"/>
                <a:cs typeface="Calibri"/>
              </a:rPr>
              <a:t>fou </a:t>
            </a:r>
            <a:r>
              <a:rPr lang="ca-ES" sz="1600" spc="-10" dirty="0" smtClean="0">
                <a:latin typeface="Calibri"/>
                <a:cs typeface="Calibri"/>
              </a:rPr>
              <a:t>emprat </a:t>
            </a:r>
            <a:r>
              <a:rPr lang="ca-ES" sz="1600" spc="-5" dirty="0" smtClean="0">
                <a:latin typeface="Calibri"/>
                <a:cs typeface="Calibri"/>
              </a:rPr>
              <a:t>per </a:t>
            </a:r>
            <a:r>
              <a:rPr lang="ca-ES" sz="1600" spc="-25" dirty="0" smtClean="0">
                <a:latin typeface="Calibri"/>
                <a:cs typeface="Calibri"/>
              </a:rPr>
              <a:t>l’estudi </a:t>
            </a:r>
            <a:r>
              <a:rPr lang="ca-ES" sz="1600" spc="-30" dirty="0" smtClean="0">
                <a:latin typeface="Calibri"/>
                <a:cs typeface="Calibri"/>
              </a:rPr>
              <a:t>IPA.CAT19 </a:t>
            </a:r>
            <a:r>
              <a:rPr lang="ca-ES" sz="1600" dirty="0" smtClean="0">
                <a:latin typeface="Calibri"/>
                <a:cs typeface="Calibri"/>
              </a:rPr>
              <a:t>a </a:t>
            </a:r>
            <a:r>
              <a:rPr lang="ca-ES" sz="1600" spc="-20" dirty="0" smtClean="0">
                <a:latin typeface="Calibri"/>
                <a:cs typeface="Calibri"/>
              </a:rPr>
              <a:t>tota </a:t>
            </a:r>
            <a:r>
              <a:rPr lang="ca-ES" sz="1600" spc="-15" dirty="0" smtClean="0">
                <a:latin typeface="Calibri"/>
                <a:cs typeface="Calibri"/>
              </a:rPr>
              <a:t>Catalunya </a:t>
            </a:r>
            <a:r>
              <a:rPr lang="ca-ES" sz="1600" dirty="0" smtClean="0">
                <a:latin typeface="Calibri"/>
                <a:cs typeface="Calibri"/>
              </a:rPr>
              <a:t>i a </a:t>
            </a:r>
            <a:r>
              <a:rPr lang="ca-ES" sz="1600" spc="5" dirty="0" smtClean="0">
                <a:latin typeface="Calibri"/>
                <a:cs typeface="Calibri"/>
              </a:rPr>
              <a:t> </a:t>
            </a:r>
            <a:r>
              <a:rPr lang="ca-ES" sz="1600" spc="-15" dirty="0" smtClean="0">
                <a:latin typeface="Calibri"/>
                <a:cs typeface="Calibri"/>
              </a:rPr>
              <a:t>tots</a:t>
            </a:r>
            <a:r>
              <a:rPr lang="ca-ES" sz="1600" spc="30" dirty="0" smtClean="0">
                <a:latin typeface="Calibri"/>
                <a:cs typeface="Calibri"/>
              </a:rPr>
              <a:t> </a:t>
            </a:r>
            <a:r>
              <a:rPr lang="ca-ES" sz="1600" spc="-5" dirty="0" smtClean="0">
                <a:latin typeface="Calibri"/>
                <a:cs typeface="Calibri"/>
              </a:rPr>
              <a:t>els </a:t>
            </a:r>
            <a:r>
              <a:rPr lang="ca-ES" sz="1600" spc="-10" dirty="0" smtClean="0">
                <a:latin typeface="Calibri"/>
                <a:cs typeface="Calibri"/>
              </a:rPr>
              <a:t>nivells</a:t>
            </a:r>
            <a:r>
              <a:rPr lang="ca-ES" sz="1600" spc="35" dirty="0" smtClean="0">
                <a:latin typeface="Calibri"/>
                <a:cs typeface="Calibri"/>
              </a:rPr>
              <a:t> </a:t>
            </a:r>
            <a:r>
              <a:rPr lang="ca-ES" sz="1600" spc="-10" dirty="0" smtClean="0">
                <a:latin typeface="Calibri"/>
                <a:cs typeface="Calibri"/>
              </a:rPr>
              <a:t>assistencials.</a:t>
            </a:r>
          </a:p>
          <a:p>
            <a:pPr marL="17145" marR="5080" algn="just">
              <a:lnSpc>
                <a:spcPct val="100000"/>
              </a:lnSpc>
              <a:spcBef>
                <a:spcPts val="105"/>
              </a:spcBef>
            </a:pPr>
            <a:endParaRPr lang="ca-ES" sz="800" spc="-10" dirty="0" smtClean="0">
              <a:latin typeface="Calibri"/>
              <a:cs typeface="Calibri"/>
            </a:endParaRPr>
          </a:p>
          <a:p>
            <a:pPr marL="17145" algn="just">
              <a:lnSpc>
                <a:spcPct val="100000"/>
              </a:lnSpc>
            </a:pPr>
            <a:r>
              <a:rPr lang="ca-ES" sz="1600" b="1" spc="-3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L’IDREPA.CAT</a:t>
            </a:r>
            <a:r>
              <a:rPr lang="ca-ES" sz="1600" spc="190" dirty="0" smtClean="0">
                <a:latin typeface="Calibri"/>
                <a:cs typeface="Calibri"/>
              </a:rPr>
              <a:t> </a:t>
            </a:r>
            <a:r>
              <a:rPr lang="ca-ES" sz="1600" spc="-20" dirty="0" smtClean="0">
                <a:latin typeface="Calibri"/>
                <a:cs typeface="Calibri"/>
              </a:rPr>
              <a:t>consta</a:t>
            </a:r>
            <a:r>
              <a:rPr lang="ca-ES" sz="1600" spc="150" dirty="0" smtClean="0">
                <a:latin typeface="Calibri"/>
                <a:cs typeface="Calibri"/>
              </a:rPr>
              <a:t> </a:t>
            </a:r>
            <a:r>
              <a:rPr lang="ca-ES" sz="1600" dirty="0" smtClean="0">
                <a:latin typeface="Calibri"/>
                <a:cs typeface="Calibri"/>
              </a:rPr>
              <a:t>de</a:t>
            </a:r>
            <a:r>
              <a:rPr lang="ca-ES" sz="1600" spc="135" dirty="0" smtClean="0">
                <a:latin typeface="Calibri"/>
                <a:cs typeface="Calibri"/>
              </a:rPr>
              <a:t> </a:t>
            </a:r>
            <a:r>
              <a:rPr lang="ca-ES" sz="1600" b="1" dirty="0" smtClean="0">
                <a:latin typeface="Calibri"/>
                <a:cs typeface="Calibri"/>
              </a:rPr>
              <a:t>6</a:t>
            </a:r>
            <a:r>
              <a:rPr lang="ca-ES" sz="1600" b="1" spc="145" dirty="0" smtClean="0">
                <a:latin typeface="Calibri"/>
                <a:cs typeface="Calibri"/>
              </a:rPr>
              <a:t> </a:t>
            </a:r>
            <a:r>
              <a:rPr lang="ca-ES" sz="1600" b="1" dirty="0" smtClean="0">
                <a:latin typeface="Calibri"/>
                <a:cs typeface="Calibri"/>
              </a:rPr>
              <a:t>dominis</a:t>
            </a:r>
            <a:r>
              <a:rPr lang="ca-ES" sz="1600" b="1" spc="505" dirty="0" smtClean="0">
                <a:latin typeface="Calibri"/>
                <a:cs typeface="Calibri"/>
              </a:rPr>
              <a:t> </a:t>
            </a:r>
            <a:r>
              <a:rPr lang="ca-ES" sz="1600" dirty="0" smtClean="0">
                <a:latin typeface="Calibri"/>
                <a:cs typeface="Calibri"/>
              </a:rPr>
              <a:t>que</a:t>
            </a:r>
            <a:r>
              <a:rPr lang="ca-ES" sz="1600" spc="495" dirty="0">
                <a:latin typeface="Calibri"/>
                <a:cs typeface="Calibri"/>
              </a:rPr>
              <a:t> </a:t>
            </a:r>
            <a:r>
              <a:rPr lang="ca-ES" sz="1600" spc="-5" dirty="0" smtClean="0">
                <a:latin typeface="Calibri"/>
                <a:cs typeface="Calibri"/>
              </a:rPr>
              <a:t>agrupen</a:t>
            </a:r>
            <a:r>
              <a:rPr lang="ca-ES" sz="1600" spc="500" dirty="0" smtClean="0">
                <a:latin typeface="Calibri"/>
                <a:cs typeface="Calibri"/>
              </a:rPr>
              <a:t> </a:t>
            </a:r>
            <a:r>
              <a:rPr lang="ca-ES" sz="1600" b="1" dirty="0" smtClean="0">
                <a:latin typeface="Calibri"/>
                <a:cs typeface="Calibri"/>
              </a:rPr>
              <a:t>38</a:t>
            </a:r>
            <a:r>
              <a:rPr lang="ca-ES" sz="1600" dirty="0">
                <a:latin typeface="Calibri"/>
                <a:cs typeface="Calibri"/>
              </a:rPr>
              <a:t> </a:t>
            </a:r>
            <a:r>
              <a:rPr lang="ca-ES" sz="1600" b="1" spc="-10" dirty="0" smtClean="0">
                <a:latin typeface="Calibri"/>
                <a:cs typeface="Calibri"/>
              </a:rPr>
              <a:t>activitats</a:t>
            </a:r>
            <a:r>
              <a:rPr lang="ca-ES" sz="1600" b="1" dirty="0" smtClean="0">
                <a:latin typeface="Calibri"/>
                <a:cs typeface="Calibri"/>
              </a:rPr>
              <a:t> de</a:t>
            </a:r>
            <a:r>
              <a:rPr lang="ca-ES" sz="1600" b="1" spc="-30" dirty="0" smtClean="0">
                <a:latin typeface="Calibri"/>
                <a:cs typeface="Calibri"/>
              </a:rPr>
              <a:t> </a:t>
            </a:r>
            <a:r>
              <a:rPr lang="ca-ES" sz="1600" b="1" spc="-5" dirty="0" smtClean="0">
                <a:latin typeface="Calibri"/>
                <a:cs typeface="Calibri"/>
              </a:rPr>
              <a:t>pràctica</a:t>
            </a:r>
            <a:r>
              <a:rPr lang="ca-ES" sz="1600" b="1" spc="-35" dirty="0" smtClean="0">
                <a:latin typeface="Calibri"/>
                <a:cs typeface="Calibri"/>
              </a:rPr>
              <a:t> </a:t>
            </a:r>
            <a:r>
              <a:rPr lang="ca-ES" sz="1600" b="1" spc="-5" dirty="0" smtClean="0">
                <a:latin typeface="Calibri"/>
                <a:cs typeface="Calibri"/>
              </a:rPr>
              <a:t>infermera</a:t>
            </a:r>
            <a:r>
              <a:rPr lang="ca-ES" sz="1600" spc="-5" dirty="0" smtClean="0">
                <a:latin typeface="Calibri"/>
                <a:cs typeface="Calibri"/>
              </a:rPr>
              <a:t>.</a:t>
            </a:r>
          </a:p>
          <a:p>
            <a:pPr marL="17145" algn="just">
              <a:lnSpc>
                <a:spcPct val="100000"/>
              </a:lnSpc>
            </a:pPr>
            <a:endParaRPr lang="ca-ES" sz="800" dirty="0" smtClean="0">
              <a:latin typeface="Calibri"/>
              <a:cs typeface="Calibri"/>
            </a:endParaRPr>
          </a:p>
          <a:p>
            <a:pPr marL="17145" marR="3238500" algn="just">
              <a:lnSpc>
                <a:spcPct val="100000"/>
              </a:lnSpc>
              <a:spcBef>
                <a:spcPts val="600"/>
              </a:spcBef>
            </a:pPr>
            <a:endParaRPr lang="ca-ES" sz="1600" spc="-10" dirty="0" smtClean="0">
              <a:latin typeface="Calibri"/>
              <a:cs typeface="Calibri"/>
            </a:endParaRPr>
          </a:p>
          <a:p>
            <a:pPr marL="17145" marR="3238500" algn="just">
              <a:lnSpc>
                <a:spcPct val="100000"/>
              </a:lnSpc>
              <a:spcBef>
                <a:spcPts val="600"/>
              </a:spcBef>
            </a:pPr>
            <a:endParaRPr lang="ca-ES" sz="1600" spc="-10" dirty="0">
              <a:latin typeface="Calibri"/>
              <a:cs typeface="Calibri"/>
            </a:endParaRPr>
          </a:p>
          <a:p>
            <a:pPr marL="17145" marR="3238500" algn="just">
              <a:lnSpc>
                <a:spcPct val="100000"/>
              </a:lnSpc>
              <a:spcBef>
                <a:spcPts val="600"/>
              </a:spcBef>
            </a:pPr>
            <a:endParaRPr lang="ca-ES" sz="1600" spc="-10" dirty="0" smtClean="0">
              <a:latin typeface="Calibri"/>
              <a:cs typeface="Calibri"/>
            </a:endParaRPr>
          </a:p>
          <a:p>
            <a:pPr marL="17145" marR="3238500" algn="just">
              <a:lnSpc>
                <a:spcPct val="100000"/>
              </a:lnSpc>
              <a:spcBef>
                <a:spcPts val="600"/>
              </a:spcBef>
            </a:pPr>
            <a:endParaRPr lang="ca-ES" sz="1600" spc="-1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365" y="5429994"/>
            <a:ext cx="2933510" cy="62966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0" tIns="1358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70"/>
              </a:spcBef>
              <a:tabLst>
                <a:tab pos="379095" algn="l"/>
              </a:tabLst>
            </a:pPr>
            <a:r>
              <a:rPr sz="1600" b="1" spc="5" dirty="0">
                <a:latin typeface="Calibri"/>
                <a:cs typeface="Calibri"/>
              </a:rPr>
              <a:t>2	</a:t>
            </a:r>
            <a:r>
              <a:rPr sz="1600" b="1" spc="-5" dirty="0">
                <a:latin typeface="Calibri"/>
                <a:cs typeface="Calibri"/>
              </a:rPr>
              <a:t>punts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lang="ca-ES" sz="1600" b="1" spc="-10" dirty="0" smtClean="0">
                <a:latin typeface="Calibri"/>
                <a:cs typeface="Calibri"/>
              </a:rPr>
              <a:t> (50%)      </a:t>
            </a:r>
            <a:r>
              <a:rPr sz="1600" b="1" dirty="0" err="1" smtClean="0">
                <a:latin typeface="Calibri"/>
                <a:cs typeface="Calibri"/>
              </a:rPr>
              <a:t>domini</a:t>
            </a:r>
            <a:r>
              <a:rPr sz="1600" b="1" spc="-50" dirty="0" smtClean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1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a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4</a:t>
            </a:r>
            <a:endParaRPr sz="160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1600" b="1" dirty="0">
                <a:latin typeface="Calibri"/>
                <a:cs typeface="Calibri"/>
              </a:rPr>
              <a:t>1,7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punts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lang="ca-ES" sz="1600" b="1" dirty="0" smtClean="0">
                <a:latin typeface="Calibri"/>
                <a:cs typeface="Calibri"/>
              </a:rPr>
              <a:t> (42,5%)  </a:t>
            </a:r>
            <a:r>
              <a:rPr sz="1600" b="1" dirty="0" err="1" smtClean="0">
                <a:latin typeface="Calibri"/>
                <a:cs typeface="Calibri"/>
              </a:rPr>
              <a:t>domini</a:t>
            </a:r>
            <a:r>
              <a:rPr sz="1600" b="1" spc="-40" dirty="0" smtClean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5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6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130154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01" y="21770"/>
            <a:ext cx="689179" cy="569201"/>
          </a:xfrm>
          <a:prstGeom prst="rect">
            <a:avLst/>
          </a:prstGeom>
        </p:spPr>
      </p:pic>
      <p:sp>
        <p:nvSpPr>
          <p:cNvPr id="14" name="QuadreDeText 13"/>
          <p:cNvSpPr txBox="1"/>
          <p:nvPr/>
        </p:nvSpPr>
        <p:spPr>
          <a:xfrm>
            <a:off x="558765" y="4267318"/>
            <a:ext cx="822494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dirty="0" smtClean="0"/>
              <a:t>Per a cada activitat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hi ha una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escala </a:t>
            </a:r>
            <a:r>
              <a:rPr lang="ca-ES" sz="1600" b="1" spc="-5" dirty="0" err="1" smtClean="0">
                <a:solidFill>
                  <a:prstClr val="black"/>
                </a:solidFill>
                <a:latin typeface="Calibri"/>
                <a:cs typeface="Calibri"/>
              </a:rPr>
              <a:t>Likert</a:t>
            </a:r>
            <a:r>
              <a:rPr lang="ca-ES" sz="1600" b="1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b="1" dirty="0" smtClean="0">
                <a:solidFill>
                  <a:prstClr val="black"/>
                </a:solidFill>
                <a:latin typeface="Calibri"/>
                <a:cs typeface="Calibri"/>
              </a:rPr>
              <a:t>(de 4 a 0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)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on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l</a:t>
            </a:r>
            <a:r>
              <a:rPr lang="ca-ES" dirty="0" smtClean="0"/>
              <a:t>’ 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infermera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atorga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una</a:t>
            </a:r>
            <a:r>
              <a:rPr lang="ca-ES" sz="1600" spc="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puntuació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  <a:p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en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base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 a</a:t>
            </a:r>
            <a:r>
              <a:rPr lang="ca-ES" sz="1600" spc="36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la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intensitat</a:t>
            </a:r>
            <a:r>
              <a:rPr lang="ca-ES" sz="1600" spc="5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del</a:t>
            </a:r>
            <a:r>
              <a:rPr lang="ca-ES" dirty="0" smtClean="0"/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temps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que</a:t>
            </a:r>
            <a:r>
              <a:rPr lang="ca-ES" sz="1600" spc="-2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hi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dedica. Per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poder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considerar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que</a:t>
            </a:r>
            <a:r>
              <a:rPr lang="ca-ES" sz="1600" spc="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infermera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realitza</a:t>
            </a:r>
          </a:p>
          <a:p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una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pràctica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 avançada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s’han</a:t>
            </a:r>
            <a:r>
              <a:rPr lang="ca-ES" sz="1600" spc="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lang="ca-ES" sz="1600" spc="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complir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b="1" dirty="0" smtClean="0">
                <a:solidFill>
                  <a:prstClr val="black"/>
                </a:solidFill>
                <a:latin typeface="Calibri"/>
                <a:cs typeface="Calibri"/>
              </a:rPr>
              <a:t>els</a:t>
            </a:r>
            <a:r>
              <a:rPr lang="ca-ES" sz="1600" b="1" spc="5" dirty="0" smtClean="0">
                <a:solidFill>
                  <a:prstClr val="black"/>
                </a:solidFill>
                <a:latin typeface="Calibri"/>
                <a:cs typeface="Calibri"/>
              </a:rPr>
              <a:t> 6</a:t>
            </a:r>
            <a:r>
              <a:rPr lang="ca-ES" sz="1600" b="1" spc="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dominis.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Per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poder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considerar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</a:p>
          <a:p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que</a:t>
            </a:r>
            <a:r>
              <a:rPr lang="ca-ES" sz="1600" spc="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la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infermera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realitza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una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prstClr val="black"/>
                </a:solidFill>
                <a:latin typeface="Calibri"/>
                <a:cs typeface="Calibri"/>
              </a:rPr>
              <a:t>pràctica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 avançada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s’han</a:t>
            </a:r>
            <a:r>
              <a:rPr lang="ca-ES" sz="1600" spc="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dirty="0" smtClean="0">
                <a:solidFill>
                  <a:prstClr val="black"/>
                </a:solidFill>
                <a:latin typeface="Calibri"/>
                <a:cs typeface="Calibri"/>
              </a:rPr>
              <a:t>de</a:t>
            </a:r>
            <a:r>
              <a:rPr lang="ca-ES" sz="1600" spc="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prstClr val="black"/>
                </a:solidFill>
                <a:latin typeface="Calibri"/>
                <a:cs typeface="Calibri"/>
              </a:rPr>
              <a:t>complir els estàndards establerts en</a:t>
            </a:r>
            <a:r>
              <a:rPr lang="ca-ES" sz="1600" spc="-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ca-ES" sz="1600" b="1" dirty="0" smtClean="0">
                <a:solidFill>
                  <a:prstClr val="black"/>
                </a:solidFill>
                <a:latin typeface="Calibri"/>
                <a:cs typeface="Calibri"/>
              </a:rPr>
              <a:t>els</a:t>
            </a:r>
            <a:r>
              <a:rPr lang="ca-ES" sz="1600" b="1" spc="5" dirty="0" smtClean="0">
                <a:solidFill>
                  <a:prstClr val="black"/>
                </a:solidFill>
                <a:latin typeface="Calibri"/>
                <a:cs typeface="Calibri"/>
              </a:rPr>
              <a:t> 6</a:t>
            </a:r>
            <a:r>
              <a:rPr lang="ca-ES" sz="1600" b="1" spc="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endParaRPr lang="ca-ES" sz="1600" dirty="0"/>
          </a:p>
        </p:txBody>
      </p:sp>
      <p:graphicFrame>
        <p:nvGraphicFramePr>
          <p:cNvPr id="17" name="Tau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638862"/>
              </p:ext>
            </p:extLst>
          </p:nvPr>
        </p:nvGraphicFramePr>
        <p:xfrm>
          <a:off x="743404" y="2328530"/>
          <a:ext cx="6163733" cy="17971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637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97729">
                <a:tc>
                  <a:txBody>
                    <a:bodyPr/>
                    <a:lstStyle/>
                    <a:p>
                      <a:pPr marL="20955" marR="1338580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endParaRPr lang="ca-ES" sz="11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902">
                <a:tc>
                  <a:txBody>
                    <a:bodyPr/>
                    <a:lstStyle/>
                    <a:p>
                      <a:pPr marL="20955" marR="1338580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                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20955" marR="1338580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DOMINI</a:t>
                      </a:r>
                      <a:r>
                        <a:rPr lang="es-ES" sz="1100" b="1" i="1" spc="1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1:</a:t>
                      </a:r>
                      <a:r>
                        <a:rPr lang="es-ES" sz="1100" b="1" i="1" spc="2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PLANIFICACIÓ</a:t>
                      </a:r>
                      <a:r>
                        <a:rPr lang="es-ES" sz="1100" b="1" i="1" spc="1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DE</a:t>
                      </a:r>
                      <a:r>
                        <a:rPr lang="es-ES" sz="1100" b="1" i="1" spc="1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LES</a:t>
                      </a:r>
                      <a:r>
                        <a:rPr lang="es-ES" sz="1100" b="1" i="1" spc="2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CURES</a:t>
                      </a:r>
                      <a:r>
                        <a:rPr lang="es-ES" sz="1100" b="1" i="1" spc="2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EXPERTES</a:t>
                      </a:r>
                      <a:r>
                        <a:rPr lang="es-ES" sz="1100" b="1" i="1" spc="3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(DEL</a:t>
                      </a:r>
                      <a:r>
                        <a:rPr lang="es-ES" sz="1100" b="1" i="1" spc="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CUIDATGE</a:t>
                      </a:r>
                      <a:r>
                        <a:rPr lang="es-ES" sz="1100" b="1" i="1" spc="1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EXPERT).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902">
                <a:tc>
                  <a:txBody>
                    <a:bodyPr/>
                    <a:lstStyle/>
                    <a:p>
                      <a:pPr marL="20955" marR="1338580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 </a:t>
                      </a:r>
                      <a:r>
                        <a:rPr lang="es-ES" sz="1100" b="1" i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            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20955" marR="1338580">
                        <a:lnSpc>
                          <a:spcPts val="915"/>
                        </a:lnSpc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b="1" i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DOMINI</a:t>
                      </a:r>
                      <a:r>
                        <a:rPr lang="en-US" sz="1100" b="1" i="1" spc="1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2:</a:t>
                      </a:r>
                      <a:r>
                        <a:rPr lang="en-US" sz="1100" b="1" i="1" spc="1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ATENCIÓ</a:t>
                      </a:r>
                      <a:r>
                        <a:rPr lang="en-US" sz="1100" b="1" i="1" spc="1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INTEGRAL.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902">
                <a:tc>
                  <a:txBody>
                    <a:bodyPr/>
                    <a:lstStyle/>
                    <a:p>
                      <a:pPr marL="20955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b="1" i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DOMINI</a:t>
                      </a:r>
                      <a:r>
                        <a:rPr lang="en-US" sz="1100" b="1" i="1" spc="2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3:</a:t>
                      </a:r>
                      <a:r>
                        <a:rPr lang="en-US" sz="1100" b="1" i="1" spc="2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COL·LABORACIÓ</a:t>
                      </a:r>
                      <a:r>
                        <a:rPr lang="en-US" sz="1100" b="1" i="1" spc="2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INTERPROFESSIONAL.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902">
                <a:tc>
                  <a:txBody>
                    <a:bodyPr/>
                    <a:lstStyle/>
                    <a:p>
                      <a:pPr marL="20955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b="1" i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DOMINI</a:t>
                      </a:r>
                      <a:r>
                        <a:rPr lang="en-US" sz="1100" b="1" i="1" spc="1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4:</a:t>
                      </a:r>
                      <a:r>
                        <a:rPr lang="en-US" sz="1100" b="1" i="1" spc="2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EDUCACIÓ/FORMACIÓ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902">
                <a:tc>
                  <a:txBody>
                    <a:bodyPr/>
                    <a:lstStyle/>
                    <a:p>
                      <a:pPr marL="20955">
                        <a:lnSpc>
                          <a:spcPts val="9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20955">
                        <a:lnSpc>
                          <a:spcPts val="9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" sz="1100" b="1" i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DOMINI</a:t>
                      </a:r>
                      <a:r>
                        <a:rPr lang="es-ES" sz="1100" b="1" i="1" spc="15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5:</a:t>
                      </a:r>
                      <a:r>
                        <a:rPr lang="es-ES" sz="1100" b="1" i="1" spc="2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INVESTIGACIÓ</a:t>
                      </a:r>
                      <a:r>
                        <a:rPr lang="es-ES" sz="1100" b="1" i="1" spc="2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I</a:t>
                      </a:r>
                      <a:r>
                        <a:rPr lang="es-ES" sz="1100" b="1" i="1" spc="1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PRÀCTICA</a:t>
                      </a:r>
                      <a:r>
                        <a:rPr lang="es-ES" sz="1100" b="1" i="1" spc="25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BASADA</a:t>
                      </a:r>
                      <a:r>
                        <a:rPr lang="es-ES" sz="1100" b="1" i="1" spc="2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EN</a:t>
                      </a:r>
                      <a:r>
                        <a:rPr lang="es-ES" sz="1100" b="1" i="1" spc="2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L'EVIDÈNCIA.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902">
                <a:tc>
                  <a:txBody>
                    <a:bodyPr/>
                    <a:lstStyle/>
                    <a:p>
                      <a:pPr marL="20955">
                        <a:lnSpc>
                          <a:spcPts val="9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marL="20955">
                        <a:lnSpc>
                          <a:spcPts val="935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es-E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 </a:t>
                      </a:r>
                      <a:r>
                        <a:rPr lang="en-US" sz="1100" b="1" i="1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DOMINI</a:t>
                      </a:r>
                      <a:r>
                        <a:rPr lang="en-US" sz="1100" b="1" i="1" spc="15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6:</a:t>
                      </a:r>
                      <a:r>
                        <a:rPr lang="en-US" sz="1100" b="1" i="1" spc="2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LIDERATGE</a:t>
                      </a:r>
                      <a:r>
                        <a:rPr lang="en-US" sz="1100" b="1" i="1" spc="2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PROFESSIONAL.</a:t>
                      </a:r>
                      <a:endParaRPr lang="ca-ES" sz="11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2" name="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04" y="2353133"/>
            <a:ext cx="1093787" cy="2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6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45484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800" y="743557"/>
            <a:ext cx="8579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Instrument per l’Avaluació de la competència  de la Infermera de Pràctica Avançada</a:t>
            </a:r>
          </a:p>
          <a:p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    COMVA</a:t>
            </a:r>
            <a:endParaRPr lang="ca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8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696587"/>
              </p:ext>
            </p:extLst>
          </p:nvPr>
        </p:nvGraphicFramePr>
        <p:xfrm>
          <a:off x="711199" y="1389888"/>
          <a:ext cx="7852865" cy="3672411"/>
        </p:xfrm>
        <a:graphic>
          <a:graphicData uri="http://schemas.openxmlformats.org/drawingml/2006/table">
            <a:tbl>
              <a:tblPr firstRow="1" bandRow="1"/>
              <a:tblGrid>
                <a:gridCol w="4894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9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9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40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DOMINIS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COMPETÈNCIES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DIMENSIONS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73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 Tenir Cura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punts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73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 </a:t>
                      </a:r>
                      <a:r>
                        <a:rPr lang="pt-B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Valorar, diagnosticar i abordar </a:t>
                      </a: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situacions</a:t>
                      </a:r>
                      <a:r>
                        <a:rPr lang="pt-BR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 cliniques </a:t>
                      </a: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canviants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punts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12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 Donar suport a la prestació de cures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punts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3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 Contribuir  a garantit  la seguretat i el procés assistencial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punts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501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 Facilitar el procés d'adaptació i  l’afrontament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punts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210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6. Treballar en equip i adaptar-se a un entorn canviant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punts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79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Puntuació: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0,1,2: Execució molt deficient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 4: Execució insuficient. Requereix supervisió i/o ajuda constant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5: Execució mínima acceptable. Pot requerir ajuda ocasional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6,7: Execució autònoma, correcte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8, 9: Execució molt bona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10: Execució excel·lent, molt destacada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a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ca-E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a-E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 punts</a:t>
                      </a:r>
                      <a:endParaRPr lang="ca-E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QuadreDeText 5"/>
          <p:cNvSpPr txBox="1"/>
          <p:nvPr/>
        </p:nvSpPr>
        <p:spPr>
          <a:xfrm>
            <a:off x="368711" y="5252484"/>
            <a:ext cx="8601740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2"/>
                </a:solidFill>
                <a:latin typeface="+mn-lt"/>
              </a:rPr>
              <a:t>Per poder considerar que la infermera té la competència clínica adequada per realitzar una practica avançada s’han de complir els 6 dominis amb una puntuació mitjana mínima  de 35 punts en cada un d’ells</a:t>
            </a:r>
            <a:endParaRPr lang="ca-ES" b="1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96" y="21770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4743" y="127005"/>
            <a:ext cx="8539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ca-ES" b="1" dirty="0" smtClean="0">
                <a:solidFill>
                  <a:srgbClr val="1F497D"/>
                </a:solidFill>
                <a:latin typeface="Arial"/>
                <a:cs typeface="Arial"/>
              </a:rPr>
              <a:t>Programa</a:t>
            </a:r>
            <a:r>
              <a:rPr lang="ca-ES" b="1" spc="-45" dirty="0" smtClean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Certificació</a:t>
            </a:r>
            <a:r>
              <a:rPr lang="ca-ES" b="1" spc="-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la</a:t>
            </a:r>
            <a:r>
              <a:rPr lang="ca-ES"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Infermera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Pràctica</a:t>
            </a:r>
            <a:r>
              <a:rPr lang="ca-ES"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-5" dirty="0">
                <a:solidFill>
                  <a:srgbClr val="1F497D"/>
                </a:solidFill>
                <a:latin typeface="Arial"/>
                <a:cs typeface="Arial"/>
              </a:rPr>
              <a:t>Avançada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a</a:t>
            </a:r>
            <a:r>
              <a:rPr lang="ca-ES" b="1" spc="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rgbClr val="1F497D"/>
                </a:solidFill>
                <a:latin typeface="Arial"/>
                <a:cs typeface="Arial"/>
              </a:rPr>
              <a:t>l’ICS </a:t>
            </a:r>
          </a:p>
        </p:txBody>
      </p:sp>
      <p:pic>
        <p:nvPicPr>
          <p:cNvPr id="5" name="Picture 2" descr="C:\Users\gcalvett\Desktop\Fotos\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195" y="1808541"/>
            <a:ext cx="1332148" cy="102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851873"/>
            <a:ext cx="66881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246" y="28302"/>
            <a:ext cx="6889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65" y="1344884"/>
            <a:ext cx="5029200" cy="2657475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206" y="3487036"/>
            <a:ext cx="4219575" cy="25527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695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-5318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Reconeixement i regulació </a:t>
            </a:r>
            <a:r>
              <a:rPr b="1" spc="5" dirty="0" smtClean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410712" y="1408176"/>
            <a:ext cx="148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/>
              <a:t>AGRAIMENTS</a:t>
            </a:r>
            <a:endParaRPr lang="ca-ES" b="1" dirty="0"/>
          </a:p>
        </p:txBody>
      </p:sp>
      <p:sp>
        <p:nvSpPr>
          <p:cNvPr id="8" name="QuadreDeText 7"/>
          <p:cNvSpPr txBox="1"/>
          <p:nvPr/>
        </p:nvSpPr>
        <p:spPr>
          <a:xfrm>
            <a:off x="530352" y="1874520"/>
            <a:ext cx="7863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dirty="0" smtClean="0"/>
          </a:p>
          <a:p>
            <a:r>
              <a:rPr lang="ca-ES" dirty="0"/>
              <a:t>A</a:t>
            </a:r>
            <a:r>
              <a:rPr lang="ca-ES" dirty="0" smtClean="0"/>
              <a:t> </a:t>
            </a:r>
            <a:r>
              <a:rPr lang="ca-ES" dirty="0" smtClean="0">
                <a:solidFill>
                  <a:srgbClr val="4F81BD"/>
                </a:solidFill>
              </a:rPr>
              <a:t>l’Hospital Clínic</a:t>
            </a:r>
            <a:r>
              <a:rPr lang="ca-ES" dirty="0" smtClean="0"/>
              <a:t>, en </a:t>
            </a:r>
            <a:r>
              <a:rPr lang="ca-ES" dirty="0"/>
              <a:t>les persones de </a:t>
            </a:r>
            <a:r>
              <a:rPr lang="ca-ES" b="1" dirty="0"/>
              <a:t>Gemma Martinez </a:t>
            </a:r>
            <a:r>
              <a:rPr lang="ca-ES" b="1" dirty="0" err="1" smtClean="0"/>
              <a:t>Estalella</a:t>
            </a:r>
            <a:r>
              <a:rPr lang="ca-ES" b="1" dirty="0" smtClean="0"/>
              <a:t>, Sònia </a:t>
            </a:r>
            <a:r>
              <a:rPr lang="ca-ES" b="1" dirty="0"/>
              <a:t>Sevilla </a:t>
            </a:r>
            <a:r>
              <a:rPr lang="ca-ES" b="1" dirty="0" smtClean="0"/>
              <a:t>Guerra i </a:t>
            </a:r>
            <a:r>
              <a:rPr lang="ca-ES" b="1" dirty="0"/>
              <a:t>Adela </a:t>
            </a:r>
            <a:r>
              <a:rPr lang="ca-ES" b="1" dirty="0" err="1"/>
              <a:t>Zabalegui</a:t>
            </a:r>
            <a:r>
              <a:rPr lang="ca-ES" b="1" dirty="0"/>
              <a:t> </a:t>
            </a:r>
            <a:r>
              <a:rPr lang="ca-ES" b="1" dirty="0" err="1" smtClean="0"/>
              <a:t>Yarnoz</a:t>
            </a:r>
            <a:r>
              <a:rPr lang="ca-ES" dirty="0" smtClean="0"/>
              <a:t>, i a </a:t>
            </a:r>
            <a:r>
              <a:rPr lang="ca-ES" dirty="0" smtClean="0">
                <a:solidFill>
                  <a:srgbClr val="4F81BD"/>
                </a:solidFill>
              </a:rPr>
              <a:t>l’Institut Català d’Oncologia  </a:t>
            </a:r>
            <a:r>
              <a:rPr lang="ca-ES" dirty="0" smtClean="0"/>
              <a:t>en la persona de </a:t>
            </a:r>
            <a:r>
              <a:rPr lang="ca-ES" b="1" dirty="0" smtClean="0"/>
              <a:t>Sandra Cabrera Jaime </a:t>
            </a:r>
            <a:r>
              <a:rPr lang="ca-ES" dirty="0" smtClean="0"/>
              <a:t> la seva ajuda i col·laboració desinteressada a l’hora de compartir el coneixement i la experiència permetent-nos utilitzar la seva feina en aquest tema. </a:t>
            </a:r>
          </a:p>
          <a:p>
            <a:endParaRPr lang="ca-ES" dirty="0" smtClean="0"/>
          </a:p>
          <a:p>
            <a:r>
              <a:rPr lang="ca-ES" dirty="0" smtClean="0"/>
              <a:t>També a la </a:t>
            </a:r>
            <a:r>
              <a:rPr lang="ca-ES" dirty="0" smtClean="0">
                <a:solidFill>
                  <a:srgbClr val="4F81BD"/>
                </a:solidFill>
              </a:rPr>
              <a:t>Càtedra de Gestió de la UAB</a:t>
            </a:r>
            <a:r>
              <a:rPr lang="ca-ES" dirty="0" smtClean="0"/>
              <a:t>, en la persona de </a:t>
            </a:r>
            <a:r>
              <a:rPr lang="ca-ES" b="1" dirty="0" smtClean="0"/>
              <a:t>Lena </a:t>
            </a:r>
            <a:r>
              <a:rPr lang="ca-ES" b="1" dirty="0"/>
              <a:t>Ferrús </a:t>
            </a:r>
            <a:r>
              <a:rPr lang="ca-ES" b="1" dirty="0" smtClean="0"/>
              <a:t>Estopa</a:t>
            </a:r>
            <a:r>
              <a:rPr lang="ca-ES" dirty="0" smtClean="0"/>
              <a:t>, per el treball fet, que ens ha servit per assegurar que l’escala que havíem utilitzat era la correcta i concretar en l’estudi realitzat els estàndards mínims per la validació de l’exercici dels àmbits de responsabilitat de les Infermeres de Pràctica avançada.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31" y="21770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2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007" y="93137"/>
            <a:ext cx="8539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Programa</a:t>
            </a:r>
            <a:r>
              <a:rPr lang="ca-ES"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Certificació</a:t>
            </a:r>
            <a:r>
              <a:rPr lang="ca-ES" b="1" spc="-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la</a:t>
            </a:r>
            <a:r>
              <a:rPr lang="ca-ES"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Infermera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lang="ca-ES"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Pràctica</a:t>
            </a:r>
            <a:r>
              <a:rPr lang="ca-ES"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-5" dirty="0">
                <a:solidFill>
                  <a:srgbClr val="1F497D"/>
                </a:solidFill>
                <a:latin typeface="Arial"/>
                <a:cs typeface="Arial"/>
              </a:rPr>
              <a:t>Avançada</a:t>
            </a:r>
            <a:r>
              <a:rPr lang="ca-ES"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dirty="0">
                <a:solidFill>
                  <a:srgbClr val="1F497D"/>
                </a:solidFill>
                <a:latin typeface="Arial"/>
                <a:cs typeface="Arial"/>
              </a:rPr>
              <a:t>a</a:t>
            </a:r>
            <a:r>
              <a:rPr lang="ca-ES" b="1" spc="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rgbClr val="1F497D"/>
                </a:solidFill>
                <a:latin typeface="Arial"/>
                <a:cs typeface="Arial"/>
              </a:rPr>
              <a:t>l’ICS </a:t>
            </a:r>
          </a:p>
        </p:txBody>
      </p:sp>
      <p:pic>
        <p:nvPicPr>
          <p:cNvPr id="5" name="Picture 2" descr="C:\Users\gcalvett\Desktop\Fotos\Creu vermel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406" y="1743012"/>
            <a:ext cx="1143364" cy="114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8667" y="811278"/>
            <a:ext cx="8805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Bef>
                <a:spcPts val="105"/>
              </a:spcBef>
            </a:pPr>
            <a:r>
              <a:rPr lang="ca-ES" b="1" spc="5" dirty="0">
                <a:solidFill>
                  <a:srgbClr val="1F497D"/>
                </a:solidFill>
                <a:latin typeface="Arial"/>
                <a:cs typeface="Arial"/>
              </a:rPr>
              <a:t>AUTOAVALUACIÓ  IDREPA/ COM-VA INFERMERA CLINICA</a:t>
            </a:r>
            <a:endParaRPr lang="ca-ES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10" y="93137"/>
            <a:ext cx="6889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79" y="1330620"/>
            <a:ext cx="3981450" cy="2495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Imat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02" y="3826170"/>
            <a:ext cx="4457700" cy="2381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4606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384" y="1042958"/>
            <a:ext cx="622744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3035" algn="l"/>
              </a:tabLst>
            </a:pPr>
            <a:r>
              <a:rPr lang="ca-ES" b="1" spc="-5" dirty="0">
                <a:solidFill>
                  <a:schemeClr val="tx2"/>
                </a:solidFill>
              </a:rPr>
              <a:t>Criteris </a:t>
            </a:r>
            <a:r>
              <a:rPr lang="ca-ES" b="1" spc="-5" dirty="0" smtClean="0">
                <a:solidFill>
                  <a:schemeClr val="tx2"/>
                </a:solidFill>
              </a:rPr>
              <a:t>d’accés </a:t>
            </a:r>
            <a:r>
              <a:rPr lang="ca-ES" b="1" spc="-5" dirty="0">
                <a:solidFill>
                  <a:schemeClr val="tx2"/>
                </a:solidFill>
              </a:rPr>
              <a:t>al Programa Certificació </a:t>
            </a:r>
            <a:r>
              <a:rPr lang="ca-ES" b="1" spc="-5" dirty="0" smtClean="0">
                <a:solidFill>
                  <a:schemeClr val="tx2"/>
                </a:solidFill>
              </a:rPr>
              <a:t>IPA ICS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742"/>
              </p:ext>
            </p:extLst>
          </p:nvPr>
        </p:nvGraphicFramePr>
        <p:xfrm>
          <a:off x="722376" y="1485524"/>
          <a:ext cx="7645447" cy="2475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454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8692">
                <a:tc>
                  <a:txBody>
                    <a:bodyPr/>
                    <a:lstStyle/>
                    <a:p>
                      <a:pPr marL="240030" indent="-171450" algn="l" defTabSz="457200" rtl="0" eaLnBrk="1" latinLnBrk="0" hangingPunct="1">
                        <a:lnSpc>
                          <a:spcPts val="1405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ca-ES" sz="15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Dedicació exclusiva  (jornada</a:t>
                      </a:r>
                      <a:r>
                        <a:rPr lang="ca-ES" sz="15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complerta )</a:t>
                      </a:r>
                      <a:endParaRPr lang="ca-ES" sz="15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1419">
                <a:tc>
                  <a:txBody>
                    <a:bodyPr/>
                    <a:lstStyle/>
                    <a:p>
                      <a:pPr marL="240030" indent="-171450" algn="l" defTabSz="457200" rtl="0" eaLnBrk="1" latinLnBrk="0" hangingPunct="1">
                        <a:lnSpc>
                          <a:spcPts val="1405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ca-ES" sz="15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Mestratge</a:t>
                      </a:r>
                      <a:r>
                        <a:rPr lang="ca-ES" sz="15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universitari oficial o no oficial  i/o</a:t>
                      </a:r>
                      <a:r>
                        <a:rPr lang="ca-ES" sz="15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especialitat </a:t>
                      </a:r>
                      <a:r>
                        <a:rPr lang="ca-ES" sz="15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depenent del</a:t>
                      </a:r>
                      <a:r>
                        <a:rPr lang="ca-ES" sz="1500" kern="12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</a:t>
                      </a:r>
                      <a:r>
                        <a:rPr lang="ca-ES" sz="15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erfil del lloc </a:t>
                      </a:r>
                      <a:endParaRPr lang="ca-ES" sz="15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763">
                <a:tc>
                  <a:txBody>
                    <a:bodyPr/>
                    <a:lstStyle/>
                    <a:p>
                      <a:pPr marL="240030" indent="-171450" algn="l" defTabSz="457200" rtl="0" eaLnBrk="1" latinLnBrk="0" hangingPunct="1">
                        <a:lnSpc>
                          <a:spcPts val="1405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ca-ES" sz="15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Capacitació especifica acreditada d’acord amb el  perfil del lloc </a:t>
                      </a:r>
                      <a:endParaRPr lang="ca-ES" sz="15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8361">
                <a:tc>
                  <a:txBody>
                    <a:bodyPr/>
                    <a:lstStyle/>
                    <a:p>
                      <a:pPr marL="240030" indent="-171450">
                        <a:lnSpc>
                          <a:spcPts val="1405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ca-ES" sz="15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≥5 anys  d’experiència, </a:t>
                      </a:r>
                      <a:r>
                        <a:rPr lang="ca-ES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dins dels darrers 7 anys d’exercici ,</a:t>
                      </a:r>
                      <a:r>
                        <a:rPr lang="ca-ES" sz="15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l’àrea de coneixement del lloc de treball del perfil sol·licitat i mínim nivell  </a:t>
                      </a:r>
                      <a:r>
                        <a:rPr lang="ca-ES" sz="1500" b="1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1er de carrera professional </a:t>
                      </a:r>
                      <a:endParaRPr lang="ca-ES" sz="15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8361">
                <a:tc>
                  <a:txBody>
                    <a:bodyPr/>
                    <a:lstStyle/>
                    <a:p>
                      <a:pPr marL="240030" indent="-171450">
                        <a:lnSpc>
                          <a:spcPts val="1405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ca-ES" sz="15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Fidelització i Compromís amb l’organització </a:t>
                      </a:r>
                      <a:endParaRPr lang="ca-ES" sz="15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object 10"/>
          <p:cNvSpPr txBox="1"/>
          <p:nvPr/>
        </p:nvSpPr>
        <p:spPr>
          <a:xfrm>
            <a:off x="-157706" y="231273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 err="1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722376" y="4113222"/>
            <a:ext cx="6227445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53035" algn="l"/>
              </a:tabLst>
            </a:pPr>
            <a:r>
              <a:rPr lang="ca-ES" b="1" spc="-5" dirty="0" smtClean="0">
                <a:solidFill>
                  <a:schemeClr val="tx2"/>
                </a:solidFill>
              </a:rPr>
              <a:t>Excepcions  i/o Exclusions  Programa </a:t>
            </a:r>
            <a:r>
              <a:rPr lang="ca-ES" b="1" spc="-5" dirty="0">
                <a:solidFill>
                  <a:schemeClr val="tx2"/>
                </a:solidFill>
              </a:rPr>
              <a:t>Certificació </a:t>
            </a:r>
            <a:r>
              <a:rPr lang="ca-ES" b="1" spc="-5" dirty="0" smtClean="0">
                <a:solidFill>
                  <a:schemeClr val="tx2"/>
                </a:solidFill>
              </a:rPr>
              <a:t>IPA ICS (a criteri de les direccions dels centres)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565746"/>
              </p:ext>
            </p:extLst>
          </p:nvPr>
        </p:nvGraphicFramePr>
        <p:xfrm>
          <a:off x="722376" y="4832787"/>
          <a:ext cx="7603013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3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ca-ES" sz="1800" b="0" spc="-1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Exclusió:</a:t>
                      </a:r>
                      <a:r>
                        <a:rPr lang="ca-ES" sz="1800" b="0" spc="7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spc="-1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professionals</a:t>
                      </a:r>
                      <a:r>
                        <a:rPr lang="ca-ES" sz="1800" b="0" spc="10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spc="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amb</a:t>
                      </a:r>
                      <a:r>
                        <a:rPr lang="ca-ES" sz="1800" b="0" spc="7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spc="-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funcions</a:t>
                      </a:r>
                      <a:r>
                        <a:rPr lang="ca-ES" sz="1800" b="0" spc="9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ca-ES" sz="1800" b="0" spc="7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spc="-1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coordinació</a:t>
                      </a:r>
                      <a:r>
                        <a:rPr lang="ca-ES" sz="1800" b="0" spc="10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o</a:t>
                      </a:r>
                      <a:r>
                        <a:rPr lang="ca-ES" sz="1800" b="0" spc="9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spc="-1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responsabilitat</a:t>
                      </a:r>
                      <a:r>
                        <a:rPr lang="ca-ES" sz="1800" b="0" spc="9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spc="-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compartida</a:t>
                      </a:r>
                      <a:r>
                        <a:rPr lang="ca-ES" sz="1800" b="0" spc="7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spc="-1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fora</a:t>
                      </a:r>
                      <a:r>
                        <a:rPr lang="ca-ES" sz="1800" b="0" spc="7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de  </a:t>
                      </a:r>
                      <a:r>
                        <a:rPr lang="ca-ES" sz="1800" b="0" spc="-2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l’àrea</a:t>
                      </a:r>
                      <a:r>
                        <a:rPr lang="ca-ES" sz="1800" b="0" spc="-1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de</a:t>
                      </a:r>
                      <a:r>
                        <a:rPr lang="ca-ES" sz="1800" b="0" spc="-2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ca-ES" sz="1800" b="0" spc="-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coneixement.  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ca-ES" sz="1800" b="0" spc="-5" noProof="0" dirty="0" smtClean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Excepció: Lloc de treball que no requereix dedicació a jornada complerta</a:t>
                      </a:r>
                      <a:endParaRPr lang="ca-ES" sz="1800" b="0" noProof="0" dirty="0" smtClean="0">
                        <a:solidFill>
                          <a:schemeClr val="bg1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510" y="93137"/>
            <a:ext cx="6889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76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EB518-F8FB-4E71-B96D-AC1B5FB2FA7C}" type="slidenum">
              <a:rPr lang="ca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ca-E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740454"/>
              </p:ext>
            </p:extLst>
          </p:nvPr>
        </p:nvGraphicFramePr>
        <p:xfrm>
          <a:off x="1577162" y="1662813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Plantilla Hospital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Llocs IPA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% IPA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7183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219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mtClean="0"/>
                        <a:t>3,04%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212854"/>
              </p:ext>
            </p:extLst>
          </p:nvPr>
        </p:nvGraphicFramePr>
        <p:xfrm>
          <a:off x="1591340" y="33782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Plantilla AP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Llocs IPA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% IPA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5545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197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dirty="0" smtClean="0"/>
                        <a:t>3,55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object 10"/>
          <p:cNvSpPr txBox="1"/>
          <p:nvPr/>
        </p:nvSpPr>
        <p:spPr>
          <a:xfrm>
            <a:off x="-5318" y="194882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spcBef>
                <a:spcPts val="105"/>
              </a:spcBef>
            </a:pPr>
            <a:r>
              <a:rPr b="1" dirty="0">
                <a:solidFill>
                  <a:srgbClr val="1F497D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F497D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1F497D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F497D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rgbClr val="1F497D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F497D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1F497D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1F497D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rgbClr val="1F497D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256" y="56745"/>
            <a:ext cx="6889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QuadreDeText 5"/>
          <p:cNvSpPr txBox="1"/>
          <p:nvPr/>
        </p:nvSpPr>
        <p:spPr>
          <a:xfrm>
            <a:off x="5925312" y="5394960"/>
            <a:ext cx="174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 smtClean="0">
                <a:solidFill>
                  <a:srgbClr val="0070C0"/>
                </a:solidFill>
              </a:rPr>
              <a:t>Dades RRHH 2021</a:t>
            </a:r>
            <a:endParaRPr lang="ca-E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646" y="245011"/>
            <a:ext cx="6889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908300" y="3334984"/>
            <a:ext cx="40559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www.linkedin.com/in/jose-jerez-gonzalez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@</a:t>
            </a:r>
            <a:r>
              <a:rPr lang="es-ES" dirty="0" err="1"/>
              <a:t>josejerezg</a:t>
            </a:r>
            <a:endParaRPr lang="es-ES" dirty="0"/>
          </a:p>
          <a:p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074" name="Picture 2" descr="Linkedin - Iconos gratis de redes social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73" y="3225800"/>
            <a:ext cx="627726" cy="6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witter cambia su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7" name="Picture 5" descr="C:\Users\h501ujjg\Downloads\twitter-bird-white-on-b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474" y="4035242"/>
            <a:ext cx="627726" cy="6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-5318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a-ES" b="1" dirty="0" smtClean="0">
                <a:solidFill>
                  <a:schemeClr val="tx2"/>
                </a:solidFill>
                <a:latin typeface="Arial"/>
                <a:cs typeface="Arial"/>
              </a:rPr>
              <a:t>Reconeixement i regulació </a:t>
            </a:r>
            <a:r>
              <a:rPr b="1" spc="5" dirty="0" smtClean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3410712" y="1408176"/>
            <a:ext cx="145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JUSTIFICACIÓ</a:t>
            </a:r>
            <a:endParaRPr lang="ca-E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530352" y="1874520"/>
            <a:ext cx="7863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Des de fa ja molts anys, en els nostres Hospitals, les necessitats dels nostres pacients ha fet que anessin sorgint unes infermeres amb un 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elevat grau de coneixement expert </a:t>
            </a: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en àmbits determinats. Aquest creixement espontani i, per tant no planificat, ha fet que hi hagin 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asimetries</a:t>
            </a: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 importants entre aquestes figures dels diferents hospitals, tant pel que fa a la seva denominació com al seu reconeixement i retribucions.</a:t>
            </a:r>
          </a:p>
          <a:p>
            <a:endParaRPr lang="ca-E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L’any </a:t>
            </a:r>
            <a:r>
              <a:rPr lang="ca-ES" b="1" dirty="0" smtClean="0">
                <a:solidFill>
                  <a:schemeClr val="accent1">
                    <a:lumMod val="75000"/>
                  </a:schemeClr>
                </a:solidFill>
              </a:rPr>
              <a:t>2017</a:t>
            </a: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 l’actual Direcció de Cures es planteja com a objectiu la regularització d’aquestes infermeres a l’Institut Català de la Salut.</a:t>
            </a:r>
          </a:p>
          <a:p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31" y="21770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-5318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Reconeixement i regulació </a:t>
            </a:r>
            <a:r>
              <a:rPr b="1" spc="5" dirty="0" smtClean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2953493" y="1010227"/>
            <a:ext cx="296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ESTRATÈGIA/ METODOLOGIA</a:t>
            </a:r>
          </a:p>
        </p:txBody>
      </p:sp>
      <p:sp>
        <p:nvSpPr>
          <p:cNvPr id="8" name="QuadreDeText 7"/>
          <p:cNvSpPr txBox="1"/>
          <p:nvPr/>
        </p:nvSpPr>
        <p:spPr>
          <a:xfrm>
            <a:off x="621792" y="1171768"/>
            <a:ext cx="7863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a-ES" dirty="0" smtClean="0"/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Crear un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 Grup d’expertesa 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en pràctica Avançada (GEICS) composat per directius i per infermeres que estan desenvolupant el que enteníem en aquell moment  que era </a:t>
            </a: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una 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pràctica avançada 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Consensuar en el grup la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definició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 de la pràctica avançada d’acord amb el que establia el Consell Internacional d’infermeria (CIE) i contemplant  la idiosincràsia de la nostre empresa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Pactar un treball conjunt amb la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Direcció de RRHH 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per poder aconseguir el reconeixement i l’equitat en la consideració d'aquestes infermeres en tots el nostres centres.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Fer 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una aproximació del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número d’infermeres 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dels nostres Hospitals i de l’Atenció Primària que podrien ser tributaries de ser reconegudes coma a IPA.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Pactar amb el GEICS i amb la Direcció de RRHH  els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mecanismes d’avaluació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, selecció i disseny de les eines necessàries i el seu pilotatge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Dissenyar el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model </a:t>
            </a:r>
            <a:r>
              <a:rPr lang="ca-ES" b="1" dirty="0" err="1">
                <a:solidFill>
                  <a:schemeClr val="accent1">
                    <a:lumMod val="75000"/>
                  </a:schemeClr>
                </a:solidFill>
              </a:rPr>
              <a:t>d’operativització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en els nostres centres compartit amb la Direcció de RRHH ( Model de Certificació )</a:t>
            </a:r>
          </a:p>
          <a:p>
            <a:pPr marL="342900" indent="-342900">
              <a:buFont typeface="+mj-lt"/>
              <a:buAutoNum type="arabicPeriod"/>
            </a:pP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a-ES" b="1" dirty="0">
                <a:solidFill>
                  <a:schemeClr val="accent1">
                    <a:lumMod val="75000"/>
                  </a:schemeClr>
                </a:solidFill>
              </a:rPr>
              <a:t>Incloure en el tercer Acord </a:t>
            </a:r>
            <a:r>
              <a:rPr lang="ca-ES" dirty="0">
                <a:solidFill>
                  <a:schemeClr val="accent1">
                    <a:lumMod val="75000"/>
                  </a:schemeClr>
                </a:solidFill>
              </a:rPr>
              <a:t>de Mesa Sectorial el reconeixement de la IPA</a:t>
            </a:r>
          </a:p>
          <a:p>
            <a:pPr marL="342900" indent="-342900">
              <a:buFont typeface="+mj-lt"/>
              <a:buAutoNum type="arabicPeriod"/>
            </a:pPr>
            <a:endParaRPr lang="ca-ES" dirty="0" smtClean="0"/>
          </a:p>
          <a:p>
            <a:pPr marL="342900" indent="-342900">
              <a:buFont typeface="+mj-lt"/>
              <a:buAutoNum type="arabicPeriod"/>
            </a:pPr>
            <a:endParaRPr lang="ca-ES" dirty="0"/>
          </a:p>
          <a:p>
            <a:pPr marL="342900" indent="-342900">
              <a:buFont typeface="+mj-lt"/>
              <a:buAutoNum type="arabicPeriod"/>
            </a:pPr>
            <a:endParaRPr lang="ca-ES" dirty="0" smtClean="0"/>
          </a:p>
          <a:p>
            <a:endParaRPr lang="ca-ES" dirty="0"/>
          </a:p>
          <a:p>
            <a:r>
              <a:rPr lang="ca-ES" dirty="0" smtClean="0"/>
              <a:t>L’any 2017 la actual Direcció de Cures es planteja com objectiu la regularització d’aquestes infermeres a l’Institut Català de la Salut.</a:t>
            </a: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31" y="21770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0"/>
          <p:cNvSpPr txBox="1"/>
          <p:nvPr/>
        </p:nvSpPr>
        <p:spPr>
          <a:xfrm>
            <a:off x="-5318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Reconeixement i regulació </a:t>
            </a:r>
            <a:r>
              <a:rPr b="1" spc="5" dirty="0" smtClean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544308" y="948691"/>
            <a:ext cx="227729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EINES D’AVALUACIÓ</a:t>
            </a:r>
            <a:endParaRPr lang="ca-ES" b="1" dirty="0"/>
          </a:p>
        </p:txBody>
      </p:sp>
      <p:sp>
        <p:nvSpPr>
          <p:cNvPr id="8" name="QuadreDeText 7"/>
          <p:cNvSpPr txBox="1"/>
          <p:nvPr/>
        </p:nvSpPr>
        <p:spPr>
          <a:xfrm>
            <a:off x="2210296" y="1485884"/>
            <a:ext cx="50623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AVALUACIÓ DELS ÀMBITS DE RESPONSABILITAT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IDREPA</a:t>
            </a:r>
          </a:p>
          <a:p>
            <a:pPr lvl="1"/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AVALUACIÓ DE L’EXPERTESA CLÍNICA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COM-VA_INFERMERA CLÍNICA</a:t>
            </a:r>
          </a:p>
          <a:p>
            <a:pPr lvl="1"/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AVALUACIÓ DEL PERFIL COMPETENCIAL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AVALUACIO 270°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Unitat de Gestió del Talent i Lideratge. Àrea de Desenvolupament. RRHH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a-ES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AVALUACIÓ CURRICULAR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Criteris definits pel GEICS</a:t>
            </a:r>
          </a:p>
          <a:p>
            <a:pPr marL="342900" indent="-342900">
              <a:buFont typeface="+mj-lt"/>
              <a:buAutoNum type="arabicPeriod"/>
            </a:pPr>
            <a:endParaRPr lang="ca-E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ca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t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231" y="21770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0"/>
          <p:cNvSpPr txBox="1"/>
          <p:nvPr/>
        </p:nvSpPr>
        <p:spPr>
          <a:xfrm>
            <a:off x="45484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3209004" y="912754"/>
            <a:ext cx="1823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3200" b="1" dirty="0" smtClean="0">
                <a:solidFill>
                  <a:schemeClr val="accent1">
                    <a:lumMod val="75000"/>
                  </a:schemeClr>
                </a:solidFill>
              </a:rPr>
              <a:t>OBJECTIU</a:t>
            </a:r>
            <a:endParaRPr lang="ca-E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09" y="912754"/>
            <a:ext cx="566318" cy="566318"/>
          </a:xfrm>
          <a:prstGeom prst="rect">
            <a:avLst/>
          </a:prstGeom>
        </p:spPr>
      </p:pic>
      <p:pic>
        <p:nvPicPr>
          <p:cNvPr id="7" name="Imat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65" y="21770"/>
            <a:ext cx="689179" cy="569201"/>
          </a:xfrm>
          <a:prstGeom prst="rect">
            <a:avLst/>
          </a:prstGeom>
        </p:spPr>
      </p:pic>
      <p:sp>
        <p:nvSpPr>
          <p:cNvPr id="3" name="QuadreDeText 2"/>
          <p:cNvSpPr txBox="1"/>
          <p:nvPr/>
        </p:nvSpPr>
        <p:spPr>
          <a:xfrm>
            <a:off x="1155192" y="1864145"/>
            <a:ext cx="754635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dirty="0" smtClean="0">
                <a:solidFill>
                  <a:schemeClr val="accent1">
                    <a:lumMod val="75000"/>
                  </a:schemeClr>
                </a:solidFill>
              </a:rPr>
              <a:t>Dissenyar un programa de certificació </a:t>
            </a:r>
            <a:r>
              <a:rPr lang="ca-ES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ca-ES" dirty="0" smtClean="0"/>
          </a:p>
          <a:p>
            <a:pPr marL="342900" indent="-342900">
              <a:buFont typeface="+mj-lt"/>
              <a:buAutoNum type="arabicPeriod"/>
            </a:pPr>
            <a:r>
              <a:rPr lang="ca-E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</a:t>
            </a: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ue 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sigui 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incentivador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i suposi un repte constant per les infermeres que hi </a:t>
            </a: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optin.</a:t>
            </a:r>
          </a:p>
          <a:p>
            <a:pPr marL="342900" indent="-342900">
              <a:buFont typeface="+mj-lt"/>
              <a:buAutoNum type="arabicPeriod"/>
            </a:pPr>
            <a:endParaRPr lang="ca-E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Que 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configuri una carrera / 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progressió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professional en l'àmbit clínic/assistencial i  que ocupi la majoria del seu </a:t>
            </a: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temps d’exercici professional</a:t>
            </a:r>
          </a:p>
          <a:p>
            <a:pPr marL="342900" indent="-342900">
              <a:buFont typeface="+mj-lt"/>
              <a:buAutoNum type="arabicPeriod"/>
            </a:pPr>
            <a:endParaRPr lang="ca-ES" sz="20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ca-ES" sz="20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Que 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tingui una </a:t>
            </a:r>
            <a:r>
              <a:rPr lang="ca-ES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contraprestació</a:t>
            </a:r>
            <a:r>
              <a:rPr lang="ca-E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econòmica progressiva i reversible </a:t>
            </a:r>
          </a:p>
          <a:p>
            <a:pPr marL="342900" indent="-342900">
              <a:buFont typeface="+mj-lt"/>
              <a:buAutoNum type="arabicPeriod"/>
            </a:pPr>
            <a:endParaRPr lang="ca-ES" sz="16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79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690473" y="1071118"/>
            <a:ext cx="7874105" cy="44069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C00000"/>
                </a:solidFill>
                <a:latin typeface="Calibri"/>
                <a:cs typeface="Calibri"/>
              </a:rPr>
              <a:t>Aprovació: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r>
              <a:rPr lang="ca-ES" sz="155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Comitè Executiu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Direcció</a:t>
            </a:r>
            <a:r>
              <a:rPr lang="ca-ES"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 del projecte</a:t>
            </a: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Sra. Montserrat Artigas. Directora </a:t>
            </a:r>
            <a:r>
              <a:rPr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</a:t>
            </a:r>
            <a:r>
              <a:rPr sz="1600" spc="-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Cures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ca-ES" sz="1600" spc="-6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Sra.  </a:t>
            </a:r>
            <a:r>
              <a:rPr lang="ca-ES" sz="1600" spc="-2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Gemma Calvet. </a:t>
            </a:r>
            <a:r>
              <a:rPr sz="1600" spc="5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Adjunta a la direcció de Cures</a:t>
            </a:r>
            <a:endParaRPr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Dra. Eulàlia Juvé.</a:t>
            </a:r>
            <a:r>
              <a:rPr sz="1600" spc="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Adjunta</a:t>
            </a:r>
            <a:r>
              <a:rPr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Hospitals. Direcció de cures</a:t>
            </a:r>
          </a:p>
          <a:p>
            <a:pPr marL="12700">
              <a:lnSpc>
                <a:spcPct val="100000"/>
              </a:lnSpc>
            </a:pPr>
            <a:r>
              <a:rPr lang="ca-ES" sz="16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Sra. Ana Rios. Adjunta  Atenció Primaria. Direcció de Cures </a:t>
            </a:r>
          </a:p>
          <a:p>
            <a:pPr marL="12700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 smtClean="0">
                <a:solidFill>
                  <a:srgbClr val="C00000"/>
                </a:solidFill>
                <a:latin typeface="Calibri"/>
                <a:cs typeface="Calibri"/>
              </a:rPr>
              <a:t>Equip</a:t>
            </a:r>
            <a:r>
              <a:rPr sz="1600" b="1" spc="-35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de</a:t>
            </a:r>
            <a:r>
              <a:rPr sz="1600" b="1" spc="-1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C00000"/>
                </a:solidFill>
                <a:latin typeface="Calibri"/>
                <a:cs typeface="Calibri"/>
              </a:rPr>
              <a:t>Treball</a:t>
            </a:r>
            <a:r>
              <a:rPr sz="1600" b="1" spc="-15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lang="ca-ES" sz="1600" dirty="0" smtClean="0">
              <a:latin typeface="Calibri"/>
              <a:cs typeface="Calibri"/>
            </a:endParaRPr>
          </a:p>
          <a:p>
            <a:pPr marL="12700"/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Membres </a:t>
            </a:r>
            <a:r>
              <a:rPr lang="ca-ES" sz="16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GEICS Practica 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Avançada</a:t>
            </a:r>
            <a:endParaRPr lang="ca-ES" sz="1550" b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12700"/>
            <a:endParaRPr lang="ca-ES" sz="1550" b="1" dirty="0" smtClean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/>
            <a:r>
              <a:rPr lang="ca-ES" sz="1550" b="1" dirty="0" smtClean="0">
                <a:solidFill>
                  <a:srgbClr val="C00000"/>
                </a:solidFill>
                <a:latin typeface="Calibri"/>
                <a:cs typeface="Calibri"/>
              </a:rPr>
              <a:t>Equip </a:t>
            </a:r>
            <a:r>
              <a:rPr lang="ca-ES" sz="1550" b="1" dirty="0">
                <a:solidFill>
                  <a:srgbClr val="C00000"/>
                </a:solidFill>
                <a:latin typeface="Calibri"/>
                <a:cs typeface="Calibri"/>
              </a:rPr>
              <a:t>revisor </a:t>
            </a:r>
            <a:r>
              <a:rPr lang="ca-ES" sz="1550" b="1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  <a:endParaRPr lang="ca-ES" sz="1550" b="1" dirty="0">
              <a:solidFill>
                <a:srgbClr val="C00000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Directores /or  d’infermeria d’hospitals</a:t>
            </a:r>
          </a:p>
          <a:p>
            <a:pPr marL="12700">
              <a:lnSpc>
                <a:spcPct val="100000"/>
              </a:lnSpc>
            </a:pP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Directores /ors d’infermeria d’Atenció Primària</a:t>
            </a:r>
          </a:p>
          <a:p>
            <a:pPr marL="12700">
              <a:lnSpc>
                <a:spcPct val="100000"/>
              </a:lnSpc>
            </a:pPr>
            <a:endParaRPr lang="ca-ES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ca-ES" sz="1550" b="1" dirty="0">
                <a:solidFill>
                  <a:srgbClr val="C00000"/>
                </a:solidFill>
                <a:latin typeface="Calibri"/>
                <a:cs typeface="Calibri"/>
              </a:rPr>
              <a:t>Consultor:</a:t>
            </a:r>
          </a:p>
          <a:p>
            <a:pPr marL="12700"/>
            <a:r>
              <a:rPr lang="pt-BR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Sr. Xavier </a:t>
            </a:r>
            <a:r>
              <a:rPr lang="pt-BR" sz="1600" spc="-5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Saballs</a:t>
            </a:r>
            <a:r>
              <a:rPr lang="pt-BR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. </a:t>
            </a:r>
            <a:r>
              <a:rPr lang="pt-BR" sz="1600" spc="-5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Director</a:t>
            </a:r>
            <a:r>
              <a:rPr lang="pt-BR" sz="16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RRHH </a:t>
            </a:r>
            <a:endParaRPr lang="pt-BR" sz="16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286" y="237217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099" y="21770"/>
            <a:ext cx="689179" cy="569201"/>
          </a:xfrm>
          <a:prstGeom prst="rect">
            <a:avLst/>
          </a:prstGeom>
        </p:spPr>
      </p:pic>
      <p:sp>
        <p:nvSpPr>
          <p:cNvPr id="2" name="1 Llamada de flecha a la izquierda"/>
          <p:cNvSpPr/>
          <p:nvPr/>
        </p:nvSpPr>
        <p:spPr>
          <a:xfrm>
            <a:off x="4627525" y="1071118"/>
            <a:ext cx="4124823" cy="4852010"/>
          </a:xfrm>
          <a:prstGeom prst="leftArrowCallout">
            <a:avLst>
              <a:gd name="adj1" fmla="val 2497"/>
              <a:gd name="adj2" fmla="val 3647"/>
              <a:gd name="adj3" fmla="val 25000"/>
              <a:gd name="adj4" fmla="val 649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Coordinadores:</a:t>
            </a:r>
          </a:p>
          <a:p>
            <a:pPr algn="ctr"/>
            <a:r>
              <a:rPr lang="ca-ES" dirty="0" smtClean="0"/>
              <a:t>Sra. Mar Lleixà</a:t>
            </a:r>
          </a:p>
          <a:p>
            <a:pPr algn="ctr"/>
            <a:r>
              <a:rPr lang="ca-ES" dirty="0" smtClean="0"/>
              <a:t>Sra. Gemma Calvet</a:t>
            </a:r>
          </a:p>
          <a:p>
            <a:pPr algn="ctr"/>
            <a:r>
              <a:rPr lang="ca-ES" dirty="0" smtClean="0"/>
              <a:t>Sra. Montse Artigas</a:t>
            </a:r>
          </a:p>
          <a:p>
            <a:pPr algn="ctr"/>
            <a:endParaRPr lang="ca-ES" dirty="0"/>
          </a:p>
          <a:p>
            <a:pPr algn="ctr"/>
            <a:r>
              <a:rPr lang="ca-E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Intregrants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ca-ES" dirty="0" smtClean="0"/>
              <a:t>1 Directora SAP</a:t>
            </a:r>
          </a:p>
          <a:p>
            <a:pPr algn="ctr"/>
            <a:r>
              <a:rPr lang="ca-ES" dirty="0" smtClean="0"/>
              <a:t>2 Directors DAP</a:t>
            </a:r>
          </a:p>
          <a:p>
            <a:pPr algn="ctr"/>
            <a:r>
              <a:rPr lang="ca-ES" dirty="0" smtClean="0"/>
              <a:t>5 Directores inf. d’hospital</a:t>
            </a:r>
          </a:p>
          <a:p>
            <a:pPr algn="ctr"/>
            <a:r>
              <a:rPr lang="ca-ES" dirty="0" smtClean="0"/>
              <a:t>2 Doctors infermers</a:t>
            </a:r>
          </a:p>
          <a:p>
            <a:pPr algn="ctr"/>
            <a:r>
              <a:rPr lang="ca-ES" dirty="0" smtClean="0"/>
              <a:t>1 Gestora de Casos</a:t>
            </a:r>
          </a:p>
          <a:p>
            <a:pPr algn="ctr"/>
            <a:r>
              <a:rPr lang="ca-ES" dirty="0" smtClean="0"/>
              <a:t>3 inf. Clín. Territ. / </a:t>
            </a:r>
            <a:r>
              <a:rPr lang="ca-ES" dirty="0" err="1"/>
              <a:t>S</a:t>
            </a:r>
            <a:r>
              <a:rPr lang="ca-ES" dirty="0" err="1" smtClean="0"/>
              <a:t>uperusuàries</a:t>
            </a:r>
            <a:endParaRPr lang="ca-ES" dirty="0" smtClean="0"/>
          </a:p>
          <a:p>
            <a:pPr algn="ctr"/>
            <a:r>
              <a:rPr lang="ca-ES" dirty="0" smtClean="0"/>
              <a:t>1 infermera</a:t>
            </a:r>
          </a:p>
          <a:p>
            <a:pPr algn="ctr"/>
            <a:r>
              <a:rPr lang="ca-ES" dirty="0" smtClean="0"/>
              <a:t>1 supervisora d’hospital</a:t>
            </a:r>
          </a:p>
          <a:p>
            <a:pPr algn="ctr"/>
            <a:r>
              <a:rPr lang="ca-ES" dirty="0" smtClean="0"/>
              <a:t>4 Directives corporatives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77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98399" y="505028"/>
            <a:ext cx="8342196" cy="5627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ca-ES" sz="1600" spc="-10" dirty="0" smtClean="0">
              <a:latin typeface="Calibri"/>
              <a:cs typeface="Calibri"/>
            </a:endParaRPr>
          </a:p>
          <a:p>
            <a:pPr marL="52069" marR="207010" algn="just">
              <a:lnSpc>
                <a:spcPct val="106900"/>
              </a:lnSpc>
              <a:spcBef>
                <a:spcPts val="110"/>
              </a:spcBef>
            </a:pPr>
            <a:r>
              <a:rPr lang="ca-ES" sz="2000" b="1" spc="-5" dirty="0" smtClean="0">
                <a:solidFill>
                  <a:schemeClr val="tx2"/>
                </a:solidFill>
              </a:rPr>
              <a:t>			        DEFINICIÓ</a:t>
            </a:r>
          </a:p>
          <a:p>
            <a:pPr marL="52069" marR="207010" algn="just">
              <a:lnSpc>
                <a:spcPct val="106900"/>
              </a:lnSpc>
              <a:spcBef>
                <a:spcPts val="110"/>
              </a:spcBef>
            </a:pPr>
            <a:endParaRPr lang="ca-ES" sz="2000" b="1" spc="-5" dirty="0" smtClean="0">
              <a:solidFill>
                <a:schemeClr val="tx2"/>
              </a:solidFill>
            </a:endParaRPr>
          </a:p>
          <a:p>
            <a:pPr marL="52069" marR="207010" algn="just">
              <a:lnSpc>
                <a:spcPct val="106900"/>
              </a:lnSpc>
              <a:spcBef>
                <a:spcPts val="110"/>
              </a:spcBef>
            </a:pPr>
            <a:r>
              <a:rPr lang="ca-ES" b="1" spc="-5" dirty="0" smtClean="0">
                <a:solidFill>
                  <a:schemeClr val="tx2"/>
                </a:solidFill>
              </a:rPr>
              <a:t>Infermera de Pràctica Avançada - </a:t>
            </a:r>
            <a:r>
              <a:rPr lang="es-ES" b="1" spc="-5" dirty="0" smtClean="0">
                <a:solidFill>
                  <a:schemeClr val="tx2"/>
                </a:solidFill>
              </a:rPr>
              <a:t>CIE </a:t>
            </a:r>
            <a:r>
              <a:rPr lang="es-ES" b="1" spc="-5" dirty="0">
                <a:solidFill>
                  <a:schemeClr val="tx2"/>
                </a:solidFill>
              </a:rPr>
              <a:t>2020 (</a:t>
            </a:r>
            <a:r>
              <a:rPr lang="es-ES" b="1" spc="-5" dirty="0" err="1">
                <a:solidFill>
                  <a:schemeClr val="tx2"/>
                </a:solidFill>
              </a:rPr>
              <a:t>adaptat</a:t>
            </a:r>
            <a:r>
              <a:rPr lang="es-ES" b="1" spc="-5" dirty="0">
                <a:solidFill>
                  <a:schemeClr val="tx2"/>
                </a:solidFill>
              </a:rPr>
              <a:t> del CIE 2008</a:t>
            </a:r>
            <a:r>
              <a:rPr lang="es-ES" sz="2000" b="1" spc="-5" dirty="0" smtClean="0">
                <a:solidFill>
                  <a:schemeClr val="tx2"/>
                </a:solidFill>
              </a:rPr>
              <a:t>)</a:t>
            </a:r>
          </a:p>
          <a:p>
            <a:pPr marL="52069" marR="207010" algn="just">
              <a:lnSpc>
                <a:spcPct val="106900"/>
              </a:lnSpc>
              <a:spcBef>
                <a:spcPts val="110"/>
              </a:spcBef>
            </a:pPr>
            <a:endParaRPr lang="ca-ES" sz="16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"Una infermera de pràctica avançada (IPA) és una infermera generalista o especialitzada que ha adquirit, mitjançant formació addicional al grau (mínim un títol de mestratge), la base de coneixement expert, habilitats per a la presa de decisions complexes i competències clíniques per a la pràctica avançada de la infermeria, les </a:t>
            </a:r>
            <a:r>
              <a:rPr lang="ca-ES" sz="1600" u="sng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característiques estan modulades pel context 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en el qual s'acredita per exercir . 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ca-ES" sz="1600" b="1" dirty="0" smtClean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pt-BR" b="1" spc="-5" dirty="0" smtClean="0">
                <a:solidFill>
                  <a:schemeClr val="tx2"/>
                </a:solidFill>
              </a:rPr>
              <a:t>Infermera </a:t>
            </a:r>
            <a:r>
              <a:rPr lang="pt-BR" b="1" spc="-5" dirty="0">
                <a:solidFill>
                  <a:schemeClr val="tx2"/>
                </a:solidFill>
              </a:rPr>
              <a:t>de </a:t>
            </a:r>
            <a:r>
              <a:rPr lang="pt-BR" b="1" spc="-5" dirty="0" err="1" smtClean="0">
                <a:solidFill>
                  <a:schemeClr val="tx2"/>
                </a:solidFill>
              </a:rPr>
              <a:t>Pràctica</a:t>
            </a:r>
            <a:r>
              <a:rPr lang="pt-BR" b="1" spc="-5" dirty="0" smtClean="0">
                <a:solidFill>
                  <a:schemeClr val="tx2"/>
                </a:solidFill>
              </a:rPr>
              <a:t> Avançada – ICS (</a:t>
            </a:r>
            <a:r>
              <a:rPr lang="ca-ES" b="1" spc="-5" dirty="0" smtClean="0">
                <a:solidFill>
                  <a:schemeClr val="tx2"/>
                </a:solidFill>
              </a:rPr>
              <a:t>GEICS  2019)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ca-ES" b="1" spc="-5" dirty="0">
              <a:solidFill>
                <a:schemeClr val="tx2"/>
              </a:solidFill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“Una infermera  de pràctica avançada (IPA) és una infermera generalista o especialista  que ha adquirit, mitjançant formació addicional al grau (mínim un títol de mestratge), i amb la pràctica professional la base de coneixement expert,  habilitats per la presa de decisions complexes  i competències clíniques per dur a terme una pràctica ampliada. 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Per ocupar aquest lloc, a l’ICS, serà requisit indispensable acreditar  una formació especialitzada (Màster o Especialitat), una capacitació específica acreditada i  experiència professional </a:t>
            </a:r>
            <a:r>
              <a:rPr lang="ca-ES" sz="1600" b="1" u="sng" dirty="0" smtClean="0">
                <a:solidFill>
                  <a:srgbClr val="C00000"/>
                </a:solidFill>
                <a:latin typeface="Calibri"/>
                <a:cs typeface="Calibri"/>
              </a:rPr>
              <a:t>mínima de 5 anys dins dels darrers 7 anys d’exercici</a:t>
            </a:r>
            <a:r>
              <a:rPr lang="ca-ES" sz="1600" b="1" dirty="0" smtClean="0">
                <a:solidFill>
                  <a:srgbClr val="C00000"/>
                </a:solidFill>
                <a:latin typeface="Calibri"/>
                <a:cs typeface="Calibri"/>
              </a:rPr>
              <a:t>, </a:t>
            </a:r>
            <a:r>
              <a:rPr lang="ca-ES" sz="1600" b="1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relacionades amb l’àrea de coneixement del lloc de treball identificat com de pràctica avançada </a:t>
            </a:r>
            <a:r>
              <a:rPr lang="ca-ES" sz="160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. </a:t>
            </a:r>
            <a:endParaRPr lang="ca-ES" sz="1600" dirty="0" smtClean="0">
              <a:solidFill>
                <a:srgbClr val="3399FF"/>
              </a:solidFill>
              <a:latin typeface="Calibri"/>
              <a:cs typeface="Calibri"/>
            </a:endParaRPr>
          </a:p>
        </p:txBody>
      </p:sp>
      <p:sp>
        <p:nvSpPr>
          <p:cNvPr id="6" name="object 10"/>
          <p:cNvSpPr txBox="1"/>
          <p:nvPr/>
        </p:nvSpPr>
        <p:spPr>
          <a:xfrm>
            <a:off x="70885" y="191692"/>
            <a:ext cx="8656062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Programa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Certificació</a:t>
            </a:r>
            <a:r>
              <a:rPr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la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Infermera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5" dirty="0">
                <a:solidFill>
                  <a:schemeClr val="tx2"/>
                </a:solidFill>
                <a:latin typeface="Arial"/>
                <a:cs typeface="Arial"/>
              </a:rPr>
              <a:t>de</a:t>
            </a:r>
            <a:r>
              <a:rPr b="1" spc="-1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Pràctica</a:t>
            </a:r>
            <a:r>
              <a:rPr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chemeClr val="tx2"/>
                </a:solidFill>
                <a:latin typeface="Arial"/>
                <a:cs typeface="Arial"/>
              </a:rPr>
              <a:t>Avançada</a:t>
            </a:r>
            <a:r>
              <a:rPr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chemeClr val="tx2"/>
                </a:solidFill>
                <a:latin typeface="Arial"/>
                <a:cs typeface="Arial"/>
              </a:rPr>
              <a:t>a</a:t>
            </a:r>
            <a:r>
              <a:rPr b="1" spc="1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ca-ES" b="1" spc="5" dirty="0" smtClean="0">
                <a:solidFill>
                  <a:schemeClr val="tx2"/>
                </a:solidFill>
                <a:latin typeface="Arial"/>
                <a:cs typeface="Arial"/>
              </a:rPr>
              <a:t>l’ICS</a:t>
            </a:r>
            <a:endParaRPr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544" y="0"/>
            <a:ext cx="689179" cy="5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t="18507" r="22873" b="16816"/>
          <a:stretch/>
        </p:blipFill>
        <p:spPr bwMode="auto">
          <a:xfrm>
            <a:off x="36534" y="354840"/>
            <a:ext cx="3921317" cy="277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6" t="14328" r="28620" b="9254"/>
          <a:stretch/>
        </p:blipFill>
        <p:spPr bwMode="auto">
          <a:xfrm>
            <a:off x="3957851" y="559558"/>
            <a:ext cx="5225066" cy="552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1" t="31443" r="3732" b="35721"/>
          <a:stretch/>
        </p:blipFill>
        <p:spPr bwMode="auto">
          <a:xfrm>
            <a:off x="818863" y="3527945"/>
            <a:ext cx="4831309" cy="22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Elipse"/>
          <p:cNvSpPr/>
          <p:nvPr/>
        </p:nvSpPr>
        <p:spPr>
          <a:xfrm>
            <a:off x="6250676" y="2661313"/>
            <a:ext cx="2932242" cy="1364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6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ICS 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S pàgi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CS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</TotalTime>
  <Words>2094</Words>
  <Application>Microsoft Office PowerPoint</Application>
  <PresentationFormat>Presentación en pantalla (4:3)</PresentationFormat>
  <Paragraphs>338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ICS portada</vt:lpstr>
      <vt:lpstr>ICS pàgines</vt:lpstr>
      <vt:lpstr>ICS final</vt:lpstr>
      <vt:lpstr>4_Tema de Office</vt:lpstr>
      <vt:lpstr>Gener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Infermera pràctica avançada ICS</vt:lpstr>
      <vt:lpstr>Presentación de PowerPoint</vt:lpstr>
      <vt:lpstr>Presentación de PowerPoint</vt:lpstr>
      <vt:lpstr>IPA: INFERMERA DE PRÀCTICA AVANÇADA</vt:lpstr>
      <vt:lpstr>PASOS A SEGUIR PER LA CREACIÓ D’UNA PLAÇA IPA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Institut Català de la Salut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salmenara</dc:creator>
  <cp:lastModifiedBy>Jerez Gonzalez, Jose Antonio</cp:lastModifiedBy>
  <cp:revision>256</cp:revision>
  <cp:lastPrinted>2022-01-13T14:54:47Z</cp:lastPrinted>
  <dcterms:created xsi:type="dcterms:W3CDTF">2016-09-12T07:43:35Z</dcterms:created>
  <dcterms:modified xsi:type="dcterms:W3CDTF">2022-05-13T10:26:57Z</dcterms:modified>
</cp:coreProperties>
</file>