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336" r:id="rId5"/>
    <p:sldId id="319" r:id="rId6"/>
    <p:sldId id="311" r:id="rId7"/>
    <p:sldId id="321" r:id="rId8"/>
    <p:sldId id="320" r:id="rId9"/>
    <p:sldId id="326" r:id="rId10"/>
    <p:sldId id="280" r:id="rId11"/>
    <p:sldId id="313" r:id="rId12"/>
    <p:sldId id="282" r:id="rId13"/>
    <p:sldId id="314" r:id="rId14"/>
    <p:sldId id="284" r:id="rId15"/>
    <p:sldId id="287" r:id="rId16"/>
    <p:sldId id="340" r:id="rId17"/>
    <p:sldId id="341" r:id="rId18"/>
    <p:sldId id="327" r:id="rId19"/>
    <p:sldId id="309" r:id="rId20"/>
    <p:sldId id="338" r:id="rId21"/>
    <p:sldId id="312" r:id="rId22"/>
    <p:sldId id="333" r:id="rId23"/>
    <p:sldId id="339" r:id="rId24"/>
    <p:sldId id="304" r:id="rId25"/>
    <p:sldId id="291" r:id="rId26"/>
    <p:sldId id="335" r:id="rId27"/>
    <p:sldId id="337" r:id="rId28"/>
    <p:sldId id="294" r:id="rId29"/>
    <p:sldId id="334" r:id="rId30"/>
    <p:sldId id="293" r:id="rId31"/>
    <p:sldId id="316" r:id="rId32"/>
    <p:sldId id="303" r:id="rId33"/>
  </p:sldIdLst>
  <p:sldSz cx="9144000" cy="6858000" type="screen4x3"/>
  <p:notesSz cx="6797675" cy="9928225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4">
          <p15:clr>
            <a:srgbClr val="A4A3A4"/>
          </p15:clr>
        </p15:guide>
        <p15:guide id="2" pos="1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D3"/>
    <a:srgbClr val="3BAF29"/>
    <a:srgbClr val="014729"/>
    <a:srgbClr val="669900"/>
    <a:srgbClr val="99CC00"/>
    <a:srgbClr val="0033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BA305F-BAB2-4A26-B814-F57DBD0D10AD}" v="21" dt="2022-07-14T06:40:10.2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70" autoAdjust="0"/>
  </p:normalViewPr>
  <p:slideViewPr>
    <p:cSldViewPr>
      <p:cViewPr varScale="1">
        <p:scale>
          <a:sx n="110" d="100"/>
          <a:sy n="110" d="100"/>
        </p:scale>
        <p:origin x="1680" y="120"/>
      </p:cViewPr>
      <p:guideLst>
        <p:guide orient="horz" pos="624"/>
        <p:guide pos="192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stió Acadèmica de Biociències" userId="2c32eeca-f413-4435-985d-2f1946aa85cd" providerId="ADAL" clId="{B3BA305F-BAB2-4A26-B814-F57DBD0D10AD}"/>
    <pc:docChg chg="custSel addSld delSld modSld sldOrd">
      <pc:chgData name="Gestió Acadèmica de Biociències" userId="2c32eeca-f413-4435-985d-2f1946aa85cd" providerId="ADAL" clId="{B3BA305F-BAB2-4A26-B814-F57DBD0D10AD}" dt="2022-07-14T08:13:17.117" v="407" actId="14734"/>
      <pc:docMkLst>
        <pc:docMk/>
      </pc:docMkLst>
      <pc:sldChg chg="modSp mod">
        <pc:chgData name="Gestió Acadèmica de Biociències" userId="2c32eeca-f413-4435-985d-2f1946aa85cd" providerId="ADAL" clId="{B3BA305F-BAB2-4A26-B814-F57DBD0D10AD}" dt="2022-07-14T06:39:45.139" v="316" actId="20577"/>
        <pc:sldMkLst>
          <pc:docMk/>
          <pc:sldMk cId="0" sldId="284"/>
        </pc:sldMkLst>
        <pc:spChg chg="mod">
          <ac:chgData name="Gestió Acadèmica de Biociències" userId="2c32eeca-f413-4435-985d-2f1946aa85cd" providerId="ADAL" clId="{B3BA305F-BAB2-4A26-B814-F57DBD0D10AD}" dt="2022-07-14T06:39:45.139" v="316" actId="20577"/>
          <ac:spMkLst>
            <pc:docMk/>
            <pc:sldMk cId="0" sldId="284"/>
            <ac:spMk id="15" creationId="{5BE23152-B1F7-4A17-A5C5-130FEE81754E}"/>
          </ac:spMkLst>
        </pc:spChg>
      </pc:sldChg>
      <pc:sldChg chg="modSp mod">
        <pc:chgData name="Gestió Acadèmica de Biociències" userId="2c32eeca-f413-4435-985d-2f1946aa85cd" providerId="ADAL" clId="{B3BA305F-BAB2-4A26-B814-F57DBD0D10AD}" dt="2022-07-04T08:30:14.890" v="176" actId="20577"/>
        <pc:sldMkLst>
          <pc:docMk/>
          <pc:sldMk cId="0" sldId="287"/>
        </pc:sldMkLst>
        <pc:spChg chg="mod">
          <ac:chgData name="Gestió Acadèmica de Biociències" userId="2c32eeca-f413-4435-985d-2f1946aa85cd" providerId="ADAL" clId="{B3BA305F-BAB2-4A26-B814-F57DBD0D10AD}" dt="2022-07-04T08:30:14.890" v="176" actId="20577"/>
          <ac:spMkLst>
            <pc:docMk/>
            <pc:sldMk cId="0" sldId="287"/>
            <ac:spMk id="14" creationId="{492C1B82-2E51-4EE9-BC75-90F06DE24428}"/>
          </ac:spMkLst>
        </pc:spChg>
        <pc:spChg chg="mod">
          <ac:chgData name="Gestió Acadèmica de Biociències" userId="2c32eeca-f413-4435-985d-2f1946aa85cd" providerId="ADAL" clId="{B3BA305F-BAB2-4A26-B814-F57DBD0D10AD}" dt="2022-07-04T08:22:00.608" v="90" actId="6549"/>
          <ac:spMkLst>
            <pc:docMk/>
            <pc:sldMk cId="0" sldId="287"/>
            <ac:spMk id="16390" creationId="{97A78573-E1D3-4FAE-9B56-D083CFC47EB0}"/>
          </ac:spMkLst>
        </pc:spChg>
      </pc:sldChg>
      <pc:sldChg chg="del">
        <pc:chgData name="Gestió Acadèmica de Biociències" userId="2c32eeca-f413-4435-985d-2f1946aa85cd" providerId="ADAL" clId="{B3BA305F-BAB2-4A26-B814-F57DBD0D10AD}" dt="2022-07-12T10:22:07.425" v="189" actId="2696"/>
        <pc:sldMkLst>
          <pc:docMk/>
          <pc:sldMk cId="0" sldId="295"/>
        </pc:sldMkLst>
      </pc:sldChg>
      <pc:sldChg chg="del">
        <pc:chgData name="Gestió Acadèmica de Biociències" userId="2c32eeca-f413-4435-985d-2f1946aa85cd" providerId="ADAL" clId="{B3BA305F-BAB2-4A26-B814-F57DBD0D10AD}" dt="2022-07-12T10:22:02.422" v="188" actId="2696"/>
        <pc:sldMkLst>
          <pc:docMk/>
          <pc:sldMk cId="0" sldId="297"/>
        </pc:sldMkLst>
      </pc:sldChg>
      <pc:sldChg chg="delSp modSp mod">
        <pc:chgData name="Gestió Acadèmica de Biociències" userId="2c32eeca-f413-4435-985d-2f1946aa85cd" providerId="ADAL" clId="{B3BA305F-BAB2-4A26-B814-F57DBD0D10AD}" dt="2022-07-13T05:12:12.293" v="269" actId="14100"/>
        <pc:sldMkLst>
          <pc:docMk/>
          <pc:sldMk cId="0" sldId="304"/>
        </pc:sldMkLst>
        <pc:spChg chg="mod">
          <ac:chgData name="Gestió Acadèmica de Biociències" userId="2c32eeca-f413-4435-985d-2f1946aa85cd" providerId="ADAL" clId="{B3BA305F-BAB2-4A26-B814-F57DBD0D10AD}" dt="2022-07-13T05:12:12.293" v="269" actId="14100"/>
          <ac:spMkLst>
            <pc:docMk/>
            <pc:sldMk cId="0" sldId="304"/>
            <ac:spMk id="12" creationId="{F4961CA5-529F-41AD-B70A-47783BDB4FA9}"/>
          </ac:spMkLst>
        </pc:spChg>
        <pc:picChg chg="del">
          <ac:chgData name="Gestió Acadèmica de Biociències" userId="2c32eeca-f413-4435-985d-2f1946aa85cd" providerId="ADAL" clId="{B3BA305F-BAB2-4A26-B814-F57DBD0D10AD}" dt="2022-07-13T05:11:41.497" v="206" actId="478"/>
          <ac:picMkLst>
            <pc:docMk/>
            <pc:sldMk cId="0" sldId="304"/>
            <ac:picMk id="21514" creationId="{0CEEDE23-9974-44B0-A0B1-4213BF81B30D}"/>
          </ac:picMkLst>
        </pc:picChg>
        <pc:cxnChg chg="del">
          <ac:chgData name="Gestió Acadèmica de Biociències" userId="2c32eeca-f413-4435-985d-2f1946aa85cd" providerId="ADAL" clId="{B3BA305F-BAB2-4A26-B814-F57DBD0D10AD}" dt="2022-07-13T05:11:43.806" v="207" actId="478"/>
          <ac:cxnSpMkLst>
            <pc:docMk/>
            <pc:sldMk cId="0" sldId="304"/>
            <ac:cxnSpMk id="3" creationId="{60641A5A-3BCC-40F5-B92C-6B0E79F1EE0E}"/>
          </ac:cxnSpMkLst>
        </pc:cxnChg>
      </pc:sldChg>
      <pc:sldChg chg="modSp mod">
        <pc:chgData name="Gestió Acadèmica de Biociències" userId="2c32eeca-f413-4435-985d-2f1946aa85cd" providerId="ADAL" clId="{B3BA305F-BAB2-4A26-B814-F57DBD0D10AD}" dt="2022-07-14T06:53:15.603" v="405" actId="207"/>
        <pc:sldMkLst>
          <pc:docMk/>
          <pc:sldMk cId="0" sldId="309"/>
        </pc:sldMkLst>
        <pc:spChg chg="mod">
          <ac:chgData name="Gestió Acadèmica de Biociències" userId="2c32eeca-f413-4435-985d-2f1946aa85cd" providerId="ADAL" clId="{B3BA305F-BAB2-4A26-B814-F57DBD0D10AD}" dt="2022-07-14T06:53:15.603" v="405" actId="207"/>
          <ac:spMkLst>
            <pc:docMk/>
            <pc:sldMk cId="0" sldId="309"/>
            <ac:spMk id="13" creationId="{D429CA2A-38C0-45A8-8C56-9A5FE76BC5DB}"/>
          </ac:spMkLst>
        </pc:spChg>
        <pc:picChg chg="mod">
          <ac:chgData name="Gestió Acadèmica de Biociències" userId="2c32eeca-f413-4435-985d-2f1946aa85cd" providerId="ADAL" clId="{B3BA305F-BAB2-4A26-B814-F57DBD0D10AD}" dt="2022-07-04T08:32:35.743" v="184" actId="1076"/>
          <ac:picMkLst>
            <pc:docMk/>
            <pc:sldMk cId="0" sldId="309"/>
            <ac:picMk id="19466" creationId="{ECCF5FAF-926C-49AF-835A-42FEB6EB0E96}"/>
          </ac:picMkLst>
        </pc:picChg>
      </pc:sldChg>
      <pc:sldChg chg="modSp mod">
        <pc:chgData name="Gestió Acadèmica de Biociències" userId="2c32eeca-f413-4435-985d-2f1946aa85cd" providerId="ADAL" clId="{B3BA305F-BAB2-4A26-B814-F57DBD0D10AD}" dt="2022-07-12T10:37:32.706" v="190" actId="20577"/>
        <pc:sldMkLst>
          <pc:docMk/>
          <pc:sldMk cId="0" sldId="316"/>
        </pc:sldMkLst>
        <pc:spChg chg="mod">
          <ac:chgData name="Gestió Acadèmica de Biociències" userId="2c32eeca-f413-4435-985d-2f1946aa85cd" providerId="ADAL" clId="{B3BA305F-BAB2-4A26-B814-F57DBD0D10AD}" dt="2022-07-12T10:37:32.706" v="190" actId="20577"/>
          <ac:spMkLst>
            <pc:docMk/>
            <pc:sldMk cId="0" sldId="316"/>
            <ac:spMk id="13" creationId="{20B1555D-0BED-421B-832B-D99A5A5FCE64}"/>
          </ac:spMkLst>
        </pc:spChg>
      </pc:sldChg>
      <pc:sldChg chg="modSp modAnim">
        <pc:chgData name="Gestió Acadèmica de Biociències" userId="2c32eeca-f413-4435-985d-2f1946aa85cd" providerId="ADAL" clId="{B3BA305F-BAB2-4A26-B814-F57DBD0D10AD}" dt="2022-07-12T11:08:09.645" v="205" actId="20577"/>
        <pc:sldMkLst>
          <pc:docMk/>
          <pc:sldMk cId="0" sldId="320"/>
        </pc:sldMkLst>
        <pc:spChg chg="mod">
          <ac:chgData name="Gestió Acadèmica de Biociències" userId="2c32eeca-f413-4435-985d-2f1946aa85cd" providerId="ADAL" clId="{B3BA305F-BAB2-4A26-B814-F57DBD0D10AD}" dt="2022-07-12T11:08:09.645" v="205" actId="20577"/>
          <ac:spMkLst>
            <pc:docMk/>
            <pc:sldMk cId="0" sldId="320"/>
            <ac:spMk id="14" creationId="{2292E89E-6762-45F1-8A97-9702F6C5FC04}"/>
          </ac:spMkLst>
        </pc:spChg>
      </pc:sldChg>
      <pc:sldChg chg="addSp delSp modSp mod ord">
        <pc:chgData name="Gestió Acadèmica de Biociències" userId="2c32eeca-f413-4435-985d-2f1946aa85cd" providerId="ADAL" clId="{B3BA305F-BAB2-4A26-B814-F57DBD0D10AD}" dt="2022-07-14T08:13:17.117" v="407" actId="14734"/>
        <pc:sldMkLst>
          <pc:docMk/>
          <pc:sldMk cId="0" sldId="321"/>
        </pc:sldMkLst>
        <pc:graphicFrameChg chg="add mod modGraphic">
          <ac:chgData name="Gestió Acadèmica de Biociències" userId="2c32eeca-f413-4435-985d-2f1946aa85cd" providerId="ADAL" clId="{B3BA305F-BAB2-4A26-B814-F57DBD0D10AD}" dt="2022-07-14T08:13:17.117" v="407" actId="14734"/>
          <ac:graphicFrameMkLst>
            <pc:docMk/>
            <pc:sldMk cId="0" sldId="321"/>
            <ac:graphicFrameMk id="2" creationId="{E28E1145-BE9D-DD3F-C21A-AC29513D8D8A}"/>
          </ac:graphicFrameMkLst>
        </pc:graphicFrameChg>
        <pc:graphicFrameChg chg="del mod">
          <ac:chgData name="Gestió Acadèmica de Biociències" userId="2c32eeca-f413-4435-985d-2f1946aa85cd" providerId="ADAL" clId="{B3BA305F-BAB2-4A26-B814-F57DBD0D10AD}" dt="2022-07-01T09:42:05.539" v="11" actId="21"/>
          <ac:graphicFrameMkLst>
            <pc:docMk/>
            <pc:sldMk cId="0" sldId="321"/>
            <ac:graphicFrameMk id="4" creationId="{B0864311-E27E-A19A-43BF-4EAB1E77B1D0}"/>
          </ac:graphicFrameMkLst>
        </pc:graphicFrameChg>
      </pc:sldChg>
      <pc:sldChg chg="del">
        <pc:chgData name="Gestió Acadèmica de Biociències" userId="2c32eeca-f413-4435-985d-2f1946aa85cd" providerId="ADAL" clId="{B3BA305F-BAB2-4A26-B814-F57DBD0D10AD}" dt="2022-07-04T08:24:06.370" v="115" actId="2696"/>
        <pc:sldMkLst>
          <pc:docMk/>
          <pc:sldMk cId="0" sldId="331"/>
        </pc:sldMkLst>
      </pc:sldChg>
      <pc:sldChg chg="del">
        <pc:chgData name="Gestió Acadèmica de Biociències" userId="2c32eeca-f413-4435-985d-2f1946aa85cd" providerId="ADAL" clId="{B3BA305F-BAB2-4A26-B814-F57DBD0D10AD}" dt="2022-07-12T10:22:02.422" v="188" actId="2696"/>
        <pc:sldMkLst>
          <pc:docMk/>
          <pc:sldMk cId="0" sldId="332"/>
        </pc:sldMkLst>
      </pc:sldChg>
      <pc:sldChg chg="addSp delSp modSp mod">
        <pc:chgData name="Gestió Acadèmica de Biociències" userId="2c32eeca-f413-4435-985d-2f1946aa85cd" providerId="ADAL" clId="{B3BA305F-BAB2-4A26-B814-F57DBD0D10AD}" dt="2022-07-01T09:41:45.305" v="7" actId="478"/>
        <pc:sldMkLst>
          <pc:docMk/>
          <pc:sldMk cId="0" sldId="333"/>
        </pc:sldMkLst>
        <pc:graphicFrameChg chg="del modGraphic">
          <ac:chgData name="Gestió Acadèmica de Biociències" userId="2c32eeca-f413-4435-985d-2f1946aa85cd" providerId="ADAL" clId="{B3BA305F-BAB2-4A26-B814-F57DBD0D10AD}" dt="2022-07-01T09:40:09.977" v="1" actId="21"/>
          <ac:graphicFrameMkLst>
            <pc:docMk/>
            <pc:sldMk cId="0" sldId="333"/>
            <ac:graphicFrameMk id="2" creationId="{BEF5EAEA-73FC-8AF6-C73B-D27FF475C9FF}"/>
          </ac:graphicFrameMkLst>
        </pc:graphicFrameChg>
        <pc:graphicFrameChg chg="add mod modGraphic">
          <ac:chgData name="Gestió Acadèmica de Biociències" userId="2c32eeca-f413-4435-985d-2f1946aa85cd" providerId="ADAL" clId="{B3BA305F-BAB2-4A26-B814-F57DBD0D10AD}" dt="2022-07-01T09:41:43.383" v="6" actId="1076"/>
          <ac:graphicFrameMkLst>
            <pc:docMk/>
            <pc:sldMk cId="0" sldId="333"/>
            <ac:graphicFrameMk id="3" creationId="{EB814EB6-87A2-A3F8-E292-160DBE83BE3B}"/>
          </ac:graphicFrameMkLst>
        </pc:graphicFrameChg>
        <pc:picChg chg="del">
          <ac:chgData name="Gestió Acadèmica de Biociències" userId="2c32eeca-f413-4435-985d-2f1946aa85cd" providerId="ADAL" clId="{B3BA305F-BAB2-4A26-B814-F57DBD0D10AD}" dt="2022-07-01T09:41:45.305" v="7" actId="478"/>
          <ac:picMkLst>
            <pc:docMk/>
            <pc:sldMk cId="0" sldId="333"/>
            <ac:picMk id="23560" creationId="{CD7103D3-883A-43F9-84C0-92FF0AAE1126}"/>
          </ac:picMkLst>
        </pc:picChg>
      </pc:sldChg>
      <pc:sldChg chg="modSp mod">
        <pc:chgData name="Gestió Acadèmica de Biociències" userId="2c32eeca-f413-4435-985d-2f1946aa85cd" providerId="ADAL" clId="{B3BA305F-BAB2-4A26-B814-F57DBD0D10AD}" dt="2022-07-14T07:28:36.600" v="406" actId="207"/>
        <pc:sldMkLst>
          <pc:docMk/>
          <pc:sldMk cId="0" sldId="334"/>
        </pc:sldMkLst>
        <pc:spChg chg="mod">
          <ac:chgData name="Gestió Acadèmica de Biociències" userId="2c32eeca-f413-4435-985d-2f1946aa85cd" providerId="ADAL" clId="{B3BA305F-BAB2-4A26-B814-F57DBD0D10AD}" dt="2022-07-14T07:28:36.600" v="406" actId="207"/>
          <ac:spMkLst>
            <pc:docMk/>
            <pc:sldMk cId="0" sldId="334"/>
            <ac:spMk id="11" creationId="{687B546F-4FBC-42A7-A997-BF19D481D1F5}"/>
          </ac:spMkLst>
        </pc:spChg>
      </pc:sldChg>
      <pc:sldChg chg="modSp add mod">
        <pc:chgData name="Gestió Acadèmica de Biociències" userId="2c32eeca-f413-4435-985d-2f1946aa85cd" providerId="ADAL" clId="{B3BA305F-BAB2-4A26-B814-F57DBD0D10AD}" dt="2022-07-04T08:31:51.731" v="181" actId="5793"/>
        <pc:sldMkLst>
          <pc:docMk/>
          <pc:sldMk cId="1101912080" sldId="340"/>
        </pc:sldMkLst>
        <pc:spChg chg="mod">
          <ac:chgData name="Gestió Acadèmica de Biociències" userId="2c32eeca-f413-4435-985d-2f1946aa85cd" providerId="ADAL" clId="{B3BA305F-BAB2-4A26-B814-F57DBD0D10AD}" dt="2022-07-04T08:31:51.731" v="181" actId="5793"/>
          <ac:spMkLst>
            <pc:docMk/>
            <pc:sldMk cId="1101912080" sldId="340"/>
            <ac:spMk id="14" creationId="{492C1B82-2E51-4EE9-BC75-90F06DE24428}"/>
          </ac:spMkLst>
        </pc:spChg>
      </pc:sldChg>
      <pc:sldChg chg="modSp add mod">
        <pc:chgData name="Gestió Acadèmica de Biociències" userId="2c32eeca-f413-4435-985d-2f1946aa85cd" providerId="ADAL" clId="{B3BA305F-BAB2-4A26-B814-F57DBD0D10AD}" dt="2022-07-04T08:29:19.045" v="174" actId="20577"/>
        <pc:sldMkLst>
          <pc:docMk/>
          <pc:sldMk cId="1106610834" sldId="341"/>
        </pc:sldMkLst>
        <pc:spChg chg="mod">
          <ac:chgData name="Gestió Acadèmica de Biociències" userId="2c32eeca-f413-4435-985d-2f1946aa85cd" providerId="ADAL" clId="{B3BA305F-BAB2-4A26-B814-F57DBD0D10AD}" dt="2022-07-04T08:29:19.045" v="174" actId="20577"/>
          <ac:spMkLst>
            <pc:docMk/>
            <pc:sldMk cId="1106610834" sldId="341"/>
            <ac:spMk id="14" creationId="{492C1B82-2E51-4EE9-BC75-90F06DE2442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E8AB8B5-6A8D-4DA1-9F39-4E890A51052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7DE076ED-9290-4B35-8302-5AE60C93E3B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EFE5386F-D3AB-4942-BD2D-FA8F8333C93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4813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14FCB796-8573-4429-8552-6AFE71C7D18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1338"/>
            <a:ext cx="2944812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43EF46C-FB72-4B17-9CEE-9BB7A94AB434}" type="slidenum">
              <a:rPr lang="es-ES" altLang="ca-ES"/>
              <a:pPr>
                <a:defRPr/>
              </a:pPr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BED4D221-C205-4C6D-95B8-523196FF3AE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46A613C8-FCDC-4A12-A1B1-B831BE9D289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A2B8DD1-56FF-4DA9-89B1-C904C8BE511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26981" name="Rectangle 5">
            <a:extLst>
              <a:ext uri="{FF2B5EF4-FFF2-40B4-BE49-F238E27FC236}">
                <a16:creationId xmlns:a16="http://schemas.microsoft.com/office/drawing/2014/main" id="{0ACBAAD9-0AB6-473C-9578-9ECBACF1A8A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noProof="0"/>
              <a:t>Feu clic aquí per editar els estils de text del patró</a:t>
            </a:r>
          </a:p>
          <a:p>
            <a:pPr lvl="1"/>
            <a:r>
              <a:rPr lang="ca-ES" noProof="0"/>
              <a:t>Segon nivell</a:t>
            </a:r>
          </a:p>
          <a:p>
            <a:pPr lvl="2"/>
            <a:r>
              <a:rPr lang="ca-ES" noProof="0"/>
              <a:t>Tercer nivell</a:t>
            </a:r>
          </a:p>
          <a:p>
            <a:pPr lvl="3"/>
            <a:r>
              <a:rPr lang="ca-ES" noProof="0"/>
              <a:t>Quart nivell</a:t>
            </a:r>
          </a:p>
          <a:p>
            <a:pPr lvl="4"/>
            <a:r>
              <a:rPr lang="ca-ES" noProof="0"/>
              <a:t>Cinquè nivell</a:t>
            </a:r>
          </a:p>
        </p:txBody>
      </p:sp>
      <p:sp>
        <p:nvSpPr>
          <p:cNvPr id="126982" name="Rectangle 6">
            <a:extLst>
              <a:ext uri="{FF2B5EF4-FFF2-40B4-BE49-F238E27FC236}">
                <a16:creationId xmlns:a16="http://schemas.microsoft.com/office/drawing/2014/main" id="{87E5335A-3A36-465F-AB26-04DD161F5F0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26983" name="Rectangle 7">
            <a:extLst>
              <a:ext uri="{FF2B5EF4-FFF2-40B4-BE49-F238E27FC236}">
                <a16:creationId xmlns:a16="http://schemas.microsoft.com/office/drawing/2014/main" id="{9AA33FF6-7FE2-4F0D-9C0E-D0D8F5F52C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89F4F67-3286-44B7-8F6C-93CF1BF3FEFF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1765991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5764D0-FBD0-4116-836F-8FC65B811E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688BE9-2A92-40E8-A34A-1E9848FCC1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1BCC90-3301-43F3-9F36-85894F50FA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ED26F-8EAE-437E-9D62-05780A55AD08}" type="slidenum">
              <a:rPr lang="es-ES" altLang="ca-ES"/>
              <a:pPr>
                <a:defRPr/>
              </a:pPr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535400167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2215DA-0756-4F78-A365-3E73DAC980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166878-8F6B-4AD2-9307-412BFDEC57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9F92ED-49A0-4065-A4AF-1D169F8CA8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DB212-EA51-4D1E-B1BF-E6F50006CF28}" type="slidenum">
              <a:rPr lang="es-ES" altLang="ca-ES"/>
              <a:pPr>
                <a:defRPr/>
              </a:pPr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3066093260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3713" y="609600"/>
            <a:ext cx="2071687" cy="556736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6062663" cy="5567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1404CF-CA91-43DF-AE5F-82654F7937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23DB27-3539-4E2A-8CB2-32AED1A7F2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2D6EBA-465B-4B34-8892-0B94E337F9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86201-572C-42FE-83D8-52F2F4431A64}" type="slidenum">
              <a:rPr lang="es-ES" altLang="ca-ES"/>
              <a:pPr>
                <a:defRPr/>
              </a:pPr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2678537234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69529A-36CD-4ED4-B1CB-E5715EB221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F1B9A8-25F7-419F-94B1-0322601FCC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438D57-B6A3-4F44-A9F6-A74A935315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B9264-23CC-43B6-BF39-B48ECA45873E}" type="slidenum">
              <a:rPr lang="es-ES" altLang="ca-ES"/>
              <a:pPr>
                <a:defRPr/>
              </a:pPr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1434976327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2DFF51-11E0-45D8-8778-EFD4761546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7F9F35-FA43-4E3E-8BBF-8EECDBBF35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2F1F60-1E3E-4AD9-858B-66DF2BDE55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8E917-11E4-4DE9-BD7F-82145836FCA3}" type="slidenum">
              <a:rPr lang="es-ES" altLang="ca-ES"/>
              <a:pPr>
                <a:defRPr/>
              </a:pPr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3396819388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7E66C2-966D-4871-8248-9DC32777FE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4C897D-97D8-40C6-AD52-920A3AE214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3C955A-1A84-41F0-A82F-EE7FE52E8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5F299-E857-48CC-8596-0C30ACD9047C}" type="slidenum">
              <a:rPr lang="es-ES" altLang="ca-ES"/>
              <a:pPr>
                <a:defRPr/>
              </a:pPr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3351556673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813543C-6CA7-491D-A89B-F644BF8524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EB2A583-8D0B-4F7C-BB7D-F8CE0638BC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FEC5E62-0107-4782-BF47-8AEA570FCB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B0A4D-7AB6-440F-975C-AF0973D46A37}" type="slidenum">
              <a:rPr lang="es-ES" altLang="ca-ES"/>
              <a:pPr>
                <a:defRPr/>
              </a:pPr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1749149743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29B893B-0D0B-4DF8-9979-FBE358F646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0007A48-0E36-42FA-B7F2-30ADA6C7D0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A28D498-3F36-46C8-9559-8D32189DEA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4558E-C13F-44C5-A63C-42984951831F}" type="slidenum">
              <a:rPr lang="es-ES" altLang="ca-ES"/>
              <a:pPr>
                <a:defRPr/>
              </a:pPr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2106935259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DF01462-ED18-4C73-9CE5-EDA9AD3796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2A4B9DF-AB51-4F4E-9485-7F06900621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6A0FE05-046A-4E5F-BCD4-CFA58F0A7B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66C42-0591-4234-8F0B-3083990F0A08}" type="slidenum">
              <a:rPr lang="es-ES" altLang="ca-ES"/>
              <a:pPr>
                <a:defRPr/>
              </a:pPr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3510889298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7ACB12-E292-42C5-97EF-63C996C992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2F4D43-A041-4595-AE86-AA9AA6A011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76249A-8894-497F-9F3A-1932F3EA9F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57AE9-6BBC-4C59-A13B-80DA1AEA14EA}" type="slidenum">
              <a:rPr lang="es-ES" altLang="ca-ES"/>
              <a:pPr>
                <a:defRPr/>
              </a:pPr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1639851585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373F61-60EA-4F51-B8FA-8E6B0E26D9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8D3AD8-E96D-43B2-B432-EA2D8348E3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EA8BAE-1236-4886-AB14-02C63B4A85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D9CAE-9717-473F-A92D-B8E61062B5AF}" type="slidenum">
              <a:rPr lang="es-ES" altLang="ca-ES"/>
              <a:pPr>
                <a:defRPr/>
              </a:pPr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2672777964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>
            <a:extLst>
              <a:ext uri="{FF2B5EF4-FFF2-40B4-BE49-F238E27FC236}">
                <a16:creationId xmlns:a16="http://schemas.microsoft.com/office/drawing/2014/main" id="{1995BD93-C091-4F13-A7A9-469A07DFB42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14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E96A267-A16F-4863-8F0B-32AF809D587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defRPr sz="14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6BEE402-7D9D-4F4C-928E-D9B9457EC1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B5CB953-DCF3-4E0A-8917-D1026A2504B6}" type="slidenum">
              <a:rPr lang="es-ES" altLang="ca-ES"/>
              <a:pPr>
                <a:defRPr/>
              </a:pPr>
              <a:t>‹Nº›</a:t>
            </a:fld>
            <a:endParaRPr lang="es-ES" altLang="ca-E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E0F5232-F0F4-48C7-BE86-31757B808F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/>
              <a:t>XXX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3366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336600"/>
          </a:solidFill>
          <a:latin typeface="Verdana" panose="020B060403050404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336600"/>
          </a:solidFill>
          <a:latin typeface="Verdana" panose="020B060403050404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336600"/>
          </a:solidFill>
          <a:latin typeface="Verdana" panose="020B060403050404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336600"/>
          </a:solidFill>
          <a:latin typeface="Verdana" panose="020B060403050404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rgbClr val="336600"/>
          </a:solidFill>
          <a:latin typeface="Verdana" panose="020B060403050404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rgbClr val="336600"/>
          </a:solidFill>
          <a:latin typeface="Verdana" panose="020B060403050404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rgbClr val="336600"/>
          </a:solidFill>
          <a:latin typeface="Verdana" panose="020B060403050404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rgbClr val="336600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0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hyperlink" Target="http://www.uab.cat/simulador-matricula/" TargetMode="External"/><Relationship Id="rId4" Type="http://schemas.openxmlformats.org/officeDocument/2006/relationships/hyperlink" Target="https://www.uab.cat/web/cooperacio-i-epjg/campanya-0-7-1345767473312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jpeg"/><Relationship Id="rId4" Type="http://schemas.openxmlformats.org/officeDocument/2006/relationships/hyperlink" Target="mailto:documentacio.matricula.biociencies@uab.ca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1.wdp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uab.cat/web/estudiar/graus/graus/horaris-aules-i-avaluacions-1345706054552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5.jpe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4.png"/><Relationship Id="rId4" Type="http://schemas.openxmlformats.org/officeDocument/2006/relationships/hyperlink" Target="https://www.uab.cat/web/estudiar/graus/graus/cursos-propedeutics-1345745749911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2.wdp"/><Relationship Id="rId5" Type="http://schemas.openxmlformats.org/officeDocument/2006/relationships/image" Target="../media/image5.jpe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eformularis.uab.cat/web/area_afers_academics/tramesa-sepa-facultat-de-biociencies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cita.uab.cat/biociencies/gestio-academica/ga/index.ph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documentacio.matricula.biociencies@uab.cat" TargetMode="External"/><Relationship Id="rId5" Type="http://schemas.microsoft.com/office/2007/relationships/hdphoto" Target="../media/hdphoto13.wdp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uab.cat/biociencies" TargetMode="External"/><Relationship Id="rId5" Type="http://schemas.openxmlformats.org/officeDocument/2006/relationships/hyperlink" Target="https://www.uab.cat/" TargetMode="Externa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6.png"/><Relationship Id="rId4" Type="http://schemas.openxmlformats.org/officeDocument/2006/relationships/hyperlink" Target="https://web01.uab.es:31501/cosmos/Controlador/?@ebf2f349580da806=@1bedd0984ff1624c&amp;@57b88e10f1a90c1a=@a039d9c04653ef8c&amp;@d2e9d205e120747b=@057dbf7322b5fb19&amp;@7768acd4afb2a0dcaab9840b9661a38391fdaa47be8ebfbb=@f6313b39283a9692&amp;@34ee43953e5fe695cf56daffdffb97681d601ab7f2118a8c=@b378f5b637f3d6cc&amp;@f159383c5f17f705a3a0887a97288719=@07dc71a5a611c49e&amp;@516cbd36a6c7b80e=@badb6ddefeb754dd&amp;@1542a058212e2087=@fcedbb18de37e7eb&amp;@d9ce157cc24bed8c=@b1359d06a0218df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4.wdp"/><Relationship Id="rId5" Type="http://schemas.openxmlformats.org/officeDocument/2006/relationships/image" Target="../media/image5.jpeg"/><Relationship Id="rId4" Type="http://schemas.openxmlformats.org/officeDocument/2006/relationships/hyperlink" Target="http://sia.uab.es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6.png"/><Relationship Id="rId4" Type="http://schemas.openxmlformats.org/officeDocument/2006/relationships/hyperlink" Target="https://www.uab.cat/web/estudiar/grau/informacio-academica/targeta-d-estudiant-1345663061048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5.png"/><Relationship Id="rId4" Type="http://schemas.openxmlformats.org/officeDocument/2006/relationships/hyperlink" Target="https://seuelectronica.uab.cat/certificats-reconegut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7.png"/><Relationship Id="rId4" Type="http://schemas.openxmlformats.org/officeDocument/2006/relationships/hyperlink" Target="https://www.uab.cat/web/el-programa-1345824638455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ab.cat/web/discapacitat-i-nee/formulari-sessio-informativa-2022-1345793318756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ab.cat/web/coneix-la-facultat/serveis-de-la-facultat/gestio-academica-1345706064924.html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seuelectronica.uab.cat/" TargetMode="External"/><Relationship Id="rId12" Type="http://schemas.microsoft.com/office/2007/relationships/hdphoto" Target="../media/hdphoto1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ita.uab.cat/biociencies/gestio-academica/index.php?lang=es" TargetMode="External"/><Relationship Id="rId11" Type="http://schemas.openxmlformats.org/officeDocument/2006/relationships/image" Target="../media/image5.jpeg"/><Relationship Id="rId5" Type="http://schemas.openxmlformats.org/officeDocument/2006/relationships/hyperlink" Target="http://www.uab.cat/biociencies/" TargetMode="External"/><Relationship Id="rId10" Type="http://schemas.openxmlformats.org/officeDocument/2006/relationships/hyperlink" Target="mailto:ga.biociencies@uab.cat" TargetMode="External"/><Relationship Id="rId4" Type="http://schemas.openxmlformats.org/officeDocument/2006/relationships/hyperlink" Target="http://www.uab.es/" TargetMode="External"/><Relationship Id="rId9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7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5.jpe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mailto:documentacio.matricula.biociencies@uab.ca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formularis.uab.cat/web/area_afers_academics/tramesa-documentacio-matricula-facultat-de-biociencies" TargetMode="External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5.jpeg"/><Relationship Id="rId4" Type="http://schemas.openxmlformats.org/officeDocument/2006/relationships/hyperlink" Target="https://www.uab.cat/web/estudiar/grau/matricula/matricula-de-1r-curs-1345727222948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5.jpeg"/><Relationship Id="rId4" Type="http://schemas.openxmlformats.org/officeDocument/2006/relationships/hyperlink" Target="http://www.uab.cat/web/estudiar/grau/informacio-academica/regim-de-permanencia/condicions-per-matricular-se-1345662176634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5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8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3.png"/><Relationship Id="rId4" Type="http://schemas.openxmlformats.org/officeDocument/2006/relationships/hyperlink" Target="https://agaur.gencat.cat/ca/detalls/article/PROGRAMA-FINAN-Prestec-AGAU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6">
            <a:extLst>
              <a:ext uri="{FF2B5EF4-FFF2-40B4-BE49-F238E27FC236}">
                <a16:creationId xmlns:a16="http://schemas.microsoft.com/office/drawing/2014/main" id="{6E8FB55C-002A-4D9F-921F-DBE3C86B0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Imagen 7" descr="uab-log.png">
            <a:extLst>
              <a:ext uri="{FF2B5EF4-FFF2-40B4-BE49-F238E27FC236}">
                <a16:creationId xmlns:a16="http://schemas.microsoft.com/office/drawing/2014/main" id="{7E3D27DD-493C-4EBF-B392-0FBEFD840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6161088"/>
            <a:ext cx="2179638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Marcador de número de diapositiva 4">
            <a:extLst>
              <a:ext uri="{FF2B5EF4-FFF2-40B4-BE49-F238E27FC236}">
                <a16:creationId xmlns:a16="http://schemas.microsoft.com/office/drawing/2014/main" id="{B2B7B908-E85A-4B2D-81F8-AFA6F42A21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81725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E062FAD-3810-4FCD-8D12-1804397F2434}" type="slidenum">
              <a:rPr lang="es-ES" altLang="ca-E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es-ES" altLang="ca-E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1" name="Rectangle 3">
            <a:extLst>
              <a:ext uri="{FF2B5EF4-FFF2-40B4-BE49-F238E27FC236}">
                <a16:creationId xmlns:a16="http://schemas.microsoft.com/office/drawing/2014/main" id="{EEF5EA59-A61C-460C-92BC-4B03872CF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1587500"/>
            <a:ext cx="83534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ca-ES" altLang="ca-ES" sz="2000" b="1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</a:pPr>
            <a:endParaRPr lang="ca-ES" altLang="ca-ES" sz="1800" b="1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ca-ES" altLang="ca-ES" sz="1100">
              <a:latin typeface="Calibri" panose="020F0502020204030204" pitchFamily="34" charset="0"/>
            </a:endParaRPr>
          </a:p>
        </p:txBody>
      </p:sp>
      <p:pic>
        <p:nvPicPr>
          <p:cNvPr id="4103" name="Imagen 11">
            <a:extLst>
              <a:ext uri="{FF2B5EF4-FFF2-40B4-BE49-F238E27FC236}">
                <a16:creationId xmlns:a16="http://schemas.microsoft.com/office/drawing/2014/main" id="{60B2AEF9-91A3-4C20-8AE3-917E2BB5E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200150"/>
            <a:ext cx="9139237" cy="481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Agrupar 10"/>
          <p:cNvGrpSpPr/>
          <p:nvPr/>
        </p:nvGrpSpPr>
        <p:grpSpPr>
          <a:xfrm>
            <a:off x="10706" y="0"/>
            <a:ext cx="9152204" cy="1260101"/>
            <a:chOff x="9253" y="-63248"/>
            <a:chExt cx="9152204" cy="1260101"/>
          </a:xfrm>
        </p:grpSpPr>
        <p:sp>
          <p:nvSpPr>
            <p:cNvPr id="12" name="Rectángulo 11"/>
            <p:cNvSpPr>
              <a:spLocks/>
            </p:cNvSpPr>
            <p:nvPr/>
          </p:nvSpPr>
          <p:spPr bwMode="auto">
            <a:xfrm>
              <a:off x="17457" y="-63248"/>
              <a:ext cx="9144000" cy="1260000"/>
            </a:xfrm>
            <a:prstGeom prst="rect">
              <a:avLst/>
            </a:prstGeom>
            <a:solidFill>
              <a:srgbClr val="FFFFD3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  <p:pic>
          <p:nvPicPr>
            <p:cNvPr id="13" name="Imagen 12" descr="Icono&#10;&#10;Descripción generada automáticamente">
              <a:extLst>
                <a:ext uri="{FF2B5EF4-FFF2-40B4-BE49-F238E27FC236}">
                  <a16:creationId xmlns:a16="http://schemas.microsoft.com/office/drawing/2014/main" id="{58EFF8BE-C8DE-4894-AA31-D120717A0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3" y="-27384"/>
              <a:ext cx="4994796" cy="1224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6">
            <a:extLst>
              <a:ext uri="{FF2B5EF4-FFF2-40B4-BE49-F238E27FC236}">
                <a16:creationId xmlns:a16="http://schemas.microsoft.com/office/drawing/2014/main" id="{C68061E9-E465-4E1C-BEA2-B6496AD1C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997" y="1200150"/>
            <a:ext cx="4176713" cy="1033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864BE7DF-D775-412E-8288-044012B58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235" y="2042511"/>
            <a:ext cx="4176713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n 6">
            <a:extLst>
              <a:ext uri="{FF2B5EF4-FFF2-40B4-BE49-F238E27FC236}">
                <a16:creationId xmlns:a16="http://schemas.microsoft.com/office/drawing/2014/main" id="{17D977B1-98EF-4DA3-9F4F-BC2576BFB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14EE7273-C052-4D6D-AB6D-CBB437900CFA}"/>
              </a:ext>
            </a:extLst>
          </p:cNvPr>
          <p:cNvSpPr/>
          <p:nvPr/>
        </p:nvSpPr>
        <p:spPr>
          <a:xfrm>
            <a:off x="0" y="0"/>
            <a:ext cx="9144000" cy="586898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schemeClr val="tx1"/>
              </a:solidFill>
              <a:latin typeface="Arial" charset="0"/>
              <a:ea typeface="ＭＳ Ｐゴシック" pitchFamily="-84" charset="-128"/>
            </a:endParaRPr>
          </a:p>
        </p:txBody>
      </p:sp>
      <p:pic>
        <p:nvPicPr>
          <p:cNvPr id="14340" name="Imagen 7" descr="uab-log.png">
            <a:extLst>
              <a:ext uri="{FF2B5EF4-FFF2-40B4-BE49-F238E27FC236}">
                <a16:creationId xmlns:a16="http://schemas.microsoft.com/office/drawing/2014/main" id="{400D781F-009C-4F04-B54C-630B22DFB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6161088"/>
            <a:ext cx="2179638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Marcador de número de diapositiva 4">
            <a:extLst>
              <a:ext uri="{FF2B5EF4-FFF2-40B4-BE49-F238E27FC236}">
                <a16:creationId xmlns:a16="http://schemas.microsoft.com/office/drawing/2014/main" id="{A4D2B269-7A12-4DFC-8BE7-BF7700C6C3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81725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2480820C-DB65-43B7-979E-481A940BA562}" type="slidenum">
              <a:rPr lang="es-ES" altLang="ca-E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es-ES" altLang="ca-E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2" name="CuadroTexto 16">
            <a:extLst>
              <a:ext uri="{FF2B5EF4-FFF2-40B4-BE49-F238E27FC236}">
                <a16:creationId xmlns:a16="http://schemas.microsoft.com/office/drawing/2014/main" id="{48785EC6-B351-40C5-BF25-BDD211B38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" y="920375"/>
            <a:ext cx="7602537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85000"/>
              </a:lnSpc>
            </a:pPr>
            <a:endParaRPr lang="is-IS" altLang="ca-E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r>
              <a:rPr lang="is-IS" altLang="ca-ES" sz="2400" b="1" dirty="0">
                <a:solidFill>
                  <a:srgbClr val="3BAF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Què implica l‘impagament de la matrícula </a:t>
            </a:r>
            <a:br>
              <a:rPr lang="is-IS" altLang="ca-E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a-ES" altLang="ca-ES" sz="3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endParaRPr lang="ca-ES" altLang="ca-E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3" name="Rectangle 3">
            <a:extLst>
              <a:ext uri="{FF2B5EF4-FFF2-40B4-BE49-F238E27FC236}">
                <a16:creationId xmlns:a16="http://schemas.microsoft.com/office/drawing/2014/main" id="{1248605B-BFF2-4AB2-BB73-2B4CDF060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8" y="2795588"/>
            <a:ext cx="83534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ca-ES" altLang="ca-ES" sz="2000" b="1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</a:pPr>
            <a:endParaRPr lang="ca-ES" altLang="ca-ES" sz="1800" b="1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ca-ES" altLang="ca-ES" sz="1100">
              <a:latin typeface="Calibri" panose="020F0502020204030204" pitchFamily="34" charset="0"/>
            </a:endParaRP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0B029117-9F38-4A08-ABFD-25D0595DD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0271" y="1391555"/>
            <a:ext cx="9139238" cy="4817794"/>
          </a:xfrm>
          <a:prstGeom prst="rect">
            <a:avLst/>
          </a:prstGeom>
          <a:noFill/>
          <a:ln>
            <a:noFill/>
          </a:ln>
        </p:spPr>
        <p:txBody>
          <a:bodyPr lIns="252000" tIns="252000" rIns="252000" bIns="252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s-ES" sz="2000" dirty="0">
                <a:latin typeface="Arial" panose="020B0604020202020204" pitchFamily="34" charset="0"/>
              </a:rPr>
              <a:t>El </a:t>
            </a:r>
            <a:r>
              <a:rPr lang="en-US" altLang="es-ES" sz="2000" dirty="0" err="1">
                <a:latin typeface="Arial" panose="020B0604020202020204" pitchFamily="34" charset="0"/>
              </a:rPr>
              <a:t>fet</a:t>
            </a:r>
            <a:r>
              <a:rPr lang="en-US" altLang="es-ES" sz="2000" dirty="0">
                <a:latin typeface="Arial" panose="020B0604020202020204" pitchFamily="34" charset="0"/>
              </a:rPr>
              <a:t> de no </a:t>
            </a:r>
            <a:r>
              <a:rPr lang="en-US" altLang="es-ES" sz="2000" dirty="0" err="1">
                <a:latin typeface="Arial" panose="020B0604020202020204" pitchFamily="34" charset="0"/>
              </a:rPr>
              <a:t>pagar</a:t>
            </a:r>
            <a:r>
              <a:rPr lang="en-US" altLang="es-ES" sz="2000" dirty="0">
                <a:latin typeface="Arial" panose="020B0604020202020204" pitchFamily="34" charset="0"/>
              </a:rPr>
              <a:t> la </a:t>
            </a:r>
            <a:r>
              <a:rPr lang="en-US" altLang="es-ES" sz="2000" dirty="0" err="1">
                <a:latin typeface="Arial" panose="020B0604020202020204" pitchFamily="34" charset="0"/>
              </a:rPr>
              <a:t>matrícula</a:t>
            </a:r>
            <a:r>
              <a:rPr lang="en-US" altLang="es-ES" sz="2000" dirty="0">
                <a:latin typeface="Arial" panose="020B0604020202020204" pitchFamily="34" charset="0"/>
              </a:rPr>
              <a:t> dins </a:t>
            </a:r>
            <a:r>
              <a:rPr lang="en-US" altLang="es-ES" sz="2000" dirty="0" err="1">
                <a:latin typeface="Arial" panose="020B0604020202020204" pitchFamily="34" charset="0"/>
              </a:rPr>
              <a:t>els</a:t>
            </a:r>
            <a:r>
              <a:rPr lang="en-US" altLang="es-ES" sz="2000" dirty="0">
                <a:latin typeface="Arial" panose="020B0604020202020204" pitchFamily="34" charset="0"/>
              </a:rPr>
              <a:t> </a:t>
            </a:r>
            <a:r>
              <a:rPr lang="en-US" altLang="es-ES" sz="2000" dirty="0" err="1">
                <a:latin typeface="Arial" panose="020B0604020202020204" pitchFamily="34" charset="0"/>
              </a:rPr>
              <a:t>terminis</a:t>
            </a:r>
            <a:r>
              <a:rPr lang="en-US" altLang="es-ES" sz="2000" dirty="0">
                <a:latin typeface="Arial" panose="020B0604020202020204" pitchFamily="34" charset="0"/>
              </a:rPr>
              <a:t> </a:t>
            </a:r>
            <a:r>
              <a:rPr lang="en-US" altLang="es-ES" sz="2000" dirty="0" err="1">
                <a:latin typeface="Arial" panose="020B0604020202020204" pitchFamily="34" charset="0"/>
              </a:rPr>
              <a:t>fixats</a:t>
            </a:r>
            <a:r>
              <a:rPr lang="en-US" altLang="es-ES" sz="2000" dirty="0">
                <a:latin typeface="Arial" panose="020B0604020202020204" pitchFamily="34" charset="0"/>
              </a:rPr>
              <a:t> </a:t>
            </a:r>
            <a:r>
              <a:rPr lang="en-US" altLang="es-ES" sz="2000" dirty="0" err="1">
                <a:latin typeface="Arial" panose="020B0604020202020204" pitchFamily="34" charset="0"/>
              </a:rPr>
              <a:t>comporta</a:t>
            </a:r>
            <a:r>
              <a:rPr lang="en-US" altLang="es-ES" sz="2000" dirty="0">
                <a:latin typeface="Arial" panose="020B0604020202020204" pitchFamily="34" charset="0"/>
              </a:rPr>
              <a:t> </a:t>
            </a:r>
            <a:r>
              <a:rPr lang="en-US" altLang="es-ES" sz="2000" dirty="0" err="1">
                <a:latin typeface="Arial" panose="020B0604020202020204" pitchFamily="34" charset="0"/>
              </a:rPr>
              <a:t>l’aplicacio</a:t>
            </a:r>
            <a:r>
              <a:rPr lang="en-US" altLang="es-ES" sz="2000" dirty="0">
                <a:latin typeface="Arial" panose="020B0604020202020204" pitchFamily="34" charset="0"/>
              </a:rPr>
              <a:t> de </a:t>
            </a:r>
            <a:r>
              <a:rPr lang="en-US" altLang="es-ES" sz="2000" b="1" dirty="0" err="1">
                <a:latin typeface="Arial" panose="020B0604020202020204" pitchFamily="34" charset="0"/>
              </a:rPr>
              <a:t>l’estat</a:t>
            </a:r>
            <a:r>
              <a:rPr lang="en-US" altLang="es-ES" sz="2000" b="1" dirty="0">
                <a:latin typeface="Arial" panose="020B0604020202020204" pitchFamily="34" charset="0"/>
              </a:rPr>
              <a:t> de </a:t>
            </a:r>
            <a:r>
              <a:rPr lang="en-US" altLang="es-ES" sz="2000" b="1" dirty="0" err="1">
                <a:latin typeface="Arial" panose="020B0604020202020204" pitchFamily="34" charset="0"/>
              </a:rPr>
              <a:t>morositat</a:t>
            </a:r>
            <a:r>
              <a:rPr lang="en-US" altLang="es-ES" sz="2000" b="1" dirty="0">
                <a:latin typeface="Arial" panose="020B0604020202020204" pitchFamily="34" charset="0"/>
              </a:rPr>
              <a:t> </a:t>
            </a:r>
            <a:r>
              <a:rPr lang="en-US" altLang="es-ES" sz="2000" b="1" dirty="0" err="1">
                <a:latin typeface="Arial" panose="020B0604020202020204" pitchFamily="34" charset="0"/>
              </a:rPr>
              <a:t>econòmica</a:t>
            </a:r>
            <a:r>
              <a:rPr lang="en-US" altLang="es-ES" sz="2000" b="1" dirty="0">
                <a:latin typeface="Arial" panose="020B0604020202020204" pitchFamily="34" charset="0"/>
              </a:rPr>
              <a:t> de </a:t>
            </a:r>
            <a:r>
              <a:rPr lang="en-US" altLang="es-ES" sz="2000" b="1" dirty="0" err="1">
                <a:latin typeface="Arial" panose="020B0604020202020204" pitchFamily="34" charset="0"/>
              </a:rPr>
              <a:t>l’expedient</a:t>
            </a:r>
            <a:r>
              <a:rPr lang="en-US" altLang="es-ES" sz="2000" b="1" dirty="0">
                <a:latin typeface="Arial" panose="020B0604020202020204" pitchFamily="34" charset="0"/>
              </a:rPr>
              <a:t> i </a:t>
            </a:r>
            <a:r>
              <a:rPr lang="en-US" altLang="es-ES" sz="2000" b="1" dirty="0" err="1">
                <a:latin typeface="Arial" panose="020B0604020202020204" pitchFamily="34" charset="0"/>
              </a:rPr>
              <a:t>l’abonament</a:t>
            </a:r>
            <a:r>
              <a:rPr lang="en-US" altLang="es-ES" sz="2000" b="1" dirty="0">
                <a:latin typeface="Arial" panose="020B0604020202020204" pitchFamily="34" charset="0"/>
              </a:rPr>
              <a:t> </a:t>
            </a:r>
            <a:r>
              <a:rPr lang="en-US" altLang="es-ES" sz="2000" b="1" dirty="0" err="1">
                <a:latin typeface="Arial" panose="020B0604020202020204" pitchFamily="34" charset="0"/>
              </a:rPr>
              <a:t>dels</a:t>
            </a:r>
            <a:r>
              <a:rPr lang="en-US" altLang="es-ES" sz="2000" b="1" dirty="0">
                <a:latin typeface="Arial" panose="020B0604020202020204" pitchFamily="34" charset="0"/>
              </a:rPr>
              <a:t> </a:t>
            </a:r>
            <a:r>
              <a:rPr lang="en-US" altLang="es-ES" sz="2000" b="1" dirty="0" err="1">
                <a:latin typeface="Arial" panose="020B0604020202020204" pitchFamily="34" charset="0"/>
              </a:rPr>
              <a:t>següents</a:t>
            </a:r>
            <a:r>
              <a:rPr lang="en-US" altLang="es-ES" sz="2000" b="1" dirty="0">
                <a:latin typeface="Arial" panose="020B0604020202020204" pitchFamily="34" charset="0"/>
              </a:rPr>
              <a:t> </a:t>
            </a:r>
            <a:r>
              <a:rPr lang="en-US" altLang="es-ES" sz="2000" b="1" dirty="0" err="1">
                <a:latin typeface="Arial" panose="020B0604020202020204" pitchFamily="34" charset="0"/>
              </a:rPr>
              <a:t>recàrrecs</a:t>
            </a:r>
            <a:r>
              <a:rPr lang="en-US" altLang="es-ES" sz="2000" b="1" dirty="0">
                <a:latin typeface="Arial" panose="020B0604020202020204" pitchFamily="34" charset="0"/>
              </a:rPr>
              <a:t> per </a:t>
            </a:r>
            <a:r>
              <a:rPr lang="en-US" altLang="es-ES" sz="2000" b="1" dirty="0" err="1">
                <a:latin typeface="Arial" panose="020B0604020202020204" pitchFamily="34" charset="0"/>
              </a:rPr>
              <a:t>impagament</a:t>
            </a:r>
            <a:r>
              <a:rPr lang="en-US" altLang="es-ES" sz="2000" b="1" dirty="0">
                <a:latin typeface="Arial" panose="020B0604020202020204" pitchFamily="34" charset="0"/>
              </a:rPr>
              <a:t>:</a:t>
            </a:r>
            <a:endParaRPr lang="en-US" altLang="es-ES" sz="2000" dirty="0">
              <a:latin typeface="Arial" panose="020B0604020202020204" pitchFamily="34" charset="0"/>
            </a:endParaRPr>
          </a:p>
          <a:p>
            <a:pPr lvl="1" algn="just" eaLnBrk="1" hangingPunct="1">
              <a:spcBef>
                <a:spcPct val="0"/>
              </a:spcBef>
              <a:buFont typeface="Calibri" panose="020F0502020204030204" pitchFamily="34" charset="0"/>
              <a:buAutoNum type="alphaLcParenR"/>
              <a:defRPr/>
            </a:pPr>
            <a:r>
              <a:rPr lang="en-US" altLang="es-ES" sz="2000" dirty="0">
                <a:latin typeface="Arial" panose="020B0604020202020204" pitchFamily="34" charset="0"/>
              </a:rPr>
              <a:t>Fins a 3 </a:t>
            </a:r>
            <a:r>
              <a:rPr lang="en-US" altLang="es-ES" sz="2000" dirty="0" err="1">
                <a:latin typeface="Arial" panose="020B0604020202020204" pitchFamily="34" charset="0"/>
              </a:rPr>
              <a:t>mesos</a:t>
            </a:r>
            <a:r>
              <a:rPr lang="en-US" altLang="es-ES" sz="2000" dirty="0">
                <a:latin typeface="Arial" panose="020B0604020202020204" pitchFamily="34" charset="0"/>
              </a:rPr>
              <a:t>: </a:t>
            </a:r>
            <a:r>
              <a:rPr lang="en-US" altLang="es-ES" sz="2000" dirty="0" err="1">
                <a:latin typeface="Arial" panose="020B0604020202020204" pitchFamily="34" charset="0"/>
              </a:rPr>
              <a:t>recàrrec</a:t>
            </a:r>
            <a:r>
              <a:rPr lang="en-US" altLang="es-ES" sz="2000" dirty="0">
                <a:latin typeface="Arial" panose="020B0604020202020204" pitchFamily="34" charset="0"/>
              </a:rPr>
              <a:t> del </a:t>
            </a:r>
            <a:r>
              <a:rPr lang="en-US" altLang="es-ES" sz="2000" b="1" dirty="0">
                <a:latin typeface="Arial" panose="020B0604020202020204" pitchFamily="34" charset="0"/>
              </a:rPr>
              <a:t>7%</a:t>
            </a:r>
            <a:r>
              <a:rPr lang="en-US" altLang="es-ES" sz="2000" dirty="0">
                <a:latin typeface="Arial" panose="020B0604020202020204" pitchFamily="34" charset="0"/>
              </a:rPr>
              <a:t> de </a:t>
            </a:r>
            <a:r>
              <a:rPr lang="en-US" altLang="es-ES" sz="2000" dirty="0" err="1">
                <a:latin typeface="Arial" panose="020B0604020202020204" pitchFamily="34" charset="0"/>
              </a:rPr>
              <a:t>l’import</a:t>
            </a:r>
            <a:r>
              <a:rPr lang="en-US" altLang="es-ES" sz="2000" dirty="0">
                <a:latin typeface="Arial" panose="020B0604020202020204" pitchFamily="34" charset="0"/>
              </a:rPr>
              <a:t> pendent.</a:t>
            </a:r>
          </a:p>
          <a:p>
            <a:pPr lvl="1" algn="just" eaLnBrk="1" hangingPunct="1">
              <a:spcBef>
                <a:spcPct val="0"/>
              </a:spcBef>
              <a:buFont typeface="Calibri" panose="020F0502020204030204" pitchFamily="34" charset="0"/>
              <a:buAutoNum type="alphaLcParenR"/>
              <a:defRPr/>
            </a:pPr>
            <a:endParaRPr lang="en-US" altLang="es-ES" sz="2000" dirty="0">
              <a:latin typeface="Arial" panose="020B0604020202020204" pitchFamily="34" charset="0"/>
            </a:endParaRPr>
          </a:p>
          <a:p>
            <a:pPr lvl="1" algn="just" eaLnBrk="1" hangingPunct="1">
              <a:spcBef>
                <a:spcPct val="0"/>
              </a:spcBef>
              <a:buFont typeface="Calibri" panose="020F0502020204030204" pitchFamily="34" charset="0"/>
              <a:buAutoNum type="alphaLcParenR"/>
              <a:defRPr/>
            </a:pPr>
            <a:r>
              <a:rPr lang="en-US" altLang="es-ES" sz="2000" dirty="0">
                <a:latin typeface="Arial" panose="020B0604020202020204" pitchFamily="34" charset="0"/>
              </a:rPr>
              <a:t>De 3 a 6 </a:t>
            </a:r>
            <a:r>
              <a:rPr lang="en-US" altLang="es-ES" sz="2000" dirty="0" err="1">
                <a:latin typeface="Arial" panose="020B0604020202020204" pitchFamily="34" charset="0"/>
              </a:rPr>
              <a:t>mesos</a:t>
            </a:r>
            <a:r>
              <a:rPr lang="en-US" altLang="es-ES" sz="2000" dirty="0">
                <a:latin typeface="Arial" panose="020B0604020202020204" pitchFamily="34" charset="0"/>
              </a:rPr>
              <a:t>: </a:t>
            </a:r>
            <a:r>
              <a:rPr lang="en-US" altLang="es-ES" sz="2000" dirty="0" err="1">
                <a:latin typeface="Arial" panose="020B0604020202020204" pitchFamily="34" charset="0"/>
              </a:rPr>
              <a:t>recàrrec</a:t>
            </a:r>
            <a:r>
              <a:rPr lang="en-US" altLang="es-ES" sz="2000" dirty="0">
                <a:latin typeface="Arial" panose="020B0604020202020204" pitchFamily="34" charset="0"/>
              </a:rPr>
              <a:t> del </a:t>
            </a:r>
            <a:r>
              <a:rPr lang="en-US" altLang="es-ES" sz="2000" b="1" dirty="0">
                <a:latin typeface="Arial" panose="020B0604020202020204" pitchFamily="34" charset="0"/>
              </a:rPr>
              <a:t>11%</a:t>
            </a:r>
            <a:r>
              <a:rPr lang="en-US" altLang="es-ES" sz="2000" dirty="0">
                <a:latin typeface="Arial" panose="020B0604020202020204" pitchFamily="34" charset="0"/>
              </a:rPr>
              <a:t> de </a:t>
            </a:r>
            <a:r>
              <a:rPr lang="en-US" altLang="es-ES" sz="2000" dirty="0" err="1">
                <a:latin typeface="Arial" panose="020B0604020202020204" pitchFamily="34" charset="0"/>
              </a:rPr>
              <a:t>l’import</a:t>
            </a:r>
            <a:r>
              <a:rPr lang="en-US" altLang="es-ES" sz="2000" dirty="0">
                <a:latin typeface="Arial" panose="020B0604020202020204" pitchFamily="34" charset="0"/>
              </a:rPr>
              <a:t> pendent.</a:t>
            </a:r>
          </a:p>
          <a:p>
            <a:pPr lvl="1" algn="just" eaLnBrk="1" hangingPunct="1">
              <a:spcBef>
                <a:spcPct val="0"/>
              </a:spcBef>
              <a:buFont typeface="Calibri" panose="020F0502020204030204" pitchFamily="34" charset="0"/>
              <a:buAutoNum type="alphaLcParenR"/>
              <a:defRPr/>
            </a:pPr>
            <a:endParaRPr lang="en-US" altLang="es-ES" sz="2000" dirty="0">
              <a:latin typeface="Arial" panose="020B0604020202020204" pitchFamily="34" charset="0"/>
            </a:endParaRPr>
          </a:p>
          <a:p>
            <a:pPr lvl="1" algn="just" eaLnBrk="1" hangingPunct="1">
              <a:spcBef>
                <a:spcPct val="0"/>
              </a:spcBef>
              <a:buFont typeface="Calibri" panose="020F0502020204030204" pitchFamily="34" charset="0"/>
              <a:buAutoNum type="alphaLcParenR"/>
              <a:defRPr/>
            </a:pPr>
            <a:r>
              <a:rPr lang="en-US" altLang="es-ES" sz="2000" dirty="0">
                <a:latin typeface="Arial" panose="020B0604020202020204" pitchFamily="34" charset="0"/>
              </a:rPr>
              <a:t>Superior a 6 </a:t>
            </a:r>
            <a:r>
              <a:rPr lang="en-US" altLang="es-ES" sz="2000" dirty="0" err="1">
                <a:latin typeface="Arial" panose="020B0604020202020204" pitchFamily="34" charset="0"/>
              </a:rPr>
              <a:t>mesos</a:t>
            </a:r>
            <a:r>
              <a:rPr lang="en-US" altLang="es-ES" sz="2000" dirty="0">
                <a:latin typeface="Arial" panose="020B0604020202020204" pitchFamily="34" charset="0"/>
              </a:rPr>
              <a:t>: </a:t>
            </a:r>
            <a:r>
              <a:rPr lang="en-US" altLang="es-ES" sz="2000" dirty="0" err="1">
                <a:latin typeface="Arial" panose="020B0604020202020204" pitchFamily="34" charset="0"/>
              </a:rPr>
              <a:t>recàrrec</a:t>
            </a:r>
            <a:r>
              <a:rPr lang="en-US" altLang="es-ES" sz="2000" dirty="0">
                <a:latin typeface="Arial" panose="020B0604020202020204" pitchFamily="34" charset="0"/>
              </a:rPr>
              <a:t> del </a:t>
            </a:r>
            <a:r>
              <a:rPr lang="en-US" altLang="es-ES" sz="2000" b="1" dirty="0">
                <a:latin typeface="Arial" panose="020B0604020202020204" pitchFamily="34" charset="0"/>
              </a:rPr>
              <a:t>15%</a:t>
            </a:r>
            <a:r>
              <a:rPr lang="en-US" altLang="es-ES" sz="2000" dirty="0">
                <a:latin typeface="Arial" panose="020B0604020202020204" pitchFamily="34" charset="0"/>
              </a:rPr>
              <a:t> de </a:t>
            </a:r>
            <a:r>
              <a:rPr lang="en-US" altLang="es-ES" sz="2000" dirty="0" err="1">
                <a:latin typeface="Arial" panose="020B0604020202020204" pitchFamily="34" charset="0"/>
              </a:rPr>
              <a:t>l’import</a:t>
            </a:r>
            <a:r>
              <a:rPr lang="en-US" altLang="es-ES" sz="2000" dirty="0">
                <a:latin typeface="Arial" panose="020B0604020202020204" pitchFamily="34" charset="0"/>
              </a:rPr>
              <a:t> pendent.</a:t>
            </a:r>
          </a:p>
          <a:p>
            <a:pPr marL="457200" lvl="1" indent="0"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s-ES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s-ES" sz="2000" dirty="0" err="1">
                <a:latin typeface="Arial" panose="020B0604020202020204" pitchFamily="34" charset="0"/>
              </a:rPr>
              <a:t>S’afegirà</a:t>
            </a:r>
            <a:r>
              <a:rPr lang="en-US" altLang="es-ES" sz="2000" dirty="0">
                <a:latin typeface="Arial" panose="020B0604020202020204" pitchFamily="34" charset="0"/>
              </a:rPr>
              <a:t> el 0,6% de </a:t>
            </a:r>
            <a:r>
              <a:rPr lang="en-US" altLang="es-ES" sz="2000" dirty="0" err="1">
                <a:latin typeface="Arial" panose="020B0604020202020204" pitchFamily="34" charset="0"/>
              </a:rPr>
              <a:t>l’import</a:t>
            </a:r>
            <a:r>
              <a:rPr lang="en-US" altLang="es-ES" sz="2000" dirty="0">
                <a:latin typeface="Arial" panose="020B0604020202020204" pitchFamily="34" charset="0"/>
              </a:rPr>
              <a:t> de </a:t>
            </a:r>
            <a:r>
              <a:rPr lang="en-US" altLang="es-ES" sz="2000" dirty="0" err="1">
                <a:latin typeface="Arial" panose="020B0604020202020204" pitchFamily="34" charset="0"/>
              </a:rPr>
              <a:t>cada</a:t>
            </a:r>
            <a:r>
              <a:rPr lang="en-US" altLang="es-ES" sz="2000" dirty="0">
                <a:latin typeface="Arial" panose="020B0604020202020204" pitchFamily="34" charset="0"/>
              </a:rPr>
              <a:t> rebut en </a:t>
            </a:r>
            <a:r>
              <a:rPr lang="en-US" altLang="es-ES" sz="2000" dirty="0" err="1">
                <a:latin typeface="Arial" panose="020B0604020202020204" pitchFamily="34" charset="0"/>
              </a:rPr>
              <a:t>concepte</a:t>
            </a:r>
            <a:r>
              <a:rPr lang="en-US" altLang="es-ES" sz="2000" dirty="0">
                <a:latin typeface="Arial" panose="020B0604020202020204" pitchFamily="34" charset="0"/>
              </a:rPr>
              <a:t> de </a:t>
            </a:r>
            <a:r>
              <a:rPr lang="en-US" altLang="es-ES" sz="2000" dirty="0" err="1">
                <a:latin typeface="Arial" panose="020B0604020202020204" pitchFamily="34" charset="0"/>
              </a:rPr>
              <a:t>despeses</a:t>
            </a:r>
            <a:r>
              <a:rPr lang="en-US" altLang="es-ES" sz="2000" dirty="0">
                <a:latin typeface="Arial" panose="020B0604020202020204" pitchFamily="34" charset="0"/>
              </a:rPr>
              <a:t> </a:t>
            </a:r>
            <a:r>
              <a:rPr lang="en-US" altLang="es-ES" sz="2000" dirty="0" err="1">
                <a:latin typeface="Arial" panose="020B0604020202020204" pitchFamily="34" charset="0"/>
              </a:rPr>
              <a:t>bancàries</a:t>
            </a:r>
            <a:r>
              <a:rPr lang="en-US" altLang="es-ES" sz="2000" dirty="0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s-ES" sz="20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s-ES" sz="2000" b="1" dirty="0" err="1">
                <a:latin typeface="Arial" panose="020B0604020202020204" pitchFamily="34" charset="0"/>
              </a:rPr>
              <a:t>És</a:t>
            </a:r>
            <a:r>
              <a:rPr lang="en-US" altLang="es-ES" sz="2000" b="1" dirty="0">
                <a:latin typeface="Arial" panose="020B0604020202020204" pitchFamily="34" charset="0"/>
              </a:rPr>
              <a:t> </a:t>
            </a:r>
            <a:r>
              <a:rPr lang="en-US" altLang="es-ES" sz="2000" b="1" dirty="0" err="1">
                <a:latin typeface="Arial" panose="020B0604020202020204" pitchFamily="34" charset="0"/>
              </a:rPr>
              <a:t>imprescindible</a:t>
            </a:r>
            <a:r>
              <a:rPr lang="en-US" altLang="es-ES" sz="2000" b="1" dirty="0">
                <a:latin typeface="Arial" panose="020B0604020202020204" pitchFamily="34" charset="0"/>
              </a:rPr>
              <a:t> </a:t>
            </a:r>
            <a:r>
              <a:rPr lang="en-US" altLang="es-ES" sz="2000" b="1" dirty="0" err="1">
                <a:latin typeface="Arial" panose="020B0604020202020204" pitchFamily="34" charset="0"/>
              </a:rPr>
              <a:t>l’abonament</a:t>
            </a:r>
            <a:r>
              <a:rPr lang="en-US" altLang="es-ES" sz="2000" b="1" dirty="0">
                <a:latin typeface="Arial" panose="020B0604020202020204" pitchFamily="34" charset="0"/>
              </a:rPr>
              <a:t> dels </a:t>
            </a:r>
            <a:r>
              <a:rPr lang="en-US" altLang="es-ES" sz="2000" b="1" dirty="0" err="1">
                <a:latin typeface="Arial" panose="020B0604020202020204" pitchFamily="34" charset="0"/>
              </a:rPr>
              <a:t>pagaments</a:t>
            </a:r>
            <a:r>
              <a:rPr lang="en-US" altLang="es-ES" sz="2000" b="1" dirty="0">
                <a:latin typeface="Arial" panose="020B0604020202020204" pitchFamily="34" charset="0"/>
              </a:rPr>
              <a:t> </a:t>
            </a:r>
            <a:r>
              <a:rPr lang="en-US" altLang="es-ES" sz="2000" b="1" dirty="0" err="1">
                <a:latin typeface="Arial" panose="020B0604020202020204" pitchFamily="34" charset="0"/>
              </a:rPr>
              <a:t>pendents</a:t>
            </a:r>
            <a:r>
              <a:rPr lang="en-US" altLang="es-ES" sz="2000" b="1" dirty="0">
                <a:latin typeface="Arial" panose="020B0604020202020204" pitchFamily="34" charset="0"/>
              </a:rPr>
              <a:t> per </a:t>
            </a:r>
            <a:r>
              <a:rPr lang="en-US" altLang="es-ES" sz="2000" b="1" dirty="0" err="1">
                <a:latin typeface="Arial" panose="020B0604020202020204" pitchFamily="34" charset="0"/>
              </a:rPr>
              <a:t>realitzar</a:t>
            </a:r>
            <a:r>
              <a:rPr lang="en-US" altLang="es-ES" sz="2000" b="1" dirty="0">
                <a:latin typeface="Arial" panose="020B0604020202020204" pitchFamily="34" charset="0"/>
              </a:rPr>
              <a:t> </a:t>
            </a:r>
            <a:r>
              <a:rPr lang="en-US" altLang="es-ES" sz="2000" b="1" dirty="0" err="1">
                <a:latin typeface="Arial" panose="020B0604020202020204" pitchFamily="34" charset="0"/>
              </a:rPr>
              <a:t>qualsevol</a:t>
            </a:r>
            <a:r>
              <a:rPr lang="en-US" altLang="es-ES" sz="2000" b="1" dirty="0">
                <a:latin typeface="Arial" panose="020B0604020202020204" pitchFamily="34" charset="0"/>
              </a:rPr>
              <a:t> </a:t>
            </a:r>
            <a:r>
              <a:rPr lang="en-US" altLang="es-ES" sz="2000" b="1" dirty="0" err="1">
                <a:latin typeface="Arial" panose="020B0604020202020204" pitchFamily="34" charset="0"/>
              </a:rPr>
              <a:t>tràmit</a:t>
            </a:r>
            <a:r>
              <a:rPr lang="en-US" altLang="es-ES" sz="2000" b="1" dirty="0">
                <a:latin typeface="Arial" panose="020B0604020202020204" pitchFamily="34" charset="0"/>
              </a:rPr>
              <a:t> </a:t>
            </a:r>
            <a:r>
              <a:rPr lang="en-US" altLang="es-ES" sz="2000" b="1" dirty="0" err="1">
                <a:latin typeface="Arial" panose="020B0604020202020204" pitchFamily="34" charset="0"/>
              </a:rPr>
              <a:t>administratiu</a:t>
            </a:r>
            <a:r>
              <a:rPr lang="en-US" altLang="es-ES" sz="2000" b="1" dirty="0">
                <a:latin typeface="Arial" panose="020B0604020202020204" pitchFamily="34" charset="0"/>
              </a:rPr>
              <a:t>.</a:t>
            </a:r>
          </a:p>
        </p:txBody>
      </p:sp>
      <p:grpSp>
        <p:nvGrpSpPr>
          <p:cNvPr id="10" name="Agrupar 9"/>
          <p:cNvGrpSpPr/>
          <p:nvPr/>
        </p:nvGrpSpPr>
        <p:grpSpPr>
          <a:xfrm>
            <a:off x="9253" y="-63248"/>
            <a:ext cx="9152204" cy="1260101"/>
            <a:chOff x="9253" y="-63248"/>
            <a:chExt cx="9152204" cy="1260101"/>
          </a:xfrm>
        </p:grpSpPr>
        <p:sp>
          <p:nvSpPr>
            <p:cNvPr id="12" name="Rectángulo 11"/>
            <p:cNvSpPr>
              <a:spLocks/>
            </p:cNvSpPr>
            <p:nvPr/>
          </p:nvSpPr>
          <p:spPr bwMode="auto">
            <a:xfrm>
              <a:off x="17457" y="-63248"/>
              <a:ext cx="9144000" cy="1260000"/>
            </a:xfrm>
            <a:prstGeom prst="rect">
              <a:avLst/>
            </a:prstGeom>
            <a:solidFill>
              <a:srgbClr val="FFFFD3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  <p:pic>
          <p:nvPicPr>
            <p:cNvPr id="13" name="Imagen 12" descr="Icono&#10;&#10;Descripción generada automáticamente">
              <a:extLst>
                <a:ext uri="{FF2B5EF4-FFF2-40B4-BE49-F238E27FC236}">
                  <a16:creationId xmlns:a16="http://schemas.microsoft.com/office/drawing/2014/main" id="{58EFF8BE-C8DE-4894-AA31-D120717A0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3" y="-27384"/>
              <a:ext cx="4994796" cy="1224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n 6">
            <a:extLst>
              <a:ext uri="{FF2B5EF4-FFF2-40B4-BE49-F238E27FC236}">
                <a16:creationId xmlns:a16="http://schemas.microsoft.com/office/drawing/2014/main" id="{3B60F8DD-9423-4195-A31B-788D8FFEF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FFE7963E-81EF-41A3-9587-2ACCF548413B}"/>
              </a:ext>
            </a:extLst>
          </p:cNvPr>
          <p:cNvSpPr/>
          <p:nvPr/>
        </p:nvSpPr>
        <p:spPr>
          <a:xfrm>
            <a:off x="0" y="0"/>
            <a:ext cx="9144000" cy="586422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schemeClr val="tx1"/>
              </a:solidFill>
              <a:latin typeface="Arial" charset="0"/>
              <a:ea typeface="ＭＳ Ｐゴシック" pitchFamily="-84" charset="-128"/>
            </a:endParaRPr>
          </a:p>
        </p:txBody>
      </p:sp>
      <p:pic>
        <p:nvPicPr>
          <p:cNvPr id="15364" name="Imagen 7" descr="uab-log.png">
            <a:extLst>
              <a:ext uri="{FF2B5EF4-FFF2-40B4-BE49-F238E27FC236}">
                <a16:creationId xmlns:a16="http://schemas.microsoft.com/office/drawing/2014/main" id="{2C7FBBE2-6D5B-4485-8711-F7F3F53EA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6161088"/>
            <a:ext cx="2179638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Marcador de número de diapositiva 4">
            <a:extLst>
              <a:ext uri="{FF2B5EF4-FFF2-40B4-BE49-F238E27FC236}">
                <a16:creationId xmlns:a16="http://schemas.microsoft.com/office/drawing/2014/main" id="{3219E7C1-2901-4F76-BFC4-98C7F3F739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81725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F70980E-FB2B-4EBB-9F9E-61A3707B06F5}" type="slidenum">
              <a:rPr lang="es-ES" altLang="ca-E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es-ES" altLang="ca-E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6" name="CuadroTexto 16">
            <a:extLst>
              <a:ext uri="{FF2B5EF4-FFF2-40B4-BE49-F238E27FC236}">
                <a16:creationId xmlns:a16="http://schemas.microsoft.com/office/drawing/2014/main" id="{F576AF20-DBE8-42E7-AA1B-27AB2B7F7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973414"/>
            <a:ext cx="7602538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85000"/>
              </a:lnSpc>
            </a:pPr>
            <a:endParaRPr lang="is-IS" altLang="ca-ES" sz="2400" b="1">
              <a:solidFill>
                <a:srgbClr val="3BAF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r>
              <a:rPr lang="ca-ES" altLang="ca-ES" sz="2400" b="1">
                <a:solidFill>
                  <a:srgbClr val="3BAF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es desglossa el cost de la matrícula</a:t>
            </a:r>
            <a:endParaRPr lang="ca-ES" altLang="ca-ES" sz="3600" b="1">
              <a:solidFill>
                <a:srgbClr val="3BAF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endParaRPr lang="ca-ES" altLang="ca-ES" sz="3200" b="1">
              <a:solidFill>
                <a:srgbClr val="3BAF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7" name="Rectangle 3">
            <a:extLst>
              <a:ext uri="{FF2B5EF4-FFF2-40B4-BE49-F238E27FC236}">
                <a16:creationId xmlns:a16="http://schemas.microsoft.com/office/drawing/2014/main" id="{6AE7E066-C43B-484E-AE4C-A3279706C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2379662"/>
            <a:ext cx="83534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ca-ES" altLang="ca-ES" sz="2000" b="1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</a:pPr>
            <a:endParaRPr lang="ca-ES" altLang="ca-ES" sz="1800" b="1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ca-ES" altLang="ca-ES" sz="1100">
              <a:latin typeface="Calibri" panose="020F0502020204030204" pitchFamily="34" charset="0"/>
            </a:endParaRPr>
          </a:p>
        </p:txBody>
      </p:sp>
      <p:sp>
        <p:nvSpPr>
          <p:cNvPr id="13" name="9 Rectángulo">
            <a:extLst>
              <a:ext uri="{FF2B5EF4-FFF2-40B4-BE49-F238E27FC236}">
                <a16:creationId xmlns:a16="http://schemas.microsoft.com/office/drawing/2014/main" id="{19659E04-F5EC-444E-A653-9321EB43F4B0}"/>
              </a:ext>
            </a:extLst>
          </p:cNvPr>
          <p:cNvSpPr/>
          <p:nvPr/>
        </p:nvSpPr>
        <p:spPr>
          <a:xfrm>
            <a:off x="603250" y="1738312"/>
            <a:ext cx="2456582" cy="3381376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CRÈDITS ACADÈMICS</a:t>
            </a:r>
          </a:p>
          <a:p>
            <a:pPr eaLnBrk="1" hangingPunct="1">
              <a:defRPr/>
            </a:pPr>
            <a:endParaRPr lang="en-US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Grau: 18,46 €/cr. </a:t>
            </a:r>
          </a:p>
          <a:p>
            <a:pPr eaLnBrk="1" hangingPunct="1">
              <a:defRPr/>
            </a:pPr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 ha un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recàrrec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del 40% per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segona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titulació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oficial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800" dirty="0"/>
          </a:p>
        </p:txBody>
      </p:sp>
      <p:sp>
        <p:nvSpPr>
          <p:cNvPr id="15" name="8 Rectángulo">
            <a:extLst>
              <a:ext uri="{FF2B5EF4-FFF2-40B4-BE49-F238E27FC236}">
                <a16:creationId xmlns:a16="http://schemas.microsoft.com/office/drawing/2014/main" id="{5BE23152-B1F7-4A17-A5C5-130FEE81754E}"/>
              </a:ext>
            </a:extLst>
          </p:cNvPr>
          <p:cNvSpPr/>
          <p:nvPr/>
        </p:nvSpPr>
        <p:spPr>
          <a:xfrm>
            <a:off x="3059832" y="1738313"/>
            <a:ext cx="5896843" cy="3367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Aft>
                <a:spcPts val="600"/>
              </a:spcAft>
              <a:defRPr/>
            </a:pPr>
            <a:r>
              <a:rPr lang="en-US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TAXES ADMINISTRATIVES</a:t>
            </a:r>
          </a:p>
          <a:p>
            <a:pPr eaLnBrk="1" hangingPunct="1">
              <a:spcAft>
                <a:spcPts val="600"/>
              </a:spcAft>
              <a:buFontTx/>
              <a:buChar char="-"/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Obligatòries</a:t>
            </a:r>
            <a:r>
              <a:rPr lang="en-US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(Serveis </a:t>
            </a:r>
            <a:r>
              <a:rPr lang="en-US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administratius</a:t>
            </a:r>
            <a:r>
              <a:rPr lang="en-US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(141 €)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lvl="1" eaLnBrk="1" hangingPunct="1">
              <a:spcAft>
                <a:spcPts val="600"/>
              </a:spcAft>
              <a:buFontTx/>
              <a:buChar char="-"/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Assegurança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escolar 1,12€.</a:t>
            </a:r>
          </a:p>
          <a:p>
            <a:pPr lvl="1" eaLnBrk="1" hangingPunct="1">
              <a:spcAft>
                <a:spcPts val="600"/>
              </a:spcAft>
              <a:buFontTx/>
              <a:buChar char="-"/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Gestió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l’expedient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acadèmic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69,80€. </a:t>
            </a:r>
          </a:p>
          <a:p>
            <a:pPr lvl="1" eaLnBrk="1" hangingPunct="1">
              <a:spcAft>
                <a:spcPts val="600"/>
              </a:spcAft>
              <a:buFontTx/>
              <a:buChar char="-"/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Serveis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específics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suport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l’aprenentatge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70€</a:t>
            </a:r>
          </a:p>
          <a:p>
            <a:pPr>
              <a:spcAft>
                <a:spcPts val="600"/>
              </a:spcAft>
              <a:buFontTx/>
              <a:buChar char="-"/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Opcionals</a:t>
            </a:r>
            <a:r>
              <a:rPr lang="en-US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obligatòria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1" eaLnBrk="1" hangingPunct="1">
              <a:spcAft>
                <a:spcPts val="600"/>
              </a:spcAft>
              <a:buFontTx/>
              <a:buChar char="-"/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Assegurança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complementària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*: 4,48 €</a:t>
            </a:r>
          </a:p>
          <a:p>
            <a:pPr lvl="1" eaLnBrk="1" hangingPunct="1">
              <a:spcAft>
                <a:spcPts val="600"/>
              </a:spcAft>
              <a:buFontTx/>
              <a:buChar char="-"/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Fund.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Autònoma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Solidària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campanya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matrícula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solidària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18 €</a:t>
            </a:r>
            <a:endParaRPr lang="en-US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BF1BB519-FCF8-44F6-8648-3820D304B1FA}"/>
              </a:ext>
            </a:extLst>
          </p:cNvPr>
          <p:cNvSpPr txBox="1"/>
          <p:nvPr/>
        </p:nvSpPr>
        <p:spPr>
          <a:xfrm>
            <a:off x="330200" y="5119688"/>
            <a:ext cx="8153400" cy="10629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252000" tIns="252000" rIns="252000" bIns="252000">
            <a:spAutoFit/>
          </a:bodyPr>
          <a:lstStyle/>
          <a:p>
            <a:pPr algn="ctr" eaLnBrk="1" hangingPunct="1">
              <a:defRPr/>
            </a:pPr>
            <a:r>
              <a:rPr lang="en-US" sz="1800" dirty="0" err="1">
                <a:latin typeface="Arial" charset="0"/>
                <a:ea typeface="ＭＳ Ｐゴシック" pitchFamily="-84" charset="-128"/>
              </a:rPr>
              <a:t>Podeu</a:t>
            </a:r>
            <a:r>
              <a:rPr lang="en-US" sz="18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800" dirty="0" err="1">
                <a:latin typeface="Arial" charset="0"/>
                <a:ea typeface="ＭＳ Ｐゴシック" pitchFamily="-84" charset="-128"/>
              </a:rPr>
              <a:t>fer</a:t>
            </a:r>
            <a:r>
              <a:rPr lang="en-US" sz="18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800" dirty="0" err="1">
                <a:latin typeface="Arial" charset="0"/>
                <a:ea typeface="ＭＳ Ｐゴシック" pitchFamily="-84" charset="-128"/>
              </a:rPr>
              <a:t>una</a:t>
            </a:r>
            <a:r>
              <a:rPr lang="en-US" sz="18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800" dirty="0" err="1">
                <a:latin typeface="Arial" charset="0"/>
                <a:ea typeface="ＭＳ Ｐゴシック" pitchFamily="-84" charset="-128"/>
              </a:rPr>
              <a:t>simulació</a:t>
            </a:r>
            <a:r>
              <a:rPr lang="en-US" sz="1800" dirty="0">
                <a:latin typeface="Arial" charset="0"/>
                <a:ea typeface="ＭＳ Ｐゴシック" pitchFamily="-84" charset="-128"/>
              </a:rPr>
              <a:t> del cost de la </a:t>
            </a:r>
            <a:r>
              <a:rPr lang="en-US" sz="1800" dirty="0" err="1">
                <a:latin typeface="Arial" charset="0"/>
                <a:ea typeface="ＭＳ Ｐゴシック" pitchFamily="-84" charset="-128"/>
              </a:rPr>
              <a:t>vostra</a:t>
            </a:r>
            <a:r>
              <a:rPr lang="en-US" sz="18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800" dirty="0" err="1">
                <a:latin typeface="Arial" charset="0"/>
                <a:ea typeface="ＭＳ Ｐゴシック" pitchFamily="-84" charset="-128"/>
              </a:rPr>
              <a:t>matrícula</a:t>
            </a:r>
            <a:r>
              <a:rPr lang="en-US" sz="1800" dirty="0">
                <a:latin typeface="Arial" charset="0"/>
                <a:ea typeface="ＭＳ Ｐゴシック" pitchFamily="-84" charset="-128"/>
              </a:rPr>
              <a:t> al</a:t>
            </a:r>
          </a:p>
          <a:p>
            <a:pPr algn="ctr" eaLnBrk="1" hangingPunct="1">
              <a:defRPr/>
            </a:pPr>
            <a:r>
              <a:rPr lang="en-US" sz="18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charset="0"/>
                <a:ea typeface="ＭＳ Ｐゴシック" pitchFamily="-84" charset="-12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Simulador</a:t>
            </a:r>
            <a:r>
              <a:rPr lang="en-US" sz="1800" dirty="0">
                <a:solidFill>
                  <a:srgbClr val="0070C0"/>
                </a:solidFill>
                <a:latin typeface="Arial" charset="0"/>
                <a:ea typeface="ＭＳ Ｐゴシック" pitchFamily="-84" charset="-12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</a:t>
            </a:r>
            <a:r>
              <a:rPr lang="en-US" sz="1800" dirty="0" err="1">
                <a:solidFill>
                  <a:srgbClr val="0070C0"/>
                </a:solidFill>
                <a:latin typeface="Arial" charset="0"/>
                <a:ea typeface="ＭＳ Ｐゴシック" pitchFamily="-84" charset="-12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preus</a:t>
            </a:r>
            <a:r>
              <a:rPr lang="en-US" sz="1800" dirty="0">
                <a:solidFill>
                  <a:srgbClr val="0070C0"/>
                </a:solidFill>
                <a:latin typeface="Arial" charset="0"/>
                <a:ea typeface="ＭＳ Ｐゴシック" pitchFamily="-84" charset="-12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</a:t>
            </a:r>
            <a:r>
              <a:rPr lang="en-US" sz="1800" dirty="0" err="1">
                <a:solidFill>
                  <a:srgbClr val="0070C0"/>
                </a:solidFill>
                <a:latin typeface="Arial" charset="0"/>
                <a:ea typeface="ＭＳ Ｐゴシック" pitchFamily="-84" charset="-12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matrícula</a:t>
            </a:r>
            <a:endParaRPr lang="en-US" sz="1800" dirty="0">
              <a:solidFill>
                <a:srgbClr val="0070C0"/>
              </a:solidFill>
              <a:latin typeface="Arial" charset="0"/>
              <a:ea typeface="ＭＳ Ｐゴシック" pitchFamily="-84" charset="-128"/>
            </a:endParaRPr>
          </a:p>
        </p:txBody>
      </p:sp>
      <p:grpSp>
        <p:nvGrpSpPr>
          <p:cNvPr id="12" name="Agrupar 11"/>
          <p:cNvGrpSpPr/>
          <p:nvPr/>
        </p:nvGrpSpPr>
        <p:grpSpPr>
          <a:xfrm>
            <a:off x="9253" y="-63248"/>
            <a:ext cx="9152204" cy="1260101"/>
            <a:chOff x="9253" y="-63248"/>
            <a:chExt cx="9152204" cy="1260101"/>
          </a:xfrm>
        </p:grpSpPr>
        <p:sp>
          <p:nvSpPr>
            <p:cNvPr id="14" name="Rectángulo 13"/>
            <p:cNvSpPr>
              <a:spLocks/>
            </p:cNvSpPr>
            <p:nvPr/>
          </p:nvSpPr>
          <p:spPr bwMode="auto">
            <a:xfrm>
              <a:off x="17457" y="-63248"/>
              <a:ext cx="9144000" cy="1260000"/>
            </a:xfrm>
            <a:prstGeom prst="rect">
              <a:avLst/>
            </a:prstGeom>
            <a:solidFill>
              <a:srgbClr val="FFFFD3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  <p:pic>
          <p:nvPicPr>
            <p:cNvPr id="16" name="Imagen 12" descr="Icono&#10;&#10;Descripción generada automáticamente">
              <a:extLst>
                <a:ext uri="{FF2B5EF4-FFF2-40B4-BE49-F238E27FC236}">
                  <a16:creationId xmlns:a16="http://schemas.microsoft.com/office/drawing/2014/main" id="{58EFF8BE-C8DE-4894-AA31-D120717A0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3" y="-27384"/>
              <a:ext cx="4994796" cy="1224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n 6">
            <a:extLst>
              <a:ext uri="{FF2B5EF4-FFF2-40B4-BE49-F238E27FC236}">
                <a16:creationId xmlns:a16="http://schemas.microsoft.com/office/drawing/2014/main" id="{75635E33-704C-4C81-A785-48BA27378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AE5E60D4-9475-48F8-8135-5A3D2970FB1C}"/>
              </a:ext>
            </a:extLst>
          </p:cNvPr>
          <p:cNvSpPr/>
          <p:nvPr/>
        </p:nvSpPr>
        <p:spPr>
          <a:xfrm>
            <a:off x="0" y="0"/>
            <a:ext cx="9144000" cy="57658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schemeClr val="tx1"/>
              </a:solidFill>
              <a:latin typeface="Arial" charset="0"/>
              <a:ea typeface="ＭＳ Ｐゴシック" pitchFamily="-84" charset="-128"/>
            </a:endParaRPr>
          </a:p>
        </p:txBody>
      </p:sp>
      <p:pic>
        <p:nvPicPr>
          <p:cNvPr id="16388" name="Imagen 7" descr="uab-log.png">
            <a:extLst>
              <a:ext uri="{FF2B5EF4-FFF2-40B4-BE49-F238E27FC236}">
                <a16:creationId xmlns:a16="http://schemas.microsoft.com/office/drawing/2014/main" id="{C706B05B-78EF-428E-975F-8B3C3DC30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6161088"/>
            <a:ext cx="2179638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Marcador de número de diapositiva 4">
            <a:extLst>
              <a:ext uri="{FF2B5EF4-FFF2-40B4-BE49-F238E27FC236}">
                <a16:creationId xmlns:a16="http://schemas.microsoft.com/office/drawing/2014/main" id="{CDD1BCCA-D6BF-4156-AE87-8D262B4A77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81725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8F01F83-5D7E-46C1-842C-D53FB0B52742}" type="slidenum">
              <a:rPr lang="es-ES" altLang="ca-E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es-ES" altLang="ca-E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0" name="CuadroTexto 16">
            <a:extLst>
              <a:ext uri="{FF2B5EF4-FFF2-40B4-BE49-F238E27FC236}">
                <a16:creationId xmlns:a16="http://schemas.microsoft.com/office/drawing/2014/main" id="{97A78573-E1D3-4FAE-9B56-D083CFC47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311" y="891802"/>
            <a:ext cx="760095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85000"/>
              </a:lnSpc>
            </a:pPr>
            <a:endParaRPr lang="is-IS" altLang="ca-ES" sz="2400" b="1" dirty="0">
              <a:solidFill>
                <a:srgbClr val="3BAF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r>
              <a:rPr lang="is-IS" altLang="ca-ES" sz="2400" b="1" dirty="0">
                <a:solidFill>
                  <a:srgbClr val="3BAF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 BECARIS</a:t>
            </a:r>
            <a:endParaRPr lang="ca-ES" altLang="ca-ES" sz="3600" b="1" dirty="0">
              <a:solidFill>
                <a:srgbClr val="3BAF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endParaRPr lang="ca-ES" altLang="ca-ES" sz="3200" b="1" dirty="0">
              <a:solidFill>
                <a:srgbClr val="3BAF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1" name="Rectangle 3">
            <a:extLst>
              <a:ext uri="{FF2B5EF4-FFF2-40B4-BE49-F238E27FC236}">
                <a16:creationId xmlns:a16="http://schemas.microsoft.com/office/drawing/2014/main" id="{993A4AC1-8FA1-4B95-84AC-0128895D4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1587500"/>
            <a:ext cx="83534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ca-ES" altLang="ca-ES" sz="2000" b="1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</a:pPr>
            <a:endParaRPr lang="ca-ES" altLang="ca-ES" sz="1800" b="1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ca-ES" altLang="ca-ES" sz="1100">
              <a:latin typeface="Calibri" panose="020F0502020204030204" pitchFamily="34" charset="0"/>
            </a:endParaRP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492C1B82-2E51-4EE9-BC75-90F06DE24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1367613"/>
            <a:ext cx="8228013" cy="4386907"/>
          </a:xfrm>
          <a:prstGeom prst="rect">
            <a:avLst/>
          </a:prstGeom>
          <a:noFill/>
          <a:ln>
            <a:noFill/>
          </a:ln>
        </p:spPr>
        <p:txBody>
          <a:bodyPr lIns="252000" tIns="252000" rIns="252000" bIns="252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11588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ca-ES" sz="1200" b="1" i="0" dirty="0">
                <a:effectLst/>
                <a:latin typeface="Arial" panose="020B0604020202020204" pitchFamily="34" charset="0"/>
              </a:rPr>
              <a:t>EM PUC MATRICULAR COM A BECARI?</a:t>
            </a:r>
          </a:p>
          <a:p>
            <a:pPr algn="just" eaLnBrk="1" hangingPunct="1">
              <a:spcBef>
                <a:spcPct val="0"/>
              </a:spcBef>
              <a:buNone/>
              <a:defRPr/>
            </a:pPr>
            <a:endParaRPr lang="ca-ES" sz="1200" b="1" i="0" dirty="0">
              <a:effectLst/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ca-ES" sz="1200" b="0" i="0" dirty="0">
                <a:effectLst/>
                <a:latin typeface="Arial" panose="020B0604020202020204" pitchFamily="34" charset="0"/>
              </a:rPr>
              <a:t>Pots matricular-te provisionalment com a becari o becària si compleixes les dues condicions següents:</a:t>
            </a:r>
          </a:p>
          <a:p>
            <a:pPr marL="228600" indent="-228600" algn="just" eaLnBrk="1" hangingPunct="1">
              <a:spcBef>
                <a:spcPct val="0"/>
              </a:spcBef>
              <a:buAutoNum type="arabicPeriod"/>
              <a:defRPr/>
            </a:pPr>
            <a:r>
              <a:rPr lang="ca-ES" sz="1200" b="0" i="0" dirty="0">
                <a:effectLst/>
                <a:latin typeface="Arial" panose="020B0604020202020204" pitchFamily="34" charset="0"/>
              </a:rPr>
              <a:t>Complir els requisits acadèmics de la convocatòria de beques de règim general del curs 2022/2023 (es revisen automàticament a la matrícula).</a:t>
            </a:r>
          </a:p>
          <a:p>
            <a:pPr marL="228600" indent="-228600" algn="just" eaLnBrk="1" hangingPunct="1">
              <a:spcBef>
                <a:spcPct val="0"/>
              </a:spcBef>
              <a:buAutoNum type="arabicPeriod"/>
              <a:defRPr/>
            </a:pPr>
            <a:r>
              <a:rPr lang="ca-ES" sz="1200" b="0" i="0" dirty="0">
                <a:effectLst/>
                <a:latin typeface="Arial" panose="020B0604020202020204" pitchFamily="34" charset="0"/>
              </a:rPr>
              <a:t>Haver tramitat la sol·licitud de beca de Règim General per al curs 2022/2023.</a:t>
            </a:r>
          </a:p>
          <a:p>
            <a:pPr algn="just" eaLnBrk="1" hangingPunct="1">
              <a:spcBef>
                <a:spcPct val="0"/>
              </a:spcBef>
              <a:buNone/>
              <a:defRPr/>
            </a:pPr>
            <a:endParaRPr lang="ca-ES" sz="1200" b="0" i="0" dirty="0">
              <a:effectLst/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ca-ES" sz="1200" b="0" i="0" dirty="0">
                <a:effectLst/>
                <a:latin typeface="Arial" panose="020B0604020202020204" pitchFamily="34" charset="0"/>
              </a:rPr>
              <a:t>Si no compleixes aquestes dues condicions, no podràs fer la matrícula amb la condició provisional de becari o becària.</a:t>
            </a:r>
          </a:p>
          <a:p>
            <a:pPr algn="just" eaLnBrk="1" hangingPunct="1">
              <a:spcBef>
                <a:spcPct val="0"/>
              </a:spcBef>
              <a:buNone/>
              <a:defRPr/>
            </a:pPr>
            <a:endParaRPr lang="ca-ES" sz="1200" b="0" i="0" dirty="0">
              <a:effectLst/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ca-ES" sz="1200" b="0" i="0" dirty="0">
                <a:effectLst/>
                <a:latin typeface="Arial" panose="020B0604020202020204" pitchFamily="34" charset="0"/>
              </a:rPr>
              <a:t>Si has sol·licitat la beca general i no t’apareix l’opció de triar la beca general en el moment de fer l’automatrícula, has de contactar amb la </a:t>
            </a:r>
            <a:r>
              <a:rPr lang="ca-ES" sz="1200" b="0" i="0" dirty="0">
                <a:effectLst/>
                <a:latin typeface="Arial" panose="020B0604020202020204" pitchFamily="34" charset="0"/>
                <a:hlinkClick r:id="rId4"/>
              </a:rPr>
              <a:t>Gestió Acadèmica </a:t>
            </a:r>
            <a:r>
              <a:rPr lang="ca-ES" sz="1200" b="0" i="0" dirty="0">
                <a:effectLst/>
                <a:latin typeface="Arial" panose="020B0604020202020204" pitchFamily="34" charset="0"/>
              </a:rPr>
              <a:t>i adjuntar còpia del teu resguard de sol·licitud de beca general. No gravis la matrícula fins que es solucioni aquest problema.</a:t>
            </a:r>
          </a:p>
          <a:p>
            <a:pPr algn="just" eaLnBrk="1" hangingPunct="1">
              <a:spcBef>
                <a:spcPct val="0"/>
              </a:spcBef>
              <a:buNone/>
              <a:defRPr/>
            </a:pPr>
            <a:endParaRPr lang="ca-ES" sz="1200" b="0" i="0" dirty="0">
              <a:effectLst/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ca-ES" sz="1200" b="0" i="0" dirty="0">
                <a:effectLst/>
                <a:latin typeface="Arial" panose="020B0604020202020204" pitchFamily="34" charset="0"/>
              </a:rPr>
              <a:t>Un cop matriculat de forma ordinària, ja no és possible modificar-la per a incloure la condició de becari condicional. Quan es resolgui la beca, en el cas que sigui favorable la universitat et retornarà automàticament la part de la matrícula que et correspongui.</a:t>
            </a:r>
          </a:p>
          <a:p>
            <a:pPr algn="just" eaLnBrk="1" hangingPunct="1">
              <a:spcBef>
                <a:spcPct val="0"/>
              </a:spcBef>
              <a:buNone/>
              <a:defRPr/>
            </a:pPr>
            <a:endParaRPr lang="ca-ES" sz="1200" b="0" i="0" dirty="0">
              <a:effectLst/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ca-ES" sz="1200" b="0" i="0" dirty="0">
                <a:effectLst/>
                <a:latin typeface="Arial" panose="020B0604020202020204" pitchFamily="34" charset="0"/>
              </a:rPr>
              <a:t>Tingues en compte que: Un cop iniciat el curs acadèmic, en el cas de no haver fet la sol·licitud de beca de Règim General o, en el supòsit d’haver-la sol·licitat i no complir els requisits acadèmics, podràs optar a fer la sol·licitud de la Beca Equitat. Aquestes beques es podran sol·licitar un cop iniciat el curs</a:t>
            </a:r>
            <a:endParaRPr lang="ca-ES" altLang="es-ES" sz="1200" b="1" dirty="0">
              <a:latin typeface="Arial" panose="020B0604020202020204" pitchFamily="34" charset="0"/>
            </a:endParaRPr>
          </a:p>
        </p:txBody>
      </p:sp>
      <p:grpSp>
        <p:nvGrpSpPr>
          <p:cNvPr id="10" name="Agrupar 9"/>
          <p:cNvGrpSpPr/>
          <p:nvPr/>
        </p:nvGrpSpPr>
        <p:grpSpPr>
          <a:xfrm>
            <a:off x="-13418" y="-96679"/>
            <a:ext cx="9152204" cy="1260101"/>
            <a:chOff x="9253" y="-63248"/>
            <a:chExt cx="9152204" cy="1260101"/>
          </a:xfrm>
        </p:grpSpPr>
        <p:sp>
          <p:nvSpPr>
            <p:cNvPr id="12" name="Rectángulo 11"/>
            <p:cNvSpPr>
              <a:spLocks/>
            </p:cNvSpPr>
            <p:nvPr/>
          </p:nvSpPr>
          <p:spPr bwMode="auto">
            <a:xfrm>
              <a:off x="17457" y="-63248"/>
              <a:ext cx="9144000" cy="1260000"/>
            </a:xfrm>
            <a:prstGeom prst="rect">
              <a:avLst/>
            </a:prstGeom>
            <a:solidFill>
              <a:srgbClr val="FFFFD3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  <p:pic>
          <p:nvPicPr>
            <p:cNvPr id="13" name="Imagen 12" descr="Icono&#10;&#10;Descripción generada automáticamente">
              <a:extLst>
                <a:ext uri="{FF2B5EF4-FFF2-40B4-BE49-F238E27FC236}">
                  <a16:creationId xmlns:a16="http://schemas.microsoft.com/office/drawing/2014/main" id="{58EFF8BE-C8DE-4894-AA31-D120717A0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3" y="-27384"/>
              <a:ext cx="4994796" cy="1224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n 6">
            <a:extLst>
              <a:ext uri="{FF2B5EF4-FFF2-40B4-BE49-F238E27FC236}">
                <a16:creationId xmlns:a16="http://schemas.microsoft.com/office/drawing/2014/main" id="{75635E33-704C-4C81-A785-48BA27378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AE5E60D4-9475-48F8-8135-5A3D2970FB1C}"/>
              </a:ext>
            </a:extLst>
          </p:cNvPr>
          <p:cNvSpPr/>
          <p:nvPr/>
        </p:nvSpPr>
        <p:spPr>
          <a:xfrm>
            <a:off x="0" y="0"/>
            <a:ext cx="9144000" cy="57658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schemeClr val="tx1"/>
              </a:solidFill>
              <a:latin typeface="Arial" charset="0"/>
              <a:ea typeface="ＭＳ Ｐゴシック" pitchFamily="-84" charset="-128"/>
            </a:endParaRPr>
          </a:p>
        </p:txBody>
      </p:sp>
      <p:pic>
        <p:nvPicPr>
          <p:cNvPr id="16388" name="Imagen 7" descr="uab-log.png">
            <a:extLst>
              <a:ext uri="{FF2B5EF4-FFF2-40B4-BE49-F238E27FC236}">
                <a16:creationId xmlns:a16="http://schemas.microsoft.com/office/drawing/2014/main" id="{C706B05B-78EF-428E-975F-8B3C3DC30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6161088"/>
            <a:ext cx="2179638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Marcador de número de diapositiva 4">
            <a:extLst>
              <a:ext uri="{FF2B5EF4-FFF2-40B4-BE49-F238E27FC236}">
                <a16:creationId xmlns:a16="http://schemas.microsoft.com/office/drawing/2014/main" id="{CDD1BCCA-D6BF-4156-AE87-8D262B4A77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81725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8F01F83-5D7E-46C1-842C-D53FB0B52742}" type="slidenum">
              <a:rPr lang="es-ES" altLang="ca-E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es-ES" altLang="ca-E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0" name="CuadroTexto 16">
            <a:extLst>
              <a:ext uri="{FF2B5EF4-FFF2-40B4-BE49-F238E27FC236}">
                <a16:creationId xmlns:a16="http://schemas.microsoft.com/office/drawing/2014/main" id="{97A78573-E1D3-4FAE-9B56-D083CFC47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311" y="891802"/>
            <a:ext cx="760095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85000"/>
              </a:lnSpc>
            </a:pPr>
            <a:endParaRPr lang="is-IS" altLang="ca-ES" sz="2400" b="1" dirty="0">
              <a:solidFill>
                <a:srgbClr val="3BAF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r>
              <a:rPr lang="is-IS" altLang="ca-ES" sz="2400" b="1" dirty="0">
                <a:solidFill>
                  <a:srgbClr val="3BAF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 BECARIS</a:t>
            </a:r>
            <a:endParaRPr lang="ca-ES" altLang="ca-ES" sz="3600" b="1" dirty="0">
              <a:solidFill>
                <a:srgbClr val="3BAF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endParaRPr lang="ca-ES" altLang="ca-ES" sz="3200" b="1" dirty="0">
              <a:solidFill>
                <a:srgbClr val="3BAF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1" name="Rectangle 3">
            <a:extLst>
              <a:ext uri="{FF2B5EF4-FFF2-40B4-BE49-F238E27FC236}">
                <a16:creationId xmlns:a16="http://schemas.microsoft.com/office/drawing/2014/main" id="{993A4AC1-8FA1-4B95-84AC-0128895D4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1587500"/>
            <a:ext cx="83534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ca-ES" altLang="ca-ES" sz="2000" b="1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</a:pPr>
            <a:endParaRPr lang="ca-ES" altLang="ca-ES" sz="1800" b="1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ca-ES" altLang="ca-ES" sz="1100">
              <a:latin typeface="Calibri" panose="020F0502020204030204" pitchFamily="34" charset="0"/>
            </a:endParaRP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492C1B82-2E51-4EE9-BC75-90F06DE24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1367613"/>
            <a:ext cx="8228013" cy="3574376"/>
          </a:xfrm>
          <a:prstGeom prst="rect">
            <a:avLst/>
          </a:prstGeom>
          <a:noFill/>
          <a:ln>
            <a:noFill/>
          </a:ln>
        </p:spPr>
        <p:txBody>
          <a:bodyPr lIns="252000" tIns="252000" rIns="252000" bIns="252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11588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buNone/>
            </a:pPr>
            <a:r>
              <a:rPr lang="ca-ES" sz="1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Beca de caràcter general</a:t>
            </a:r>
          </a:p>
          <a:p>
            <a:pPr algn="l"/>
            <a:endParaRPr lang="ca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a-ES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L’administració que s’encarrega de gestionar la teva sol·licitud de beca a Catalunya és l’AGAUR.</a:t>
            </a:r>
          </a:p>
          <a:p>
            <a:pPr algn="l"/>
            <a:r>
              <a:rPr lang="ca-ES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 conèixer l’estat de tramitació de la teva sol·licitud consulta directament l’OVT (Oficina Virtual de Tràmits de l’AGAUR), allà hi trobaràs aquesta informació actualitzada permanentment.</a:t>
            </a:r>
          </a:p>
          <a:p>
            <a:pPr algn="l"/>
            <a:r>
              <a:rPr lang="ca-ES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 mes de setembre podràs entrar de nou al formulari de sol·licitud de la beca general (web Ministeri) per corregir dades. </a:t>
            </a:r>
            <a:r>
              <a:rPr lang="ca-ES" sz="1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És molt important </a:t>
            </a:r>
            <a:r>
              <a:rPr lang="ca-ES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que entris al formulari per assegurar-te que has indicat correctament la titulació que curses, i sobre tot per comprovar que has indicat que estudies a la UAB. Si no indiques que estudies a la UAB, la teva beca no es gestionarà correctament</a:t>
            </a:r>
          </a:p>
          <a:p>
            <a:pPr algn="l">
              <a:buNone/>
            </a:pPr>
            <a:endParaRPr lang="ca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None/>
            </a:pPr>
            <a:r>
              <a:rPr lang="ca-ES" sz="1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DOCUMENTACIÓ:</a:t>
            </a:r>
          </a:p>
          <a:p>
            <a:pPr algn="l">
              <a:buNone/>
            </a:pPr>
            <a:r>
              <a:rPr lang="ca-ES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 has de presentar documentació per afegir a la sol·licitud, has de fer-ho preferentment pel tràmit telemàtic de Tràmit Genèric de l’AGAUR.</a:t>
            </a:r>
          </a:p>
          <a:p>
            <a:pPr algn="l">
              <a:buNone/>
            </a:pPr>
            <a:r>
              <a:rPr lang="ca-ES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Tingues en compte que és imprescindible que el document d’identificació (DNI/NIE) que consta a la sol·licitud de beca sigui exactament igual al que tens informat a les dades personals de la teva matrícula.</a:t>
            </a:r>
          </a:p>
        </p:txBody>
      </p:sp>
      <p:grpSp>
        <p:nvGrpSpPr>
          <p:cNvPr id="10" name="Agrupar 9"/>
          <p:cNvGrpSpPr/>
          <p:nvPr/>
        </p:nvGrpSpPr>
        <p:grpSpPr>
          <a:xfrm>
            <a:off x="-13418" y="-96679"/>
            <a:ext cx="9152204" cy="1260101"/>
            <a:chOff x="9253" y="-63248"/>
            <a:chExt cx="9152204" cy="1260101"/>
          </a:xfrm>
        </p:grpSpPr>
        <p:sp>
          <p:nvSpPr>
            <p:cNvPr id="12" name="Rectángulo 11"/>
            <p:cNvSpPr>
              <a:spLocks/>
            </p:cNvSpPr>
            <p:nvPr/>
          </p:nvSpPr>
          <p:spPr bwMode="auto">
            <a:xfrm>
              <a:off x="17457" y="-63248"/>
              <a:ext cx="9144000" cy="1260000"/>
            </a:xfrm>
            <a:prstGeom prst="rect">
              <a:avLst/>
            </a:prstGeom>
            <a:solidFill>
              <a:srgbClr val="FFFFD3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  <p:pic>
          <p:nvPicPr>
            <p:cNvPr id="13" name="Imagen 12" descr="Icono&#10;&#10;Descripción generada automáticamente">
              <a:extLst>
                <a:ext uri="{FF2B5EF4-FFF2-40B4-BE49-F238E27FC236}">
                  <a16:creationId xmlns:a16="http://schemas.microsoft.com/office/drawing/2014/main" id="{58EFF8BE-C8DE-4894-AA31-D120717A0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3" y="-27384"/>
              <a:ext cx="4994796" cy="1224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0191208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n 6">
            <a:extLst>
              <a:ext uri="{FF2B5EF4-FFF2-40B4-BE49-F238E27FC236}">
                <a16:creationId xmlns:a16="http://schemas.microsoft.com/office/drawing/2014/main" id="{75635E33-704C-4C81-A785-48BA27378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AE5E60D4-9475-48F8-8135-5A3D2970FB1C}"/>
              </a:ext>
            </a:extLst>
          </p:cNvPr>
          <p:cNvSpPr/>
          <p:nvPr/>
        </p:nvSpPr>
        <p:spPr>
          <a:xfrm>
            <a:off x="0" y="0"/>
            <a:ext cx="9144000" cy="57658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schemeClr val="tx1"/>
              </a:solidFill>
              <a:latin typeface="Arial" charset="0"/>
              <a:ea typeface="ＭＳ Ｐゴシック" pitchFamily="-84" charset="-128"/>
            </a:endParaRPr>
          </a:p>
        </p:txBody>
      </p:sp>
      <p:pic>
        <p:nvPicPr>
          <p:cNvPr id="16388" name="Imagen 7" descr="uab-log.png">
            <a:extLst>
              <a:ext uri="{FF2B5EF4-FFF2-40B4-BE49-F238E27FC236}">
                <a16:creationId xmlns:a16="http://schemas.microsoft.com/office/drawing/2014/main" id="{C706B05B-78EF-428E-975F-8B3C3DC30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6161088"/>
            <a:ext cx="2179638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Marcador de número de diapositiva 4">
            <a:extLst>
              <a:ext uri="{FF2B5EF4-FFF2-40B4-BE49-F238E27FC236}">
                <a16:creationId xmlns:a16="http://schemas.microsoft.com/office/drawing/2014/main" id="{CDD1BCCA-D6BF-4156-AE87-8D262B4A77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81725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8F01F83-5D7E-46C1-842C-D53FB0B52742}" type="slidenum">
              <a:rPr lang="es-ES" altLang="ca-E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es-ES" altLang="ca-E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0" name="CuadroTexto 16">
            <a:extLst>
              <a:ext uri="{FF2B5EF4-FFF2-40B4-BE49-F238E27FC236}">
                <a16:creationId xmlns:a16="http://schemas.microsoft.com/office/drawing/2014/main" id="{97A78573-E1D3-4FAE-9B56-D083CFC47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311" y="891802"/>
            <a:ext cx="760095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85000"/>
              </a:lnSpc>
            </a:pPr>
            <a:endParaRPr lang="is-IS" altLang="ca-ES" sz="2400" b="1" dirty="0">
              <a:solidFill>
                <a:srgbClr val="3BAF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r>
              <a:rPr lang="is-IS" altLang="ca-ES" sz="2400" b="1" dirty="0">
                <a:solidFill>
                  <a:srgbClr val="3BAF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 BECARIS</a:t>
            </a:r>
            <a:endParaRPr lang="ca-ES" altLang="ca-ES" sz="3600" b="1" dirty="0">
              <a:solidFill>
                <a:srgbClr val="3BAF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endParaRPr lang="ca-ES" altLang="ca-ES" sz="3200" b="1" dirty="0">
              <a:solidFill>
                <a:srgbClr val="3BAF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1" name="Rectangle 3">
            <a:extLst>
              <a:ext uri="{FF2B5EF4-FFF2-40B4-BE49-F238E27FC236}">
                <a16:creationId xmlns:a16="http://schemas.microsoft.com/office/drawing/2014/main" id="{993A4AC1-8FA1-4B95-84AC-0128895D4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1587500"/>
            <a:ext cx="83534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ca-ES" altLang="ca-ES" sz="2000" b="1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</a:pPr>
            <a:endParaRPr lang="ca-ES" altLang="ca-ES" sz="1800" b="1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ca-ES" altLang="ca-ES" sz="1100">
              <a:latin typeface="Calibri" panose="020F0502020204030204" pitchFamily="34" charset="0"/>
            </a:endParaRP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492C1B82-2E51-4EE9-BC75-90F06DE24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1367613"/>
            <a:ext cx="8228013" cy="3537443"/>
          </a:xfrm>
          <a:prstGeom prst="rect">
            <a:avLst/>
          </a:prstGeom>
          <a:noFill/>
          <a:ln>
            <a:noFill/>
          </a:ln>
        </p:spPr>
        <p:txBody>
          <a:bodyPr lIns="252000" tIns="252000" rIns="252000" bIns="252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11588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buNone/>
            </a:pPr>
            <a:r>
              <a:rPr lang="ca-ES" sz="1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INFORMACIÓ GENERAL</a:t>
            </a:r>
            <a:r>
              <a:rPr lang="ca-ES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>
              <a:buNone/>
            </a:pPr>
            <a:r>
              <a:rPr lang="ca-ES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Tens tota la informació dels requisits acadèmics, econòmics i d'altres a les pàgines del Ministeri i l'AGAUR.</a:t>
            </a:r>
          </a:p>
          <a:p>
            <a:pPr algn="l">
              <a:buNone/>
            </a:pPr>
            <a:r>
              <a:rPr lang="ca-ES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 cop l'AGAUR o el Ministeri proposen la beca com a denegada, es procedeix al cobrament de la matrícula d’acord amb la normativa de la UAB, al número de compte que has facilitat a la teva gestió acadèmica. El cobrament es farà en un únic termini. En aquests casos la UAB t’avisarà amb antelació per correu electrònic.</a:t>
            </a:r>
          </a:p>
          <a:p>
            <a:pPr algn="l">
              <a:buNone/>
            </a:pPr>
            <a:r>
              <a:rPr lang="ca-ES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presentació d’al·legacions o recursos no eximeix de fer el pagament de la matrícula.</a:t>
            </a:r>
          </a:p>
          <a:p>
            <a:pPr algn="l">
              <a:buNone/>
            </a:pPr>
            <a:r>
              <a:rPr lang="ca-ES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 concedir-te la beca definitivament has de complir els requisits de la convocatòria 2022/2023 per la qual cosa el fet que t’hagis pogut o no matricular com a becari condicional no determinarà el resultat final de la sol·licitud.</a:t>
            </a:r>
          </a:p>
          <a:p>
            <a:pPr algn="l">
              <a:buNone/>
            </a:pPr>
            <a:endParaRPr lang="ca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None/>
            </a:pPr>
            <a:r>
              <a:rPr lang="ca-ES" sz="1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Modificacions de matrícula amb sol·licitud de beca</a:t>
            </a:r>
          </a:p>
          <a:p>
            <a:pPr algn="l">
              <a:buNone/>
            </a:pPr>
            <a:r>
              <a:rPr lang="ca-ES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 modificacions de matrícula que afecten el nombre de crèdits i altres validacions de requisits acadèmics establerts a les convocatòries poden afectar-ne la resolució, així com a la possibilitat d’obtenir els diferents tipus d’ajuts. Per això, si has demanat beca, tingues en compte les condicions acadèmiques establertes a l’hora de demanar canvis en la matrícula, especialment quan la modificació de matrícula comporti reduir el nombre de crèdits matriculats per sota de 60 crèdits</a:t>
            </a:r>
          </a:p>
        </p:txBody>
      </p:sp>
      <p:grpSp>
        <p:nvGrpSpPr>
          <p:cNvPr id="10" name="Agrupar 9"/>
          <p:cNvGrpSpPr/>
          <p:nvPr/>
        </p:nvGrpSpPr>
        <p:grpSpPr>
          <a:xfrm>
            <a:off x="-13418" y="-96679"/>
            <a:ext cx="9152204" cy="1260101"/>
            <a:chOff x="9253" y="-63248"/>
            <a:chExt cx="9152204" cy="1260101"/>
          </a:xfrm>
        </p:grpSpPr>
        <p:sp>
          <p:nvSpPr>
            <p:cNvPr id="12" name="Rectángulo 11"/>
            <p:cNvSpPr>
              <a:spLocks/>
            </p:cNvSpPr>
            <p:nvPr/>
          </p:nvSpPr>
          <p:spPr bwMode="auto">
            <a:xfrm>
              <a:off x="17457" y="-63248"/>
              <a:ext cx="9144000" cy="1260000"/>
            </a:xfrm>
            <a:prstGeom prst="rect">
              <a:avLst/>
            </a:prstGeom>
            <a:solidFill>
              <a:srgbClr val="FFFFD3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  <p:pic>
          <p:nvPicPr>
            <p:cNvPr id="13" name="Imagen 12" descr="Icono&#10;&#10;Descripción generada automáticamente">
              <a:extLst>
                <a:ext uri="{FF2B5EF4-FFF2-40B4-BE49-F238E27FC236}">
                  <a16:creationId xmlns:a16="http://schemas.microsoft.com/office/drawing/2014/main" id="{58EFF8BE-C8DE-4894-AA31-D120717A0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3" y="-27384"/>
              <a:ext cx="4994796" cy="1224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0661083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6">
            <a:extLst>
              <a:ext uri="{FF2B5EF4-FFF2-40B4-BE49-F238E27FC236}">
                <a16:creationId xmlns:a16="http://schemas.microsoft.com/office/drawing/2014/main" id="{4F8B69BA-D99C-4452-BB4A-6B5284892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F4B7C56E-3F4B-4770-861D-270B4CDD62AC}"/>
              </a:ext>
            </a:extLst>
          </p:cNvPr>
          <p:cNvSpPr/>
          <p:nvPr/>
        </p:nvSpPr>
        <p:spPr>
          <a:xfrm>
            <a:off x="-4763" y="1192213"/>
            <a:ext cx="9148763" cy="47244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ca-ES" altLang="ca-ES" sz="2400" b="1" dirty="0">
              <a:solidFill>
                <a:srgbClr val="000000"/>
              </a:solidFill>
              <a:latin typeface="Calibri" panose="020F0502020204030204" pitchFamily="34" charset="0"/>
              <a:ea typeface="Carlito"/>
              <a:cs typeface="Carlito"/>
            </a:endParaRPr>
          </a:p>
        </p:txBody>
      </p:sp>
      <p:pic>
        <p:nvPicPr>
          <p:cNvPr id="18436" name="Imagen 7" descr="uab-log.png">
            <a:extLst>
              <a:ext uri="{FF2B5EF4-FFF2-40B4-BE49-F238E27FC236}">
                <a16:creationId xmlns:a16="http://schemas.microsoft.com/office/drawing/2014/main" id="{BAD75F1F-EEC9-4656-A8C5-433500ECD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6161088"/>
            <a:ext cx="2179638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Marcador de número de diapositiva 4">
            <a:extLst>
              <a:ext uri="{FF2B5EF4-FFF2-40B4-BE49-F238E27FC236}">
                <a16:creationId xmlns:a16="http://schemas.microsoft.com/office/drawing/2014/main" id="{B9DF24B3-7677-4F25-9981-65CBF119C6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81725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B68A659B-5B83-49D5-82FE-4970407903A1}" type="slidenum">
              <a:rPr lang="es-ES" altLang="ca-E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es-ES" altLang="ca-E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8" name="Rectangle 3">
            <a:extLst>
              <a:ext uri="{FF2B5EF4-FFF2-40B4-BE49-F238E27FC236}">
                <a16:creationId xmlns:a16="http://schemas.microsoft.com/office/drawing/2014/main" id="{6464B813-2D2D-4F6B-951A-C0D0C4E1F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1587500"/>
            <a:ext cx="83534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ca-ES" altLang="ca-ES" sz="2000" b="1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</a:pPr>
            <a:endParaRPr lang="ca-ES" altLang="ca-ES" sz="2000" b="1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ca-ES" altLang="ca-ES" sz="2000">
              <a:latin typeface="Calibri" panose="020F0502020204030204" pitchFamily="34" charset="0"/>
            </a:endParaRPr>
          </a:p>
        </p:txBody>
      </p:sp>
      <p:sp>
        <p:nvSpPr>
          <p:cNvPr id="18440" name="Rectangle 2">
            <a:extLst>
              <a:ext uri="{FF2B5EF4-FFF2-40B4-BE49-F238E27FC236}">
                <a16:creationId xmlns:a16="http://schemas.microsoft.com/office/drawing/2014/main" id="{91768D7A-8CF0-454B-900B-DAEAC1905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384300"/>
            <a:ext cx="7273925" cy="97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ca-ES" altLang="ca-ES" sz="2400" b="1" dirty="0">
                <a:solidFill>
                  <a:srgbClr val="3BAF29"/>
                </a:solidFill>
                <a:cs typeface="Tahoma" panose="020B0604030504040204" pitchFamily="34" charset="0"/>
              </a:rPr>
              <a:t>Què he de fer si tinc assignatures aprovades en uns estudis universitaris previs?</a:t>
            </a:r>
            <a:endParaRPr lang="ca-ES" altLang="ca-ES" sz="2400" b="1" dirty="0">
              <a:solidFill>
                <a:srgbClr val="3BAF29"/>
              </a:solidFill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E404F975-1D64-4055-8454-2C5156E83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2566988"/>
            <a:ext cx="7416800" cy="4141787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eaLnBrk="1" hangingPunct="1">
              <a:spcBef>
                <a:spcPts val="1200"/>
              </a:spcBef>
              <a:buFont typeface="+mj-lt"/>
              <a:buAutoNum type="arabicPeriod"/>
              <a:defRPr/>
            </a:pPr>
            <a:r>
              <a:rPr lang="ca-ES" altLang="ca-ES" dirty="0">
                <a:latin typeface="Calibri" panose="020F0502020204030204" pitchFamily="34" charset="0"/>
                <a:cs typeface="Tahoma" panose="020B0604030504040204" pitchFamily="34" charset="0"/>
              </a:rPr>
              <a:t>Fer la matrícula del primer curs</a:t>
            </a:r>
          </a:p>
          <a:p>
            <a:pPr marL="457200" indent="-457200" algn="just" eaLnBrk="1" hangingPunct="1">
              <a:spcBef>
                <a:spcPts val="1200"/>
              </a:spcBef>
              <a:buFont typeface="+mj-lt"/>
              <a:buAutoNum type="arabicPeriod"/>
              <a:defRPr/>
            </a:pPr>
            <a:r>
              <a:rPr lang="ca-ES" altLang="ca-ES" dirty="0">
                <a:latin typeface="Calibri" panose="020F0502020204030204" pitchFamily="34" charset="0"/>
                <a:cs typeface="Tahoma" panose="020B0604030504040204" pitchFamily="34" charset="0"/>
              </a:rPr>
              <a:t>Sol·licitar el reconeixement adjuntant certificat acadèmic, pla d’estudis, i programes de les assignatures</a:t>
            </a:r>
          </a:p>
          <a:p>
            <a:pPr marL="457200" indent="-457200" algn="just" eaLnBrk="1" hangingPunct="1">
              <a:spcBef>
                <a:spcPts val="1200"/>
              </a:spcBef>
              <a:buFont typeface="+mj-lt"/>
              <a:buAutoNum type="arabicPeriod"/>
              <a:defRPr/>
            </a:pPr>
            <a:r>
              <a:rPr lang="ca-ES" altLang="ca-ES" dirty="0">
                <a:latin typeface="Calibri" panose="020F0502020204030204" pitchFamily="34" charset="0"/>
                <a:cs typeface="Tahoma" panose="020B0604030504040204" pitchFamily="34" charset="0"/>
              </a:rPr>
              <a:t>Modificarem la matrícula a posteriori</a:t>
            </a:r>
          </a:p>
          <a:p>
            <a:pPr marL="1193800" lvl="1" indent="-476250" algn="just" eaLnBrk="1" hangingPunct="1">
              <a:buFontTx/>
              <a:buChar char="-"/>
              <a:defRPr/>
            </a:pPr>
            <a:endParaRPr lang="ca-ES" altLang="ca-ES" dirty="0">
              <a:solidFill>
                <a:srgbClr val="FF0000"/>
              </a:solidFill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marL="1193800" lvl="1" indent="-476250" eaLnBrk="1" hangingPunct="1">
              <a:buFontTx/>
              <a:buChar char="-"/>
              <a:defRPr/>
            </a:pPr>
            <a:endParaRPr lang="ca-ES" altLang="ca-ES" dirty="0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a-ES" altLang="ca-ES" sz="2000" dirty="0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a-ES" altLang="ca-ES" sz="2000" dirty="0">
              <a:latin typeface="Calibri" panose="020F050202020403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Agrupar 9"/>
          <p:cNvGrpSpPr/>
          <p:nvPr/>
        </p:nvGrpSpPr>
        <p:grpSpPr>
          <a:xfrm>
            <a:off x="9253" y="-63248"/>
            <a:ext cx="9152204" cy="1260101"/>
            <a:chOff x="9253" y="-63248"/>
            <a:chExt cx="9152204" cy="1260101"/>
          </a:xfrm>
        </p:grpSpPr>
        <p:sp>
          <p:nvSpPr>
            <p:cNvPr id="12" name="Rectángulo 11"/>
            <p:cNvSpPr>
              <a:spLocks/>
            </p:cNvSpPr>
            <p:nvPr/>
          </p:nvSpPr>
          <p:spPr bwMode="auto">
            <a:xfrm>
              <a:off x="17457" y="-63248"/>
              <a:ext cx="9144000" cy="1260000"/>
            </a:xfrm>
            <a:prstGeom prst="rect">
              <a:avLst/>
            </a:prstGeom>
            <a:solidFill>
              <a:srgbClr val="FFFFD3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  <p:pic>
          <p:nvPicPr>
            <p:cNvPr id="13" name="Imagen 12" descr="Icono&#10;&#10;Descripción generada automáticamente">
              <a:extLst>
                <a:ext uri="{FF2B5EF4-FFF2-40B4-BE49-F238E27FC236}">
                  <a16:creationId xmlns:a16="http://schemas.microsoft.com/office/drawing/2014/main" id="{58EFF8BE-C8DE-4894-AA31-D120717A0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3" y="-27384"/>
              <a:ext cx="4994796" cy="1224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n 6">
            <a:extLst>
              <a:ext uri="{FF2B5EF4-FFF2-40B4-BE49-F238E27FC236}">
                <a16:creationId xmlns:a16="http://schemas.microsoft.com/office/drawing/2014/main" id="{BE290DFF-A56F-4D1B-82FE-9E30FA301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3C0B7A46-6704-48AD-958B-8DE8C68AE0E2}"/>
              </a:ext>
            </a:extLst>
          </p:cNvPr>
          <p:cNvSpPr/>
          <p:nvPr/>
        </p:nvSpPr>
        <p:spPr>
          <a:xfrm>
            <a:off x="0" y="0"/>
            <a:ext cx="9139238" cy="57658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schemeClr val="tx1"/>
              </a:solidFill>
              <a:latin typeface="Arial" charset="0"/>
              <a:ea typeface="ＭＳ Ｐゴシック" pitchFamily="-84" charset="-128"/>
            </a:endParaRPr>
          </a:p>
        </p:txBody>
      </p:sp>
      <p:pic>
        <p:nvPicPr>
          <p:cNvPr id="19460" name="Imagen 7" descr="uab-log.png">
            <a:extLst>
              <a:ext uri="{FF2B5EF4-FFF2-40B4-BE49-F238E27FC236}">
                <a16:creationId xmlns:a16="http://schemas.microsoft.com/office/drawing/2014/main" id="{04FA0D36-2F3B-4CC2-9031-C6991046D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6161088"/>
            <a:ext cx="2179638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Marcador de número de diapositiva 4">
            <a:extLst>
              <a:ext uri="{FF2B5EF4-FFF2-40B4-BE49-F238E27FC236}">
                <a16:creationId xmlns:a16="http://schemas.microsoft.com/office/drawing/2014/main" id="{7DB9E1A3-3DA1-495A-A7E1-5D7E55D464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81725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559C085F-8AE4-4AA9-AAFA-48DF7FF56CF6}" type="slidenum">
              <a:rPr lang="es-ES" altLang="ca-E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es-ES" altLang="ca-E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3" name="CuadroTexto 16">
            <a:extLst>
              <a:ext uri="{FF2B5EF4-FFF2-40B4-BE49-F238E27FC236}">
                <a16:creationId xmlns:a16="http://schemas.microsoft.com/office/drawing/2014/main" id="{6A26420C-F249-41B9-9CF5-1627F24A4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742" y="942914"/>
            <a:ext cx="760095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85000"/>
              </a:lnSpc>
            </a:pPr>
            <a:endParaRPr lang="is-IS" altLang="ca-ES" sz="2400" b="1" dirty="0">
              <a:solidFill>
                <a:srgbClr val="3BAF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r>
              <a:rPr lang="es-ES" altLang="ca-ES" sz="2400" b="1" dirty="0" err="1">
                <a:solidFill>
                  <a:srgbClr val="3BAF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lang="es-ES" altLang="ca-ES" sz="2400" b="1" dirty="0">
                <a:solidFill>
                  <a:srgbClr val="3BAF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ca-ES" sz="2400" b="1" dirty="0" err="1">
                <a:solidFill>
                  <a:srgbClr val="3BAF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serà</a:t>
            </a:r>
            <a:r>
              <a:rPr lang="es-ES" altLang="ca-ES" sz="2400" b="1" dirty="0">
                <a:solidFill>
                  <a:srgbClr val="3BAF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s-ES" altLang="ca-ES" sz="2400" b="1" dirty="0" err="1">
                <a:solidFill>
                  <a:srgbClr val="3BAF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docència</a:t>
            </a:r>
            <a:r>
              <a:rPr lang="es-ES" altLang="ca-ES" sz="2400" b="1" dirty="0">
                <a:solidFill>
                  <a:srgbClr val="3BAF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altLang="ca-ES" sz="2400" b="1" dirty="0" err="1">
                <a:solidFill>
                  <a:srgbClr val="3BAF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es-ES" altLang="ca-ES" sz="2400" b="1" dirty="0">
                <a:solidFill>
                  <a:srgbClr val="3BAF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ca-ES" sz="2400" b="1" dirty="0" err="1">
                <a:solidFill>
                  <a:srgbClr val="3BAF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horaris</a:t>
            </a:r>
            <a:r>
              <a:rPr lang="es-ES" altLang="ca-ES" sz="2400" b="1" dirty="0">
                <a:solidFill>
                  <a:srgbClr val="3BAF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ca-ES" altLang="ca-ES" sz="3600" b="1" dirty="0">
              <a:solidFill>
                <a:srgbClr val="3BAF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endParaRPr lang="ca-ES" altLang="ca-ES" sz="3200" b="1" dirty="0">
              <a:solidFill>
                <a:srgbClr val="3BAF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4" name="Rectangle 3">
            <a:extLst>
              <a:ext uri="{FF2B5EF4-FFF2-40B4-BE49-F238E27FC236}">
                <a16:creationId xmlns:a16="http://schemas.microsoft.com/office/drawing/2014/main" id="{2957C5A6-1D26-46D1-BD6D-859E36D97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3498598"/>
            <a:ext cx="8353425" cy="281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ca-ES" altLang="ca-ES" sz="2000" b="1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</a:pPr>
            <a:endParaRPr lang="ca-ES" altLang="ca-ES" sz="1800" b="1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ca-ES" altLang="ca-ES" sz="1100">
              <a:latin typeface="Calibri" panose="020F0502020204030204" pitchFamily="34" charset="0"/>
            </a:endParaRPr>
          </a:p>
        </p:txBody>
      </p:sp>
      <p:pic>
        <p:nvPicPr>
          <p:cNvPr id="19466" name="Imagen 3" descr="Imagen que contiene interior, tabla, azul, computadora&#10;&#10;Descripción generada automáticamente">
            <a:extLst>
              <a:ext uri="{FF2B5EF4-FFF2-40B4-BE49-F238E27FC236}">
                <a16:creationId xmlns:a16="http://schemas.microsoft.com/office/drawing/2014/main" id="{ECCF5FAF-926C-49AF-835A-42FEB6EB0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824" y="1165690"/>
            <a:ext cx="2105835" cy="12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Agrupar 11"/>
          <p:cNvGrpSpPr/>
          <p:nvPr/>
        </p:nvGrpSpPr>
        <p:grpSpPr>
          <a:xfrm>
            <a:off x="9253" y="-63248"/>
            <a:ext cx="9152204" cy="1260101"/>
            <a:chOff x="9253" y="-63248"/>
            <a:chExt cx="9152204" cy="1260101"/>
          </a:xfrm>
        </p:grpSpPr>
        <p:sp>
          <p:nvSpPr>
            <p:cNvPr id="14" name="Rectángulo 13"/>
            <p:cNvSpPr>
              <a:spLocks/>
            </p:cNvSpPr>
            <p:nvPr/>
          </p:nvSpPr>
          <p:spPr bwMode="auto">
            <a:xfrm>
              <a:off x="17457" y="-63248"/>
              <a:ext cx="9144000" cy="1260000"/>
            </a:xfrm>
            <a:prstGeom prst="rect">
              <a:avLst/>
            </a:prstGeom>
            <a:solidFill>
              <a:srgbClr val="FFFFD3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  <p:pic>
          <p:nvPicPr>
            <p:cNvPr id="15" name="Imagen 12" descr="Icono&#10;&#10;Descripción generada automáticamente">
              <a:extLst>
                <a:ext uri="{FF2B5EF4-FFF2-40B4-BE49-F238E27FC236}">
                  <a16:creationId xmlns:a16="http://schemas.microsoft.com/office/drawing/2014/main" id="{58EFF8BE-C8DE-4894-AA31-D120717A0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3" y="-27384"/>
              <a:ext cx="4994796" cy="1224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7">
            <a:extLst>
              <a:ext uri="{FF2B5EF4-FFF2-40B4-BE49-F238E27FC236}">
                <a16:creationId xmlns:a16="http://schemas.microsoft.com/office/drawing/2014/main" id="{D429CA2A-38C0-45A8-8C56-9A5FE76BC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25" y="2049827"/>
            <a:ext cx="8001000" cy="4171463"/>
          </a:xfrm>
          <a:prstGeom prst="rect">
            <a:avLst/>
          </a:prstGeom>
          <a:noFill/>
          <a:ln>
            <a:noFill/>
          </a:ln>
        </p:spPr>
        <p:txBody>
          <a:bodyPr lIns="252000" tIns="252000" rIns="252000" bIns="252000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 typeface="Calibri" panose="020F0502020204030204" pitchFamily="34" charset="0"/>
              <a:buAutoNum type="alphaLcPeriod"/>
              <a:defRPr/>
            </a:pPr>
            <a:r>
              <a:rPr lang="ca-ES" altLang="es-ES" sz="2000" dirty="0">
                <a:latin typeface="Arial" panose="020B0604020202020204" pitchFamily="34" charset="0"/>
              </a:rPr>
              <a:t>La docència de primer curs ha estat programada i planificada per ser impartida al 100% presencial. Ja no hi ha cap protocol per la situació sanitària.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lphaLcPeriod"/>
              <a:defRPr/>
            </a:pPr>
            <a:endParaRPr lang="ca-ES" altLang="es-ES" sz="200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lphaLcPeriod"/>
              <a:defRPr/>
            </a:pPr>
            <a:r>
              <a:rPr lang="ca-ES" altLang="es-ES" sz="2000" dirty="0">
                <a:solidFill>
                  <a:srgbClr val="FF0000"/>
                </a:solidFill>
                <a:latin typeface="Arial" panose="020B0604020202020204" pitchFamily="34" charset="0"/>
              </a:rPr>
              <a:t>1r i 2n Teoria tarda i Pràctiques matí. 3r i 4rt Teoria matí i Pràctiques tarda</a:t>
            </a:r>
          </a:p>
          <a:p>
            <a:pPr algn="just" eaLnBrk="1" hangingPunct="1">
              <a:spcBef>
                <a:spcPct val="0"/>
              </a:spcBef>
              <a:buFont typeface="Calibri" panose="020F0502020204030204" pitchFamily="34" charset="0"/>
              <a:buAutoNum type="alphaLcPeriod"/>
              <a:defRPr/>
            </a:pPr>
            <a:endParaRPr lang="ca-ES" altLang="es-ES" sz="20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Calibri" panose="020F0502020204030204" pitchFamily="34" charset="0"/>
              <a:buAutoNum type="alphaLcPeriod"/>
              <a:defRPr/>
            </a:pPr>
            <a:r>
              <a:rPr lang="ca-ES" altLang="es-ES" sz="2000" dirty="0">
                <a:latin typeface="Arial" panose="020B0604020202020204" pitchFamily="34" charset="0"/>
              </a:rPr>
              <a:t>Podeu consultar els horaris, la tipologia de la docència de cada assignatura i els aularis a l’enllaç:</a:t>
            </a: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a-ES" altLang="es-ES" sz="2000" b="1" dirty="0">
                <a:solidFill>
                  <a:srgbClr val="0070C0"/>
                </a:solidFill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https://www.uab.cat/web/estudiar/graus/graus/horaris-aules-i-avaluacions-1345706054552.html</a:t>
            </a:r>
            <a:endParaRPr lang="ca-ES" altLang="es-ES" sz="20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ca-ES" altLang="es-ES" sz="18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n 6">
            <a:extLst>
              <a:ext uri="{FF2B5EF4-FFF2-40B4-BE49-F238E27FC236}">
                <a16:creationId xmlns:a16="http://schemas.microsoft.com/office/drawing/2014/main" id="{BE290DFF-A56F-4D1B-82FE-9E30FA301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3C0B7A46-6704-48AD-958B-8DE8C68AE0E2}"/>
              </a:ext>
            </a:extLst>
          </p:cNvPr>
          <p:cNvSpPr/>
          <p:nvPr/>
        </p:nvSpPr>
        <p:spPr>
          <a:xfrm>
            <a:off x="0" y="0"/>
            <a:ext cx="9139238" cy="57658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schemeClr val="tx1"/>
              </a:solidFill>
              <a:latin typeface="Arial" charset="0"/>
              <a:ea typeface="ＭＳ Ｐゴシック" pitchFamily="-84" charset="-128"/>
            </a:endParaRPr>
          </a:p>
        </p:txBody>
      </p:sp>
      <p:pic>
        <p:nvPicPr>
          <p:cNvPr id="19460" name="Imagen 7" descr="uab-log.png">
            <a:extLst>
              <a:ext uri="{FF2B5EF4-FFF2-40B4-BE49-F238E27FC236}">
                <a16:creationId xmlns:a16="http://schemas.microsoft.com/office/drawing/2014/main" id="{04FA0D36-2F3B-4CC2-9031-C6991046D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6161088"/>
            <a:ext cx="2179638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Marcador de número de diapositiva 4">
            <a:extLst>
              <a:ext uri="{FF2B5EF4-FFF2-40B4-BE49-F238E27FC236}">
                <a16:creationId xmlns:a16="http://schemas.microsoft.com/office/drawing/2014/main" id="{7DB9E1A3-3DA1-495A-A7E1-5D7E55D464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81725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559C085F-8AE4-4AA9-AAFA-48DF7FF56CF6}" type="slidenum">
              <a:rPr lang="es-ES" altLang="ca-E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es-ES" altLang="ca-E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3" name="CuadroTexto 16">
            <a:extLst>
              <a:ext uri="{FF2B5EF4-FFF2-40B4-BE49-F238E27FC236}">
                <a16:creationId xmlns:a16="http://schemas.microsoft.com/office/drawing/2014/main" id="{6A26420C-F249-41B9-9CF5-1627F24A4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742" y="942914"/>
            <a:ext cx="760095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85000"/>
              </a:lnSpc>
            </a:pPr>
            <a:endParaRPr lang="is-IS" altLang="ca-ES" sz="2400" b="1" dirty="0">
              <a:solidFill>
                <a:srgbClr val="3BAF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r>
              <a:rPr lang="ca-ES" altLang="ca-ES" sz="2400" b="1" dirty="0">
                <a:solidFill>
                  <a:srgbClr val="3BAF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Cursos propedèutics</a:t>
            </a:r>
            <a:endParaRPr lang="ca-ES" altLang="ca-ES" sz="3600" b="1" dirty="0">
              <a:solidFill>
                <a:srgbClr val="3BAF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endParaRPr lang="ca-ES" altLang="ca-ES" sz="3200" b="1" dirty="0">
              <a:solidFill>
                <a:srgbClr val="3BAF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4" name="Rectangle 3">
            <a:extLst>
              <a:ext uri="{FF2B5EF4-FFF2-40B4-BE49-F238E27FC236}">
                <a16:creationId xmlns:a16="http://schemas.microsoft.com/office/drawing/2014/main" id="{2957C5A6-1D26-46D1-BD6D-859E36D97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3498598"/>
            <a:ext cx="8353425" cy="281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ca-ES" altLang="ca-ES" sz="2000" b="1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</a:pPr>
            <a:endParaRPr lang="ca-ES" altLang="ca-ES" sz="1800" b="1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ca-ES" altLang="ca-ES" sz="1100">
              <a:latin typeface="Calibri" panose="020F0502020204030204" pitchFamily="34" charset="0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D429CA2A-38C0-45A8-8C56-9A5FE76BC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39" y="1423905"/>
            <a:ext cx="8001000" cy="4109908"/>
          </a:xfrm>
          <a:prstGeom prst="rect">
            <a:avLst/>
          </a:prstGeom>
          <a:noFill/>
          <a:ln>
            <a:noFill/>
          </a:ln>
        </p:spPr>
        <p:txBody>
          <a:bodyPr lIns="252000" tIns="252000" rIns="252000" bIns="252000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just">
              <a:spcBef>
                <a:spcPct val="0"/>
              </a:spcBef>
              <a:buNone/>
              <a:defRPr/>
            </a:pPr>
            <a:r>
              <a:rPr lang="ca-ES" altLang="es-ES" sz="1600" dirty="0">
                <a:latin typeface="Arial" panose="020B0604020202020204" pitchFamily="34" charset="0"/>
              </a:rPr>
              <a:t>Les accions propedèutiques que es programen a la Universitat Autònoma de Barcelona (UAB) formen part de l'atenció </a:t>
            </a:r>
            <a:r>
              <a:rPr lang="ca-ES" altLang="es-ES" sz="1600" dirty="0" err="1">
                <a:latin typeface="Arial" panose="020B0604020202020204" pitchFamily="34" charset="0"/>
              </a:rPr>
              <a:t>tutorial</a:t>
            </a:r>
            <a:r>
              <a:rPr lang="ca-ES" altLang="es-ES" sz="1600" dirty="0">
                <a:latin typeface="Arial" panose="020B0604020202020204" pitchFamily="34" charset="0"/>
              </a:rPr>
              <a:t> que pot necessitar l'alumnat que s'incorpora a la Universitat.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lphaLcPeriod"/>
              <a:defRPr/>
            </a:pPr>
            <a:endParaRPr lang="ca-ES" altLang="es-ES" sz="1600" dirty="0">
              <a:latin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r>
              <a:rPr lang="ca-ES" altLang="es-ES" sz="1600" dirty="0">
                <a:latin typeface="Arial" panose="020B0604020202020204" pitchFamily="34" charset="0"/>
              </a:rPr>
              <a:t>Aquestes accions tenen com a objectius principals: millorar els mètodes d'aprenentatge, optimitzar el rendiment en general en relació als estudis i permetre superar dificultats específiques per seguir amb normalitat una determinada titulació.</a:t>
            </a: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ca-ES" altLang="es-ES" sz="1600" dirty="0">
              <a:latin typeface="Arial" panose="020B0604020202020204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  <a:defRPr/>
            </a:pPr>
            <a:r>
              <a:rPr lang="ca-ES" altLang="es-ES" sz="1600" dirty="0">
                <a:latin typeface="Arial" panose="020B0604020202020204" pitchFamily="34" charset="0"/>
              </a:rPr>
              <a:t>Propedèutics de Física, Química i Matemàtiques. Trobareu tota la informació a la Facultat </a:t>
            </a:r>
            <a:r>
              <a:rPr lang="ca-ES" altLang="es-ES" sz="1600">
                <a:latin typeface="Arial" panose="020B0604020202020204" pitchFamily="34" charset="0"/>
              </a:rPr>
              <a:t>de Ciències:</a:t>
            </a:r>
            <a:endParaRPr lang="ca-ES" altLang="es-ES" sz="2000" dirty="0">
              <a:latin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ca-ES" altLang="es-ES" sz="2000" b="1" dirty="0">
                <a:solidFill>
                  <a:srgbClr val="0070C0"/>
                </a:solidFill>
                <a:latin typeface="Arial" panose="020B0604020202020204" pitchFamily="34" charset="0"/>
                <a:hlinkClick r:id="rId4"/>
              </a:rPr>
              <a:t>https://www.uab.cat/web/estudiar/graus/graus/cursos-propedeutics-1345745749911.html</a:t>
            </a:r>
            <a:endParaRPr lang="ca-ES" altLang="es-ES" sz="20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endParaRPr lang="ca-ES" altLang="es-ES" sz="1800" b="1" dirty="0">
              <a:latin typeface="Arial" panose="020B0604020202020204" pitchFamily="34" charset="0"/>
            </a:endParaRPr>
          </a:p>
        </p:txBody>
      </p:sp>
      <p:pic>
        <p:nvPicPr>
          <p:cNvPr id="19466" name="Imagen 3" descr="Imagen que contiene interior, tabla, azul, computadora&#10;&#10;Descripción generada automáticamente">
            <a:extLst>
              <a:ext uri="{FF2B5EF4-FFF2-40B4-BE49-F238E27FC236}">
                <a16:creationId xmlns:a16="http://schemas.microsoft.com/office/drawing/2014/main" id="{ECCF5FAF-926C-49AF-835A-42FEB6EB0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299" y="4333903"/>
            <a:ext cx="1668462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Agrupar 11"/>
          <p:cNvGrpSpPr/>
          <p:nvPr/>
        </p:nvGrpSpPr>
        <p:grpSpPr>
          <a:xfrm>
            <a:off x="9253" y="-63248"/>
            <a:ext cx="9152204" cy="1260101"/>
            <a:chOff x="9253" y="-63248"/>
            <a:chExt cx="9152204" cy="1260101"/>
          </a:xfrm>
        </p:grpSpPr>
        <p:sp>
          <p:nvSpPr>
            <p:cNvPr id="14" name="Rectángulo 13"/>
            <p:cNvSpPr>
              <a:spLocks/>
            </p:cNvSpPr>
            <p:nvPr/>
          </p:nvSpPr>
          <p:spPr bwMode="auto">
            <a:xfrm>
              <a:off x="17457" y="-63248"/>
              <a:ext cx="9144000" cy="1260000"/>
            </a:xfrm>
            <a:prstGeom prst="rect">
              <a:avLst/>
            </a:prstGeom>
            <a:solidFill>
              <a:srgbClr val="FFFFD3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  <p:pic>
          <p:nvPicPr>
            <p:cNvPr id="15" name="Imagen 12" descr="Icono&#10;&#10;Descripción generada automáticamente">
              <a:extLst>
                <a:ext uri="{FF2B5EF4-FFF2-40B4-BE49-F238E27FC236}">
                  <a16:creationId xmlns:a16="http://schemas.microsoft.com/office/drawing/2014/main" id="{58EFF8BE-C8DE-4894-AA31-D120717A0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3" y="-27384"/>
              <a:ext cx="4994796" cy="1224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1897494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n 6">
            <a:extLst>
              <a:ext uri="{FF2B5EF4-FFF2-40B4-BE49-F238E27FC236}">
                <a16:creationId xmlns:a16="http://schemas.microsoft.com/office/drawing/2014/main" id="{1D174C2E-39FD-445F-911D-A1FD2612B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0C7E1EE4-C68A-47BB-9474-5F3801491655}"/>
              </a:ext>
            </a:extLst>
          </p:cNvPr>
          <p:cNvSpPr/>
          <p:nvPr/>
        </p:nvSpPr>
        <p:spPr>
          <a:xfrm>
            <a:off x="0" y="0"/>
            <a:ext cx="9139238" cy="586898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/>
          </a:p>
        </p:txBody>
      </p:sp>
      <p:pic>
        <p:nvPicPr>
          <p:cNvPr id="20484" name="Imagen 7" descr="uab-log.png">
            <a:extLst>
              <a:ext uri="{FF2B5EF4-FFF2-40B4-BE49-F238E27FC236}">
                <a16:creationId xmlns:a16="http://schemas.microsoft.com/office/drawing/2014/main" id="{038A16CB-BA55-4EC9-AA50-453476B0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6161088"/>
            <a:ext cx="2179638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Marcador de número de diapositiva 4">
            <a:extLst>
              <a:ext uri="{FF2B5EF4-FFF2-40B4-BE49-F238E27FC236}">
                <a16:creationId xmlns:a16="http://schemas.microsoft.com/office/drawing/2014/main" id="{166E3A5E-E6CB-4E9F-A63E-3BCB702122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81725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4ACB0D88-038F-47B3-9559-9B211961C597}" type="slidenum">
              <a:rPr lang="es-ES" altLang="ca-E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endParaRPr lang="es-ES" altLang="ca-E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6" name="CuadroTexto 16">
            <a:extLst>
              <a:ext uri="{FF2B5EF4-FFF2-40B4-BE49-F238E27FC236}">
                <a16:creationId xmlns:a16="http://schemas.microsoft.com/office/drawing/2014/main" id="{16C73A7B-6CD0-4DCB-9CF2-186B07681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3" y="1577975"/>
            <a:ext cx="7602537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is-IS" altLang="ca-ES" sz="2400" b="1" dirty="0">
                <a:solidFill>
                  <a:srgbClr val="3BAF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Què heu de fer obligatòriament </a:t>
            </a:r>
            <a:r>
              <a:rPr lang="is-IS" altLang="ca-E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DESPRÉS</a:t>
            </a:r>
            <a:r>
              <a:rPr lang="is-IS" altLang="ca-ES" sz="2400" b="1" dirty="0">
                <a:solidFill>
                  <a:srgbClr val="3BAF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matrícula? </a:t>
            </a:r>
            <a:endParaRPr lang="ca-ES" altLang="ca-ES" sz="3600" b="1" dirty="0">
              <a:solidFill>
                <a:srgbClr val="3BAF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endParaRPr lang="ca-ES" altLang="ca-ES" sz="3200" b="1" dirty="0">
              <a:solidFill>
                <a:srgbClr val="3BAF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8132620C-DD5F-44AB-AEA8-BE3D857D0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7094" y="1843665"/>
            <a:ext cx="8066087" cy="3502025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eaLnBrk="1" hangingPunct="1">
              <a:buFont typeface="+mj-lt"/>
              <a:buAutoNum type="arabicPeriod"/>
              <a:defRPr/>
            </a:pPr>
            <a:endParaRPr lang="ca-ES" altLang="ca-ES" sz="2000" b="1" dirty="0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marL="0" indent="0">
              <a:buFontTx/>
              <a:buNone/>
              <a:defRPr/>
            </a:pPr>
            <a:endParaRPr lang="ca-ES" sz="2000" dirty="0"/>
          </a:p>
          <a:p>
            <a:pPr marL="457200" lvl="1" indent="0" eaLnBrk="1" hangingPunct="1">
              <a:buFontTx/>
              <a:buNone/>
              <a:defRPr/>
            </a:pPr>
            <a:endParaRPr lang="ca-ES" altLang="ca-ES" sz="2000" dirty="0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marL="914400" lvl="1" indent="-457200" eaLnBrk="1" hangingPunct="1">
              <a:buFontTx/>
              <a:buAutoNum type="arabicParenR"/>
              <a:defRPr/>
            </a:pPr>
            <a:r>
              <a:rPr lang="ca-ES" altLang="ca-ES" sz="2400" dirty="0">
                <a:latin typeface="Calibri" panose="020F0502020204030204" pitchFamily="34" charset="0"/>
                <a:cs typeface="Tahoma" panose="020B0604030504040204" pitchFamily="34" charset="0"/>
              </a:rPr>
              <a:t>Portar documentació que falti</a:t>
            </a:r>
          </a:p>
          <a:p>
            <a:pPr marL="914400" lvl="1" indent="-457200" eaLnBrk="1" hangingPunct="1">
              <a:buFontTx/>
              <a:buAutoNum type="arabicParenR"/>
              <a:defRPr/>
            </a:pPr>
            <a:r>
              <a:rPr lang="ca-ES" altLang="ca-ES" sz="2400" dirty="0">
                <a:latin typeface="Calibri" panose="020F0502020204030204" pitchFamily="34" charset="0"/>
                <a:cs typeface="Tahoma" panose="020B0604030504040204" pitchFamily="34" charset="0"/>
              </a:rPr>
              <a:t>Enquesta de matrícula</a:t>
            </a:r>
          </a:p>
          <a:p>
            <a:pPr marL="914400" lvl="1" indent="-457200" eaLnBrk="1" hangingPunct="1">
              <a:buFontTx/>
              <a:buAutoNum type="arabicParenR"/>
              <a:defRPr/>
            </a:pPr>
            <a:r>
              <a:rPr lang="ca-ES" altLang="ca-ES" sz="2400" dirty="0" err="1">
                <a:latin typeface="Calibri" panose="020F0502020204030204" pitchFamily="34" charset="0"/>
                <a:cs typeface="Tahoma" panose="020B0604030504040204" pitchFamily="34" charset="0"/>
              </a:rPr>
              <a:t>Simtest</a:t>
            </a:r>
            <a:endParaRPr lang="ca-ES" altLang="ca-ES" sz="2400" dirty="0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marL="914400" lvl="1" indent="-457200" eaLnBrk="1" hangingPunct="1">
              <a:buFontTx/>
              <a:buAutoNum type="arabicParenR"/>
              <a:defRPr/>
            </a:pPr>
            <a:r>
              <a:rPr lang="ca-ES" altLang="ca-ES" sz="2400" dirty="0">
                <a:latin typeface="Calibri" panose="020F0502020204030204" pitchFamily="34" charset="0"/>
                <a:cs typeface="Tahoma" panose="020B0604030504040204" pitchFamily="34" charset="0"/>
              </a:rPr>
              <a:t>Demanar carnet d’estudiant</a:t>
            </a:r>
          </a:p>
          <a:p>
            <a:pPr marL="914400" lvl="1" indent="-457200" eaLnBrk="1" hangingPunct="1">
              <a:buFontTx/>
              <a:buAutoNum type="arabicParenR"/>
              <a:defRPr/>
            </a:pPr>
            <a:r>
              <a:rPr lang="ca-ES" altLang="ca-ES" sz="2400" dirty="0">
                <a:latin typeface="Calibri" panose="020F0502020204030204" pitchFamily="34" charset="0"/>
                <a:cs typeface="Tahoma" panose="020B0604030504040204" pitchFamily="34" charset="0"/>
              </a:rPr>
              <a:t>Aconseguir </a:t>
            </a:r>
            <a:r>
              <a:rPr lang="ca-ES" altLang="ca-ES" sz="2400" dirty="0" err="1">
                <a:latin typeface="Calibri" panose="020F0502020204030204" pitchFamily="34" charset="0"/>
                <a:cs typeface="Tahoma" panose="020B0604030504040204" pitchFamily="34" charset="0"/>
              </a:rPr>
              <a:t>IdCat</a:t>
            </a:r>
            <a:endParaRPr lang="ca-ES" altLang="ca-ES" sz="2400" dirty="0">
              <a:latin typeface="Calibri" panose="020F0502020204030204" pitchFamily="34" charset="0"/>
              <a:cs typeface="Tahoma" panose="020B0604030504040204" pitchFamily="34" charset="0"/>
            </a:endParaRPr>
          </a:p>
        </p:txBody>
      </p:sp>
      <p:pic>
        <p:nvPicPr>
          <p:cNvPr id="20488" name="Imagen 2" descr="Imagen que contiene tabla, papel, escritorio, libro&#10;&#10;Descripción generada automáticamente">
            <a:extLst>
              <a:ext uri="{FF2B5EF4-FFF2-40B4-BE49-F238E27FC236}">
                <a16:creationId xmlns:a16="http://schemas.microsoft.com/office/drawing/2014/main" id="{2475CF5D-E7E7-40B2-B953-C2EC7DAA3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763838"/>
            <a:ext cx="233045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Agrupar 9"/>
          <p:cNvGrpSpPr/>
          <p:nvPr/>
        </p:nvGrpSpPr>
        <p:grpSpPr>
          <a:xfrm>
            <a:off x="9253" y="-63248"/>
            <a:ext cx="9152204" cy="1260101"/>
            <a:chOff x="9253" y="-63248"/>
            <a:chExt cx="9152204" cy="1260101"/>
          </a:xfrm>
        </p:grpSpPr>
        <p:sp>
          <p:nvSpPr>
            <p:cNvPr id="13" name="Rectángulo 12"/>
            <p:cNvSpPr>
              <a:spLocks/>
            </p:cNvSpPr>
            <p:nvPr/>
          </p:nvSpPr>
          <p:spPr bwMode="auto">
            <a:xfrm>
              <a:off x="17457" y="-63248"/>
              <a:ext cx="9144000" cy="1260000"/>
            </a:xfrm>
            <a:prstGeom prst="rect">
              <a:avLst/>
            </a:prstGeom>
            <a:solidFill>
              <a:srgbClr val="FFFFD3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  <p:pic>
          <p:nvPicPr>
            <p:cNvPr id="14" name="Imagen 12" descr="Icono&#10;&#10;Descripción generada automáticamente">
              <a:extLst>
                <a:ext uri="{FF2B5EF4-FFF2-40B4-BE49-F238E27FC236}">
                  <a16:creationId xmlns:a16="http://schemas.microsoft.com/office/drawing/2014/main" id="{58EFF8BE-C8DE-4894-AA31-D120717A0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3" y="-27384"/>
              <a:ext cx="4994796" cy="1224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n 6">
            <a:extLst>
              <a:ext uri="{FF2B5EF4-FFF2-40B4-BE49-F238E27FC236}">
                <a16:creationId xmlns:a16="http://schemas.microsoft.com/office/drawing/2014/main" id="{C3FBA846-F039-4327-BD1E-42DE62ACD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2491B427-4295-4A1E-B542-5E28C1AED5AC}"/>
              </a:ext>
            </a:extLst>
          </p:cNvPr>
          <p:cNvSpPr/>
          <p:nvPr/>
        </p:nvSpPr>
        <p:spPr>
          <a:xfrm>
            <a:off x="-29012" y="0"/>
            <a:ext cx="9139238" cy="586898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/>
          </a:p>
        </p:txBody>
      </p:sp>
      <p:pic>
        <p:nvPicPr>
          <p:cNvPr id="23556" name="Imagen 7" descr="uab-log.png">
            <a:extLst>
              <a:ext uri="{FF2B5EF4-FFF2-40B4-BE49-F238E27FC236}">
                <a16:creationId xmlns:a16="http://schemas.microsoft.com/office/drawing/2014/main" id="{C83D97A9-FD30-400A-8B26-495E0F0AB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6161088"/>
            <a:ext cx="2179638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Marcador de número de diapositiva 4">
            <a:extLst>
              <a:ext uri="{FF2B5EF4-FFF2-40B4-BE49-F238E27FC236}">
                <a16:creationId xmlns:a16="http://schemas.microsoft.com/office/drawing/2014/main" id="{B6038F21-7349-44D7-8CA2-CD5963B1B0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81725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C40AEB9-33AE-4D8C-BB2F-03964569D915}" type="slidenum">
              <a:rPr lang="es-ES" altLang="ca-E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endParaRPr lang="es-ES" altLang="ca-E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8" name="CuadroTexto 16">
            <a:extLst>
              <a:ext uri="{FF2B5EF4-FFF2-40B4-BE49-F238E27FC236}">
                <a16:creationId xmlns:a16="http://schemas.microsoft.com/office/drawing/2014/main" id="{0BF21D83-C98B-422F-9647-AC2466195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950902"/>
            <a:ext cx="7602537" cy="125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is-IS" altLang="ca-ES" sz="1800" b="1" dirty="0">
                <a:solidFill>
                  <a:srgbClr val="3BAF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Quina documentació heu de portar </a:t>
            </a:r>
            <a:r>
              <a:rPr lang="is-IS" altLang="ca-ES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DESPRÉS</a:t>
            </a:r>
            <a:r>
              <a:rPr lang="is-IS" altLang="ca-ES" sz="1800" b="1" dirty="0">
                <a:solidFill>
                  <a:srgbClr val="3BAF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matrícula?</a:t>
            </a:r>
          </a:p>
          <a:p>
            <a:pPr algn="ctr">
              <a:lnSpc>
                <a:spcPct val="85000"/>
              </a:lnSpc>
            </a:pPr>
            <a:r>
              <a:rPr lang="ca-ES" altLang="ca-ES" sz="1800" dirty="0">
                <a:latin typeface="Calibri" panose="020F0502020204030204" pitchFamily="34" charset="0"/>
                <a:cs typeface="Tahoma" panose="020B0604030504040204" pitchFamily="34" charset="0"/>
              </a:rPr>
              <a:t>Abans del </a:t>
            </a:r>
            <a:r>
              <a:rPr lang="ca-ES" altLang="ca-ES" sz="1800" b="1" u="sng" dirty="0">
                <a:latin typeface="Calibri" panose="020F0502020204030204" pitchFamily="34" charset="0"/>
                <a:cs typeface="Tahoma" panose="020B0604030504040204" pitchFamily="34" charset="0"/>
              </a:rPr>
              <a:t>7 de novembre de 2022</a:t>
            </a:r>
          </a:p>
          <a:p>
            <a:pPr algn="ctr">
              <a:lnSpc>
                <a:spcPct val="85000"/>
              </a:lnSpc>
            </a:pPr>
            <a:r>
              <a:rPr lang="is-IS" altLang="ca-ES" sz="1800" b="1" dirty="0">
                <a:solidFill>
                  <a:srgbClr val="3BAF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a-ES" altLang="ca-ES" sz="1800" b="1" dirty="0">
              <a:solidFill>
                <a:srgbClr val="3BAF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endParaRPr lang="ca-ES" altLang="ca-ES" sz="3200" b="1" dirty="0">
              <a:solidFill>
                <a:srgbClr val="3BAF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09ABD1E8-7CBE-44FB-A185-3FCCEADD4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655" y="689984"/>
            <a:ext cx="6409904" cy="955146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1" hangingPunct="1">
              <a:buNone/>
              <a:defRPr/>
            </a:pPr>
            <a:endParaRPr lang="ca-ES" altLang="ca-ES" sz="2000" dirty="0">
              <a:latin typeface="Calibri" panose="020F050202020403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Agrupar 9"/>
          <p:cNvGrpSpPr/>
          <p:nvPr/>
        </p:nvGrpSpPr>
        <p:grpSpPr>
          <a:xfrm>
            <a:off x="9253" y="-63248"/>
            <a:ext cx="9152204" cy="983127"/>
            <a:chOff x="9253" y="-63248"/>
            <a:chExt cx="9152204" cy="1260101"/>
          </a:xfrm>
        </p:grpSpPr>
        <p:sp>
          <p:nvSpPr>
            <p:cNvPr id="13" name="Rectángulo 12"/>
            <p:cNvSpPr>
              <a:spLocks/>
            </p:cNvSpPr>
            <p:nvPr/>
          </p:nvSpPr>
          <p:spPr bwMode="auto">
            <a:xfrm>
              <a:off x="17457" y="-63248"/>
              <a:ext cx="9144000" cy="1260000"/>
            </a:xfrm>
            <a:prstGeom prst="rect">
              <a:avLst/>
            </a:prstGeom>
            <a:solidFill>
              <a:srgbClr val="FFFFD3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  <p:pic>
          <p:nvPicPr>
            <p:cNvPr id="14" name="Imagen 12" descr="Icono&#10;&#10;Descripción generada automáticamente">
              <a:extLst>
                <a:ext uri="{FF2B5EF4-FFF2-40B4-BE49-F238E27FC236}">
                  <a16:creationId xmlns:a16="http://schemas.microsoft.com/office/drawing/2014/main" id="{58EFF8BE-C8DE-4894-AA31-D120717A0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3" y="-27384"/>
              <a:ext cx="4994796" cy="1224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B814EB6-87A2-A3F8-E292-160DBE83BE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309240"/>
              </p:ext>
            </p:extLst>
          </p:nvPr>
        </p:nvGraphicFramePr>
        <p:xfrm>
          <a:off x="467544" y="1741326"/>
          <a:ext cx="7886700" cy="34955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4652">
                  <a:extLst>
                    <a:ext uri="{9D8B030D-6E8A-4147-A177-3AD203B41FA5}">
                      <a16:colId xmlns:a16="http://schemas.microsoft.com/office/drawing/2014/main" val="1648288749"/>
                    </a:ext>
                  </a:extLst>
                </a:gridCol>
                <a:gridCol w="5372048">
                  <a:extLst>
                    <a:ext uri="{9D8B030D-6E8A-4147-A177-3AD203B41FA5}">
                      <a16:colId xmlns:a16="http://schemas.microsoft.com/office/drawing/2014/main" val="3077094827"/>
                    </a:ext>
                  </a:extLst>
                </a:gridCol>
              </a:tblGrid>
              <a:tr h="163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 dirty="0">
                          <a:effectLst/>
                        </a:rPr>
                        <a:t>QUÈ?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47" marR="414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>
                          <a:effectLst/>
                        </a:rPr>
                        <a:t>DOCUMENTACIÓ DESPRÉS DE LA MATRÍCULA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47" marR="41447" marT="0" marB="0" anchor="b"/>
                </a:tc>
                <a:extLst>
                  <a:ext uri="{0D108BD9-81ED-4DB2-BD59-A6C34878D82A}">
                    <a16:rowId xmlns:a16="http://schemas.microsoft.com/office/drawing/2014/main" val="312994961"/>
                  </a:ext>
                </a:extLst>
              </a:tr>
              <a:tr h="163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>
                          <a:effectLst/>
                        </a:rPr>
                        <a:t>Família Nombrosa Catalunya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47" marR="414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>
                          <a:effectLst/>
                        </a:rPr>
                        <a:t>No cal que portis res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47" marR="41447" marT="0" marB="0" anchor="b"/>
                </a:tc>
                <a:extLst>
                  <a:ext uri="{0D108BD9-81ED-4DB2-BD59-A6C34878D82A}">
                    <a16:rowId xmlns:a16="http://schemas.microsoft.com/office/drawing/2014/main" val="205640353"/>
                  </a:ext>
                </a:extLst>
              </a:tr>
              <a:tr h="163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>
                          <a:effectLst/>
                        </a:rPr>
                        <a:t>Família Nombrosa altres CCAA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47" marR="414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>
                          <a:effectLst/>
                        </a:rPr>
                        <a:t>No cal que portis res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47" marR="41447" marT="0" marB="0" anchor="b"/>
                </a:tc>
                <a:extLst>
                  <a:ext uri="{0D108BD9-81ED-4DB2-BD59-A6C34878D82A}">
                    <a16:rowId xmlns:a16="http://schemas.microsoft.com/office/drawing/2014/main" val="3072395103"/>
                  </a:ext>
                </a:extLst>
              </a:tr>
              <a:tr h="268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>
                          <a:effectLst/>
                        </a:rPr>
                        <a:t>Matrícula d’honor de batxillerat Catalunya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47" marR="414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>
                          <a:effectLst/>
                        </a:rPr>
                        <a:t>No cal que portis res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47" marR="41447" marT="0" marB="0" anchor="b"/>
                </a:tc>
                <a:extLst>
                  <a:ext uri="{0D108BD9-81ED-4DB2-BD59-A6C34878D82A}">
                    <a16:rowId xmlns:a16="http://schemas.microsoft.com/office/drawing/2014/main" val="3614245165"/>
                  </a:ext>
                </a:extLst>
              </a:tr>
              <a:tr h="3341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>
                          <a:effectLst/>
                        </a:rPr>
                        <a:t>Matrícula d’honor de batxillerat altres CCAA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47" marR="414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>
                          <a:effectLst/>
                        </a:rPr>
                        <a:t>Signat electrònic per </a:t>
                      </a:r>
                      <a:r>
                        <a:rPr lang="ca-ES" sz="900" u="sng">
                          <a:effectLst/>
                          <a:hlinkClick r:id="rId6"/>
                        </a:rPr>
                        <a:t>Mail</a:t>
                      </a:r>
                      <a:r>
                        <a:rPr lang="ca-ES" sz="900">
                          <a:effectLst/>
                        </a:rPr>
                        <a:t> (si no és possible s'haurà de portar l'original a la Gestió Acadèmica agafant </a:t>
                      </a:r>
                      <a:r>
                        <a:rPr lang="ca-ES" sz="900" u="sng">
                          <a:effectLst/>
                          <a:hlinkClick r:id="rId7"/>
                        </a:rPr>
                        <a:t>cita prèvia</a:t>
                      </a:r>
                      <a:r>
                        <a:rPr lang="ca-ES" sz="900">
                          <a:effectLst/>
                        </a:rPr>
                        <a:t>)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47" marR="41447" marT="0" marB="0" anchor="b"/>
                </a:tc>
                <a:extLst>
                  <a:ext uri="{0D108BD9-81ED-4DB2-BD59-A6C34878D82A}">
                    <a16:rowId xmlns:a16="http://schemas.microsoft.com/office/drawing/2014/main" val="2850224741"/>
                  </a:ext>
                </a:extLst>
              </a:tr>
              <a:tr h="163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>
                          <a:effectLst/>
                        </a:rPr>
                        <a:t>Discapacitat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47" marR="414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>
                          <a:effectLst/>
                        </a:rPr>
                        <a:t>No cal que portis res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47" marR="41447" marT="0" marB="0" anchor="b"/>
                </a:tc>
                <a:extLst>
                  <a:ext uri="{0D108BD9-81ED-4DB2-BD59-A6C34878D82A}">
                    <a16:rowId xmlns:a16="http://schemas.microsoft.com/office/drawing/2014/main" val="2221000929"/>
                  </a:ext>
                </a:extLst>
              </a:tr>
              <a:tr h="3341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>
                          <a:effectLst/>
                        </a:rPr>
                        <a:t>Víctimes d’actes terroristes 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47" marR="414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>
                          <a:effectLst/>
                        </a:rPr>
                        <a:t>Signat electrònic per </a:t>
                      </a:r>
                      <a:r>
                        <a:rPr lang="ca-ES" sz="900" u="sng">
                          <a:effectLst/>
                          <a:hlinkClick r:id="rId6"/>
                        </a:rPr>
                        <a:t>Mail</a:t>
                      </a:r>
                      <a:r>
                        <a:rPr lang="ca-ES" sz="900">
                          <a:effectLst/>
                        </a:rPr>
                        <a:t> (si no és possible s'haurà de portar l'original a la Gestió Acadèmica agafant </a:t>
                      </a:r>
                      <a:r>
                        <a:rPr lang="ca-ES" sz="900" u="sng">
                          <a:effectLst/>
                          <a:hlinkClick r:id="rId7"/>
                        </a:rPr>
                        <a:t>cita prèvia</a:t>
                      </a:r>
                      <a:r>
                        <a:rPr lang="ca-ES" sz="900">
                          <a:effectLst/>
                        </a:rPr>
                        <a:t>)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47" marR="41447" marT="0" marB="0" anchor="b"/>
                </a:tc>
                <a:extLst>
                  <a:ext uri="{0D108BD9-81ED-4DB2-BD59-A6C34878D82A}">
                    <a16:rowId xmlns:a16="http://schemas.microsoft.com/office/drawing/2014/main" val="3429907419"/>
                  </a:ext>
                </a:extLst>
              </a:tr>
              <a:tr h="3580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>
                          <a:effectLst/>
                        </a:rPr>
                        <a:t>Víctimes de violència masclista en l'àmbit de la parella 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47" marR="414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>
                          <a:effectLst/>
                        </a:rPr>
                        <a:t>Signat electrònic per </a:t>
                      </a:r>
                      <a:r>
                        <a:rPr lang="ca-ES" sz="900" u="sng">
                          <a:effectLst/>
                          <a:hlinkClick r:id="rId6"/>
                        </a:rPr>
                        <a:t>Mail</a:t>
                      </a:r>
                      <a:r>
                        <a:rPr lang="ca-ES" sz="900">
                          <a:effectLst/>
                        </a:rPr>
                        <a:t> (si no és possible s'haurà de portar l'original a la Gestió Acadèmica agafant </a:t>
                      </a:r>
                      <a:r>
                        <a:rPr lang="ca-ES" sz="900" u="sng">
                          <a:effectLst/>
                          <a:hlinkClick r:id="rId7"/>
                        </a:rPr>
                        <a:t>cita prèvia</a:t>
                      </a:r>
                      <a:r>
                        <a:rPr lang="ca-ES" sz="900">
                          <a:effectLst/>
                        </a:rPr>
                        <a:t>)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47" marR="41447" marT="0" marB="0" anchor="b"/>
                </a:tc>
                <a:extLst>
                  <a:ext uri="{0D108BD9-81ED-4DB2-BD59-A6C34878D82A}">
                    <a16:rowId xmlns:a16="http://schemas.microsoft.com/office/drawing/2014/main" val="926216900"/>
                  </a:ext>
                </a:extLst>
              </a:tr>
              <a:tr h="1790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>
                          <a:effectLst/>
                        </a:rPr>
                        <a:t>Beca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47" marR="414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>
                          <a:effectLst/>
                        </a:rPr>
                        <a:t>No cal que portis res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47" marR="41447" marT="0" marB="0" anchor="b"/>
                </a:tc>
                <a:extLst>
                  <a:ext uri="{0D108BD9-81ED-4DB2-BD59-A6C34878D82A}">
                    <a16:rowId xmlns:a16="http://schemas.microsoft.com/office/drawing/2014/main" val="2164595759"/>
                  </a:ext>
                </a:extLst>
              </a:tr>
              <a:tr h="1790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>
                          <a:effectLst/>
                        </a:rPr>
                        <a:t>Trasllat PAAU altres CCAA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47" marR="414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>
                          <a:effectLst/>
                        </a:rPr>
                        <a:t>Resguard d’haver fet el trasllat per </a:t>
                      </a:r>
                      <a:r>
                        <a:rPr lang="ca-ES" sz="900" u="sng">
                          <a:effectLst/>
                          <a:hlinkClick r:id="rId6"/>
                        </a:rPr>
                        <a:t>Mail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47" marR="41447" marT="0" marB="0" anchor="b"/>
                </a:tc>
                <a:extLst>
                  <a:ext uri="{0D108BD9-81ED-4DB2-BD59-A6C34878D82A}">
                    <a16:rowId xmlns:a16="http://schemas.microsoft.com/office/drawing/2014/main" val="2324019639"/>
                  </a:ext>
                </a:extLst>
              </a:tr>
              <a:tr h="1790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>
                          <a:effectLst/>
                        </a:rPr>
                        <a:t>NIE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47" marR="414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>
                          <a:effectLst/>
                        </a:rPr>
                        <a:t>Portar original presencialment agafant </a:t>
                      </a:r>
                      <a:r>
                        <a:rPr lang="ca-ES" sz="900" u="sng">
                          <a:effectLst/>
                          <a:hlinkClick r:id="rId7"/>
                        </a:rPr>
                        <a:t>cita prèvia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47" marR="41447" marT="0" marB="0" anchor="b"/>
                </a:tc>
                <a:extLst>
                  <a:ext uri="{0D108BD9-81ED-4DB2-BD59-A6C34878D82A}">
                    <a16:rowId xmlns:a16="http://schemas.microsoft.com/office/drawing/2014/main" val="2652489133"/>
                  </a:ext>
                </a:extLst>
              </a:tr>
              <a:tr h="163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>
                          <a:effectLst/>
                        </a:rPr>
                        <a:t>SEPA (tothom ha d’enviar-ho)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47" marR="414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>
                          <a:effectLst/>
                        </a:rPr>
                        <a:t>Per </a:t>
                      </a:r>
                      <a:r>
                        <a:rPr lang="ca-ES" sz="900" u="sng">
                          <a:effectLst/>
                          <a:hlinkClick r:id="rId8"/>
                        </a:rPr>
                        <a:t>formulari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47" marR="41447" marT="0" marB="0" anchor="b"/>
                </a:tc>
                <a:extLst>
                  <a:ext uri="{0D108BD9-81ED-4DB2-BD59-A6C34878D82A}">
                    <a16:rowId xmlns:a16="http://schemas.microsoft.com/office/drawing/2014/main" val="3055480585"/>
                  </a:ext>
                </a:extLst>
              </a:tr>
              <a:tr h="3341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>
                          <a:effectLst/>
                        </a:rPr>
                        <a:t>Sol·licitud de reconeixement de crèdits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47" marR="414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>
                          <a:effectLst/>
                        </a:rPr>
                        <a:t>Signat electrònic per </a:t>
                      </a:r>
                      <a:r>
                        <a:rPr lang="ca-ES" sz="900" u="sng">
                          <a:effectLst/>
                          <a:hlinkClick r:id="rId6"/>
                        </a:rPr>
                        <a:t>Mail</a:t>
                      </a:r>
                      <a:r>
                        <a:rPr lang="ca-ES" sz="900">
                          <a:effectLst/>
                        </a:rPr>
                        <a:t> (si no és possible s'haurà de portar l'original a la Gestió Acadèmica agafant </a:t>
                      </a:r>
                      <a:r>
                        <a:rPr lang="ca-ES" sz="900" u="sng">
                          <a:effectLst/>
                          <a:hlinkClick r:id="rId7"/>
                        </a:rPr>
                        <a:t>cita prèvia</a:t>
                      </a:r>
                      <a:r>
                        <a:rPr lang="ca-ES" sz="900">
                          <a:effectLst/>
                        </a:rPr>
                        <a:t>)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47" marR="41447" marT="0" marB="0" anchor="b"/>
                </a:tc>
                <a:extLst>
                  <a:ext uri="{0D108BD9-81ED-4DB2-BD59-A6C34878D82A}">
                    <a16:rowId xmlns:a16="http://schemas.microsoft.com/office/drawing/2014/main" val="2342579018"/>
                  </a:ext>
                </a:extLst>
              </a:tr>
              <a:tr h="3341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>
                          <a:effectLst/>
                        </a:rPr>
                        <a:t>Títol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47" marR="414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>
                          <a:effectLst/>
                        </a:rPr>
                        <a:t>Compulsat electrònic per </a:t>
                      </a:r>
                      <a:r>
                        <a:rPr lang="ca-ES" sz="900" u="sng">
                          <a:effectLst/>
                          <a:hlinkClick r:id="rId6"/>
                        </a:rPr>
                        <a:t>Mail</a:t>
                      </a:r>
                      <a:r>
                        <a:rPr lang="ca-ES" sz="900">
                          <a:effectLst/>
                        </a:rPr>
                        <a:t> (si no és possible s'haurà de portar l'original a la Gestió Acadèmica agafant </a:t>
                      </a:r>
                      <a:r>
                        <a:rPr lang="ca-ES" sz="900" u="sng">
                          <a:effectLst/>
                          <a:hlinkClick r:id="rId7"/>
                        </a:rPr>
                        <a:t>cita prèvia</a:t>
                      </a:r>
                      <a:r>
                        <a:rPr lang="ca-ES" sz="900">
                          <a:effectLst/>
                        </a:rPr>
                        <a:t>)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47" marR="41447" marT="0" marB="0" anchor="b"/>
                </a:tc>
                <a:extLst>
                  <a:ext uri="{0D108BD9-81ED-4DB2-BD59-A6C34878D82A}">
                    <a16:rowId xmlns:a16="http://schemas.microsoft.com/office/drawing/2014/main" val="147233791"/>
                  </a:ext>
                </a:extLst>
              </a:tr>
              <a:tr h="1790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>
                          <a:effectLst/>
                        </a:rPr>
                        <a:t>Certificat acadèmic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47" marR="414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 dirty="0">
                          <a:effectLst/>
                        </a:rPr>
                        <a:t>Signat electrònic per </a:t>
                      </a:r>
                      <a:r>
                        <a:rPr lang="ca-ES" sz="900" u="sng" dirty="0">
                          <a:effectLst/>
                          <a:hlinkClick r:id="rId6"/>
                        </a:rPr>
                        <a:t>Mail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47" marR="41447" marT="0" marB="0" anchor="b"/>
                </a:tc>
                <a:extLst>
                  <a:ext uri="{0D108BD9-81ED-4DB2-BD59-A6C34878D82A}">
                    <a16:rowId xmlns:a16="http://schemas.microsoft.com/office/drawing/2014/main" val="221125296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6">
            <a:extLst>
              <a:ext uri="{FF2B5EF4-FFF2-40B4-BE49-F238E27FC236}">
                <a16:creationId xmlns:a16="http://schemas.microsoft.com/office/drawing/2014/main" id="{CA3FE4C6-0F4E-4588-94E8-F1AC0A61D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CAFCE65-6471-444A-9A5D-C65E42C36F4C}"/>
              </a:ext>
            </a:extLst>
          </p:cNvPr>
          <p:cNvSpPr/>
          <p:nvPr/>
        </p:nvSpPr>
        <p:spPr>
          <a:xfrm>
            <a:off x="-4763" y="1192213"/>
            <a:ext cx="9148763" cy="47244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ca-ES" altLang="ca-ES" sz="2400" b="1" dirty="0">
              <a:solidFill>
                <a:srgbClr val="000000"/>
              </a:solidFill>
              <a:latin typeface="Calibri" panose="020F0502020204030204" pitchFamily="34" charset="0"/>
              <a:ea typeface="Carlito"/>
              <a:cs typeface="Carlito"/>
            </a:endParaRPr>
          </a:p>
        </p:txBody>
      </p:sp>
      <p:pic>
        <p:nvPicPr>
          <p:cNvPr id="5124" name="Imagen 7" descr="uab-log.png">
            <a:extLst>
              <a:ext uri="{FF2B5EF4-FFF2-40B4-BE49-F238E27FC236}">
                <a16:creationId xmlns:a16="http://schemas.microsoft.com/office/drawing/2014/main" id="{D5A43AC0-97F1-4CCA-B542-BF5612420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6161088"/>
            <a:ext cx="2179638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Marcador de número de diapositiva 4">
            <a:extLst>
              <a:ext uri="{FF2B5EF4-FFF2-40B4-BE49-F238E27FC236}">
                <a16:creationId xmlns:a16="http://schemas.microsoft.com/office/drawing/2014/main" id="{8DE8FDF1-8FF6-489F-A08A-40F748AD60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81725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1609663-97FC-45EA-952D-586260B269F4}" type="slidenum">
              <a:rPr lang="es-ES" altLang="ca-E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s-ES" altLang="ca-E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918C3334-DD00-45B7-A9D9-ED0BC1148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94" y="1556792"/>
            <a:ext cx="83534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ca-ES" altLang="ca-ES" sz="2000" b="1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</a:pPr>
            <a:endParaRPr lang="ca-ES" altLang="ca-ES" sz="1800" b="1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ca-ES" altLang="ca-ES" sz="1100">
              <a:latin typeface="Calibri" panose="020F0502020204030204" pitchFamily="34" charset="0"/>
            </a:endParaRPr>
          </a:p>
        </p:txBody>
      </p:sp>
      <p:pic>
        <p:nvPicPr>
          <p:cNvPr id="5128" name="Imagen 7">
            <a:extLst>
              <a:ext uri="{FF2B5EF4-FFF2-40B4-BE49-F238E27FC236}">
                <a16:creationId xmlns:a16="http://schemas.microsoft.com/office/drawing/2014/main" id="{B8EA21BE-D8FF-4FA4-B46F-2F0D2E9CCE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716338"/>
            <a:ext cx="3622675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ubtítulo 2">
            <a:extLst>
              <a:ext uri="{FF2B5EF4-FFF2-40B4-BE49-F238E27FC236}">
                <a16:creationId xmlns:a16="http://schemas.microsoft.com/office/drawing/2014/main" id="{AE70FB85-982D-4E09-8A15-6B6B67A7C0B4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xfrm>
            <a:off x="4084638" y="4135438"/>
            <a:ext cx="5045075" cy="1735137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defRPr/>
            </a:pPr>
            <a:r>
              <a:rPr lang="ca-ES" altLang="ca-ES" b="1" dirty="0">
                <a:latin typeface="Calibri" panose="020F0502020204030204" pitchFamily="34" charset="0"/>
                <a:ea typeface="Carlito" pitchFamily="34" charset="0"/>
                <a:cs typeface="Carlito" pitchFamily="34" charset="0"/>
              </a:rPr>
              <a:t>Universitat Autònoma de Barcelona</a:t>
            </a:r>
          </a:p>
          <a:p>
            <a:pPr eaLnBrk="1" hangingPunct="1">
              <a:defRPr/>
            </a:pPr>
            <a:r>
              <a:rPr lang="ca-ES" altLang="ca-ES" b="1" dirty="0">
                <a:solidFill>
                  <a:srgbClr val="0070C0"/>
                </a:solidFill>
                <a:latin typeface="Calibri" panose="020F0502020204030204" pitchFamily="34" charset="0"/>
                <a:ea typeface="Carlito" pitchFamily="34" charset="0"/>
                <a:cs typeface="Carlito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http://www.uab.cat</a:t>
            </a:r>
            <a:endParaRPr lang="ca-ES" altLang="ca-ES" b="1" dirty="0">
              <a:solidFill>
                <a:srgbClr val="0070C0"/>
              </a:solidFill>
              <a:latin typeface="Calibri" panose="020F0502020204030204" pitchFamily="34" charset="0"/>
              <a:ea typeface="Carlito" pitchFamily="34" charset="0"/>
              <a:cs typeface="Carlito" pitchFamily="34" charset="0"/>
            </a:endParaRPr>
          </a:p>
          <a:p>
            <a:pPr eaLnBrk="1" hangingPunct="1">
              <a:defRPr/>
            </a:pPr>
            <a:r>
              <a:rPr lang="ca-ES" altLang="ca-ES" b="1" dirty="0">
                <a:latin typeface="Calibri" panose="020F0502020204030204" pitchFamily="34" charset="0"/>
                <a:ea typeface="Carlito" pitchFamily="34" charset="0"/>
                <a:cs typeface="Carlito" pitchFamily="34" charset="0"/>
              </a:rPr>
              <a:t>Facultat de Biociències</a:t>
            </a:r>
          </a:p>
          <a:p>
            <a:pPr eaLnBrk="1" hangingPunct="1">
              <a:defRPr/>
            </a:pPr>
            <a:r>
              <a:rPr lang="ca-ES" altLang="ca-ES" b="1" dirty="0">
                <a:solidFill>
                  <a:srgbClr val="0070C0"/>
                </a:solidFill>
                <a:latin typeface="Calibri" panose="020F0502020204030204" pitchFamily="34" charset="0"/>
                <a:ea typeface="Carlito" pitchFamily="34" charset="0"/>
                <a:cs typeface="Carlito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http://www.uab.cat/biociencies</a:t>
            </a:r>
            <a:endParaRPr lang="ca-ES" altLang="ca-ES" b="1" dirty="0">
              <a:solidFill>
                <a:srgbClr val="0070C0"/>
              </a:solidFill>
              <a:latin typeface="Calibri" panose="020F0502020204030204" pitchFamily="34" charset="0"/>
              <a:ea typeface="Carlito" pitchFamily="34" charset="0"/>
              <a:cs typeface="Carlito" pitchFamily="34" charset="0"/>
            </a:endParaRPr>
          </a:p>
          <a:p>
            <a:pPr eaLnBrk="1" hangingPunct="1">
              <a:defRPr/>
            </a:pPr>
            <a:endParaRPr lang="es-ES" altLang="ca-ES" dirty="0">
              <a:latin typeface="Calibri" panose="020F0502020204030204" pitchFamily="34" charset="0"/>
              <a:ea typeface="Carlito" pitchFamily="34" charset="0"/>
              <a:cs typeface="Carlito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1A523BE-75D1-4C05-B930-20BF78C186DB}"/>
              </a:ext>
            </a:extLst>
          </p:cNvPr>
          <p:cNvSpPr/>
          <p:nvPr/>
        </p:nvSpPr>
        <p:spPr>
          <a:xfrm>
            <a:off x="441325" y="1354138"/>
            <a:ext cx="5786438" cy="2043112"/>
          </a:xfrm>
          <a:prstGeom prst="rect">
            <a:avLst/>
          </a:prstGeom>
        </p:spPr>
        <p:txBody>
          <a:bodyPr anchor="b">
            <a:normAutofit fontScale="6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4400" b="1" dirty="0" err="1">
                <a:solidFill>
                  <a:srgbClr val="3BAF29"/>
                </a:solidFill>
                <a:latin typeface="+mj-lt"/>
                <a:ea typeface="+mj-ea"/>
                <a:cs typeface="+mj-cs"/>
              </a:rPr>
              <a:t>Matrícula</a:t>
            </a:r>
            <a:r>
              <a:rPr lang="en-US" sz="4400" b="1" dirty="0">
                <a:solidFill>
                  <a:srgbClr val="3BAF29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4400" b="1" dirty="0">
                <a:solidFill>
                  <a:srgbClr val="3BAF29"/>
                </a:solidFill>
                <a:latin typeface="+mj-lt"/>
                <a:ea typeface="+mj-ea"/>
                <a:cs typeface="+mj-cs"/>
              </a:rPr>
              <a:t>Curs 2022/23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en-US" sz="38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800" b="1" dirty="0" err="1">
                <a:latin typeface="+mj-lt"/>
                <a:ea typeface="+mj-ea"/>
                <a:cs typeface="+mj-cs"/>
              </a:rPr>
              <a:t>Sessió</a:t>
            </a:r>
            <a:r>
              <a:rPr lang="en-US" sz="3800" b="1" dirty="0">
                <a:latin typeface="+mj-lt"/>
                <a:ea typeface="+mj-ea"/>
                <a:cs typeface="+mj-cs"/>
              </a:rPr>
              <a:t> de </a:t>
            </a:r>
            <a:r>
              <a:rPr lang="en-US" sz="3800" b="1" dirty="0" err="1">
                <a:latin typeface="+mj-lt"/>
                <a:ea typeface="+mj-ea"/>
                <a:cs typeface="+mj-cs"/>
              </a:rPr>
              <a:t>Benvinguda</a:t>
            </a:r>
            <a:endParaRPr lang="en-US" sz="38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100" b="1" dirty="0" err="1">
                <a:latin typeface="+mj-lt"/>
                <a:ea typeface="+mj-ea"/>
                <a:cs typeface="+mj-cs"/>
              </a:rPr>
              <a:t>Vicedegana</a:t>
            </a:r>
            <a:r>
              <a:rPr lang="en-US" sz="2100" b="1" dirty="0">
                <a:latin typeface="+mj-lt"/>
                <a:ea typeface="+mj-ea"/>
                <a:cs typeface="+mj-cs"/>
              </a:rPr>
              <a:t> </a:t>
            </a:r>
            <a:r>
              <a:rPr lang="en-US" sz="2100" b="1" dirty="0" err="1">
                <a:latin typeface="+mj-lt"/>
                <a:ea typeface="+mj-ea"/>
                <a:cs typeface="+mj-cs"/>
              </a:rPr>
              <a:t>d’estudiants</a:t>
            </a:r>
            <a:r>
              <a:rPr lang="en-US" sz="2100" b="1" dirty="0">
                <a:latin typeface="+mj-lt"/>
                <a:ea typeface="+mj-ea"/>
                <a:cs typeface="+mj-cs"/>
              </a:rPr>
              <a:t> i </a:t>
            </a:r>
            <a:r>
              <a:rPr lang="en-US" sz="2100" b="1" dirty="0" err="1">
                <a:latin typeface="+mj-lt"/>
                <a:ea typeface="+mj-ea"/>
                <a:cs typeface="+mj-cs"/>
              </a:rPr>
              <a:t>ocupabilitat</a:t>
            </a:r>
            <a:r>
              <a:rPr lang="en-US" sz="2100" b="1" dirty="0">
                <a:latin typeface="+mj-lt"/>
                <a:ea typeface="+mj-ea"/>
                <a:cs typeface="+mj-cs"/>
              </a:rPr>
              <a:t>: Dra. </a:t>
            </a:r>
            <a:r>
              <a:rPr lang="en-US" sz="2100" b="1">
                <a:latin typeface="+mj-lt"/>
                <a:ea typeface="+mj-ea"/>
                <a:cs typeface="+mj-cs"/>
              </a:rPr>
              <a:t>Sònia Casillas</a:t>
            </a:r>
            <a:endParaRPr lang="en-US" sz="21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100" b="1" dirty="0">
                <a:latin typeface="+mj-lt"/>
                <a:ea typeface="+mj-ea"/>
                <a:cs typeface="+mj-cs"/>
              </a:rPr>
              <a:t>Gestor </a:t>
            </a:r>
            <a:r>
              <a:rPr lang="en-US" sz="2100" b="1" dirty="0" err="1">
                <a:latin typeface="+mj-lt"/>
                <a:ea typeface="+mj-ea"/>
                <a:cs typeface="+mj-cs"/>
              </a:rPr>
              <a:t>Acadèmic</a:t>
            </a:r>
            <a:r>
              <a:rPr lang="en-US" sz="2100" b="1" dirty="0">
                <a:latin typeface="+mj-lt"/>
                <a:ea typeface="+mj-ea"/>
                <a:cs typeface="+mj-cs"/>
              </a:rPr>
              <a:t>: Josep Mª Campuzano Puntí</a:t>
            </a:r>
          </a:p>
        </p:txBody>
      </p:sp>
      <p:grpSp>
        <p:nvGrpSpPr>
          <p:cNvPr id="12" name="Agrupar 11"/>
          <p:cNvGrpSpPr/>
          <p:nvPr/>
        </p:nvGrpSpPr>
        <p:grpSpPr>
          <a:xfrm>
            <a:off x="9253" y="-63248"/>
            <a:ext cx="9152204" cy="1260101"/>
            <a:chOff x="9253" y="-63248"/>
            <a:chExt cx="9152204" cy="1260101"/>
          </a:xfrm>
        </p:grpSpPr>
        <p:sp>
          <p:nvSpPr>
            <p:cNvPr id="13" name="Rectángulo 12"/>
            <p:cNvSpPr>
              <a:spLocks/>
            </p:cNvSpPr>
            <p:nvPr/>
          </p:nvSpPr>
          <p:spPr bwMode="auto">
            <a:xfrm>
              <a:off x="17457" y="-63248"/>
              <a:ext cx="9144000" cy="1260000"/>
            </a:xfrm>
            <a:prstGeom prst="rect">
              <a:avLst/>
            </a:prstGeom>
            <a:solidFill>
              <a:srgbClr val="FFFFD3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  <p:pic>
          <p:nvPicPr>
            <p:cNvPr id="14" name="Imagen 12" descr="Icono&#10;&#10;Descripción generada automáticamente">
              <a:extLst>
                <a:ext uri="{FF2B5EF4-FFF2-40B4-BE49-F238E27FC236}">
                  <a16:creationId xmlns:a16="http://schemas.microsoft.com/office/drawing/2014/main" id="{58EFF8BE-C8DE-4894-AA31-D120717A0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3" y="-27384"/>
              <a:ext cx="4994796" cy="1224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n 6">
            <a:extLst>
              <a:ext uri="{FF2B5EF4-FFF2-40B4-BE49-F238E27FC236}">
                <a16:creationId xmlns:a16="http://schemas.microsoft.com/office/drawing/2014/main" id="{D8DDBD83-16C5-4E03-B57F-3CCDD88C4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8D2265EC-4D15-4F94-A5FB-0B38CBF992AD}"/>
              </a:ext>
            </a:extLst>
          </p:cNvPr>
          <p:cNvSpPr/>
          <p:nvPr/>
        </p:nvSpPr>
        <p:spPr>
          <a:xfrm>
            <a:off x="0" y="19050"/>
            <a:ext cx="9139238" cy="584993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schemeClr val="tx1"/>
              </a:solidFill>
              <a:latin typeface="Arial" charset="0"/>
              <a:ea typeface="ＭＳ Ｐゴシック" pitchFamily="-84" charset="-128"/>
            </a:endParaRPr>
          </a:p>
        </p:txBody>
      </p:sp>
      <p:pic>
        <p:nvPicPr>
          <p:cNvPr id="22532" name="Imagen 7" descr="uab-log.png">
            <a:extLst>
              <a:ext uri="{FF2B5EF4-FFF2-40B4-BE49-F238E27FC236}">
                <a16:creationId xmlns:a16="http://schemas.microsoft.com/office/drawing/2014/main" id="{8048959E-B343-4AA2-A15A-453AE75F0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6161088"/>
            <a:ext cx="2179638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Marcador de número de diapositiva 4">
            <a:extLst>
              <a:ext uri="{FF2B5EF4-FFF2-40B4-BE49-F238E27FC236}">
                <a16:creationId xmlns:a16="http://schemas.microsoft.com/office/drawing/2014/main" id="{2824ED91-6FC7-44C0-814E-46F76CFAEF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81725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DD479C4A-DE39-4F5A-8D3D-436A77248244}" type="slidenum">
              <a:rPr lang="es-ES" altLang="ca-E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20</a:t>
            </a:fld>
            <a:endParaRPr lang="es-ES" altLang="ca-E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4" name="CuadroTexto 16">
            <a:extLst>
              <a:ext uri="{FF2B5EF4-FFF2-40B4-BE49-F238E27FC236}">
                <a16:creationId xmlns:a16="http://schemas.microsoft.com/office/drawing/2014/main" id="{1A6640D5-3EF4-4D5A-A674-2A2D522EB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8" y="1066800"/>
            <a:ext cx="760095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85000"/>
              </a:lnSpc>
            </a:pPr>
            <a:endParaRPr lang="is-IS" altLang="ca-ES" sz="2400" b="1" dirty="0">
              <a:solidFill>
                <a:srgbClr val="3BAF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r>
              <a:rPr lang="es-ES" altLang="ca-ES" sz="2400" b="1" dirty="0" err="1">
                <a:solidFill>
                  <a:srgbClr val="3BAF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Enquesta</a:t>
            </a:r>
            <a:r>
              <a:rPr lang="es-ES" altLang="ca-ES" sz="2400" b="1" dirty="0">
                <a:solidFill>
                  <a:srgbClr val="3BAF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matrícula</a:t>
            </a:r>
            <a:endParaRPr lang="ca-ES" altLang="ca-ES" sz="3600" b="1" dirty="0">
              <a:solidFill>
                <a:srgbClr val="3BAF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endParaRPr lang="ca-ES" altLang="ca-ES" sz="3200" b="1" dirty="0">
              <a:solidFill>
                <a:srgbClr val="3BAF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5" name="Rectangle 3">
            <a:extLst>
              <a:ext uri="{FF2B5EF4-FFF2-40B4-BE49-F238E27FC236}">
                <a16:creationId xmlns:a16="http://schemas.microsoft.com/office/drawing/2014/main" id="{1040ECAD-BFE6-428B-BC2D-334A8E083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1587500"/>
            <a:ext cx="83534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ca-ES" altLang="ca-ES" sz="2000" b="1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</a:pPr>
            <a:endParaRPr lang="ca-ES" altLang="ca-ES" sz="1800" b="1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ca-ES" altLang="ca-ES" sz="1100">
              <a:latin typeface="Calibri" panose="020F0502020204030204" pitchFamily="34" charset="0"/>
            </a:endParaRPr>
          </a:p>
        </p:txBody>
      </p:sp>
      <p:sp>
        <p:nvSpPr>
          <p:cNvPr id="22536" name="TextBox 7">
            <a:extLst>
              <a:ext uri="{FF2B5EF4-FFF2-40B4-BE49-F238E27FC236}">
                <a16:creationId xmlns:a16="http://schemas.microsoft.com/office/drawing/2014/main" id="{4ED40EC4-68D9-4619-8B1C-A4A9FFAA5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1905000"/>
            <a:ext cx="8093075" cy="114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2000" tIns="252000" rIns="252000" bIns="252000">
            <a:spAutoFit/>
          </a:bodyPr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a-ES" altLang="ca-ES" sz="2000" dirty="0">
                <a:latin typeface="Calibri" panose="020F0502020204030204" pitchFamily="34" charset="0"/>
                <a:ea typeface="MS PGothic" panose="020B0600070205080204" pitchFamily="34" charset="-128"/>
              </a:rPr>
              <a:t>Si no l’heu realitzat durant la matrícula, feu-la després entrant </a:t>
            </a:r>
            <a:r>
              <a:rPr lang="ca-ES" altLang="ca-ES" sz="2000" dirty="0">
                <a:latin typeface="Calibri" panose="020F0502020204030204" pitchFamily="34" charset="0"/>
                <a:ea typeface="MS PGothic" panose="020B0600070205080204" pitchFamily="34" charset="-128"/>
                <a:hlinkClick r:id="rId4"/>
              </a:rPr>
              <a:t>aquí</a:t>
            </a:r>
            <a:endParaRPr lang="ca-ES" altLang="ca-ES" sz="2000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ca-ES" altLang="ca-ES" sz="1800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pic>
        <p:nvPicPr>
          <p:cNvPr id="22537" name="Imagen 4" descr="Imagen que contiene persona, interior, sostener, joven&#10;&#10;Descripción generada automáticamente">
            <a:extLst>
              <a:ext uri="{FF2B5EF4-FFF2-40B4-BE49-F238E27FC236}">
                <a16:creationId xmlns:a16="http://schemas.microsoft.com/office/drawing/2014/main" id="{06CB7B93-6440-4731-B366-169152FB4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338" y="2944813"/>
            <a:ext cx="199390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Agrupar 11"/>
          <p:cNvGrpSpPr/>
          <p:nvPr/>
        </p:nvGrpSpPr>
        <p:grpSpPr>
          <a:xfrm>
            <a:off x="9253" y="-63248"/>
            <a:ext cx="9152204" cy="1260101"/>
            <a:chOff x="9253" y="-63248"/>
            <a:chExt cx="9152204" cy="1260101"/>
          </a:xfrm>
        </p:grpSpPr>
        <p:sp>
          <p:nvSpPr>
            <p:cNvPr id="13" name="Rectángulo 12"/>
            <p:cNvSpPr>
              <a:spLocks/>
            </p:cNvSpPr>
            <p:nvPr/>
          </p:nvSpPr>
          <p:spPr bwMode="auto">
            <a:xfrm>
              <a:off x="17457" y="-63248"/>
              <a:ext cx="9144000" cy="1260000"/>
            </a:xfrm>
            <a:prstGeom prst="rect">
              <a:avLst/>
            </a:prstGeom>
            <a:solidFill>
              <a:srgbClr val="FFFFD3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  <p:pic>
          <p:nvPicPr>
            <p:cNvPr id="14" name="Imagen 12" descr="Icono&#10;&#10;Descripción generada automáticamente">
              <a:extLst>
                <a:ext uri="{FF2B5EF4-FFF2-40B4-BE49-F238E27FC236}">
                  <a16:creationId xmlns:a16="http://schemas.microsoft.com/office/drawing/2014/main" id="{58EFF8BE-C8DE-4894-AA31-D120717A0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3" y="-27384"/>
              <a:ext cx="4994796" cy="1224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05278010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n 6">
            <a:extLst>
              <a:ext uri="{FF2B5EF4-FFF2-40B4-BE49-F238E27FC236}">
                <a16:creationId xmlns:a16="http://schemas.microsoft.com/office/drawing/2014/main" id="{8814111D-79C6-4CD7-A8F3-284C322D2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27E4B0B5-F2F6-454E-BF43-68CE1B35E4E7}"/>
              </a:ext>
            </a:extLst>
          </p:cNvPr>
          <p:cNvSpPr/>
          <p:nvPr/>
        </p:nvSpPr>
        <p:spPr>
          <a:xfrm>
            <a:off x="0" y="0"/>
            <a:ext cx="9144000" cy="585946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pic>
        <p:nvPicPr>
          <p:cNvPr id="21508" name="Imagen 7" descr="uab-log.png">
            <a:extLst>
              <a:ext uri="{FF2B5EF4-FFF2-40B4-BE49-F238E27FC236}">
                <a16:creationId xmlns:a16="http://schemas.microsoft.com/office/drawing/2014/main" id="{B8D4CBE5-8368-4C20-90A2-29037A169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6161088"/>
            <a:ext cx="2179638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Marcador de número de diapositiva 4">
            <a:extLst>
              <a:ext uri="{FF2B5EF4-FFF2-40B4-BE49-F238E27FC236}">
                <a16:creationId xmlns:a16="http://schemas.microsoft.com/office/drawing/2014/main" id="{96A900FA-0EC4-40AC-B59E-E823582110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81725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18A5DC54-9DF9-408E-A78A-768B3DFB3E8C}" type="slidenum">
              <a:rPr lang="es-ES" altLang="ca-E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21</a:t>
            </a:fld>
            <a:endParaRPr lang="es-ES" altLang="ca-E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0" name="CuadroTexto 16">
            <a:extLst>
              <a:ext uri="{FF2B5EF4-FFF2-40B4-BE49-F238E27FC236}">
                <a16:creationId xmlns:a16="http://schemas.microsoft.com/office/drawing/2014/main" id="{CD6444DF-727B-4BBC-AAC7-38948DF77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" y="1303338"/>
            <a:ext cx="760095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is-IS" altLang="ca-ES" sz="3200" b="1">
                <a:solidFill>
                  <a:srgbClr val="3BAF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Simtest i estadística</a:t>
            </a:r>
          </a:p>
          <a:p>
            <a:pPr>
              <a:lnSpc>
                <a:spcPct val="85000"/>
              </a:lnSpc>
            </a:pPr>
            <a:endParaRPr lang="ca-ES" altLang="ca-ES" sz="3200" b="1">
              <a:solidFill>
                <a:srgbClr val="3BAF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4961CA5-529F-41AD-B70A-47783BDB4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4" y="1232616"/>
            <a:ext cx="8006283" cy="45466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ca-ES" altLang="ca-ES" sz="4000" dirty="0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ca-ES" altLang="ca-ES" sz="2000" dirty="0">
                <a:latin typeface="Calibri" panose="020F0502020204030204" pitchFamily="34" charset="0"/>
                <a:cs typeface="Tahoma" panose="020B0604030504040204" pitchFamily="34" charset="0"/>
              </a:rPr>
              <a:t>La </a:t>
            </a:r>
            <a:r>
              <a:rPr lang="ca-ES" altLang="ca-ES" sz="2000" u="sng" dirty="0">
                <a:latin typeface="Calibri" panose="020F0502020204030204" pitchFamily="34" charset="0"/>
                <a:cs typeface="Tahoma" panose="020B0604030504040204" pitchFamily="34" charset="0"/>
              </a:rPr>
              <a:t>prova de nivell d’idiomes </a:t>
            </a:r>
            <a:r>
              <a:rPr lang="ca-ES" altLang="ca-ES" sz="2000" dirty="0">
                <a:latin typeface="Calibri" panose="020F0502020204030204" pitchFamily="34" charset="0"/>
                <a:cs typeface="Tahoma" panose="020B0604030504040204" pitchFamily="34" charset="0"/>
              </a:rPr>
              <a:t>(anglès).  </a:t>
            </a:r>
          </a:p>
          <a:p>
            <a:pPr algn="l">
              <a:defRPr/>
            </a:pPr>
            <a:r>
              <a:rPr lang="ca-ES" altLang="ca-ES" sz="2000" dirty="0">
                <a:latin typeface="Calibri" panose="020F0502020204030204" pitchFamily="34" charset="0"/>
                <a:cs typeface="Tahoma" panose="020B0604030504040204" pitchFamily="34" charset="0"/>
              </a:rPr>
              <a:t>       Us enviarem les instruccions. Encara no s’hi pot accedir</a:t>
            </a:r>
            <a:endParaRPr lang="ca-ES" altLang="ca-ES" sz="2000" dirty="0">
              <a:solidFill>
                <a:srgbClr val="0070C0"/>
              </a:solidFill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ca-ES" altLang="ca-ES" sz="2000" dirty="0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ca-ES" altLang="ca-ES" sz="2000" u="sng" dirty="0">
                <a:latin typeface="Calibri" panose="020F0502020204030204" pitchFamily="34" charset="0"/>
                <a:cs typeface="Tahoma" panose="020B0604030504040204" pitchFamily="34" charset="0"/>
              </a:rPr>
              <a:t>Enquesta estadística de matrícula</a:t>
            </a:r>
            <a:r>
              <a:rPr lang="ca-ES" altLang="ca-ES" sz="2000" dirty="0">
                <a:latin typeface="Calibri" panose="020F0502020204030204" pitchFamily="34" charset="0"/>
                <a:cs typeface="Tahoma" panose="020B0604030504040204" pitchFamily="34" charset="0"/>
              </a:rPr>
              <a:t>. </a:t>
            </a:r>
          </a:p>
          <a:p>
            <a:pPr algn="l">
              <a:defRPr/>
            </a:pPr>
            <a:r>
              <a:rPr lang="ca-ES" altLang="ca-ES" sz="2000" dirty="0">
                <a:latin typeface="Calibri" panose="020F0502020204030204" pitchFamily="34" charset="0"/>
                <a:cs typeface="Tahoma" panose="020B0604030504040204" pitchFamily="34" charset="0"/>
              </a:rPr>
              <a:t>        A l’apartat corresponent a Enquestes a: </a:t>
            </a:r>
          </a:p>
          <a:p>
            <a:pPr algn="l">
              <a:defRPr/>
            </a:pPr>
            <a:r>
              <a:rPr lang="ca-ES" altLang="ca-ES" sz="2000" dirty="0">
                <a:solidFill>
                  <a:srgbClr val="0070C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                             </a:t>
            </a:r>
            <a:r>
              <a:rPr lang="ca-ES" altLang="ca-ES" sz="2000" dirty="0">
                <a:solidFill>
                  <a:srgbClr val="0070C0"/>
                </a:solidFill>
                <a:latin typeface="Calibri" panose="020F0502020204030204" pitchFamily="34" charset="0"/>
                <a:cs typeface="Tahom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http://sia.uab.es</a:t>
            </a:r>
            <a:r>
              <a:rPr lang="ca-ES" altLang="ca-ES" sz="2000" dirty="0">
                <a:solidFill>
                  <a:srgbClr val="0070C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 </a:t>
            </a:r>
          </a:p>
          <a:p>
            <a:pPr>
              <a:defRPr/>
            </a:pPr>
            <a:r>
              <a:rPr lang="ca-ES" altLang="ca-ES" sz="2000" dirty="0">
                <a:latin typeface="Calibri" panose="020F0502020204030204" pitchFamily="34" charset="0"/>
                <a:cs typeface="Tahoma" panose="020B0604030504040204" pitchFamily="34" charset="0"/>
              </a:rPr>
              <a:t>  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ca-ES" altLang="ca-ES" sz="2000" dirty="0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lvl="3" algn="just">
              <a:defRPr/>
            </a:pPr>
            <a:endParaRPr lang="ca-ES" altLang="ca-ES" sz="1800" dirty="0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marL="1543050" lvl="3" indent="-171450" algn="just">
              <a:buFont typeface="Arial" panose="020B0604020202020204" pitchFamily="34" charset="0"/>
              <a:buChar char="•"/>
              <a:defRPr/>
            </a:pPr>
            <a:endParaRPr lang="ca-ES" altLang="ca-ES" sz="1800" dirty="0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lvl="3" algn="just">
              <a:defRPr/>
            </a:pPr>
            <a:endParaRPr lang="ca-ES" altLang="ca-ES" sz="1800" dirty="0">
              <a:latin typeface="Calibri" panose="020F050202020403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Agrupar 12"/>
          <p:cNvGrpSpPr/>
          <p:nvPr/>
        </p:nvGrpSpPr>
        <p:grpSpPr>
          <a:xfrm>
            <a:off x="9253" y="-63248"/>
            <a:ext cx="9152204" cy="1260101"/>
            <a:chOff x="9253" y="-63248"/>
            <a:chExt cx="9152204" cy="1260101"/>
          </a:xfrm>
        </p:grpSpPr>
        <p:sp>
          <p:nvSpPr>
            <p:cNvPr id="14" name="Rectángulo 13"/>
            <p:cNvSpPr>
              <a:spLocks/>
            </p:cNvSpPr>
            <p:nvPr/>
          </p:nvSpPr>
          <p:spPr bwMode="auto">
            <a:xfrm>
              <a:off x="17457" y="-63248"/>
              <a:ext cx="9144000" cy="1260000"/>
            </a:xfrm>
            <a:prstGeom prst="rect">
              <a:avLst/>
            </a:prstGeom>
            <a:solidFill>
              <a:srgbClr val="FFFFD3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  <p:pic>
          <p:nvPicPr>
            <p:cNvPr id="15" name="Imagen 12" descr="Icono&#10;&#10;Descripción generada automáticamente">
              <a:extLst>
                <a:ext uri="{FF2B5EF4-FFF2-40B4-BE49-F238E27FC236}">
                  <a16:creationId xmlns:a16="http://schemas.microsoft.com/office/drawing/2014/main" id="{58EFF8BE-C8DE-4894-AA31-D120717A0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3" y="-27384"/>
              <a:ext cx="4994796" cy="1224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n 6">
            <a:extLst>
              <a:ext uri="{FF2B5EF4-FFF2-40B4-BE49-F238E27FC236}">
                <a16:creationId xmlns:a16="http://schemas.microsoft.com/office/drawing/2014/main" id="{D8DDBD83-16C5-4E03-B57F-3CCDD88C4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8D2265EC-4D15-4F94-A5FB-0B38CBF992AD}"/>
              </a:ext>
            </a:extLst>
          </p:cNvPr>
          <p:cNvSpPr/>
          <p:nvPr/>
        </p:nvSpPr>
        <p:spPr>
          <a:xfrm>
            <a:off x="0" y="19050"/>
            <a:ext cx="9139238" cy="584993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schemeClr val="tx1"/>
              </a:solidFill>
              <a:latin typeface="Arial" charset="0"/>
              <a:ea typeface="ＭＳ Ｐゴシック" pitchFamily="-84" charset="-128"/>
            </a:endParaRPr>
          </a:p>
        </p:txBody>
      </p:sp>
      <p:pic>
        <p:nvPicPr>
          <p:cNvPr id="22532" name="Imagen 7" descr="uab-log.png">
            <a:extLst>
              <a:ext uri="{FF2B5EF4-FFF2-40B4-BE49-F238E27FC236}">
                <a16:creationId xmlns:a16="http://schemas.microsoft.com/office/drawing/2014/main" id="{8048959E-B343-4AA2-A15A-453AE75F0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6161088"/>
            <a:ext cx="2179638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Marcador de número de diapositiva 4">
            <a:extLst>
              <a:ext uri="{FF2B5EF4-FFF2-40B4-BE49-F238E27FC236}">
                <a16:creationId xmlns:a16="http://schemas.microsoft.com/office/drawing/2014/main" id="{2824ED91-6FC7-44C0-814E-46F76CFAEF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81725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DD479C4A-DE39-4F5A-8D3D-436A77248244}" type="slidenum">
              <a:rPr lang="es-ES" altLang="ca-E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22</a:t>
            </a:fld>
            <a:endParaRPr lang="es-ES" altLang="ca-E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4" name="CuadroTexto 16">
            <a:extLst>
              <a:ext uri="{FF2B5EF4-FFF2-40B4-BE49-F238E27FC236}">
                <a16:creationId xmlns:a16="http://schemas.microsoft.com/office/drawing/2014/main" id="{1A6640D5-3EF4-4D5A-A674-2A2D522EB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8" y="1066800"/>
            <a:ext cx="760095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85000"/>
              </a:lnSpc>
            </a:pPr>
            <a:endParaRPr lang="is-IS" altLang="ca-ES" sz="2400" b="1">
              <a:solidFill>
                <a:srgbClr val="3BAF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r>
              <a:rPr lang="es-ES" altLang="ca-ES" sz="2400" b="1">
                <a:solidFill>
                  <a:srgbClr val="3BAF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Targeta d’estudiant</a:t>
            </a:r>
            <a:endParaRPr lang="ca-ES" altLang="ca-ES" sz="3600" b="1">
              <a:solidFill>
                <a:srgbClr val="3BAF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endParaRPr lang="ca-ES" altLang="ca-ES" sz="3200" b="1">
              <a:solidFill>
                <a:srgbClr val="3BAF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5" name="Rectangle 3">
            <a:extLst>
              <a:ext uri="{FF2B5EF4-FFF2-40B4-BE49-F238E27FC236}">
                <a16:creationId xmlns:a16="http://schemas.microsoft.com/office/drawing/2014/main" id="{1040ECAD-BFE6-428B-BC2D-334A8E083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1587500"/>
            <a:ext cx="83534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ca-ES" altLang="ca-ES" sz="2000" b="1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</a:pPr>
            <a:endParaRPr lang="ca-ES" altLang="ca-ES" sz="1800" b="1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ca-ES" altLang="ca-ES" sz="1100">
              <a:latin typeface="Calibri" panose="020F0502020204030204" pitchFamily="34" charset="0"/>
            </a:endParaRPr>
          </a:p>
        </p:txBody>
      </p:sp>
      <p:sp>
        <p:nvSpPr>
          <p:cNvPr id="22536" name="TextBox 7">
            <a:extLst>
              <a:ext uri="{FF2B5EF4-FFF2-40B4-BE49-F238E27FC236}">
                <a16:creationId xmlns:a16="http://schemas.microsoft.com/office/drawing/2014/main" id="{4ED40EC4-68D9-4619-8B1C-A4A9FFAA5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1905000"/>
            <a:ext cx="8093075" cy="145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2000" tIns="252000" rIns="252000" bIns="252000">
            <a:spAutoFit/>
          </a:bodyPr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a-ES" altLang="ca-ES" sz="2000" dirty="0">
                <a:solidFill>
                  <a:srgbClr val="0070C0"/>
                </a:solidFill>
                <a:latin typeface="Calibri" panose="020F0502020204030204" pitchFamily="34" charset="0"/>
                <a:ea typeface="MS PGothic" panose="020B0600070205080204" pitchFamily="34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https://www.uab.cat/web/estudiar/grau/informacio-academica/targeta-d-estudiant-1345663061048.html</a:t>
            </a:r>
            <a:endParaRPr lang="ca-ES" altLang="ca-ES" sz="2000" dirty="0">
              <a:solidFill>
                <a:srgbClr val="0070C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ca-ES" altLang="ca-ES" sz="1800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pic>
        <p:nvPicPr>
          <p:cNvPr id="22537" name="Imagen 4" descr="Imagen que contiene persona, interior, sostener, joven&#10;&#10;Descripción generada automáticamente">
            <a:extLst>
              <a:ext uri="{FF2B5EF4-FFF2-40B4-BE49-F238E27FC236}">
                <a16:creationId xmlns:a16="http://schemas.microsoft.com/office/drawing/2014/main" id="{06CB7B93-6440-4731-B366-169152FB4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338" y="2944813"/>
            <a:ext cx="199390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Agrupar 11"/>
          <p:cNvGrpSpPr/>
          <p:nvPr/>
        </p:nvGrpSpPr>
        <p:grpSpPr>
          <a:xfrm>
            <a:off x="9253" y="-63248"/>
            <a:ext cx="9152204" cy="1260101"/>
            <a:chOff x="9253" y="-63248"/>
            <a:chExt cx="9152204" cy="1260101"/>
          </a:xfrm>
        </p:grpSpPr>
        <p:sp>
          <p:nvSpPr>
            <p:cNvPr id="13" name="Rectángulo 12"/>
            <p:cNvSpPr>
              <a:spLocks/>
            </p:cNvSpPr>
            <p:nvPr/>
          </p:nvSpPr>
          <p:spPr bwMode="auto">
            <a:xfrm>
              <a:off x="17457" y="-63248"/>
              <a:ext cx="9144000" cy="1260000"/>
            </a:xfrm>
            <a:prstGeom prst="rect">
              <a:avLst/>
            </a:prstGeom>
            <a:solidFill>
              <a:srgbClr val="FFFFD3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  <p:pic>
          <p:nvPicPr>
            <p:cNvPr id="14" name="Imagen 12" descr="Icono&#10;&#10;Descripción generada automáticamente">
              <a:extLst>
                <a:ext uri="{FF2B5EF4-FFF2-40B4-BE49-F238E27FC236}">
                  <a16:creationId xmlns:a16="http://schemas.microsoft.com/office/drawing/2014/main" id="{58EFF8BE-C8DE-4894-AA31-D120717A0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3" y="-27384"/>
              <a:ext cx="4994796" cy="1224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n 6">
            <a:extLst>
              <a:ext uri="{FF2B5EF4-FFF2-40B4-BE49-F238E27FC236}">
                <a16:creationId xmlns:a16="http://schemas.microsoft.com/office/drawing/2014/main" id="{0639809E-628E-4E99-8DA2-1DB750483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9F6133CC-AB04-45AB-8F08-69624FA58453}"/>
              </a:ext>
            </a:extLst>
          </p:cNvPr>
          <p:cNvSpPr/>
          <p:nvPr/>
        </p:nvSpPr>
        <p:spPr>
          <a:xfrm>
            <a:off x="0" y="0"/>
            <a:ext cx="9139238" cy="586898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/>
          </a:p>
        </p:txBody>
      </p:sp>
      <p:pic>
        <p:nvPicPr>
          <p:cNvPr id="24580" name="Imagen 7" descr="uab-log.png">
            <a:extLst>
              <a:ext uri="{FF2B5EF4-FFF2-40B4-BE49-F238E27FC236}">
                <a16:creationId xmlns:a16="http://schemas.microsoft.com/office/drawing/2014/main" id="{6B0B1DCB-58C9-4862-97EE-211B2D279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6161088"/>
            <a:ext cx="2179638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Marcador de número de diapositiva 4">
            <a:extLst>
              <a:ext uri="{FF2B5EF4-FFF2-40B4-BE49-F238E27FC236}">
                <a16:creationId xmlns:a16="http://schemas.microsoft.com/office/drawing/2014/main" id="{2CA4BF1A-1923-498F-8900-C315F58AF4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81725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67518E7-74D5-4065-943C-83C3236E2ADD}" type="slidenum">
              <a:rPr lang="es-ES" altLang="ca-E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23</a:t>
            </a:fld>
            <a:endParaRPr lang="es-ES" altLang="ca-E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2" name="CuadroTexto 16">
            <a:extLst>
              <a:ext uri="{FF2B5EF4-FFF2-40B4-BE49-F238E27FC236}">
                <a16:creationId xmlns:a16="http://schemas.microsoft.com/office/drawing/2014/main" id="{5BD99F4B-F3B2-4690-B79F-AC5D9CBCC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8175" y="1479017"/>
            <a:ext cx="76025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s-ES" altLang="ca-ES" sz="2400" b="1" dirty="0" err="1">
                <a:solidFill>
                  <a:srgbClr val="3BAF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</a:t>
            </a:r>
            <a:r>
              <a:rPr lang="es-ES" altLang="ca-ES" sz="2400" b="1" dirty="0">
                <a:solidFill>
                  <a:srgbClr val="3BAF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digital</a:t>
            </a:r>
            <a:endParaRPr lang="ca-ES" altLang="ca-ES" sz="3600" b="1" dirty="0">
              <a:solidFill>
                <a:srgbClr val="3BAF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endParaRPr lang="ca-ES" altLang="ca-ES" sz="3200" b="1" dirty="0">
              <a:solidFill>
                <a:srgbClr val="3BAF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C0D580C1-B903-4378-8F69-6F2DBF7A8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325" y="2099469"/>
            <a:ext cx="8066088" cy="3502025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eaLnBrk="1" hangingPunct="1">
              <a:buFont typeface="+mj-lt"/>
              <a:buAutoNum type="arabicPeriod"/>
              <a:defRPr/>
            </a:pPr>
            <a:r>
              <a:rPr lang="ca-ES" alt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Gestió </a:t>
            </a:r>
            <a:r>
              <a:rPr lang="ca-ES" altLang="ca-E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Idcat</a:t>
            </a:r>
            <a:r>
              <a:rPr lang="ca-ES" alt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 o altre certificat digital</a:t>
            </a:r>
          </a:p>
          <a:p>
            <a:pPr marL="457200" indent="-457200" algn="just" eaLnBrk="1" hangingPunct="1">
              <a:buFont typeface="+mj-lt"/>
              <a:buAutoNum type="arabicPeriod"/>
              <a:defRPr/>
            </a:pPr>
            <a:r>
              <a:rPr lang="ca-ES" alt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Per a què em servirà?</a:t>
            </a:r>
          </a:p>
          <a:p>
            <a:pPr marL="857250" lvl="1" indent="-457200">
              <a:buFontTx/>
              <a:buAutoNum type="arabicParenR"/>
              <a:defRPr/>
            </a:pP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Gestió de sol·licituds</a:t>
            </a:r>
          </a:p>
          <a:p>
            <a:pPr marL="857250" lvl="1" indent="-457200">
              <a:buFontTx/>
              <a:buAutoNum type="arabicParenR"/>
              <a:defRPr/>
            </a:pP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Signatura documents pràctiques</a:t>
            </a:r>
          </a:p>
          <a:p>
            <a:pPr marL="857250" lvl="1" indent="-457200">
              <a:buFontTx/>
              <a:buAutoNum type="arabicParenR"/>
              <a:defRPr/>
            </a:pP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Signatura documents mobilitat</a:t>
            </a:r>
          </a:p>
          <a:p>
            <a:pPr marL="857250" lvl="1" indent="-457200">
              <a:buFontTx/>
              <a:buAutoNum type="arabicParenR"/>
              <a:defRPr/>
            </a:pP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...i per qualsevol altre tràmit personal...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ca-ES" alt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Quin puc utilitzar?</a:t>
            </a:r>
          </a:p>
          <a:p>
            <a:pPr marL="857250" lvl="1" indent="-457200">
              <a:defRPr/>
            </a:pPr>
            <a:r>
              <a:rPr lang="ca-ES" altLang="ca-E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https://seuelectronica.uab.cat/certificats-reconeguts</a:t>
            </a:r>
            <a:endParaRPr lang="ca-ES" altLang="ca-E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FontTx/>
              <a:buNone/>
              <a:defRPr/>
            </a:pPr>
            <a:endParaRPr lang="ca-ES" altLang="ca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ca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eaLnBrk="1" hangingPunct="1">
              <a:buFontTx/>
              <a:buNone/>
              <a:defRPr/>
            </a:pPr>
            <a:endParaRPr lang="ca-ES" altLang="ca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eaLnBrk="1" hangingPunct="1">
              <a:buFontTx/>
              <a:buNone/>
              <a:defRPr/>
            </a:pPr>
            <a:endParaRPr lang="ca-ES" altLang="ca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84" name="Imagen 2" descr="Imagen que contiene tabla, papel, escritorio, libro&#10;&#10;Descripción generada automáticamente">
            <a:extLst>
              <a:ext uri="{FF2B5EF4-FFF2-40B4-BE49-F238E27FC236}">
                <a16:creationId xmlns:a16="http://schemas.microsoft.com/office/drawing/2014/main" id="{14BF2B97-9CAD-48D1-B165-91451D150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763838"/>
            <a:ext cx="233045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Agrupar 9"/>
          <p:cNvGrpSpPr/>
          <p:nvPr/>
        </p:nvGrpSpPr>
        <p:grpSpPr>
          <a:xfrm>
            <a:off x="9253" y="-63248"/>
            <a:ext cx="9152204" cy="1260101"/>
            <a:chOff x="9253" y="-63248"/>
            <a:chExt cx="9152204" cy="1260101"/>
          </a:xfrm>
        </p:grpSpPr>
        <p:sp>
          <p:nvSpPr>
            <p:cNvPr id="13" name="Rectángulo 12"/>
            <p:cNvSpPr>
              <a:spLocks/>
            </p:cNvSpPr>
            <p:nvPr/>
          </p:nvSpPr>
          <p:spPr bwMode="auto">
            <a:xfrm>
              <a:off x="17457" y="-63248"/>
              <a:ext cx="9144000" cy="1260000"/>
            </a:xfrm>
            <a:prstGeom prst="rect">
              <a:avLst/>
            </a:prstGeom>
            <a:solidFill>
              <a:srgbClr val="FFFFD3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  <p:pic>
          <p:nvPicPr>
            <p:cNvPr id="14" name="Imagen 12" descr="Icono&#10;&#10;Descripción generada automáticamente">
              <a:extLst>
                <a:ext uri="{FF2B5EF4-FFF2-40B4-BE49-F238E27FC236}">
                  <a16:creationId xmlns:a16="http://schemas.microsoft.com/office/drawing/2014/main" id="{58EFF8BE-C8DE-4894-AA31-D120717A0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3" y="-27384"/>
              <a:ext cx="4994796" cy="1224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n 6">
            <a:extLst>
              <a:ext uri="{FF2B5EF4-FFF2-40B4-BE49-F238E27FC236}">
                <a16:creationId xmlns:a16="http://schemas.microsoft.com/office/drawing/2014/main" id="{0639809E-628E-4E99-8DA2-1DB750483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9F6133CC-AB04-45AB-8F08-69624FA58453}"/>
              </a:ext>
            </a:extLst>
          </p:cNvPr>
          <p:cNvSpPr/>
          <p:nvPr/>
        </p:nvSpPr>
        <p:spPr>
          <a:xfrm>
            <a:off x="0" y="0"/>
            <a:ext cx="9139238" cy="586898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/>
          </a:p>
        </p:txBody>
      </p:sp>
      <p:pic>
        <p:nvPicPr>
          <p:cNvPr id="24580" name="Imagen 7" descr="uab-log.png">
            <a:extLst>
              <a:ext uri="{FF2B5EF4-FFF2-40B4-BE49-F238E27FC236}">
                <a16:creationId xmlns:a16="http://schemas.microsoft.com/office/drawing/2014/main" id="{6B0B1DCB-58C9-4862-97EE-211B2D279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6161088"/>
            <a:ext cx="2179638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Marcador de número de diapositiva 4">
            <a:extLst>
              <a:ext uri="{FF2B5EF4-FFF2-40B4-BE49-F238E27FC236}">
                <a16:creationId xmlns:a16="http://schemas.microsoft.com/office/drawing/2014/main" id="{2CA4BF1A-1923-498F-8900-C315F58AF4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81725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67518E7-74D5-4065-943C-83C3236E2ADD}" type="slidenum">
              <a:rPr lang="es-ES" altLang="ca-E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24</a:t>
            </a:fld>
            <a:endParaRPr lang="es-ES" altLang="ca-E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2" name="CuadroTexto 16">
            <a:extLst>
              <a:ext uri="{FF2B5EF4-FFF2-40B4-BE49-F238E27FC236}">
                <a16:creationId xmlns:a16="http://schemas.microsoft.com/office/drawing/2014/main" id="{5BD99F4B-F3B2-4690-B79F-AC5D9CBCC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3" y="1577975"/>
            <a:ext cx="76025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s-ES" altLang="ca-ES" sz="2400" b="1" dirty="0" err="1">
                <a:solidFill>
                  <a:srgbClr val="3BAF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Esportistes</a:t>
            </a:r>
            <a:r>
              <a:rPr lang="es-ES" altLang="ca-ES" sz="2400" b="1" dirty="0">
                <a:solidFill>
                  <a:srgbClr val="3BAF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ca-ES" sz="2400" b="1" dirty="0" err="1">
                <a:solidFill>
                  <a:srgbClr val="3BAF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</a:t>
            </a:r>
            <a:r>
              <a:rPr lang="es-ES" altLang="ca-ES" sz="2400" b="1" dirty="0">
                <a:solidFill>
                  <a:srgbClr val="3BAF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nivel o </a:t>
            </a:r>
            <a:r>
              <a:rPr lang="es-ES" altLang="ca-ES" sz="2400" b="1" dirty="0" err="1">
                <a:solidFill>
                  <a:srgbClr val="3BAF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</a:t>
            </a:r>
            <a:r>
              <a:rPr lang="es-ES" altLang="ca-ES" sz="2400" b="1" dirty="0">
                <a:solidFill>
                  <a:srgbClr val="3BAF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ca-ES" sz="2400" b="1" dirty="0" err="1">
                <a:solidFill>
                  <a:srgbClr val="3BAF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rendiment</a:t>
            </a:r>
            <a:endParaRPr lang="ca-ES" altLang="ca-ES" sz="3600" b="1" dirty="0">
              <a:solidFill>
                <a:srgbClr val="3BAF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endParaRPr lang="ca-ES" altLang="ca-ES" sz="3200" b="1" dirty="0">
              <a:solidFill>
                <a:srgbClr val="3BAF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C0D580C1-B903-4378-8F69-6F2DBF7A8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2112963"/>
            <a:ext cx="6592888" cy="3502025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None/>
              <a:defRPr/>
            </a:pPr>
            <a:r>
              <a:rPr lang="ca-ES" alt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Programa </a:t>
            </a:r>
            <a:r>
              <a:rPr lang="ca-ES" altLang="ca-E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tutoresport</a:t>
            </a:r>
            <a:endParaRPr lang="ca-ES" altLang="ca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ca-E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Tutoresport</a:t>
            </a:r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-UAB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 és un programa de suport acadèmic i </a:t>
            </a:r>
            <a:r>
              <a:rPr lang="ca-ES" sz="2000" dirty="0" err="1">
                <a:latin typeface="Arial" panose="020B0604020202020204" pitchFamily="34" charset="0"/>
                <a:cs typeface="Arial" panose="020B0604020202020204" pitchFamily="34" charset="0"/>
              </a:rPr>
              <a:t>tutelatge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 adreçat als i a les esportistes </a:t>
            </a:r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matriculats a la UAB</a:t>
            </a:r>
          </a:p>
          <a:p>
            <a:pPr marL="400050" lvl="1" indent="0">
              <a:buNone/>
              <a:defRPr/>
            </a:pPr>
            <a:endParaRPr lang="ca-E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ca-E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https://www.uab.cat/web/el-programa-1345824638455.html</a:t>
            </a:r>
            <a:endParaRPr lang="ca-E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buFontTx/>
              <a:buAutoNum type="arabicParenR"/>
              <a:defRPr/>
            </a:pPr>
            <a:endParaRPr lang="ca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eaLnBrk="1" hangingPunct="1">
              <a:buFontTx/>
              <a:buNone/>
              <a:defRPr/>
            </a:pPr>
            <a:endParaRPr lang="ca-ES" altLang="ca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eaLnBrk="1" hangingPunct="1">
              <a:buFontTx/>
              <a:buNone/>
              <a:defRPr/>
            </a:pPr>
            <a:endParaRPr lang="ca-ES" altLang="ca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DA3543-839B-468E-96AD-791E6EF8A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" y="4164013"/>
            <a:ext cx="1834595" cy="7771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Agrupar 9"/>
          <p:cNvGrpSpPr/>
          <p:nvPr/>
        </p:nvGrpSpPr>
        <p:grpSpPr>
          <a:xfrm>
            <a:off x="9253" y="-63248"/>
            <a:ext cx="9152204" cy="1260101"/>
            <a:chOff x="9253" y="-63248"/>
            <a:chExt cx="9152204" cy="1260101"/>
          </a:xfrm>
        </p:grpSpPr>
        <p:sp>
          <p:nvSpPr>
            <p:cNvPr id="13" name="Rectángulo 12"/>
            <p:cNvSpPr>
              <a:spLocks/>
            </p:cNvSpPr>
            <p:nvPr/>
          </p:nvSpPr>
          <p:spPr bwMode="auto">
            <a:xfrm>
              <a:off x="17457" y="-63248"/>
              <a:ext cx="9144000" cy="1260000"/>
            </a:xfrm>
            <a:prstGeom prst="rect">
              <a:avLst/>
            </a:prstGeom>
            <a:solidFill>
              <a:srgbClr val="FFFFD3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  <p:pic>
          <p:nvPicPr>
            <p:cNvPr id="14" name="Imagen 12" descr="Icono&#10;&#10;Descripción generada automáticamente">
              <a:extLst>
                <a:ext uri="{FF2B5EF4-FFF2-40B4-BE49-F238E27FC236}">
                  <a16:creationId xmlns:a16="http://schemas.microsoft.com/office/drawing/2014/main" id="{58EFF8BE-C8DE-4894-AA31-D120717A0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3" y="-27384"/>
              <a:ext cx="4994796" cy="1224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6502310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n 6">
            <a:extLst>
              <a:ext uri="{FF2B5EF4-FFF2-40B4-BE49-F238E27FC236}">
                <a16:creationId xmlns:a16="http://schemas.microsoft.com/office/drawing/2014/main" id="{A3506234-77E6-4E47-8DB9-94D1DA263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232C11A5-8881-40AB-B151-90FD5EF1EFFD}"/>
              </a:ext>
            </a:extLst>
          </p:cNvPr>
          <p:cNvSpPr/>
          <p:nvPr/>
        </p:nvSpPr>
        <p:spPr>
          <a:xfrm>
            <a:off x="0" y="0"/>
            <a:ext cx="9139238" cy="584993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schemeClr val="tx1"/>
              </a:solidFill>
              <a:latin typeface="Arial" charset="0"/>
              <a:ea typeface="ＭＳ Ｐゴシック" pitchFamily="-84" charset="-128"/>
            </a:endParaRPr>
          </a:p>
        </p:txBody>
      </p:sp>
      <p:pic>
        <p:nvPicPr>
          <p:cNvPr id="25604" name="Imagen 7" descr="uab-log.png">
            <a:extLst>
              <a:ext uri="{FF2B5EF4-FFF2-40B4-BE49-F238E27FC236}">
                <a16:creationId xmlns:a16="http://schemas.microsoft.com/office/drawing/2014/main" id="{89BCA5C1-DA87-4DB2-84FC-7821459A3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6161088"/>
            <a:ext cx="2179638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Marcador de número de diapositiva 4">
            <a:extLst>
              <a:ext uri="{FF2B5EF4-FFF2-40B4-BE49-F238E27FC236}">
                <a16:creationId xmlns:a16="http://schemas.microsoft.com/office/drawing/2014/main" id="{D80C648F-474E-4D2D-B47B-CE1ECB4A44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81725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7D6A1DCF-BD7A-4EEE-81AF-C0A7467A81DD}" type="slidenum">
              <a:rPr lang="es-ES" altLang="ca-E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25</a:t>
            </a:fld>
            <a:endParaRPr lang="es-ES" altLang="ca-E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6" name="Rectangle 3">
            <a:extLst>
              <a:ext uri="{FF2B5EF4-FFF2-40B4-BE49-F238E27FC236}">
                <a16:creationId xmlns:a16="http://schemas.microsoft.com/office/drawing/2014/main" id="{517F8E65-6D75-434D-95CA-3043FA810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1587500"/>
            <a:ext cx="83534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ca-ES" altLang="ca-ES" sz="2000" b="1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</a:pPr>
            <a:endParaRPr lang="ca-ES" altLang="ca-ES" sz="1800" b="1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ca-ES" altLang="ca-ES" sz="1100">
              <a:latin typeface="Calibri" panose="020F0502020204030204" pitchFamily="34" charset="0"/>
            </a:endParaRPr>
          </a:p>
        </p:txBody>
      </p:sp>
      <p:sp>
        <p:nvSpPr>
          <p:cNvPr id="25607" name="Rectangle 8">
            <a:extLst>
              <a:ext uri="{FF2B5EF4-FFF2-40B4-BE49-F238E27FC236}">
                <a16:creationId xmlns:a16="http://schemas.microsoft.com/office/drawing/2014/main" id="{2C5BB615-38C9-45C5-82F8-C0F9FE6F4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" y="407988"/>
            <a:ext cx="7650163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es-ES" sz="3200" b="1">
                <a:solidFill>
                  <a:srgbClr val="FF66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PIUNE   </a:t>
            </a:r>
          </a:p>
          <a:p>
            <a:pPr algn="ctr">
              <a:spcBef>
                <a:spcPct val="20000"/>
              </a:spcBef>
              <a:buClr>
                <a:srgbClr val="990033"/>
              </a:buClr>
              <a:buSzPct val="65000"/>
              <a:buFont typeface="Wingdings" panose="05000000000000000000" pitchFamily="2" charset="2"/>
              <a:buNone/>
            </a:pPr>
            <a:r>
              <a:rPr lang="ca-ES" altLang="ca-ES" sz="1600" b="1">
                <a:latin typeface="Arial" panose="020B0604020202020204" pitchFamily="34" charset="0"/>
                <a:ea typeface="MS PGothic" panose="020B0600070205080204" pitchFamily="34" charset="-128"/>
              </a:rPr>
              <a:t>Servei </a:t>
            </a:r>
            <a:r>
              <a:rPr lang="ca-ES" altLang="ca-ES" sz="1600" b="1">
                <a:solidFill>
                  <a:srgbClr val="FF66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</a:t>
            </a:r>
            <a:r>
              <a:rPr lang="ca-ES" altLang="ca-ES" sz="1600" b="1">
                <a:latin typeface="Arial" panose="020B0604020202020204" pitchFamily="34" charset="0"/>
                <a:ea typeface="MS PGothic" panose="020B0600070205080204" pitchFamily="34" charset="-128"/>
              </a:rPr>
              <a:t>er a la </a:t>
            </a:r>
            <a:r>
              <a:rPr lang="ca-ES" altLang="ca-ES" sz="1600" b="1">
                <a:solidFill>
                  <a:srgbClr val="FF66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I</a:t>
            </a:r>
            <a:r>
              <a:rPr lang="ca-ES" altLang="ca-ES" sz="1600" b="1">
                <a:latin typeface="Arial" panose="020B0604020202020204" pitchFamily="34" charset="0"/>
                <a:ea typeface="MS PGothic" panose="020B0600070205080204" pitchFamily="34" charset="-128"/>
              </a:rPr>
              <a:t>nclusió a la </a:t>
            </a:r>
            <a:r>
              <a:rPr lang="ca-ES" altLang="ca-ES" sz="1600" b="1">
                <a:solidFill>
                  <a:srgbClr val="FF66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U</a:t>
            </a:r>
            <a:r>
              <a:rPr lang="ca-ES" altLang="ca-ES" sz="1600" b="1">
                <a:latin typeface="Arial" panose="020B0604020202020204" pitchFamily="34" charset="0"/>
                <a:ea typeface="MS PGothic" panose="020B0600070205080204" pitchFamily="34" charset="-128"/>
              </a:rPr>
              <a:t>AB</a:t>
            </a:r>
          </a:p>
          <a:p>
            <a:pPr algn="ctr">
              <a:spcBef>
                <a:spcPct val="20000"/>
              </a:spcBef>
              <a:buClr>
                <a:srgbClr val="990033"/>
              </a:buClr>
              <a:buSzPct val="65000"/>
              <a:buFont typeface="Wingdings" panose="05000000000000000000" pitchFamily="2" charset="2"/>
              <a:buNone/>
            </a:pPr>
            <a:r>
              <a:rPr lang="ca-ES" altLang="ca-ES" sz="1600" b="1">
                <a:latin typeface="Arial" panose="020B0604020202020204" pitchFamily="34" charset="0"/>
                <a:ea typeface="MS PGothic" panose="020B0600070205080204" pitchFamily="34" charset="-128"/>
              </a:rPr>
              <a:t>Suport a estudiants amb </a:t>
            </a:r>
            <a:r>
              <a:rPr lang="ca-ES" altLang="ca-ES" sz="1600" b="1">
                <a:solidFill>
                  <a:srgbClr val="FF66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N</a:t>
            </a:r>
            <a:r>
              <a:rPr lang="ca-ES" altLang="ca-ES" sz="1600" b="1">
                <a:latin typeface="Arial" panose="020B0604020202020204" pitchFamily="34" charset="0"/>
                <a:ea typeface="MS PGothic" panose="020B0600070205080204" pitchFamily="34" charset="-128"/>
              </a:rPr>
              <a:t>ecessitats </a:t>
            </a:r>
            <a:r>
              <a:rPr lang="ca-ES" altLang="ca-ES" sz="1600" b="1">
                <a:solidFill>
                  <a:srgbClr val="FF66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</a:t>
            </a:r>
            <a:r>
              <a:rPr lang="ca-ES" altLang="ca-ES" sz="1600" b="1">
                <a:latin typeface="Arial" panose="020B0604020202020204" pitchFamily="34" charset="0"/>
                <a:ea typeface="MS PGothic" panose="020B0600070205080204" pitchFamily="34" charset="-128"/>
              </a:rPr>
              <a:t>ducatives Específiques</a:t>
            </a:r>
          </a:p>
        </p:txBody>
      </p:sp>
      <p:sp>
        <p:nvSpPr>
          <p:cNvPr id="25608" name="23 Rectángulo">
            <a:extLst>
              <a:ext uri="{FF2B5EF4-FFF2-40B4-BE49-F238E27FC236}">
                <a16:creationId xmlns:a16="http://schemas.microsoft.com/office/drawing/2014/main" id="{0E9FD184-80A5-4048-8B1C-0A0EEE960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625600"/>
            <a:ext cx="78311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ca-ES" altLang="ca-ES" sz="1800" dirty="0">
                <a:latin typeface="Arial" panose="020B0604020202020204" pitchFamily="34" charset="0"/>
                <a:ea typeface="MS PGothic" panose="020B0600070205080204" pitchFamily="34" charset="-128"/>
              </a:rPr>
              <a:t>Atén estudiants amb discapacitat física, visual, auditiva, múltiple, amb trastorns d’aprenentatge o trastorns mentals </a:t>
            </a:r>
          </a:p>
        </p:txBody>
      </p:sp>
      <p:grpSp>
        <p:nvGrpSpPr>
          <p:cNvPr id="25609" name="Group 12">
            <a:extLst>
              <a:ext uri="{FF2B5EF4-FFF2-40B4-BE49-F238E27FC236}">
                <a16:creationId xmlns:a16="http://schemas.microsoft.com/office/drawing/2014/main" id="{C989FE7B-4069-407F-8DAB-EDB4B460411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81075" y="2884488"/>
            <a:ext cx="360363" cy="284162"/>
            <a:chOff x="294" y="1298"/>
            <a:chExt cx="227" cy="179"/>
          </a:xfrm>
        </p:grpSpPr>
        <p:sp>
          <p:nvSpPr>
            <p:cNvPr id="25623" name="AutoShape 11">
              <a:extLst>
                <a:ext uri="{FF2B5EF4-FFF2-40B4-BE49-F238E27FC236}">
                  <a16:creationId xmlns:a16="http://schemas.microsoft.com/office/drawing/2014/main" id="{99048080-7C6E-4775-9DF3-4DE57BA848C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4" y="1298"/>
              <a:ext cx="22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a-ES"/>
            </a:p>
          </p:txBody>
        </p:sp>
        <p:sp>
          <p:nvSpPr>
            <p:cNvPr id="25624" name="Freeform 13">
              <a:extLst>
                <a:ext uri="{FF2B5EF4-FFF2-40B4-BE49-F238E27FC236}">
                  <a16:creationId xmlns:a16="http://schemas.microsoft.com/office/drawing/2014/main" id="{ADE176B2-065A-49D5-B105-B803EE22D9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" y="1294"/>
              <a:ext cx="227" cy="183"/>
            </a:xfrm>
            <a:custGeom>
              <a:avLst/>
              <a:gdLst>
                <a:gd name="T0" fmla="*/ 1 w 454"/>
                <a:gd name="T1" fmla="*/ 1 h 366"/>
                <a:gd name="T2" fmla="*/ 1 w 454"/>
                <a:gd name="T3" fmla="*/ 1 h 366"/>
                <a:gd name="T4" fmla="*/ 1 w 454"/>
                <a:gd name="T5" fmla="*/ 1 h 366"/>
                <a:gd name="T6" fmla="*/ 1 w 454"/>
                <a:gd name="T7" fmla="*/ 1 h 366"/>
                <a:gd name="T8" fmla="*/ 1 w 454"/>
                <a:gd name="T9" fmla="*/ 1 h 366"/>
                <a:gd name="T10" fmla="*/ 1 w 454"/>
                <a:gd name="T11" fmla="*/ 1 h 366"/>
                <a:gd name="T12" fmla="*/ 1 w 454"/>
                <a:gd name="T13" fmla="*/ 1 h 366"/>
                <a:gd name="T14" fmla="*/ 1 w 454"/>
                <a:gd name="T15" fmla="*/ 1 h 366"/>
                <a:gd name="T16" fmla="*/ 1 w 454"/>
                <a:gd name="T17" fmla="*/ 1 h 366"/>
                <a:gd name="T18" fmla="*/ 1 w 454"/>
                <a:gd name="T19" fmla="*/ 1 h 366"/>
                <a:gd name="T20" fmla="*/ 1 w 454"/>
                <a:gd name="T21" fmla="*/ 1 h 366"/>
                <a:gd name="T22" fmla="*/ 1 w 454"/>
                <a:gd name="T23" fmla="*/ 1 h 366"/>
                <a:gd name="T24" fmla="*/ 1 w 454"/>
                <a:gd name="T25" fmla="*/ 1 h 366"/>
                <a:gd name="T26" fmla="*/ 1 w 454"/>
                <a:gd name="T27" fmla="*/ 1 h 366"/>
                <a:gd name="T28" fmla="*/ 1 w 454"/>
                <a:gd name="T29" fmla="*/ 1 h 366"/>
                <a:gd name="T30" fmla="*/ 1 w 454"/>
                <a:gd name="T31" fmla="*/ 1 h 366"/>
                <a:gd name="T32" fmla="*/ 1 w 454"/>
                <a:gd name="T33" fmla="*/ 1 h 366"/>
                <a:gd name="T34" fmla="*/ 1 w 454"/>
                <a:gd name="T35" fmla="*/ 1 h 366"/>
                <a:gd name="T36" fmla="*/ 1 w 454"/>
                <a:gd name="T37" fmla="*/ 1 h 366"/>
                <a:gd name="T38" fmla="*/ 1 w 454"/>
                <a:gd name="T39" fmla="*/ 1 h 366"/>
                <a:gd name="T40" fmla="*/ 1 w 454"/>
                <a:gd name="T41" fmla="*/ 1 h 366"/>
                <a:gd name="T42" fmla="*/ 1 w 454"/>
                <a:gd name="T43" fmla="*/ 1 h 366"/>
                <a:gd name="T44" fmla="*/ 1 w 454"/>
                <a:gd name="T45" fmla="*/ 1 h 366"/>
                <a:gd name="T46" fmla="*/ 1 w 454"/>
                <a:gd name="T47" fmla="*/ 1 h 366"/>
                <a:gd name="T48" fmla="*/ 1 w 454"/>
                <a:gd name="T49" fmla="*/ 1 h 366"/>
                <a:gd name="T50" fmla="*/ 1 w 454"/>
                <a:gd name="T51" fmla="*/ 1 h 366"/>
                <a:gd name="T52" fmla="*/ 1 w 454"/>
                <a:gd name="T53" fmla="*/ 1 h 366"/>
                <a:gd name="T54" fmla="*/ 1 w 454"/>
                <a:gd name="T55" fmla="*/ 1 h 366"/>
                <a:gd name="T56" fmla="*/ 1 w 454"/>
                <a:gd name="T57" fmla="*/ 1 h 366"/>
                <a:gd name="T58" fmla="*/ 1 w 454"/>
                <a:gd name="T59" fmla="*/ 1 h 366"/>
                <a:gd name="T60" fmla="*/ 1 w 454"/>
                <a:gd name="T61" fmla="*/ 1 h 366"/>
                <a:gd name="T62" fmla="*/ 1 w 454"/>
                <a:gd name="T63" fmla="*/ 1 h 366"/>
                <a:gd name="T64" fmla="*/ 1 w 454"/>
                <a:gd name="T65" fmla="*/ 1 h 366"/>
                <a:gd name="T66" fmla="*/ 1 w 454"/>
                <a:gd name="T67" fmla="*/ 1 h 366"/>
                <a:gd name="T68" fmla="*/ 1 w 454"/>
                <a:gd name="T69" fmla="*/ 1 h 366"/>
                <a:gd name="T70" fmla="*/ 1 w 454"/>
                <a:gd name="T71" fmla="*/ 1 h 366"/>
                <a:gd name="T72" fmla="*/ 1 w 454"/>
                <a:gd name="T73" fmla="*/ 1 h 366"/>
                <a:gd name="T74" fmla="*/ 1 w 454"/>
                <a:gd name="T75" fmla="*/ 1 h 366"/>
                <a:gd name="T76" fmla="*/ 1 w 454"/>
                <a:gd name="T77" fmla="*/ 1 h 366"/>
                <a:gd name="T78" fmla="*/ 1 w 454"/>
                <a:gd name="T79" fmla="*/ 1 h 366"/>
                <a:gd name="T80" fmla="*/ 1 w 454"/>
                <a:gd name="T81" fmla="*/ 1 h 366"/>
                <a:gd name="T82" fmla="*/ 1 w 454"/>
                <a:gd name="T83" fmla="*/ 1 h 366"/>
                <a:gd name="T84" fmla="*/ 1 w 454"/>
                <a:gd name="T85" fmla="*/ 1 h 366"/>
                <a:gd name="T86" fmla="*/ 1 w 454"/>
                <a:gd name="T87" fmla="*/ 1 h 366"/>
                <a:gd name="T88" fmla="*/ 1 w 454"/>
                <a:gd name="T89" fmla="*/ 1 h 366"/>
                <a:gd name="T90" fmla="*/ 1 w 454"/>
                <a:gd name="T91" fmla="*/ 1 h 366"/>
                <a:gd name="T92" fmla="*/ 1 w 454"/>
                <a:gd name="T93" fmla="*/ 1 h 366"/>
                <a:gd name="T94" fmla="*/ 1 w 454"/>
                <a:gd name="T95" fmla="*/ 1 h 366"/>
                <a:gd name="T96" fmla="*/ 0 w 454"/>
                <a:gd name="T97" fmla="*/ 1 h 366"/>
                <a:gd name="T98" fmla="*/ 1 w 454"/>
                <a:gd name="T99" fmla="*/ 1 h 366"/>
                <a:gd name="T100" fmla="*/ 1 w 454"/>
                <a:gd name="T101" fmla="*/ 1 h 366"/>
                <a:gd name="T102" fmla="*/ 1 w 454"/>
                <a:gd name="T103" fmla="*/ 0 h 366"/>
                <a:gd name="T104" fmla="*/ 1 w 454"/>
                <a:gd name="T105" fmla="*/ 1 h 3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54"/>
                <a:gd name="T160" fmla="*/ 0 h 366"/>
                <a:gd name="T161" fmla="*/ 454 w 454"/>
                <a:gd name="T162" fmla="*/ 366 h 3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54" h="366">
                  <a:moveTo>
                    <a:pt x="7" y="134"/>
                  </a:moveTo>
                  <a:lnTo>
                    <a:pt x="8" y="134"/>
                  </a:lnTo>
                  <a:lnTo>
                    <a:pt x="15" y="137"/>
                  </a:lnTo>
                  <a:lnTo>
                    <a:pt x="28" y="141"/>
                  </a:lnTo>
                  <a:lnTo>
                    <a:pt x="38" y="144"/>
                  </a:lnTo>
                  <a:lnTo>
                    <a:pt x="50" y="145"/>
                  </a:lnTo>
                  <a:lnTo>
                    <a:pt x="65" y="148"/>
                  </a:lnTo>
                  <a:lnTo>
                    <a:pt x="82" y="150"/>
                  </a:lnTo>
                  <a:lnTo>
                    <a:pt x="126" y="154"/>
                  </a:lnTo>
                  <a:lnTo>
                    <a:pt x="184" y="159"/>
                  </a:lnTo>
                  <a:lnTo>
                    <a:pt x="218" y="160"/>
                  </a:lnTo>
                  <a:lnTo>
                    <a:pt x="255" y="161"/>
                  </a:lnTo>
                  <a:lnTo>
                    <a:pt x="257" y="161"/>
                  </a:lnTo>
                  <a:lnTo>
                    <a:pt x="261" y="160"/>
                  </a:lnTo>
                  <a:lnTo>
                    <a:pt x="266" y="157"/>
                  </a:lnTo>
                  <a:lnTo>
                    <a:pt x="269" y="154"/>
                  </a:lnTo>
                  <a:lnTo>
                    <a:pt x="272" y="152"/>
                  </a:lnTo>
                  <a:lnTo>
                    <a:pt x="273" y="149"/>
                  </a:lnTo>
                  <a:lnTo>
                    <a:pt x="273" y="145"/>
                  </a:lnTo>
                  <a:lnTo>
                    <a:pt x="273" y="141"/>
                  </a:lnTo>
                  <a:lnTo>
                    <a:pt x="272" y="135"/>
                  </a:lnTo>
                  <a:lnTo>
                    <a:pt x="269" y="129"/>
                  </a:lnTo>
                  <a:lnTo>
                    <a:pt x="263" y="122"/>
                  </a:lnTo>
                  <a:lnTo>
                    <a:pt x="258" y="114"/>
                  </a:lnTo>
                  <a:lnTo>
                    <a:pt x="250" y="106"/>
                  </a:lnTo>
                  <a:lnTo>
                    <a:pt x="242" y="96"/>
                  </a:lnTo>
                  <a:lnTo>
                    <a:pt x="236" y="89"/>
                  </a:lnTo>
                  <a:lnTo>
                    <a:pt x="234" y="83"/>
                  </a:lnTo>
                  <a:lnTo>
                    <a:pt x="234" y="79"/>
                  </a:lnTo>
                  <a:lnTo>
                    <a:pt x="235" y="76"/>
                  </a:lnTo>
                  <a:lnTo>
                    <a:pt x="236" y="74"/>
                  </a:lnTo>
                  <a:lnTo>
                    <a:pt x="241" y="73"/>
                  </a:lnTo>
                  <a:lnTo>
                    <a:pt x="243" y="73"/>
                  </a:lnTo>
                  <a:lnTo>
                    <a:pt x="246" y="74"/>
                  </a:lnTo>
                  <a:lnTo>
                    <a:pt x="250" y="76"/>
                  </a:lnTo>
                  <a:lnTo>
                    <a:pt x="254" y="77"/>
                  </a:lnTo>
                  <a:lnTo>
                    <a:pt x="263" y="83"/>
                  </a:lnTo>
                  <a:lnTo>
                    <a:pt x="274" y="89"/>
                  </a:lnTo>
                  <a:lnTo>
                    <a:pt x="281" y="93"/>
                  </a:lnTo>
                  <a:lnTo>
                    <a:pt x="286" y="99"/>
                  </a:lnTo>
                  <a:lnTo>
                    <a:pt x="300" y="112"/>
                  </a:lnTo>
                  <a:lnTo>
                    <a:pt x="315" y="127"/>
                  </a:lnTo>
                  <a:lnTo>
                    <a:pt x="330" y="146"/>
                  </a:lnTo>
                  <a:lnTo>
                    <a:pt x="346" y="167"/>
                  </a:lnTo>
                  <a:lnTo>
                    <a:pt x="362" y="192"/>
                  </a:lnTo>
                  <a:lnTo>
                    <a:pt x="365" y="196"/>
                  </a:lnTo>
                  <a:lnTo>
                    <a:pt x="365" y="201"/>
                  </a:lnTo>
                  <a:lnTo>
                    <a:pt x="365" y="205"/>
                  </a:lnTo>
                  <a:lnTo>
                    <a:pt x="365" y="209"/>
                  </a:lnTo>
                  <a:lnTo>
                    <a:pt x="361" y="218"/>
                  </a:lnTo>
                  <a:lnTo>
                    <a:pt x="353" y="228"/>
                  </a:lnTo>
                  <a:lnTo>
                    <a:pt x="343" y="237"/>
                  </a:lnTo>
                  <a:lnTo>
                    <a:pt x="332" y="247"/>
                  </a:lnTo>
                  <a:lnTo>
                    <a:pt x="319" y="255"/>
                  </a:lnTo>
                  <a:lnTo>
                    <a:pt x="304" y="264"/>
                  </a:lnTo>
                  <a:lnTo>
                    <a:pt x="291" y="272"/>
                  </a:lnTo>
                  <a:lnTo>
                    <a:pt x="276" y="279"/>
                  </a:lnTo>
                  <a:lnTo>
                    <a:pt x="261" y="286"/>
                  </a:lnTo>
                  <a:lnTo>
                    <a:pt x="246" y="291"/>
                  </a:lnTo>
                  <a:lnTo>
                    <a:pt x="234" y="297"/>
                  </a:lnTo>
                  <a:lnTo>
                    <a:pt x="223" y="300"/>
                  </a:lnTo>
                  <a:lnTo>
                    <a:pt x="215" y="301"/>
                  </a:lnTo>
                  <a:lnTo>
                    <a:pt x="208" y="301"/>
                  </a:lnTo>
                  <a:lnTo>
                    <a:pt x="205" y="300"/>
                  </a:lnTo>
                  <a:lnTo>
                    <a:pt x="204" y="298"/>
                  </a:lnTo>
                  <a:lnTo>
                    <a:pt x="204" y="295"/>
                  </a:lnTo>
                  <a:lnTo>
                    <a:pt x="207" y="291"/>
                  </a:lnTo>
                  <a:lnTo>
                    <a:pt x="211" y="287"/>
                  </a:lnTo>
                  <a:lnTo>
                    <a:pt x="215" y="282"/>
                  </a:lnTo>
                  <a:lnTo>
                    <a:pt x="228" y="271"/>
                  </a:lnTo>
                  <a:lnTo>
                    <a:pt x="258" y="247"/>
                  </a:lnTo>
                  <a:lnTo>
                    <a:pt x="270" y="234"/>
                  </a:lnTo>
                  <a:lnTo>
                    <a:pt x="276" y="229"/>
                  </a:lnTo>
                  <a:lnTo>
                    <a:pt x="280" y="224"/>
                  </a:lnTo>
                  <a:lnTo>
                    <a:pt x="281" y="221"/>
                  </a:lnTo>
                  <a:lnTo>
                    <a:pt x="281" y="220"/>
                  </a:lnTo>
                  <a:lnTo>
                    <a:pt x="281" y="218"/>
                  </a:lnTo>
                  <a:lnTo>
                    <a:pt x="280" y="215"/>
                  </a:lnTo>
                  <a:lnTo>
                    <a:pt x="274" y="213"/>
                  </a:lnTo>
                  <a:lnTo>
                    <a:pt x="266" y="210"/>
                  </a:lnTo>
                  <a:lnTo>
                    <a:pt x="255" y="209"/>
                  </a:lnTo>
                  <a:lnTo>
                    <a:pt x="243" y="207"/>
                  </a:lnTo>
                  <a:lnTo>
                    <a:pt x="213" y="203"/>
                  </a:lnTo>
                  <a:lnTo>
                    <a:pt x="147" y="198"/>
                  </a:lnTo>
                  <a:lnTo>
                    <a:pt x="115" y="194"/>
                  </a:lnTo>
                  <a:lnTo>
                    <a:pt x="101" y="192"/>
                  </a:lnTo>
                  <a:lnTo>
                    <a:pt x="95" y="191"/>
                  </a:lnTo>
                  <a:lnTo>
                    <a:pt x="89" y="190"/>
                  </a:lnTo>
                  <a:lnTo>
                    <a:pt x="58" y="182"/>
                  </a:lnTo>
                  <a:lnTo>
                    <a:pt x="38" y="176"/>
                  </a:lnTo>
                  <a:lnTo>
                    <a:pt x="31" y="173"/>
                  </a:lnTo>
                  <a:lnTo>
                    <a:pt x="24" y="169"/>
                  </a:lnTo>
                  <a:lnTo>
                    <a:pt x="18" y="165"/>
                  </a:lnTo>
                  <a:lnTo>
                    <a:pt x="11" y="159"/>
                  </a:lnTo>
                  <a:lnTo>
                    <a:pt x="5" y="150"/>
                  </a:lnTo>
                  <a:lnTo>
                    <a:pt x="3" y="148"/>
                  </a:lnTo>
                  <a:lnTo>
                    <a:pt x="1" y="145"/>
                  </a:lnTo>
                  <a:lnTo>
                    <a:pt x="0" y="141"/>
                  </a:lnTo>
                  <a:lnTo>
                    <a:pt x="1" y="138"/>
                  </a:lnTo>
                  <a:lnTo>
                    <a:pt x="3" y="135"/>
                  </a:lnTo>
                  <a:lnTo>
                    <a:pt x="4" y="134"/>
                  </a:lnTo>
                  <a:lnTo>
                    <a:pt x="7" y="134"/>
                  </a:lnTo>
                  <a:close/>
                  <a:moveTo>
                    <a:pt x="89" y="0"/>
                  </a:moveTo>
                  <a:lnTo>
                    <a:pt x="454" y="0"/>
                  </a:lnTo>
                  <a:lnTo>
                    <a:pt x="454" y="366"/>
                  </a:lnTo>
                  <a:lnTo>
                    <a:pt x="89" y="36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5610" name="7 Rectángulo">
            <a:extLst>
              <a:ext uri="{FF2B5EF4-FFF2-40B4-BE49-F238E27FC236}">
                <a16:creationId xmlns:a16="http://schemas.microsoft.com/office/drawing/2014/main" id="{9F33AC23-2380-498E-A484-C4C1E3758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2693988"/>
            <a:ext cx="71294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ca-ES" altLang="ca-ES" sz="1800" b="1">
                <a:latin typeface="Arial" panose="020B0604020202020204" pitchFamily="34" charset="0"/>
                <a:ea typeface="MS PGothic" panose="020B0600070205080204" pitchFamily="34" charset="-128"/>
              </a:rPr>
              <a:t>Unitat pedagògica: </a:t>
            </a:r>
            <a:r>
              <a:rPr lang="ca-ES" altLang="ca-ES" sz="1800">
                <a:latin typeface="Arial" panose="020B0604020202020204" pitchFamily="34" charset="0"/>
                <a:ea typeface="MS PGothic" panose="020B0600070205080204" pitchFamily="34" charset="-128"/>
              </a:rPr>
              <a:t>avaluació necessitats educatives, tutories i seguiment individualitzat. Mediació amb professorat.</a:t>
            </a:r>
          </a:p>
        </p:txBody>
      </p:sp>
      <p:grpSp>
        <p:nvGrpSpPr>
          <p:cNvPr id="25611" name="Group 12">
            <a:extLst>
              <a:ext uri="{FF2B5EF4-FFF2-40B4-BE49-F238E27FC236}">
                <a16:creationId xmlns:a16="http://schemas.microsoft.com/office/drawing/2014/main" id="{3B48F727-50C2-440A-B87A-A9810E31AE3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71550" y="3530600"/>
            <a:ext cx="360363" cy="284163"/>
            <a:chOff x="294" y="1298"/>
            <a:chExt cx="227" cy="179"/>
          </a:xfrm>
        </p:grpSpPr>
        <p:sp>
          <p:nvSpPr>
            <p:cNvPr id="25621" name="AutoShape 11">
              <a:extLst>
                <a:ext uri="{FF2B5EF4-FFF2-40B4-BE49-F238E27FC236}">
                  <a16:creationId xmlns:a16="http://schemas.microsoft.com/office/drawing/2014/main" id="{1369ED35-BA93-4E91-82C5-79A09A6A34B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4" y="1298"/>
              <a:ext cx="22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a-ES"/>
            </a:p>
          </p:txBody>
        </p:sp>
        <p:sp>
          <p:nvSpPr>
            <p:cNvPr id="25622" name="Freeform 13">
              <a:extLst>
                <a:ext uri="{FF2B5EF4-FFF2-40B4-BE49-F238E27FC236}">
                  <a16:creationId xmlns:a16="http://schemas.microsoft.com/office/drawing/2014/main" id="{B4BAD4C9-4E01-4C9B-B853-544DBBC236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" y="1294"/>
              <a:ext cx="227" cy="183"/>
            </a:xfrm>
            <a:custGeom>
              <a:avLst/>
              <a:gdLst>
                <a:gd name="T0" fmla="*/ 1 w 454"/>
                <a:gd name="T1" fmla="*/ 1 h 366"/>
                <a:gd name="T2" fmla="*/ 1 w 454"/>
                <a:gd name="T3" fmla="*/ 1 h 366"/>
                <a:gd name="T4" fmla="*/ 1 w 454"/>
                <a:gd name="T5" fmla="*/ 1 h 366"/>
                <a:gd name="T6" fmla="*/ 1 w 454"/>
                <a:gd name="T7" fmla="*/ 1 h 366"/>
                <a:gd name="T8" fmla="*/ 1 w 454"/>
                <a:gd name="T9" fmla="*/ 1 h 366"/>
                <a:gd name="T10" fmla="*/ 1 w 454"/>
                <a:gd name="T11" fmla="*/ 1 h 366"/>
                <a:gd name="T12" fmla="*/ 1 w 454"/>
                <a:gd name="T13" fmla="*/ 1 h 366"/>
                <a:gd name="T14" fmla="*/ 1 w 454"/>
                <a:gd name="T15" fmla="*/ 1 h 366"/>
                <a:gd name="T16" fmla="*/ 1 w 454"/>
                <a:gd name="T17" fmla="*/ 1 h 366"/>
                <a:gd name="T18" fmla="*/ 1 w 454"/>
                <a:gd name="T19" fmla="*/ 1 h 366"/>
                <a:gd name="T20" fmla="*/ 1 w 454"/>
                <a:gd name="T21" fmla="*/ 1 h 366"/>
                <a:gd name="T22" fmla="*/ 1 w 454"/>
                <a:gd name="T23" fmla="*/ 1 h 366"/>
                <a:gd name="T24" fmla="*/ 1 w 454"/>
                <a:gd name="T25" fmla="*/ 1 h 366"/>
                <a:gd name="T26" fmla="*/ 1 w 454"/>
                <a:gd name="T27" fmla="*/ 1 h 366"/>
                <a:gd name="T28" fmla="*/ 1 w 454"/>
                <a:gd name="T29" fmla="*/ 1 h 366"/>
                <a:gd name="T30" fmla="*/ 1 w 454"/>
                <a:gd name="T31" fmla="*/ 1 h 366"/>
                <a:gd name="T32" fmla="*/ 1 w 454"/>
                <a:gd name="T33" fmla="*/ 1 h 366"/>
                <a:gd name="T34" fmla="*/ 1 w 454"/>
                <a:gd name="T35" fmla="*/ 1 h 366"/>
                <a:gd name="T36" fmla="*/ 1 w 454"/>
                <a:gd name="T37" fmla="*/ 1 h 366"/>
                <a:gd name="T38" fmla="*/ 1 w 454"/>
                <a:gd name="T39" fmla="*/ 1 h 366"/>
                <a:gd name="T40" fmla="*/ 1 w 454"/>
                <a:gd name="T41" fmla="*/ 1 h 366"/>
                <a:gd name="T42" fmla="*/ 1 w 454"/>
                <a:gd name="T43" fmla="*/ 1 h 366"/>
                <a:gd name="T44" fmla="*/ 1 w 454"/>
                <a:gd name="T45" fmla="*/ 1 h 366"/>
                <a:gd name="T46" fmla="*/ 1 w 454"/>
                <a:gd name="T47" fmla="*/ 1 h 366"/>
                <a:gd name="T48" fmla="*/ 1 w 454"/>
                <a:gd name="T49" fmla="*/ 1 h 366"/>
                <a:gd name="T50" fmla="*/ 1 w 454"/>
                <a:gd name="T51" fmla="*/ 1 h 366"/>
                <a:gd name="T52" fmla="*/ 1 w 454"/>
                <a:gd name="T53" fmla="*/ 1 h 366"/>
                <a:gd name="T54" fmla="*/ 1 w 454"/>
                <a:gd name="T55" fmla="*/ 1 h 366"/>
                <a:gd name="T56" fmla="*/ 1 w 454"/>
                <a:gd name="T57" fmla="*/ 1 h 366"/>
                <a:gd name="T58" fmla="*/ 1 w 454"/>
                <a:gd name="T59" fmla="*/ 1 h 366"/>
                <a:gd name="T60" fmla="*/ 1 w 454"/>
                <a:gd name="T61" fmla="*/ 1 h 366"/>
                <a:gd name="T62" fmla="*/ 1 w 454"/>
                <a:gd name="T63" fmla="*/ 1 h 366"/>
                <a:gd name="T64" fmla="*/ 1 w 454"/>
                <a:gd name="T65" fmla="*/ 1 h 366"/>
                <a:gd name="T66" fmla="*/ 1 w 454"/>
                <a:gd name="T67" fmla="*/ 1 h 366"/>
                <a:gd name="T68" fmla="*/ 1 w 454"/>
                <a:gd name="T69" fmla="*/ 1 h 366"/>
                <a:gd name="T70" fmla="*/ 1 w 454"/>
                <a:gd name="T71" fmla="*/ 1 h 366"/>
                <a:gd name="T72" fmla="*/ 1 w 454"/>
                <a:gd name="T73" fmla="*/ 1 h 366"/>
                <a:gd name="T74" fmla="*/ 1 w 454"/>
                <a:gd name="T75" fmla="*/ 1 h 366"/>
                <a:gd name="T76" fmla="*/ 1 w 454"/>
                <a:gd name="T77" fmla="*/ 1 h 366"/>
                <a:gd name="T78" fmla="*/ 1 w 454"/>
                <a:gd name="T79" fmla="*/ 1 h 366"/>
                <a:gd name="T80" fmla="*/ 1 w 454"/>
                <a:gd name="T81" fmla="*/ 1 h 366"/>
                <a:gd name="T82" fmla="*/ 1 w 454"/>
                <a:gd name="T83" fmla="*/ 1 h 366"/>
                <a:gd name="T84" fmla="*/ 1 w 454"/>
                <a:gd name="T85" fmla="*/ 1 h 366"/>
                <a:gd name="T86" fmla="*/ 1 w 454"/>
                <a:gd name="T87" fmla="*/ 1 h 366"/>
                <a:gd name="T88" fmla="*/ 1 w 454"/>
                <a:gd name="T89" fmla="*/ 1 h 366"/>
                <a:gd name="T90" fmla="*/ 1 w 454"/>
                <a:gd name="T91" fmla="*/ 1 h 366"/>
                <a:gd name="T92" fmla="*/ 1 w 454"/>
                <a:gd name="T93" fmla="*/ 1 h 366"/>
                <a:gd name="T94" fmla="*/ 1 w 454"/>
                <a:gd name="T95" fmla="*/ 1 h 366"/>
                <a:gd name="T96" fmla="*/ 0 w 454"/>
                <a:gd name="T97" fmla="*/ 1 h 366"/>
                <a:gd name="T98" fmla="*/ 1 w 454"/>
                <a:gd name="T99" fmla="*/ 1 h 366"/>
                <a:gd name="T100" fmla="*/ 1 w 454"/>
                <a:gd name="T101" fmla="*/ 1 h 366"/>
                <a:gd name="T102" fmla="*/ 1 w 454"/>
                <a:gd name="T103" fmla="*/ 0 h 366"/>
                <a:gd name="T104" fmla="*/ 1 w 454"/>
                <a:gd name="T105" fmla="*/ 1 h 3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54"/>
                <a:gd name="T160" fmla="*/ 0 h 366"/>
                <a:gd name="T161" fmla="*/ 454 w 454"/>
                <a:gd name="T162" fmla="*/ 366 h 3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54" h="366">
                  <a:moveTo>
                    <a:pt x="7" y="134"/>
                  </a:moveTo>
                  <a:lnTo>
                    <a:pt x="8" y="134"/>
                  </a:lnTo>
                  <a:lnTo>
                    <a:pt x="15" y="137"/>
                  </a:lnTo>
                  <a:lnTo>
                    <a:pt x="28" y="141"/>
                  </a:lnTo>
                  <a:lnTo>
                    <a:pt x="38" y="144"/>
                  </a:lnTo>
                  <a:lnTo>
                    <a:pt x="50" y="145"/>
                  </a:lnTo>
                  <a:lnTo>
                    <a:pt x="65" y="148"/>
                  </a:lnTo>
                  <a:lnTo>
                    <a:pt x="82" y="150"/>
                  </a:lnTo>
                  <a:lnTo>
                    <a:pt x="126" y="154"/>
                  </a:lnTo>
                  <a:lnTo>
                    <a:pt x="184" y="159"/>
                  </a:lnTo>
                  <a:lnTo>
                    <a:pt x="218" y="160"/>
                  </a:lnTo>
                  <a:lnTo>
                    <a:pt x="255" y="161"/>
                  </a:lnTo>
                  <a:lnTo>
                    <a:pt x="257" y="161"/>
                  </a:lnTo>
                  <a:lnTo>
                    <a:pt x="261" y="160"/>
                  </a:lnTo>
                  <a:lnTo>
                    <a:pt x="266" y="157"/>
                  </a:lnTo>
                  <a:lnTo>
                    <a:pt x="269" y="154"/>
                  </a:lnTo>
                  <a:lnTo>
                    <a:pt x="272" y="152"/>
                  </a:lnTo>
                  <a:lnTo>
                    <a:pt x="273" y="149"/>
                  </a:lnTo>
                  <a:lnTo>
                    <a:pt x="273" y="145"/>
                  </a:lnTo>
                  <a:lnTo>
                    <a:pt x="273" y="141"/>
                  </a:lnTo>
                  <a:lnTo>
                    <a:pt x="272" y="135"/>
                  </a:lnTo>
                  <a:lnTo>
                    <a:pt x="269" y="129"/>
                  </a:lnTo>
                  <a:lnTo>
                    <a:pt x="263" y="122"/>
                  </a:lnTo>
                  <a:lnTo>
                    <a:pt x="258" y="114"/>
                  </a:lnTo>
                  <a:lnTo>
                    <a:pt x="250" y="106"/>
                  </a:lnTo>
                  <a:lnTo>
                    <a:pt x="242" y="96"/>
                  </a:lnTo>
                  <a:lnTo>
                    <a:pt x="236" y="89"/>
                  </a:lnTo>
                  <a:lnTo>
                    <a:pt x="234" y="83"/>
                  </a:lnTo>
                  <a:lnTo>
                    <a:pt x="234" y="79"/>
                  </a:lnTo>
                  <a:lnTo>
                    <a:pt x="235" y="76"/>
                  </a:lnTo>
                  <a:lnTo>
                    <a:pt x="236" y="74"/>
                  </a:lnTo>
                  <a:lnTo>
                    <a:pt x="241" y="73"/>
                  </a:lnTo>
                  <a:lnTo>
                    <a:pt x="243" y="73"/>
                  </a:lnTo>
                  <a:lnTo>
                    <a:pt x="246" y="74"/>
                  </a:lnTo>
                  <a:lnTo>
                    <a:pt x="250" y="76"/>
                  </a:lnTo>
                  <a:lnTo>
                    <a:pt x="254" y="77"/>
                  </a:lnTo>
                  <a:lnTo>
                    <a:pt x="263" y="83"/>
                  </a:lnTo>
                  <a:lnTo>
                    <a:pt x="274" y="89"/>
                  </a:lnTo>
                  <a:lnTo>
                    <a:pt x="281" y="93"/>
                  </a:lnTo>
                  <a:lnTo>
                    <a:pt x="286" y="99"/>
                  </a:lnTo>
                  <a:lnTo>
                    <a:pt x="300" y="112"/>
                  </a:lnTo>
                  <a:lnTo>
                    <a:pt x="315" y="127"/>
                  </a:lnTo>
                  <a:lnTo>
                    <a:pt x="330" y="146"/>
                  </a:lnTo>
                  <a:lnTo>
                    <a:pt x="346" y="167"/>
                  </a:lnTo>
                  <a:lnTo>
                    <a:pt x="362" y="192"/>
                  </a:lnTo>
                  <a:lnTo>
                    <a:pt x="365" y="196"/>
                  </a:lnTo>
                  <a:lnTo>
                    <a:pt x="365" y="201"/>
                  </a:lnTo>
                  <a:lnTo>
                    <a:pt x="365" y="205"/>
                  </a:lnTo>
                  <a:lnTo>
                    <a:pt x="365" y="209"/>
                  </a:lnTo>
                  <a:lnTo>
                    <a:pt x="361" y="218"/>
                  </a:lnTo>
                  <a:lnTo>
                    <a:pt x="353" y="228"/>
                  </a:lnTo>
                  <a:lnTo>
                    <a:pt x="343" y="237"/>
                  </a:lnTo>
                  <a:lnTo>
                    <a:pt x="332" y="247"/>
                  </a:lnTo>
                  <a:lnTo>
                    <a:pt x="319" y="255"/>
                  </a:lnTo>
                  <a:lnTo>
                    <a:pt x="304" y="264"/>
                  </a:lnTo>
                  <a:lnTo>
                    <a:pt x="291" y="272"/>
                  </a:lnTo>
                  <a:lnTo>
                    <a:pt x="276" y="279"/>
                  </a:lnTo>
                  <a:lnTo>
                    <a:pt x="261" y="286"/>
                  </a:lnTo>
                  <a:lnTo>
                    <a:pt x="246" y="291"/>
                  </a:lnTo>
                  <a:lnTo>
                    <a:pt x="234" y="297"/>
                  </a:lnTo>
                  <a:lnTo>
                    <a:pt x="223" y="300"/>
                  </a:lnTo>
                  <a:lnTo>
                    <a:pt x="215" y="301"/>
                  </a:lnTo>
                  <a:lnTo>
                    <a:pt x="208" y="301"/>
                  </a:lnTo>
                  <a:lnTo>
                    <a:pt x="205" y="300"/>
                  </a:lnTo>
                  <a:lnTo>
                    <a:pt x="204" y="298"/>
                  </a:lnTo>
                  <a:lnTo>
                    <a:pt x="204" y="295"/>
                  </a:lnTo>
                  <a:lnTo>
                    <a:pt x="207" y="291"/>
                  </a:lnTo>
                  <a:lnTo>
                    <a:pt x="211" y="287"/>
                  </a:lnTo>
                  <a:lnTo>
                    <a:pt x="215" y="282"/>
                  </a:lnTo>
                  <a:lnTo>
                    <a:pt x="228" y="271"/>
                  </a:lnTo>
                  <a:lnTo>
                    <a:pt x="258" y="247"/>
                  </a:lnTo>
                  <a:lnTo>
                    <a:pt x="270" y="234"/>
                  </a:lnTo>
                  <a:lnTo>
                    <a:pt x="276" y="229"/>
                  </a:lnTo>
                  <a:lnTo>
                    <a:pt x="280" y="224"/>
                  </a:lnTo>
                  <a:lnTo>
                    <a:pt x="281" y="221"/>
                  </a:lnTo>
                  <a:lnTo>
                    <a:pt x="281" y="220"/>
                  </a:lnTo>
                  <a:lnTo>
                    <a:pt x="281" y="218"/>
                  </a:lnTo>
                  <a:lnTo>
                    <a:pt x="280" y="215"/>
                  </a:lnTo>
                  <a:lnTo>
                    <a:pt x="274" y="213"/>
                  </a:lnTo>
                  <a:lnTo>
                    <a:pt x="266" y="210"/>
                  </a:lnTo>
                  <a:lnTo>
                    <a:pt x="255" y="209"/>
                  </a:lnTo>
                  <a:lnTo>
                    <a:pt x="243" y="207"/>
                  </a:lnTo>
                  <a:lnTo>
                    <a:pt x="213" y="203"/>
                  </a:lnTo>
                  <a:lnTo>
                    <a:pt x="147" y="198"/>
                  </a:lnTo>
                  <a:lnTo>
                    <a:pt x="115" y="194"/>
                  </a:lnTo>
                  <a:lnTo>
                    <a:pt x="101" y="192"/>
                  </a:lnTo>
                  <a:lnTo>
                    <a:pt x="95" y="191"/>
                  </a:lnTo>
                  <a:lnTo>
                    <a:pt x="89" y="190"/>
                  </a:lnTo>
                  <a:lnTo>
                    <a:pt x="58" y="182"/>
                  </a:lnTo>
                  <a:lnTo>
                    <a:pt x="38" y="176"/>
                  </a:lnTo>
                  <a:lnTo>
                    <a:pt x="31" y="173"/>
                  </a:lnTo>
                  <a:lnTo>
                    <a:pt x="24" y="169"/>
                  </a:lnTo>
                  <a:lnTo>
                    <a:pt x="18" y="165"/>
                  </a:lnTo>
                  <a:lnTo>
                    <a:pt x="11" y="159"/>
                  </a:lnTo>
                  <a:lnTo>
                    <a:pt x="5" y="150"/>
                  </a:lnTo>
                  <a:lnTo>
                    <a:pt x="3" y="148"/>
                  </a:lnTo>
                  <a:lnTo>
                    <a:pt x="1" y="145"/>
                  </a:lnTo>
                  <a:lnTo>
                    <a:pt x="0" y="141"/>
                  </a:lnTo>
                  <a:lnTo>
                    <a:pt x="1" y="138"/>
                  </a:lnTo>
                  <a:lnTo>
                    <a:pt x="3" y="135"/>
                  </a:lnTo>
                  <a:lnTo>
                    <a:pt x="4" y="134"/>
                  </a:lnTo>
                  <a:lnTo>
                    <a:pt x="7" y="134"/>
                  </a:lnTo>
                  <a:close/>
                  <a:moveTo>
                    <a:pt x="89" y="0"/>
                  </a:moveTo>
                  <a:lnTo>
                    <a:pt x="454" y="0"/>
                  </a:lnTo>
                  <a:lnTo>
                    <a:pt x="454" y="366"/>
                  </a:lnTo>
                  <a:lnTo>
                    <a:pt x="89" y="36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25612" name="Group 12">
            <a:extLst>
              <a:ext uri="{FF2B5EF4-FFF2-40B4-BE49-F238E27FC236}">
                <a16:creationId xmlns:a16="http://schemas.microsoft.com/office/drawing/2014/main" id="{16DB1467-9AB2-4A10-AF6D-C3AF49D14C3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71550" y="4244975"/>
            <a:ext cx="360363" cy="284163"/>
            <a:chOff x="294" y="1298"/>
            <a:chExt cx="227" cy="179"/>
          </a:xfrm>
        </p:grpSpPr>
        <p:sp>
          <p:nvSpPr>
            <p:cNvPr id="25619" name="AutoShape 11">
              <a:extLst>
                <a:ext uri="{FF2B5EF4-FFF2-40B4-BE49-F238E27FC236}">
                  <a16:creationId xmlns:a16="http://schemas.microsoft.com/office/drawing/2014/main" id="{020459E4-D77D-4418-AAAD-F8F4BA91303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4" y="1298"/>
              <a:ext cx="22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a-ES"/>
            </a:p>
          </p:txBody>
        </p:sp>
        <p:sp>
          <p:nvSpPr>
            <p:cNvPr id="25620" name="Freeform 13">
              <a:extLst>
                <a:ext uri="{FF2B5EF4-FFF2-40B4-BE49-F238E27FC236}">
                  <a16:creationId xmlns:a16="http://schemas.microsoft.com/office/drawing/2014/main" id="{8FBD63B6-7146-45FA-82E6-28265CF6A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" y="1294"/>
              <a:ext cx="227" cy="183"/>
            </a:xfrm>
            <a:custGeom>
              <a:avLst/>
              <a:gdLst>
                <a:gd name="T0" fmla="*/ 1 w 454"/>
                <a:gd name="T1" fmla="*/ 1 h 366"/>
                <a:gd name="T2" fmla="*/ 1 w 454"/>
                <a:gd name="T3" fmla="*/ 1 h 366"/>
                <a:gd name="T4" fmla="*/ 1 w 454"/>
                <a:gd name="T5" fmla="*/ 1 h 366"/>
                <a:gd name="T6" fmla="*/ 1 w 454"/>
                <a:gd name="T7" fmla="*/ 1 h 366"/>
                <a:gd name="T8" fmla="*/ 1 w 454"/>
                <a:gd name="T9" fmla="*/ 1 h 366"/>
                <a:gd name="T10" fmla="*/ 1 w 454"/>
                <a:gd name="T11" fmla="*/ 1 h 366"/>
                <a:gd name="T12" fmla="*/ 1 w 454"/>
                <a:gd name="T13" fmla="*/ 1 h 366"/>
                <a:gd name="T14" fmla="*/ 1 w 454"/>
                <a:gd name="T15" fmla="*/ 1 h 366"/>
                <a:gd name="T16" fmla="*/ 1 w 454"/>
                <a:gd name="T17" fmla="*/ 1 h 366"/>
                <a:gd name="T18" fmla="*/ 1 w 454"/>
                <a:gd name="T19" fmla="*/ 1 h 366"/>
                <a:gd name="T20" fmla="*/ 1 w 454"/>
                <a:gd name="T21" fmla="*/ 1 h 366"/>
                <a:gd name="T22" fmla="*/ 1 w 454"/>
                <a:gd name="T23" fmla="*/ 1 h 366"/>
                <a:gd name="T24" fmla="*/ 1 w 454"/>
                <a:gd name="T25" fmla="*/ 1 h 366"/>
                <a:gd name="T26" fmla="*/ 1 w 454"/>
                <a:gd name="T27" fmla="*/ 1 h 366"/>
                <a:gd name="T28" fmla="*/ 1 w 454"/>
                <a:gd name="T29" fmla="*/ 1 h 366"/>
                <a:gd name="T30" fmla="*/ 1 w 454"/>
                <a:gd name="T31" fmla="*/ 1 h 366"/>
                <a:gd name="T32" fmla="*/ 1 w 454"/>
                <a:gd name="T33" fmla="*/ 1 h 366"/>
                <a:gd name="T34" fmla="*/ 1 w 454"/>
                <a:gd name="T35" fmla="*/ 1 h 366"/>
                <a:gd name="T36" fmla="*/ 1 w 454"/>
                <a:gd name="T37" fmla="*/ 1 h 366"/>
                <a:gd name="T38" fmla="*/ 1 w 454"/>
                <a:gd name="T39" fmla="*/ 1 h 366"/>
                <a:gd name="T40" fmla="*/ 1 w 454"/>
                <a:gd name="T41" fmla="*/ 1 h 366"/>
                <a:gd name="T42" fmla="*/ 1 w 454"/>
                <a:gd name="T43" fmla="*/ 1 h 366"/>
                <a:gd name="T44" fmla="*/ 1 w 454"/>
                <a:gd name="T45" fmla="*/ 1 h 366"/>
                <a:gd name="T46" fmla="*/ 1 w 454"/>
                <a:gd name="T47" fmla="*/ 1 h 366"/>
                <a:gd name="T48" fmla="*/ 1 w 454"/>
                <a:gd name="T49" fmla="*/ 1 h 366"/>
                <a:gd name="T50" fmla="*/ 1 w 454"/>
                <a:gd name="T51" fmla="*/ 1 h 366"/>
                <a:gd name="T52" fmla="*/ 1 w 454"/>
                <a:gd name="T53" fmla="*/ 1 h 366"/>
                <a:gd name="T54" fmla="*/ 1 w 454"/>
                <a:gd name="T55" fmla="*/ 1 h 366"/>
                <a:gd name="T56" fmla="*/ 1 w 454"/>
                <a:gd name="T57" fmla="*/ 1 h 366"/>
                <a:gd name="T58" fmla="*/ 1 w 454"/>
                <a:gd name="T59" fmla="*/ 1 h 366"/>
                <a:gd name="T60" fmla="*/ 1 w 454"/>
                <a:gd name="T61" fmla="*/ 1 h 366"/>
                <a:gd name="T62" fmla="*/ 1 w 454"/>
                <a:gd name="T63" fmla="*/ 1 h 366"/>
                <a:gd name="T64" fmla="*/ 1 w 454"/>
                <a:gd name="T65" fmla="*/ 1 h 366"/>
                <a:gd name="T66" fmla="*/ 1 w 454"/>
                <a:gd name="T67" fmla="*/ 1 h 366"/>
                <a:gd name="T68" fmla="*/ 1 w 454"/>
                <a:gd name="T69" fmla="*/ 1 h 366"/>
                <a:gd name="T70" fmla="*/ 1 w 454"/>
                <a:gd name="T71" fmla="*/ 1 h 366"/>
                <a:gd name="T72" fmla="*/ 1 w 454"/>
                <a:gd name="T73" fmla="*/ 1 h 366"/>
                <a:gd name="T74" fmla="*/ 1 w 454"/>
                <a:gd name="T75" fmla="*/ 1 h 366"/>
                <a:gd name="T76" fmla="*/ 1 w 454"/>
                <a:gd name="T77" fmla="*/ 1 h 366"/>
                <a:gd name="T78" fmla="*/ 1 w 454"/>
                <a:gd name="T79" fmla="*/ 1 h 366"/>
                <a:gd name="T80" fmla="*/ 1 w 454"/>
                <a:gd name="T81" fmla="*/ 1 h 366"/>
                <a:gd name="T82" fmla="*/ 1 w 454"/>
                <a:gd name="T83" fmla="*/ 1 h 366"/>
                <a:gd name="T84" fmla="*/ 1 w 454"/>
                <a:gd name="T85" fmla="*/ 1 h 366"/>
                <a:gd name="T86" fmla="*/ 1 w 454"/>
                <a:gd name="T87" fmla="*/ 1 h 366"/>
                <a:gd name="T88" fmla="*/ 1 w 454"/>
                <a:gd name="T89" fmla="*/ 1 h 366"/>
                <a:gd name="T90" fmla="*/ 1 w 454"/>
                <a:gd name="T91" fmla="*/ 1 h 366"/>
                <a:gd name="T92" fmla="*/ 1 w 454"/>
                <a:gd name="T93" fmla="*/ 1 h 366"/>
                <a:gd name="T94" fmla="*/ 1 w 454"/>
                <a:gd name="T95" fmla="*/ 1 h 366"/>
                <a:gd name="T96" fmla="*/ 0 w 454"/>
                <a:gd name="T97" fmla="*/ 1 h 366"/>
                <a:gd name="T98" fmla="*/ 1 w 454"/>
                <a:gd name="T99" fmla="*/ 1 h 366"/>
                <a:gd name="T100" fmla="*/ 1 w 454"/>
                <a:gd name="T101" fmla="*/ 1 h 366"/>
                <a:gd name="T102" fmla="*/ 1 w 454"/>
                <a:gd name="T103" fmla="*/ 0 h 366"/>
                <a:gd name="T104" fmla="*/ 1 w 454"/>
                <a:gd name="T105" fmla="*/ 1 h 3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54"/>
                <a:gd name="T160" fmla="*/ 0 h 366"/>
                <a:gd name="T161" fmla="*/ 454 w 454"/>
                <a:gd name="T162" fmla="*/ 366 h 3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54" h="366">
                  <a:moveTo>
                    <a:pt x="7" y="134"/>
                  </a:moveTo>
                  <a:lnTo>
                    <a:pt x="8" y="134"/>
                  </a:lnTo>
                  <a:lnTo>
                    <a:pt x="15" y="137"/>
                  </a:lnTo>
                  <a:lnTo>
                    <a:pt x="28" y="141"/>
                  </a:lnTo>
                  <a:lnTo>
                    <a:pt x="38" y="144"/>
                  </a:lnTo>
                  <a:lnTo>
                    <a:pt x="50" y="145"/>
                  </a:lnTo>
                  <a:lnTo>
                    <a:pt x="65" y="148"/>
                  </a:lnTo>
                  <a:lnTo>
                    <a:pt x="82" y="150"/>
                  </a:lnTo>
                  <a:lnTo>
                    <a:pt x="126" y="154"/>
                  </a:lnTo>
                  <a:lnTo>
                    <a:pt x="184" y="159"/>
                  </a:lnTo>
                  <a:lnTo>
                    <a:pt x="218" y="160"/>
                  </a:lnTo>
                  <a:lnTo>
                    <a:pt x="255" y="161"/>
                  </a:lnTo>
                  <a:lnTo>
                    <a:pt x="257" y="161"/>
                  </a:lnTo>
                  <a:lnTo>
                    <a:pt x="261" y="160"/>
                  </a:lnTo>
                  <a:lnTo>
                    <a:pt x="266" y="157"/>
                  </a:lnTo>
                  <a:lnTo>
                    <a:pt x="269" y="154"/>
                  </a:lnTo>
                  <a:lnTo>
                    <a:pt x="272" y="152"/>
                  </a:lnTo>
                  <a:lnTo>
                    <a:pt x="273" y="149"/>
                  </a:lnTo>
                  <a:lnTo>
                    <a:pt x="273" y="145"/>
                  </a:lnTo>
                  <a:lnTo>
                    <a:pt x="273" y="141"/>
                  </a:lnTo>
                  <a:lnTo>
                    <a:pt x="272" y="135"/>
                  </a:lnTo>
                  <a:lnTo>
                    <a:pt x="269" y="129"/>
                  </a:lnTo>
                  <a:lnTo>
                    <a:pt x="263" y="122"/>
                  </a:lnTo>
                  <a:lnTo>
                    <a:pt x="258" y="114"/>
                  </a:lnTo>
                  <a:lnTo>
                    <a:pt x="250" y="106"/>
                  </a:lnTo>
                  <a:lnTo>
                    <a:pt x="242" y="96"/>
                  </a:lnTo>
                  <a:lnTo>
                    <a:pt x="236" y="89"/>
                  </a:lnTo>
                  <a:lnTo>
                    <a:pt x="234" y="83"/>
                  </a:lnTo>
                  <a:lnTo>
                    <a:pt x="234" y="79"/>
                  </a:lnTo>
                  <a:lnTo>
                    <a:pt x="235" y="76"/>
                  </a:lnTo>
                  <a:lnTo>
                    <a:pt x="236" y="74"/>
                  </a:lnTo>
                  <a:lnTo>
                    <a:pt x="241" y="73"/>
                  </a:lnTo>
                  <a:lnTo>
                    <a:pt x="243" y="73"/>
                  </a:lnTo>
                  <a:lnTo>
                    <a:pt x="246" y="74"/>
                  </a:lnTo>
                  <a:lnTo>
                    <a:pt x="250" y="76"/>
                  </a:lnTo>
                  <a:lnTo>
                    <a:pt x="254" y="77"/>
                  </a:lnTo>
                  <a:lnTo>
                    <a:pt x="263" y="83"/>
                  </a:lnTo>
                  <a:lnTo>
                    <a:pt x="274" y="89"/>
                  </a:lnTo>
                  <a:lnTo>
                    <a:pt x="281" y="93"/>
                  </a:lnTo>
                  <a:lnTo>
                    <a:pt x="286" y="99"/>
                  </a:lnTo>
                  <a:lnTo>
                    <a:pt x="300" y="112"/>
                  </a:lnTo>
                  <a:lnTo>
                    <a:pt x="315" y="127"/>
                  </a:lnTo>
                  <a:lnTo>
                    <a:pt x="330" y="146"/>
                  </a:lnTo>
                  <a:lnTo>
                    <a:pt x="346" y="167"/>
                  </a:lnTo>
                  <a:lnTo>
                    <a:pt x="362" y="192"/>
                  </a:lnTo>
                  <a:lnTo>
                    <a:pt x="365" y="196"/>
                  </a:lnTo>
                  <a:lnTo>
                    <a:pt x="365" y="201"/>
                  </a:lnTo>
                  <a:lnTo>
                    <a:pt x="365" y="205"/>
                  </a:lnTo>
                  <a:lnTo>
                    <a:pt x="365" y="209"/>
                  </a:lnTo>
                  <a:lnTo>
                    <a:pt x="361" y="218"/>
                  </a:lnTo>
                  <a:lnTo>
                    <a:pt x="353" y="228"/>
                  </a:lnTo>
                  <a:lnTo>
                    <a:pt x="343" y="237"/>
                  </a:lnTo>
                  <a:lnTo>
                    <a:pt x="332" y="247"/>
                  </a:lnTo>
                  <a:lnTo>
                    <a:pt x="319" y="255"/>
                  </a:lnTo>
                  <a:lnTo>
                    <a:pt x="304" y="264"/>
                  </a:lnTo>
                  <a:lnTo>
                    <a:pt x="291" y="272"/>
                  </a:lnTo>
                  <a:lnTo>
                    <a:pt x="276" y="279"/>
                  </a:lnTo>
                  <a:lnTo>
                    <a:pt x="261" y="286"/>
                  </a:lnTo>
                  <a:lnTo>
                    <a:pt x="246" y="291"/>
                  </a:lnTo>
                  <a:lnTo>
                    <a:pt x="234" y="297"/>
                  </a:lnTo>
                  <a:lnTo>
                    <a:pt x="223" y="300"/>
                  </a:lnTo>
                  <a:lnTo>
                    <a:pt x="215" y="301"/>
                  </a:lnTo>
                  <a:lnTo>
                    <a:pt x="208" y="301"/>
                  </a:lnTo>
                  <a:lnTo>
                    <a:pt x="205" y="300"/>
                  </a:lnTo>
                  <a:lnTo>
                    <a:pt x="204" y="298"/>
                  </a:lnTo>
                  <a:lnTo>
                    <a:pt x="204" y="295"/>
                  </a:lnTo>
                  <a:lnTo>
                    <a:pt x="207" y="291"/>
                  </a:lnTo>
                  <a:lnTo>
                    <a:pt x="211" y="287"/>
                  </a:lnTo>
                  <a:lnTo>
                    <a:pt x="215" y="282"/>
                  </a:lnTo>
                  <a:lnTo>
                    <a:pt x="228" y="271"/>
                  </a:lnTo>
                  <a:lnTo>
                    <a:pt x="258" y="247"/>
                  </a:lnTo>
                  <a:lnTo>
                    <a:pt x="270" y="234"/>
                  </a:lnTo>
                  <a:lnTo>
                    <a:pt x="276" y="229"/>
                  </a:lnTo>
                  <a:lnTo>
                    <a:pt x="280" y="224"/>
                  </a:lnTo>
                  <a:lnTo>
                    <a:pt x="281" y="221"/>
                  </a:lnTo>
                  <a:lnTo>
                    <a:pt x="281" y="220"/>
                  </a:lnTo>
                  <a:lnTo>
                    <a:pt x="281" y="218"/>
                  </a:lnTo>
                  <a:lnTo>
                    <a:pt x="280" y="215"/>
                  </a:lnTo>
                  <a:lnTo>
                    <a:pt x="274" y="213"/>
                  </a:lnTo>
                  <a:lnTo>
                    <a:pt x="266" y="210"/>
                  </a:lnTo>
                  <a:lnTo>
                    <a:pt x="255" y="209"/>
                  </a:lnTo>
                  <a:lnTo>
                    <a:pt x="243" y="207"/>
                  </a:lnTo>
                  <a:lnTo>
                    <a:pt x="213" y="203"/>
                  </a:lnTo>
                  <a:lnTo>
                    <a:pt x="147" y="198"/>
                  </a:lnTo>
                  <a:lnTo>
                    <a:pt x="115" y="194"/>
                  </a:lnTo>
                  <a:lnTo>
                    <a:pt x="101" y="192"/>
                  </a:lnTo>
                  <a:lnTo>
                    <a:pt x="95" y="191"/>
                  </a:lnTo>
                  <a:lnTo>
                    <a:pt x="89" y="190"/>
                  </a:lnTo>
                  <a:lnTo>
                    <a:pt x="58" y="182"/>
                  </a:lnTo>
                  <a:lnTo>
                    <a:pt x="38" y="176"/>
                  </a:lnTo>
                  <a:lnTo>
                    <a:pt x="31" y="173"/>
                  </a:lnTo>
                  <a:lnTo>
                    <a:pt x="24" y="169"/>
                  </a:lnTo>
                  <a:lnTo>
                    <a:pt x="18" y="165"/>
                  </a:lnTo>
                  <a:lnTo>
                    <a:pt x="11" y="159"/>
                  </a:lnTo>
                  <a:lnTo>
                    <a:pt x="5" y="150"/>
                  </a:lnTo>
                  <a:lnTo>
                    <a:pt x="3" y="148"/>
                  </a:lnTo>
                  <a:lnTo>
                    <a:pt x="1" y="145"/>
                  </a:lnTo>
                  <a:lnTo>
                    <a:pt x="0" y="141"/>
                  </a:lnTo>
                  <a:lnTo>
                    <a:pt x="1" y="138"/>
                  </a:lnTo>
                  <a:lnTo>
                    <a:pt x="3" y="135"/>
                  </a:lnTo>
                  <a:lnTo>
                    <a:pt x="4" y="134"/>
                  </a:lnTo>
                  <a:lnTo>
                    <a:pt x="7" y="134"/>
                  </a:lnTo>
                  <a:close/>
                  <a:moveTo>
                    <a:pt x="89" y="0"/>
                  </a:moveTo>
                  <a:lnTo>
                    <a:pt x="454" y="0"/>
                  </a:lnTo>
                  <a:lnTo>
                    <a:pt x="454" y="366"/>
                  </a:lnTo>
                  <a:lnTo>
                    <a:pt x="89" y="36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25613" name="Group 12">
            <a:extLst>
              <a:ext uri="{FF2B5EF4-FFF2-40B4-BE49-F238E27FC236}">
                <a16:creationId xmlns:a16="http://schemas.microsoft.com/office/drawing/2014/main" id="{E289AC7A-2F9E-46A7-9221-99E14FC4DD7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81075" y="4941888"/>
            <a:ext cx="360363" cy="282575"/>
            <a:chOff x="294" y="1298"/>
            <a:chExt cx="227" cy="179"/>
          </a:xfrm>
        </p:grpSpPr>
        <p:sp>
          <p:nvSpPr>
            <p:cNvPr id="25617" name="AutoShape 11">
              <a:extLst>
                <a:ext uri="{FF2B5EF4-FFF2-40B4-BE49-F238E27FC236}">
                  <a16:creationId xmlns:a16="http://schemas.microsoft.com/office/drawing/2014/main" id="{83D91825-2E25-4EB3-B41E-72220BD7EC7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4" y="1298"/>
              <a:ext cx="22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a-ES"/>
            </a:p>
          </p:txBody>
        </p:sp>
        <p:sp>
          <p:nvSpPr>
            <p:cNvPr id="25618" name="Freeform 13">
              <a:extLst>
                <a:ext uri="{FF2B5EF4-FFF2-40B4-BE49-F238E27FC236}">
                  <a16:creationId xmlns:a16="http://schemas.microsoft.com/office/drawing/2014/main" id="{5508F64B-80DE-41A9-B4CB-6C9FEFDDFD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" y="1294"/>
              <a:ext cx="227" cy="183"/>
            </a:xfrm>
            <a:custGeom>
              <a:avLst/>
              <a:gdLst>
                <a:gd name="T0" fmla="*/ 1 w 454"/>
                <a:gd name="T1" fmla="*/ 1 h 366"/>
                <a:gd name="T2" fmla="*/ 1 w 454"/>
                <a:gd name="T3" fmla="*/ 1 h 366"/>
                <a:gd name="T4" fmla="*/ 1 w 454"/>
                <a:gd name="T5" fmla="*/ 1 h 366"/>
                <a:gd name="T6" fmla="*/ 1 w 454"/>
                <a:gd name="T7" fmla="*/ 1 h 366"/>
                <a:gd name="T8" fmla="*/ 1 w 454"/>
                <a:gd name="T9" fmla="*/ 1 h 366"/>
                <a:gd name="T10" fmla="*/ 1 w 454"/>
                <a:gd name="T11" fmla="*/ 1 h 366"/>
                <a:gd name="T12" fmla="*/ 1 w 454"/>
                <a:gd name="T13" fmla="*/ 1 h 366"/>
                <a:gd name="T14" fmla="*/ 1 w 454"/>
                <a:gd name="T15" fmla="*/ 1 h 366"/>
                <a:gd name="T16" fmla="*/ 1 w 454"/>
                <a:gd name="T17" fmla="*/ 1 h 366"/>
                <a:gd name="T18" fmla="*/ 1 w 454"/>
                <a:gd name="T19" fmla="*/ 1 h 366"/>
                <a:gd name="T20" fmla="*/ 1 w 454"/>
                <a:gd name="T21" fmla="*/ 1 h 366"/>
                <a:gd name="T22" fmla="*/ 1 w 454"/>
                <a:gd name="T23" fmla="*/ 1 h 366"/>
                <a:gd name="T24" fmla="*/ 1 w 454"/>
                <a:gd name="T25" fmla="*/ 1 h 366"/>
                <a:gd name="T26" fmla="*/ 1 w 454"/>
                <a:gd name="T27" fmla="*/ 1 h 366"/>
                <a:gd name="T28" fmla="*/ 1 w 454"/>
                <a:gd name="T29" fmla="*/ 1 h 366"/>
                <a:gd name="T30" fmla="*/ 1 w 454"/>
                <a:gd name="T31" fmla="*/ 1 h 366"/>
                <a:gd name="T32" fmla="*/ 1 w 454"/>
                <a:gd name="T33" fmla="*/ 1 h 366"/>
                <a:gd name="T34" fmla="*/ 1 w 454"/>
                <a:gd name="T35" fmla="*/ 1 h 366"/>
                <a:gd name="T36" fmla="*/ 1 w 454"/>
                <a:gd name="T37" fmla="*/ 1 h 366"/>
                <a:gd name="T38" fmla="*/ 1 w 454"/>
                <a:gd name="T39" fmla="*/ 1 h 366"/>
                <a:gd name="T40" fmla="*/ 1 w 454"/>
                <a:gd name="T41" fmla="*/ 1 h 366"/>
                <a:gd name="T42" fmla="*/ 1 w 454"/>
                <a:gd name="T43" fmla="*/ 1 h 366"/>
                <a:gd name="T44" fmla="*/ 1 w 454"/>
                <a:gd name="T45" fmla="*/ 1 h 366"/>
                <a:gd name="T46" fmla="*/ 1 w 454"/>
                <a:gd name="T47" fmla="*/ 1 h 366"/>
                <a:gd name="T48" fmla="*/ 1 w 454"/>
                <a:gd name="T49" fmla="*/ 1 h 366"/>
                <a:gd name="T50" fmla="*/ 1 w 454"/>
                <a:gd name="T51" fmla="*/ 1 h 366"/>
                <a:gd name="T52" fmla="*/ 1 w 454"/>
                <a:gd name="T53" fmla="*/ 1 h 366"/>
                <a:gd name="T54" fmla="*/ 1 w 454"/>
                <a:gd name="T55" fmla="*/ 1 h 366"/>
                <a:gd name="T56" fmla="*/ 1 w 454"/>
                <a:gd name="T57" fmla="*/ 1 h 366"/>
                <a:gd name="T58" fmla="*/ 1 w 454"/>
                <a:gd name="T59" fmla="*/ 1 h 366"/>
                <a:gd name="T60" fmla="*/ 1 w 454"/>
                <a:gd name="T61" fmla="*/ 1 h 366"/>
                <a:gd name="T62" fmla="*/ 1 w 454"/>
                <a:gd name="T63" fmla="*/ 1 h 366"/>
                <a:gd name="T64" fmla="*/ 1 w 454"/>
                <a:gd name="T65" fmla="*/ 1 h 366"/>
                <a:gd name="T66" fmla="*/ 1 w 454"/>
                <a:gd name="T67" fmla="*/ 1 h 366"/>
                <a:gd name="T68" fmla="*/ 1 w 454"/>
                <a:gd name="T69" fmla="*/ 1 h 366"/>
                <a:gd name="T70" fmla="*/ 1 w 454"/>
                <a:gd name="T71" fmla="*/ 1 h 366"/>
                <a:gd name="T72" fmla="*/ 1 w 454"/>
                <a:gd name="T73" fmla="*/ 1 h 366"/>
                <a:gd name="T74" fmla="*/ 1 w 454"/>
                <a:gd name="T75" fmla="*/ 1 h 366"/>
                <a:gd name="T76" fmla="*/ 1 w 454"/>
                <a:gd name="T77" fmla="*/ 1 h 366"/>
                <a:gd name="T78" fmla="*/ 1 w 454"/>
                <a:gd name="T79" fmla="*/ 1 h 366"/>
                <a:gd name="T80" fmla="*/ 1 w 454"/>
                <a:gd name="T81" fmla="*/ 1 h 366"/>
                <a:gd name="T82" fmla="*/ 1 w 454"/>
                <a:gd name="T83" fmla="*/ 1 h 366"/>
                <a:gd name="T84" fmla="*/ 1 w 454"/>
                <a:gd name="T85" fmla="*/ 1 h 366"/>
                <a:gd name="T86" fmla="*/ 1 w 454"/>
                <a:gd name="T87" fmla="*/ 1 h 366"/>
                <a:gd name="T88" fmla="*/ 1 w 454"/>
                <a:gd name="T89" fmla="*/ 1 h 366"/>
                <a:gd name="T90" fmla="*/ 1 w 454"/>
                <a:gd name="T91" fmla="*/ 1 h 366"/>
                <a:gd name="T92" fmla="*/ 1 w 454"/>
                <a:gd name="T93" fmla="*/ 1 h 366"/>
                <a:gd name="T94" fmla="*/ 1 w 454"/>
                <a:gd name="T95" fmla="*/ 1 h 366"/>
                <a:gd name="T96" fmla="*/ 0 w 454"/>
                <a:gd name="T97" fmla="*/ 1 h 366"/>
                <a:gd name="T98" fmla="*/ 1 w 454"/>
                <a:gd name="T99" fmla="*/ 1 h 366"/>
                <a:gd name="T100" fmla="*/ 1 w 454"/>
                <a:gd name="T101" fmla="*/ 1 h 366"/>
                <a:gd name="T102" fmla="*/ 1 w 454"/>
                <a:gd name="T103" fmla="*/ 0 h 366"/>
                <a:gd name="T104" fmla="*/ 1 w 454"/>
                <a:gd name="T105" fmla="*/ 1 h 3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54"/>
                <a:gd name="T160" fmla="*/ 0 h 366"/>
                <a:gd name="T161" fmla="*/ 454 w 454"/>
                <a:gd name="T162" fmla="*/ 366 h 3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54" h="366">
                  <a:moveTo>
                    <a:pt x="7" y="134"/>
                  </a:moveTo>
                  <a:lnTo>
                    <a:pt x="8" y="134"/>
                  </a:lnTo>
                  <a:lnTo>
                    <a:pt x="15" y="137"/>
                  </a:lnTo>
                  <a:lnTo>
                    <a:pt x="28" y="141"/>
                  </a:lnTo>
                  <a:lnTo>
                    <a:pt x="38" y="144"/>
                  </a:lnTo>
                  <a:lnTo>
                    <a:pt x="50" y="145"/>
                  </a:lnTo>
                  <a:lnTo>
                    <a:pt x="65" y="148"/>
                  </a:lnTo>
                  <a:lnTo>
                    <a:pt x="82" y="150"/>
                  </a:lnTo>
                  <a:lnTo>
                    <a:pt x="126" y="154"/>
                  </a:lnTo>
                  <a:lnTo>
                    <a:pt x="184" y="159"/>
                  </a:lnTo>
                  <a:lnTo>
                    <a:pt x="218" y="160"/>
                  </a:lnTo>
                  <a:lnTo>
                    <a:pt x="255" y="161"/>
                  </a:lnTo>
                  <a:lnTo>
                    <a:pt x="257" y="161"/>
                  </a:lnTo>
                  <a:lnTo>
                    <a:pt x="261" y="160"/>
                  </a:lnTo>
                  <a:lnTo>
                    <a:pt x="266" y="157"/>
                  </a:lnTo>
                  <a:lnTo>
                    <a:pt x="269" y="154"/>
                  </a:lnTo>
                  <a:lnTo>
                    <a:pt x="272" y="152"/>
                  </a:lnTo>
                  <a:lnTo>
                    <a:pt x="273" y="149"/>
                  </a:lnTo>
                  <a:lnTo>
                    <a:pt x="273" y="145"/>
                  </a:lnTo>
                  <a:lnTo>
                    <a:pt x="273" y="141"/>
                  </a:lnTo>
                  <a:lnTo>
                    <a:pt x="272" y="135"/>
                  </a:lnTo>
                  <a:lnTo>
                    <a:pt x="269" y="129"/>
                  </a:lnTo>
                  <a:lnTo>
                    <a:pt x="263" y="122"/>
                  </a:lnTo>
                  <a:lnTo>
                    <a:pt x="258" y="114"/>
                  </a:lnTo>
                  <a:lnTo>
                    <a:pt x="250" y="106"/>
                  </a:lnTo>
                  <a:lnTo>
                    <a:pt x="242" y="96"/>
                  </a:lnTo>
                  <a:lnTo>
                    <a:pt x="236" y="89"/>
                  </a:lnTo>
                  <a:lnTo>
                    <a:pt x="234" y="83"/>
                  </a:lnTo>
                  <a:lnTo>
                    <a:pt x="234" y="79"/>
                  </a:lnTo>
                  <a:lnTo>
                    <a:pt x="235" y="76"/>
                  </a:lnTo>
                  <a:lnTo>
                    <a:pt x="236" y="74"/>
                  </a:lnTo>
                  <a:lnTo>
                    <a:pt x="241" y="73"/>
                  </a:lnTo>
                  <a:lnTo>
                    <a:pt x="243" y="73"/>
                  </a:lnTo>
                  <a:lnTo>
                    <a:pt x="246" y="74"/>
                  </a:lnTo>
                  <a:lnTo>
                    <a:pt x="250" y="76"/>
                  </a:lnTo>
                  <a:lnTo>
                    <a:pt x="254" y="77"/>
                  </a:lnTo>
                  <a:lnTo>
                    <a:pt x="263" y="83"/>
                  </a:lnTo>
                  <a:lnTo>
                    <a:pt x="274" y="89"/>
                  </a:lnTo>
                  <a:lnTo>
                    <a:pt x="281" y="93"/>
                  </a:lnTo>
                  <a:lnTo>
                    <a:pt x="286" y="99"/>
                  </a:lnTo>
                  <a:lnTo>
                    <a:pt x="300" y="112"/>
                  </a:lnTo>
                  <a:lnTo>
                    <a:pt x="315" y="127"/>
                  </a:lnTo>
                  <a:lnTo>
                    <a:pt x="330" y="146"/>
                  </a:lnTo>
                  <a:lnTo>
                    <a:pt x="346" y="167"/>
                  </a:lnTo>
                  <a:lnTo>
                    <a:pt x="362" y="192"/>
                  </a:lnTo>
                  <a:lnTo>
                    <a:pt x="365" y="196"/>
                  </a:lnTo>
                  <a:lnTo>
                    <a:pt x="365" y="201"/>
                  </a:lnTo>
                  <a:lnTo>
                    <a:pt x="365" y="205"/>
                  </a:lnTo>
                  <a:lnTo>
                    <a:pt x="365" y="209"/>
                  </a:lnTo>
                  <a:lnTo>
                    <a:pt x="361" y="218"/>
                  </a:lnTo>
                  <a:lnTo>
                    <a:pt x="353" y="228"/>
                  </a:lnTo>
                  <a:lnTo>
                    <a:pt x="343" y="237"/>
                  </a:lnTo>
                  <a:lnTo>
                    <a:pt x="332" y="247"/>
                  </a:lnTo>
                  <a:lnTo>
                    <a:pt x="319" y="255"/>
                  </a:lnTo>
                  <a:lnTo>
                    <a:pt x="304" y="264"/>
                  </a:lnTo>
                  <a:lnTo>
                    <a:pt x="291" y="272"/>
                  </a:lnTo>
                  <a:lnTo>
                    <a:pt x="276" y="279"/>
                  </a:lnTo>
                  <a:lnTo>
                    <a:pt x="261" y="286"/>
                  </a:lnTo>
                  <a:lnTo>
                    <a:pt x="246" y="291"/>
                  </a:lnTo>
                  <a:lnTo>
                    <a:pt x="234" y="297"/>
                  </a:lnTo>
                  <a:lnTo>
                    <a:pt x="223" y="300"/>
                  </a:lnTo>
                  <a:lnTo>
                    <a:pt x="215" y="301"/>
                  </a:lnTo>
                  <a:lnTo>
                    <a:pt x="208" y="301"/>
                  </a:lnTo>
                  <a:lnTo>
                    <a:pt x="205" y="300"/>
                  </a:lnTo>
                  <a:lnTo>
                    <a:pt x="204" y="298"/>
                  </a:lnTo>
                  <a:lnTo>
                    <a:pt x="204" y="295"/>
                  </a:lnTo>
                  <a:lnTo>
                    <a:pt x="207" y="291"/>
                  </a:lnTo>
                  <a:lnTo>
                    <a:pt x="211" y="287"/>
                  </a:lnTo>
                  <a:lnTo>
                    <a:pt x="215" y="282"/>
                  </a:lnTo>
                  <a:lnTo>
                    <a:pt x="228" y="271"/>
                  </a:lnTo>
                  <a:lnTo>
                    <a:pt x="258" y="247"/>
                  </a:lnTo>
                  <a:lnTo>
                    <a:pt x="270" y="234"/>
                  </a:lnTo>
                  <a:lnTo>
                    <a:pt x="276" y="229"/>
                  </a:lnTo>
                  <a:lnTo>
                    <a:pt x="280" y="224"/>
                  </a:lnTo>
                  <a:lnTo>
                    <a:pt x="281" y="221"/>
                  </a:lnTo>
                  <a:lnTo>
                    <a:pt x="281" y="220"/>
                  </a:lnTo>
                  <a:lnTo>
                    <a:pt x="281" y="218"/>
                  </a:lnTo>
                  <a:lnTo>
                    <a:pt x="280" y="215"/>
                  </a:lnTo>
                  <a:lnTo>
                    <a:pt x="274" y="213"/>
                  </a:lnTo>
                  <a:lnTo>
                    <a:pt x="266" y="210"/>
                  </a:lnTo>
                  <a:lnTo>
                    <a:pt x="255" y="209"/>
                  </a:lnTo>
                  <a:lnTo>
                    <a:pt x="243" y="207"/>
                  </a:lnTo>
                  <a:lnTo>
                    <a:pt x="213" y="203"/>
                  </a:lnTo>
                  <a:lnTo>
                    <a:pt x="147" y="198"/>
                  </a:lnTo>
                  <a:lnTo>
                    <a:pt x="115" y="194"/>
                  </a:lnTo>
                  <a:lnTo>
                    <a:pt x="101" y="192"/>
                  </a:lnTo>
                  <a:lnTo>
                    <a:pt x="95" y="191"/>
                  </a:lnTo>
                  <a:lnTo>
                    <a:pt x="89" y="190"/>
                  </a:lnTo>
                  <a:lnTo>
                    <a:pt x="58" y="182"/>
                  </a:lnTo>
                  <a:lnTo>
                    <a:pt x="38" y="176"/>
                  </a:lnTo>
                  <a:lnTo>
                    <a:pt x="31" y="173"/>
                  </a:lnTo>
                  <a:lnTo>
                    <a:pt x="24" y="169"/>
                  </a:lnTo>
                  <a:lnTo>
                    <a:pt x="18" y="165"/>
                  </a:lnTo>
                  <a:lnTo>
                    <a:pt x="11" y="159"/>
                  </a:lnTo>
                  <a:lnTo>
                    <a:pt x="5" y="150"/>
                  </a:lnTo>
                  <a:lnTo>
                    <a:pt x="3" y="148"/>
                  </a:lnTo>
                  <a:lnTo>
                    <a:pt x="1" y="145"/>
                  </a:lnTo>
                  <a:lnTo>
                    <a:pt x="0" y="141"/>
                  </a:lnTo>
                  <a:lnTo>
                    <a:pt x="1" y="138"/>
                  </a:lnTo>
                  <a:lnTo>
                    <a:pt x="3" y="135"/>
                  </a:lnTo>
                  <a:lnTo>
                    <a:pt x="4" y="134"/>
                  </a:lnTo>
                  <a:lnTo>
                    <a:pt x="7" y="134"/>
                  </a:lnTo>
                  <a:close/>
                  <a:moveTo>
                    <a:pt x="89" y="0"/>
                  </a:moveTo>
                  <a:lnTo>
                    <a:pt x="454" y="0"/>
                  </a:lnTo>
                  <a:lnTo>
                    <a:pt x="454" y="366"/>
                  </a:lnTo>
                  <a:lnTo>
                    <a:pt x="89" y="36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5614" name="11 Rectángulo">
            <a:extLst>
              <a:ext uri="{FF2B5EF4-FFF2-40B4-BE49-F238E27FC236}">
                <a16:creationId xmlns:a16="http://schemas.microsoft.com/office/drawing/2014/main" id="{8F91A1FA-22CF-41FF-8478-425179563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3446463"/>
            <a:ext cx="6683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ca-ES" altLang="ca-ES" sz="1800" b="1">
                <a:latin typeface="Arial" panose="020B0604020202020204" pitchFamily="34" charset="0"/>
                <a:ea typeface="MS PGothic" panose="020B0600070205080204" pitchFamily="34" charset="-128"/>
              </a:rPr>
              <a:t>Unitat tecnològica: </a:t>
            </a:r>
            <a:r>
              <a:rPr lang="ca-ES" altLang="ca-ES" sz="1800">
                <a:latin typeface="Arial" panose="020B0604020202020204" pitchFamily="34" charset="0"/>
                <a:ea typeface="MS PGothic" panose="020B0600070205080204" pitchFamily="34" charset="-128"/>
              </a:rPr>
              <a:t>recursos educatius que possibiliten el seguiment de les classes.</a:t>
            </a:r>
          </a:p>
        </p:txBody>
      </p:sp>
      <p:sp>
        <p:nvSpPr>
          <p:cNvPr id="25615" name="15 Rectángulo">
            <a:extLst>
              <a:ext uri="{FF2B5EF4-FFF2-40B4-BE49-F238E27FC236}">
                <a16:creationId xmlns:a16="http://schemas.microsoft.com/office/drawing/2014/main" id="{6B0543BA-B63F-4D42-AE06-B1155CF3D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4238625"/>
            <a:ext cx="7232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ca-ES" altLang="ca-ES" sz="1800" b="1">
                <a:latin typeface="Arial" panose="020B0604020202020204" pitchFamily="34" charset="0"/>
                <a:ea typeface="MS PGothic" panose="020B0600070205080204" pitchFamily="34" charset="-128"/>
              </a:rPr>
              <a:t>Mobilitat: </a:t>
            </a:r>
            <a:r>
              <a:rPr lang="ca-ES" altLang="ca-ES" sz="1800">
                <a:latin typeface="Arial" panose="020B0604020202020204" pitchFamily="34" charset="0"/>
                <a:ea typeface="MS PGothic" panose="020B0600070205080204" pitchFamily="34" charset="-128"/>
              </a:rPr>
              <a:t>transport adaptat i acompanyaments a peu pel Campus.</a:t>
            </a:r>
          </a:p>
        </p:txBody>
      </p:sp>
      <p:sp>
        <p:nvSpPr>
          <p:cNvPr id="25616" name="19 Rectángulo">
            <a:extLst>
              <a:ext uri="{FF2B5EF4-FFF2-40B4-BE49-F238E27FC236}">
                <a16:creationId xmlns:a16="http://schemas.microsoft.com/office/drawing/2014/main" id="{2E345D15-04AE-480B-8156-DF871623A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4778375"/>
            <a:ext cx="7086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ca-ES" altLang="ca-ES" sz="1800" b="1" dirty="0">
                <a:latin typeface="Arial" panose="020B0604020202020204" pitchFamily="34" charset="0"/>
                <a:ea typeface="MS PGothic" panose="020B0600070205080204" pitchFamily="34" charset="-128"/>
              </a:rPr>
              <a:t>Orientació i inserció laboral: </a:t>
            </a:r>
            <a:r>
              <a:rPr lang="ca-ES" altLang="ca-ES" sz="1800" dirty="0">
                <a:latin typeface="Arial" panose="020B0604020202020204" pitchFamily="34" charset="0"/>
                <a:ea typeface="MS PGothic" panose="020B0600070205080204" pitchFamily="34" charset="-128"/>
              </a:rPr>
              <a:t>programa </a:t>
            </a:r>
            <a:r>
              <a:rPr lang="ca-ES" altLang="ca-ES" sz="1800" dirty="0" err="1">
                <a:latin typeface="Arial" panose="020B0604020202020204" pitchFamily="34" charset="0"/>
                <a:ea typeface="MS PGothic" panose="020B0600070205080204" pitchFamily="34" charset="-128"/>
              </a:rPr>
              <a:t>UABImpuls</a:t>
            </a:r>
            <a:r>
              <a:rPr lang="ca-ES" altLang="ca-ES" sz="1800" dirty="0">
                <a:latin typeface="Arial" panose="020B0604020202020204" pitchFamily="34" charset="0"/>
                <a:ea typeface="MS PGothic" panose="020B0600070205080204" pitchFamily="34" charset="-128"/>
              </a:rPr>
              <a:t> per a facilitar la inserció al mercat laboral.</a:t>
            </a:r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n 6">
            <a:extLst>
              <a:ext uri="{FF2B5EF4-FFF2-40B4-BE49-F238E27FC236}">
                <a16:creationId xmlns:a16="http://schemas.microsoft.com/office/drawing/2014/main" id="{C7DAD8ED-D63B-4ED4-AFDF-BD730DD45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687B546F-4FBC-42A7-A997-BF19D481D1F5}"/>
              </a:ext>
            </a:extLst>
          </p:cNvPr>
          <p:cNvSpPr/>
          <p:nvPr/>
        </p:nvSpPr>
        <p:spPr>
          <a:xfrm>
            <a:off x="0" y="0"/>
            <a:ext cx="9139238" cy="584993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ca-E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ca-E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ca-E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ca-E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ca-E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ca-E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ca-E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ca-E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a-E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a què el nou alumnat que arriba a UAB i tenen discapacitat física, visual, auditiva, intel·lectual o trastorns mentals, d’aprenentatge, TEA...puguin conèixer les opcions que tenen per poder estudiar amb igualtat de condicions que la resta d’estudiants.</a:t>
            </a:r>
          </a:p>
          <a:p>
            <a:pPr>
              <a:defRPr/>
            </a:pPr>
            <a:endParaRPr lang="ca-E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a-E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Online: 21 de juliol a les 13h</a:t>
            </a:r>
          </a:p>
          <a:p>
            <a:pPr>
              <a:defRPr/>
            </a:pPr>
            <a:r>
              <a:rPr lang="ca-E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Presencial: </a:t>
            </a:r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</a:t>
            </a:r>
            <a:r>
              <a:rPr lang="pt-BR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setembre</a:t>
            </a:r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12:30h</a:t>
            </a:r>
            <a:endParaRPr lang="ca-E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ca-E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a-E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 inscripció prèvia en aquest formulari: </a:t>
            </a:r>
            <a:r>
              <a:rPr lang="ca-ES" sz="1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https://www.uab.cat/web/discapacitat-i-nee/formulari-sessio-informativa-2022-1345793318756.html</a:t>
            </a:r>
            <a:endParaRPr lang="ca-ES" sz="18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a-ES" sz="18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defRPr/>
            </a:pPr>
            <a:r>
              <a:rPr lang="ca-E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Més informació: </a:t>
            </a:r>
            <a:r>
              <a:rPr lang="ca-ES" sz="1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https://www.uab.cat/web/discapacitat-i-nee/coneix-el-piune-1345750500520.html</a:t>
            </a:r>
            <a:endParaRPr lang="en-US" sz="1800" b="1" dirty="0">
              <a:solidFill>
                <a:schemeClr val="tx1"/>
              </a:solidFill>
              <a:latin typeface="Arial" charset="0"/>
              <a:ea typeface="ＭＳ Ｐゴシック" pitchFamily="-84" charset="-128"/>
            </a:endParaRPr>
          </a:p>
        </p:txBody>
      </p:sp>
      <p:pic>
        <p:nvPicPr>
          <p:cNvPr id="29700" name="Imagen 7" descr="uab-log.png">
            <a:extLst>
              <a:ext uri="{FF2B5EF4-FFF2-40B4-BE49-F238E27FC236}">
                <a16:creationId xmlns:a16="http://schemas.microsoft.com/office/drawing/2014/main" id="{0EDD291A-752A-45AC-A8E4-0F7308940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6161088"/>
            <a:ext cx="2179638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Marcador de número de diapositiva 4">
            <a:extLst>
              <a:ext uri="{FF2B5EF4-FFF2-40B4-BE49-F238E27FC236}">
                <a16:creationId xmlns:a16="http://schemas.microsoft.com/office/drawing/2014/main" id="{73C6FD5A-88F2-448A-9B31-D5B1953A9C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81725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2BA679F3-7643-4DCA-811E-6BB0E6FCE402}" type="slidenum">
              <a:rPr lang="es-ES" altLang="ca-E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26</a:t>
            </a:fld>
            <a:endParaRPr lang="es-ES" altLang="ca-E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703" name="Imagen 2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419F64D8-B1C3-49EA-9EF4-3C3A5E403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4572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agen 6">
            <a:extLst>
              <a:ext uri="{FF2B5EF4-FFF2-40B4-BE49-F238E27FC236}">
                <a16:creationId xmlns:a16="http://schemas.microsoft.com/office/drawing/2014/main" id="{242A00FB-2349-4F14-AA02-D469BC9FE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E1A49488-5871-4802-A309-22E80A1E1957}"/>
              </a:ext>
            </a:extLst>
          </p:cNvPr>
          <p:cNvSpPr/>
          <p:nvPr/>
        </p:nvSpPr>
        <p:spPr>
          <a:xfrm>
            <a:off x="0" y="0"/>
            <a:ext cx="9139238" cy="584993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schemeClr val="tx1"/>
              </a:solidFill>
              <a:latin typeface="Arial" charset="0"/>
              <a:ea typeface="ＭＳ Ｐゴシック" pitchFamily="-84" charset="-128"/>
            </a:endParaRPr>
          </a:p>
        </p:txBody>
      </p:sp>
      <p:pic>
        <p:nvPicPr>
          <p:cNvPr id="30724" name="Imagen 7" descr="uab-log.png">
            <a:extLst>
              <a:ext uri="{FF2B5EF4-FFF2-40B4-BE49-F238E27FC236}">
                <a16:creationId xmlns:a16="http://schemas.microsoft.com/office/drawing/2014/main" id="{9A7B28FB-B9E0-4A2E-91B2-B98AFE6F8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6161088"/>
            <a:ext cx="2179638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Marcador de número de diapositiva 4">
            <a:extLst>
              <a:ext uri="{FF2B5EF4-FFF2-40B4-BE49-F238E27FC236}">
                <a16:creationId xmlns:a16="http://schemas.microsoft.com/office/drawing/2014/main" id="{AEA14B62-5969-4E2D-B522-45E78F23B6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81725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6859CEF-B23A-4C1F-AEFC-7F8AFF84A5F1}" type="slidenum">
              <a:rPr lang="es-ES" altLang="ca-E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27</a:t>
            </a:fld>
            <a:endParaRPr lang="es-ES" altLang="ca-E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6" name="CuadroTexto 16">
            <a:extLst>
              <a:ext uri="{FF2B5EF4-FFF2-40B4-BE49-F238E27FC236}">
                <a16:creationId xmlns:a16="http://schemas.microsoft.com/office/drawing/2014/main" id="{7AC0723E-1981-48D4-9FD1-524181990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75" y="1362075"/>
            <a:ext cx="760095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85000"/>
              </a:lnSpc>
            </a:pPr>
            <a:endParaRPr lang="is-IS" altLang="ca-ES" sz="2400" b="1">
              <a:solidFill>
                <a:srgbClr val="3BAF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r>
              <a:rPr lang="es-ES" altLang="ca-ES" sz="2400" b="1">
                <a:solidFill>
                  <a:srgbClr val="3BAF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MÉS INFORMACIÓ I CONSULTES</a:t>
            </a:r>
            <a:endParaRPr lang="ca-ES" altLang="ca-ES" sz="3600" b="1">
              <a:solidFill>
                <a:srgbClr val="3BAF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endParaRPr lang="ca-ES" altLang="ca-ES" sz="3200" b="1">
              <a:solidFill>
                <a:srgbClr val="3BAF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7" name="Rectangle 3">
            <a:extLst>
              <a:ext uri="{FF2B5EF4-FFF2-40B4-BE49-F238E27FC236}">
                <a16:creationId xmlns:a16="http://schemas.microsoft.com/office/drawing/2014/main" id="{4D9100B3-2641-4409-A0FB-3D5E2CCF0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1587500"/>
            <a:ext cx="83534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ca-ES" altLang="ca-ES" sz="2000" b="1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</a:pPr>
            <a:endParaRPr lang="ca-ES" altLang="ca-ES" sz="1800" b="1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ca-ES" altLang="ca-ES" sz="1100">
              <a:latin typeface="Calibri" panose="020F0502020204030204" pitchFamily="34" charset="0"/>
            </a:endParaRPr>
          </a:p>
        </p:txBody>
      </p:sp>
      <p:sp>
        <p:nvSpPr>
          <p:cNvPr id="30728" name="TextBox 7">
            <a:extLst>
              <a:ext uri="{FF2B5EF4-FFF2-40B4-BE49-F238E27FC236}">
                <a16:creationId xmlns:a16="http://schemas.microsoft.com/office/drawing/2014/main" id="{2E3BDEC3-3945-4B77-AEA5-D9599542B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75" y="2266950"/>
            <a:ext cx="5562600" cy="352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2000" tIns="252000" rIns="252000" bIns="252000">
            <a:spAutoFit/>
          </a:bodyPr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00100" indent="-3429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s-ES" sz="1600" dirty="0">
                <a:latin typeface="Arial" panose="020B0604020202020204" pitchFamily="34" charset="0"/>
                <a:ea typeface="MS PGothic" panose="020B0600070205080204" pitchFamily="34" charset="-128"/>
              </a:rPr>
              <a:t>Tot </a:t>
            </a:r>
            <a:r>
              <a:rPr lang="en-US" altLang="es-ES" sz="1600" dirty="0" err="1">
                <a:latin typeface="Arial" panose="020B0604020202020204" pitchFamily="34" charset="0"/>
                <a:ea typeface="MS PGothic" panose="020B0600070205080204" pitchFamily="34" charset="-128"/>
              </a:rPr>
              <a:t>allò</a:t>
            </a:r>
            <a:r>
              <a:rPr lang="en-US" altLang="es-ES" sz="1600" dirty="0">
                <a:latin typeface="Arial" panose="020B0604020202020204" pitchFamily="34" charset="0"/>
                <a:ea typeface="MS PGothic" panose="020B0600070205080204" pitchFamily="34" charset="-128"/>
              </a:rPr>
              <a:t> que </a:t>
            </a:r>
            <a:r>
              <a:rPr lang="en-US" altLang="es-ES" sz="1600" dirty="0" err="1">
                <a:latin typeface="Arial" panose="020B0604020202020204" pitchFamily="34" charset="0"/>
                <a:ea typeface="MS PGothic" panose="020B0600070205080204" pitchFamily="34" charset="-128"/>
              </a:rPr>
              <a:t>necessiteu</a:t>
            </a:r>
            <a:r>
              <a:rPr lang="en-US" altLang="es-ES" sz="1600" dirty="0">
                <a:latin typeface="Arial" panose="020B0604020202020204" pitchFamily="34" charset="0"/>
                <a:ea typeface="MS PGothic" panose="020B0600070205080204" pitchFamily="34" charset="-128"/>
              </a:rPr>
              <a:t> i que us </a:t>
            </a:r>
            <a:r>
              <a:rPr lang="en-US" altLang="es-ES" sz="1600" dirty="0" err="1">
                <a:latin typeface="Arial" panose="020B0604020202020204" pitchFamily="34" charset="0"/>
                <a:ea typeface="MS PGothic" panose="020B0600070205080204" pitchFamily="34" charset="-128"/>
              </a:rPr>
              <a:t>afecta</a:t>
            </a:r>
            <a:r>
              <a:rPr lang="en-US" altLang="es-ES" sz="1600" dirty="0">
                <a:latin typeface="Arial" panose="020B0604020202020204" pitchFamily="34" charset="0"/>
                <a:ea typeface="MS PGothic" panose="020B0600070205080204" pitchFamily="34" charset="-128"/>
              </a:rPr>
              <a:t> ho </a:t>
            </a:r>
            <a:r>
              <a:rPr lang="en-US" altLang="es-ES" sz="1600" dirty="0" err="1">
                <a:latin typeface="Arial" panose="020B0604020202020204" pitchFamily="34" charset="0"/>
                <a:ea typeface="MS PGothic" panose="020B0600070205080204" pitchFamily="34" charset="-128"/>
              </a:rPr>
              <a:t>teniu</a:t>
            </a:r>
            <a:r>
              <a:rPr lang="en-US" altLang="es-ES" sz="1600" dirty="0">
                <a:latin typeface="Arial" panose="020B0604020202020204" pitchFamily="34" charset="0"/>
                <a:ea typeface="MS PGothic" panose="020B0600070205080204" pitchFamily="34" charset="-128"/>
              </a:rPr>
              <a:t> al web de la UAB: </a:t>
            </a:r>
            <a:r>
              <a:rPr lang="en-US" altLang="es-ES" sz="1800" b="1" dirty="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es-ES" sz="1800" b="1" dirty="0">
                <a:solidFill>
                  <a:srgbClr val="0070C0"/>
                </a:solidFill>
                <a:latin typeface="Arial" panose="020B0604020202020204" pitchFamily="34" charset="0"/>
                <a:ea typeface="MS PGothic" panose="020B0600070205080204" pitchFamily="34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www.uab.es</a:t>
            </a:r>
            <a:r>
              <a:rPr lang="en-US" altLang="es-ES" sz="1800" b="1" dirty="0">
                <a:solidFill>
                  <a:srgbClr val="0070C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</a:p>
          <a:p>
            <a:pPr eaLnBrk="1" hangingPunct="1"/>
            <a:endParaRPr lang="en-US" altLang="es-ES" sz="16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r>
              <a:rPr lang="en-US" altLang="es-ES" sz="1600" dirty="0">
                <a:latin typeface="Arial" panose="020B0604020202020204" pitchFamily="34" charset="0"/>
                <a:ea typeface="MS PGothic" panose="020B0600070205080204" pitchFamily="34" charset="-128"/>
              </a:rPr>
              <a:t>i al web de la Facultat de Biociències: </a:t>
            </a:r>
            <a:r>
              <a:rPr lang="en-US" altLang="es-ES" sz="1800" b="1" dirty="0">
                <a:solidFill>
                  <a:srgbClr val="0070C0"/>
                </a:solidFill>
                <a:latin typeface="Arial" panose="020B0604020202020204" pitchFamily="34" charset="0"/>
                <a:ea typeface="MS PGothic" panose="020B0600070205080204" pitchFamily="34" charset="-12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www.uab.cat/biociencies/</a:t>
            </a:r>
            <a:endParaRPr lang="en-US" altLang="es-ES" sz="1800" b="1" dirty="0">
              <a:solidFill>
                <a:srgbClr val="0070C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es-ES" sz="16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r>
              <a:rPr lang="en-US" altLang="es-ES" sz="1600" dirty="0" err="1">
                <a:latin typeface="Arial" panose="020B0604020202020204" pitchFamily="34" charset="0"/>
                <a:ea typeface="MS PGothic" panose="020B0600070205080204" pitchFamily="34" charset="-128"/>
              </a:rPr>
              <a:t>Consulteu-los</a:t>
            </a:r>
            <a:r>
              <a:rPr lang="en-US" altLang="es-ES" sz="1600" dirty="0">
                <a:latin typeface="Arial" panose="020B0604020202020204" pitchFamily="34" charset="0"/>
                <a:ea typeface="MS PGothic" panose="020B0600070205080204" pitchFamily="34" charset="-128"/>
              </a:rPr>
              <a:t> i </a:t>
            </a:r>
            <a:r>
              <a:rPr lang="en-US" altLang="es-ES" sz="1600" dirty="0" err="1">
                <a:latin typeface="Arial" panose="020B0604020202020204" pitchFamily="34" charset="0"/>
                <a:ea typeface="MS PGothic" panose="020B0600070205080204" pitchFamily="34" charset="-128"/>
              </a:rPr>
              <a:t>adreceu-vos</a:t>
            </a:r>
            <a:r>
              <a:rPr lang="en-US" altLang="es-ES" sz="1600" dirty="0">
                <a:latin typeface="Arial" panose="020B0604020202020204" pitchFamily="34" charset="0"/>
                <a:ea typeface="MS PGothic" panose="020B0600070205080204" pitchFamily="34" charset="-128"/>
              </a:rPr>
              <a:t> a la Gestió Acadèmica per </a:t>
            </a:r>
            <a:r>
              <a:rPr lang="en-US" altLang="es-ES" sz="1600" dirty="0" err="1">
                <a:latin typeface="Arial" panose="020B0604020202020204" pitchFamily="34" charset="0"/>
                <a:ea typeface="MS PGothic" panose="020B0600070205080204" pitchFamily="34" charset="-128"/>
              </a:rPr>
              <a:t>resoldre</a:t>
            </a:r>
            <a:r>
              <a:rPr lang="en-US" altLang="es-ES" sz="1600" dirty="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es-ES" sz="1600" dirty="0" err="1">
                <a:latin typeface="Arial" panose="020B0604020202020204" pitchFamily="34" charset="0"/>
                <a:ea typeface="MS PGothic" panose="020B0600070205080204" pitchFamily="34" charset="-128"/>
              </a:rPr>
              <a:t>qualsevol</a:t>
            </a:r>
            <a:r>
              <a:rPr lang="en-US" altLang="es-ES" sz="1600" dirty="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es-ES" sz="1600" dirty="0" err="1">
                <a:latin typeface="Arial" panose="020B0604020202020204" pitchFamily="34" charset="0"/>
                <a:ea typeface="MS PGothic" panose="020B0600070205080204" pitchFamily="34" charset="-128"/>
              </a:rPr>
              <a:t>dubte</a:t>
            </a:r>
            <a:r>
              <a:rPr lang="en-US" altLang="es-ES" sz="1600" dirty="0">
                <a:latin typeface="Arial" panose="020B0604020202020204" pitchFamily="34" charset="0"/>
                <a:ea typeface="MS PGothic" panose="020B0600070205080204" pitchFamily="34" charset="-128"/>
              </a:rPr>
              <a:t> a </a:t>
            </a:r>
            <a:r>
              <a:rPr lang="en-US" altLang="es-ES" sz="1600" dirty="0" err="1">
                <a:latin typeface="Arial" panose="020B0604020202020204" pitchFamily="34" charset="0"/>
                <a:ea typeface="MS PGothic" panose="020B0600070205080204" pitchFamily="34" charset="-128"/>
              </a:rPr>
              <a:t>travès</a:t>
            </a:r>
            <a:r>
              <a:rPr lang="en-US" altLang="es-ES" sz="1600" dirty="0">
                <a:latin typeface="Arial" panose="020B0604020202020204" pitchFamily="34" charset="0"/>
                <a:ea typeface="MS PGothic" panose="020B0600070205080204" pitchFamily="34" charset="-128"/>
              </a:rPr>
              <a:t> de </a:t>
            </a:r>
            <a:r>
              <a:rPr lang="en-US" altLang="es-ES" sz="1600" b="1" dirty="0" err="1">
                <a:solidFill>
                  <a:srgbClr val="0070C0"/>
                </a:solidFill>
                <a:latin typeface="Arial" panose="020B0604020202020204" pitchFamily="34" charset="0"/>
                <a:ea typeface="MS PGothic" panose="020B0600070205080204" pitchFamily="34" charset="-128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Cita</a:t>
            </a:r>
            <a:r>
              <a:rPr lang="en-US" altLang="es-ES" sz="1600" b="1" dirty="0">
                <a:solidFill>
                  <a:srgbClr val="0070C0"/>
                </a:solidFill>
                <a:latin typeface="Arial" panose="020B0604020202020204" pitchFamily="34" charset="0"/>
                <a:ea typeface="MS PGothic" panose="020B0600070205080204" pitchFamily="34" charset="-128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es-ES" sz="1600" b="1" dirty="0" err="1">
                <a:solidFill>
                  <a:srgbClr val="0070C0"/>
                </a:solidFill>
                <a:latin typeface="Arial" panose="020B0604020202020204" pitchFamily="34" charset="0"/>
                <a:ea typeface="MS PGothic" panose="020B0600070205080204" pitchFamily="34" charset="-128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Prèvia</a:t>
            </a:r>
            <a:r>
              <a:rPr lang="en-US" altLang="es-ES" sz="1600" b="1" dirty="0">
                <a:solidFill>
                  <a:srgbClr val="0070C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.</a:t>
            </a:r>
          </a:p>
          <a:p>
            <a:pPr eaLnBrk="1" hangingPunct="1"/>
            <a:endParaRPr lang="en-US" altLang="es-ES" sz="16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r>
              <a:rPr lang="en-US" altLang="es-ES" sz="1600" dirty="0" err="1">
                <a:latin typeface="Arial" panose="020B0604020202020204" pitchFamily="34" charset="0"/>
                <a:ea typeface="MS PGothic" panose="020B0600070205080204" pitchFamily="34" charset="-128"/>
              </a:rPr>
              <a:t>Tràmits</a:t>
            </a:r>
            <a:r>
              <a:rPr lang="en-US" altLang="es-ES" sz="1600" dirty="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es-ES" sz="1600" b="1" dirty="0">
                <a:latin typeface="Arial" panose="020B0604020202020204" pitchFamily="34" charset="0"/>
                <a:ea typeface="MS PGothic" panose="020B0600070205080204" pitchFamily="34" charset="-128"/>
              </a:rPr>
              <a:t>SEMPRE</a:t>
            </a:r>
            <a:r>
              <a:rPr lang="en-US" altLang="es-ES" sz="1600" dirty="0">
                <a:latin typeface="Arial" panose="020B0604020202020204" pitchFamily="34" charset="0"/>
                <a:ea typeface="MS PGothic" panose="020B0600070205080204" pitchFamily="34" charset="-128"/>
              </a:rPr>
              <a:t> a </a:t>
            </a:r>
            <a:r>
              <a:rPr lang="en-US" altLang="es-ES" sz="1600" dirty="0" err="1">
                <a:latin typeface="Arial" panose="020B0604020202020204" pitchFamily="34" charset="0"/>
                <a:ea typeface="MS PGothic" panose="020B0600070205080204" pitchFamily="34" charset="-128"/>
              </a:rPr>
              <a:t>travès</a:t>
            </a:r>
            <a:r>
              <a:rPr lang="en-US" altLang="es-ES" sz="1600" dirty="0">
                <a:latin typeface="Arial" panose="020B0604020202020204" pitchFamily="34" charset="0"/>
                <a:ea typeface="MS PGothic" panose="020B0600070205080204" pitchFamily="34" charset="-128"/>
              </a:rPr>
              <a:t> de la </a:t>
            </a:r>
            <a:r>
              <a:rPr lang="en-US" altLang="es-ES" sz="1600" b="1" dirty="0" err="1">
                <a:latin typeface="Arial" panose="020B0604020202020204" pitchFamily="34" charset="0"/>
                <a:ea typeface="MS PGothic" panose="020B0600070205080204" pitchFamily="34" charset="-128"/>
                <a:hlinkClick r:id="rId7"/>
              </a:rPr>
              <a:t>Seu</a:t>
            </a:r>
            <a:r>
              <a:rPr lang="en-US" altLang="es-ES" sz="1600" b="1" dirty="0">
                <a:latin typeface="Arial" panose="020B0604020202020204" pitchFamily="34" charset="0"/>
                <a:ea typeface="MS PGothic" panose="020B0600070205080204" pitchFamily="34" charset="-128"/>
                <a:hlinkClick r:id="rId7"/>
              </a:rPr>
              <a:t> </a:t>
            </a:r>
            <a:r>
              <a:rPr lang="en-US" altLang="es-ES" sz="1600" b="1" dirty="0" err="1">
                <a:latin typeface="Arial" panose="020B0604020202020204" pitchFamily="34" charset="0"/>
                <a:ea typeface="MS PGothic" panose="020B0600070205080204" pitchFamily="34" charset="-128"/>
                <a:hlinkClick r:id="rId7"/>
              </a:rPr>
              <a:t>Electrònica</a:t>
            </a:r>
            <a:endParaRPr lang="en-US" altLang="es-ES" sz="1600" b="1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es-ES" sz="16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r>
              <a:rPr lang="en-US" altLang="es-ES" sz="1600" b="1" dirty="0" err="1">
                <a:latin typeface="Arial" panose="020B0604020202020204" pitchFamily="34" charset="0"/>
                <a:ea typeface="MS PGothic" panose="020B0600070205080204" pitchFamily="34" charset="-128"/>
              </a:rPr>
              <a:t>Horaris</a:t>
            </a:r>
            <a:r>
              <a:rPr lang="en-US" altLang="es-ES" sz="1600" b="1" dirty="0">
                <a:latin typeface="Arial" panose="020B0604020202020204" pitchFamily="34" charset="0"/>
                <a:ea typeface="MS PGothic" panose="020B0600070205080204" pitchFamily="34" charset="-128"/>
              </a:rPr>
              <a:t> de la </a:t>
            </a:r>
            <a:r>
              <a:rPr lang="en-US" altLang="es-ES" sz="1600" b="1" dirty="0">
                <a:latin typeface="Arial" panose="020B0604020202020204" pitchFamily="34" charset="0"/>
                <a:ea typeface="MS PGothic" panose="020B0600070205080204" pitchFamily="34" charset="-128"/>
                <a:hlinkClick r:id="rId8"/>
              </a:rPr>
              <a:t>Gestió Acadèmica</a:t>
            </a:r>
            <a:endParaRPr lang="en-US" altLang="es-ES" sz="800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30729" name="Imagen 2" descr="Imagen que contiene sobres, monitor, tabla, computadora&#10;&#10;Descripción generada automáticamente">
            <a:extLst>
              <a:ext uri="{FF2B5EF4-FFF2-40B4-BE49-F238E27FC236}">
                <a16:creationId xmlns:a16="http://schemas.microsoft.com/office/drawing/2014/main" id="{295357CA-7AF8-4F32-95AB-325C11800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1781175"/>
            <a:ext cx="3038475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TextBox 6">
            <a:extLst>
              <a:ext uri="{FF2B5EF4-FFF2-40B4-BE49-F238E27FC236}">
                <a16:creationId xmlns:a16="http://schemas.microsoft.com/office/drawing/2014/main" id="{6B0FD5B4-A4C8-4F6C-B239-37E2CD0B40BB}"/>
              </a:ext>
            </a:extLst>
          </p:cNvPr>
          <p:cNvSpPr txBox="1">
            <a:spLocks noChangeArrowheads="1"/>
          </p:cNvSpPr>
          <p:nvPr/>
        </p:nvSpPr>
        <p:spPr bwMode="auto">
          <a:xfrm rot="-221832">
            <a:off x="6505575" y="2471738"/>
            <a:ext cx="2408238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s-ES" sz="1400" dirty="0">
                <a:latin typeface="Arial" panose="020B0604020202020204" pitchFamily="34" charset="0"/>
                <a:ea typeface="MS PGothic" panose="020B0600070205080204" pitchFamily="34" charset="-128"/>
              </a:rPr>
              <a:t>Punt </a:t>
            </a:r>
            <a:r>
              <a:rPr lang="en-US" altLang="es-ES" sz="1400" dirty="0" err="1">
                <a:latin typeface="Arial" panose="020B0604020202020204" pitchFamily="34" charset="0"/>
                <a:ea typeface="MS PGothic" panose="020B0600070205080204" pitchFamily="34" charset="-128"/>
              </a:rPr>
              <a:t>d’informació</a:t>
            </a:r>
            <a:r>
              <a:rPr lang="en-US" altLang="es-ES" sz="1400" dirty="0">
                <a:latin typeface="Arial" panose="020B0604020202020204" pitchFamily="34" charset="0"/>
                <a:ea typeface="MS PGothic" panose="020B0600070205080204" pitchFamily="34" charset="-128"/>
              </a:rPr>
              <a:t> UAB</a:t>
            </a:r>
          </a:p>
          <a:p>
            <a:pPr eaLnBrk="1" hangingPunct="1"/>
            <a:r>
              <a:rPr lang="en-US" altLang="es-ES" sz="1400" b="1" dirty="0" err="1">
                <a:latin typeface="Arial" panose="020B0604020202020204" pitchFamily="34" charset="0"/>
                <a:ea typeface="MS PGothic" panose="020B0600070205080204" pitchFamily="34" charset="-128"/>
              </a:rPr>
              <a:t>Telf</a:t>
            </a:r>
            <a:r>
              <a:rPr lang="en-US" altLang="es-ES" sz="1400" b="1" dirty="0">
                <a:latin typeface="Arial" panose="020B0604020202020204" pitchFamily="34" charset="0"/>
                <a:ea typeface="MS PGothic" panose="020B0600070205080204" pitchFamily="34" charset="-128"/>
              </a:rPr>
              <a:t>. 93 581111</a:t>
            </a:r>
          </a:p>
          <a:p>
            <a:pPr eaLnBrk="1" hangingPunct="1"/>
            <a:r>
              <a:rPr lang="en-US" altLang="es-ES" sz="1400" dirty="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</a:p>
          <a:p>
            <a:pPr eaLnBrk="1" hangingPunct="1"/>
            <a:r>
              <a:rPr lang="en-US" altLang="es-ES" sz="1400" dirty="0">
                <a:latin typeface="Arial" panose="020B0604020202020204" pitchFamily="34" charset="0"/>
                <a:ea typeface="MS PGothic" panose="020B0600070205080204" pitchFamily="34" charset="-128"/>
              </a:rPr>
              <a:t>Gestió Acadèmica</a:t>
            </a:r>
          </a:p>
          <a:p>
            <a:pPr eaLnBrk="1" hangingPunct="1"/>
            <a:r>
              <a:rPr lang="en-US" altLang="es-ES" sz="1400" b="1" dirty="0" err="1">
                <a:latin typeface="Arial" panose="020B0604020202020204" pitchFamily="34" charset="0"/>
                <a:ea typeface="MS PGothic" panose="020B0600070205080204" pitchFamily="34" charset="-128"/>
              </a:rPr>
              <a:t>Telf</a:t>
            </a:r>
            <a:r>
              <a:rPr lang="en-US" altLang="es-ES" sz="1400" b="1" dirty="0">
                <a:latin typeface="Arial" panose="020B0604020202020204" pitchFamily="34" charset="0"/>
                <a:ea typeface="MS PGothic" panose="020B0600070205080204" pitchFamily="34" charset="-128"/>
              </a:rPr>
              <a:t>. 93 5813712</a:t>
            </a:r>
          </a:p>
          <a:p>
            <a:pPr eaLnBrk="1" hangingPunct="1"/>
            <a:r>
              <a:rPr lang="en-US" altLang="es-ES" sz="1400" b="1" dirty="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</a:p>
          <a:p>
            <a:pPr eaLnBrk="1" hangingPunct="1"/>
            <a:r>
              <a:rPr lang="en-US" altLang="es-ES" sz="1400" dirty="0" err="1">
                <a:latin typeface="Arial" panose="020B0604020202020204" pitchFamily="34" charset="0"/>
                <a:ea typeface="MS PGothic" panose="020B0600070205080204" pitchFamily="34" charset="-128"/>
              </a:rPr>
              <a:t>Correu</a:t>
            </a:r>
            <a:r>
              <a:rPr lang="en-US" altLang="es-ES" sz="1400" dirty="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es-ES" sz="1400" dirty="0" err="1">
                <a:latin typeface="Arial" panose="020B0604020202020204" pitchFamily="34" charset="0"/>
                <a:ea typeface="MS PGothic" panose="020B0600070205080204" pitchFamily="34" charset="-128"/>
              </a:rPr>
              <a:t>electrònic</a:t>
            </a:r>
            <a:r>
              <a:rPr lang="en-US" altLang="es-ES" sz="1400" dirty="0">
                <a:latin typeface="Arial" panose="020B0604020202020204" pitchFamily="34" charset="0"/>
                <a:ea typeface="MS PGothic" panose="020B0600070205080204" pitchFamily="34" charset="-128"/>
              </a:rPr>
              <a:t>: </a:t>
            </a:r>
            <a:r>
              <a:rPr lang="en-US" altLang="es-ES" sz="1400" b="1" dirty="0">
                <a:solidFill>
                  <a:srgbClr val="0070C0"/>
                </a:solidFill>
                <a:latin typeface="Arial" panose="020B0604020202020204" pitchFamily="34" charset="0"/>
                <a:ea typeface="MS PGothic" panose="020B0600070205080204" pitchFamily="34" charset="-128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ga.biociencies@uab.cat</a:t>
            </a:r>
            <a:endParaRPr lang="en-US" altLang="es-ES" sz="1400" b="1" dirty="0">
              <a:solidFill>
                <a:srgbClr val="0070C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lnSpc>
                <a:spcPts val="2000"/>
              </a:lnSpc>
            </a:pPr>
            <a:endParaRPr lang="ca-ES" altLang="es-ES" sz="1400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12" name="Agrupar 11"/>
          <p:cNvGrpSpPr/>
          <p:nvPr/>
        </p:nvGrpSpPr>
        <p:grpSpPr>
          <a:xfrm>
            <a:off x="9253" y="-63248"/>
            <a:ext cx="9152204" cy="1260101"/>
            <a:chOff x="9253" y="-63248"/>
            <a:chExt cx="9152204" cy="1260101"/>
          </a:xfrm>
        </p:grpSpPr>
        <p:sp>
          <p:nvSpPr>
            <p:cNvPr id="13" name="Rectángulo 12"/>
            <p:cNvSpPr>
              <a:spLocks/>
            </p:cNvSpPr>
            <p:nvPr/>
          </p:nvSpPr>
          <p:spPr bwMode="auto">
            <a:xfrm>
              <a:off x="17457" y="-63248"/>
              <a:ext cx="9144000" cy="1260000"/>
            </a:xfrm>
            <a:prstGeom prst="rect">
              <a:avLst/>
            </a:prstGeom>
            <a:solidFill>
              <a:srgbClr val="FFFFD3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  <p:pic>
          <p:nvPicPr>
            <p:cNvPr id="14" name="Imagen 12" descr="Icono&#10;&#10;Descripción generada automáticamente">
              <a:extLst>
                <a:ext uri="{FF2B5EF4-FFF2-40B4-BE49-F238E27FC236}">
                  <a16:creationId xmlns:a16="http://schemas.microsoft.com/office/drawing/2014/main" id="{58EFF8BE-C8DE-4894-AA31-D120717A0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3" y="-27384"/>
              <a:ext cx="4994796" cy="1224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n 6">
            <a:extLst>
              <a:ext uri="{FF2B5EF4-FFF2-40B4-BE49-F238E27FC236}">
                <a16:creationId xmlns:a16="http://schemas.microsoft.com/office/drawing/2014/main" id="{5979EE05-CD37-4677-B03C-582FD0BF9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2F1DF17A-A21E-4E7C-8653-95B3C7722F9D}"/>
              </a:ext>
            </a:extLst>
          </p:cNvPr>
          <p:cNvSpPr/>
          <p:nvPr/>
        </p:nvSpPr>
        <p:spPr>
          <a:xfrm>
            <a:off x="0" y="12700"/>
            <a:ext cx="9139238" cy="584993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schemeClr val="tx1"/>
              </a:solidFill>
              <a:latin typeface="Arial" charset="0"/>
              <a:ea typeface="ＭＳ Ｐゴシック" pitchFamily="-84" charset="-128"/>
            </a:endParaRPr>
          </a:p>
        </p:txBody>
      </p:sp>
      <p:pic>
        <p:nvPicPr>
          <p:cNvPr id="31748" name="Imagen 7" descr="uab-log.png">
            <a:extLst>
              <a:ext uri="{FF2B5EF4-FFF2-40B4-BE49-F238E27FC236}">
                <a16:creationId xmlns:a16="http://schemas.microsoft.com/office/drawing/2014/main" id="{9B6859C3-048D-4EBC-9BC4-0581FCACA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6161088"/>
            <a:ext cx="2179638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Marcador de número de diapositiva 4">
            <a:extLst>
              <a:ext uri="{FF2B5EF4-FFF2-40B4-BE49-F238E27FC236}">
                <a16:creationId xmlns:a16="http://schemas.microsoft.com/office/drawing/2014/main" id="{727F89C6-12E7-48AB-811E-DC3B7E30A9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81725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2A7AA8C-1264-4A82-9566-2301AC6B01EB}" type="slidenum">
              <a:rPr lang="es-ES" altLang="ca-E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28</a:t>
            </a:fld>
            <a:endParaRPr lang="es-ES" altLang="ca-E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0" name="CuadroTexto 16">
            <a:extLst>
              <a:ext uri="{FF2B5EF4-FFF2-40B4-BE49-F238E27FC236}">
                <a16:creationId xmlns:a16="http://schemas.microsoft.com/office/drawing/2014/main" id="{457F4B22-4124-421C-9BFB-012FE0B08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944563"/>
            <a:ext cx="760095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85000"/>
              </a:lnSpc>
            </a:pPr>
            <a:endParaRPr lang="is-IS" altLang="ca-ES" sz="2400" b="1">
              <a:solidFill>
                <a:srgbClr val="3BAF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r>
              <a:rPr lang="es-ES" altLang="ca-ES" sz="2400" b="1">
                <a:solidFill>
                  <a:srgbClr val="3BAF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RECORDEU (MOLT IMPORTANT)</a:t>
            </a:r>
            <a:endParaRPr lang="ca-ES" altLang="ca-ES" sz="3600" b="1">
              <a:solidFill>
                <a:srgbClr val="3BAF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endParaRPr lang="ca-ES" altLang="ca-ES" sz="3200" b="1">
              <a:solidFill>
                <a:srgbClr val="3BAF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1" name="Rectangle 3">
            <a:extLst>
              <a:ext uri="{FF2B5EF4-FFF2-40B4-BE49-F238E27FC236}">
                <a16:creationId xmlns:a16="http://schemas.microsoft.com/office/drawing/2014/main" id="{30DAB700-7153-441A-A7F0-971A42C07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1587500"/>
            <a:ext cx="83534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ca-ES" altLang="ca-ES" sz="2000" b="1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</a:pPr>
            <a:endParaRPr lang="ca-ES" altLang="ca-ES" sz="1800" b="1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ca-ES" altLang="ca-ES" sz="1100">
              <a:latin typeface="Calibri" panose="020F0502020204030204" pitchFamily="34" charset="0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20B1555D-0BED-421B-832B-D99A5A5FC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1455738"/>
            <a:ext cx="6351588" cy="4731616"/>
          </a:xfrm>
          <a:prstGeom prst="rect">
            <a:avLst/>
          </a:prstGeom>
          <a:noFill/>
          <a:ln>
            <a:noFill/>
          </a:ln>
        </p:spPr>
        <p:txBody>
          <a:bodyPr lIns="252000" tIns="252000" rIns="252000" bIns="252000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ca-ES" altLang="ca-E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INICI DEL CURS</a:t>
            </a:r>
            <a:r>
              <a:rPr lang="ca-ES" alt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: 12 de setembre de 2022.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endParaRPr lang="ca-ES" altLang="ca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ca-ES" altLang="ca-E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ABANS de COMENÇAR heu d’haver fet</a:t>
            </a:r>
            <a:r>
              <a:rPr lang="ca-ES" altLang="ca-E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buFont typeface="+mj-lt"/>
              <a:buAutoNum type="arabicParenR"/>
              <a:defRPr/>
            </a:pPr>
            <a:r>
              <a:rPr lang="ca-ES" altLang="ca-ES" sz="1800" dirty="0">
                <a:latin typeface="Arial" panose="020B0604020202020204" pitchFamily="34" charset="0"/>
                <a:cs typeface="Arial" panose="020B0604020202020204" pitchFamily="34" charset="0"/>
              </a:rPr>
              <a:t>   Portar documentació</a:t>
            </a:r>
          </a:p>
          <a:p>
            <a:pPr lvl="1">
              <a:buFont typeface="+mj-lt"/>
              <a:buAutoNum type="arabicParenR"/>
              <a:defRPr/>
            </a:pPr>
            <a:r>
              <a:rPr lang="ca-ES" altLang="ca-ES" sz="1800" dirty="0">
                <a:latin typeface="Arial" panose="020B0604020202020204" pitchFamily="34" charset="0"/>
                <a:cs typeface="Arial" panose="020B0604020202020204" pitchFamily="34" charset="0"/>
              </a:rPr>
              <a:t>   Enquesta de matrícula</a:t>
            </a:r>
          </a:p>
          <a:p>
            <a:pPr marL="914400" lvl="1" indent="-457200" eaLnBrk="1" hangingPunct="1">
              <a:buFontTx/>
              <a:buAutoNum type="arabicParenR"/>
              <a:defRPr/>
            </a:pPr>
            <a:r>
              <a:rPr lang="ca-ES" altLang="ca-ES" sz="1800" dirty="0" err="1">
                <a:latin typeface="Arial" panose="020B0604020202020204" pitchFamily="34" charset="0"/>
                <a:cs typeface="Arial" panose="020B0604020202020204" pitchFamily="34" charset="0"/>
              </a:rPr>
              <a:t>Simtest</a:t>
            </a:r>
            <a:endParaRPr lang="ca-ES" altLang="ca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eaLnBrk="1" hangingPunct="1">
              <a:buFontTx/>
              <a:buAutoNum type="arabicParenR"/>
              <a:defRPr/>
            </a:pPr>
            <a:r>
              <a:rPr lang="ca-ES" altLang="ca-ES" sz="1800" dirty="0">
                <a:latin typeface="Arial" panose="020B0604020202020204" pitchFamily="34" charset="0"/>
                <a:cs typeface="Arial" panose="020B0604020202020204" pitchFamily="34" charset="0"/>
              </a:rPr>
              <a:t>Demanar carnet d’estudiant</a:t>
            </a:r>
          </a:p>
          <a:p>
            <a:pPr marL="914400" lvl="1" indent="-457200" eaLnBrk="1" hangingPunct="1">
              <a:buFontTx/>
              <a:buAutoNum type="arabicParenR"/>
              <a:defRPr/>
            </a:pPr>
            <a:r>
              <a:rPr lang="ca-ES" altLang="ca-ES" sz="1800" dirty="0">
                <a:latin typeface="Arial" panose="020B0604020202020204" pitchFamily="34" charset="0"/>
                <a:cs typeface="Arial" panose="020B0604020202020204" pitchFamily="34" charset="0"/>
              </a:rPr>
              <a:t>Aconseguir </a:t>
            </a:r>
            <a:r>
              <a:rPr lang="ca-ES" altLang="ca-ES" sz="1800" dirty="0" err="1">
                <a:latin typeface="Arial" panose="020B0604020202020204" pitchFamily="34" charset="0"/>
                <a:cs typeface="Arial" panose="020B0604020202020204" pitchFamily="34" charset="0"/>
              </a:rPr>
              <a:t>IdCat</a:t>
            </a:r>
            <a:endParaRPr lang="ca-ES" altLang="ca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eaLnBrk="1" hangingPunct="1">
              <a:buFontTx/>
              <a:buAutoNum type="arabicParenR"/>
              <a:defRPr/>
            </a:pPr>
            <a:r>
              <a:rPr lang="ca-ES" altLang="ca-ES" sz="1800" dirty="0">
                <a:latin typeface="Arial" panose="020B0604020202020204" pitchFamily="34" charset="0"/>
                <a:cs typeface="Arial" panose="020B0604020202020204" pitchFamily="34" charset="0"/>
              </a:rPr>
              <a:t>Recollir carpeta</a:t>
            </a:r>
            <a:br>
              <a:rPr lang="ca-ES" altLang="ca-E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a-ES" altLang="ca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ca-ES" altLang="ca-E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Sessió d’acollida: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ca-ES" altLang="ca-E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Dilluns, 12 de setembre de 2022</a:t>
            </a:r>
          </a:p>
        </p:txBody>
      </p:sp>
      <p:pic>
        <p:nvPicPr>
          <p:cNvPr id="31753" name="Imagen 13" descr="Imagen que contiene señal&#10;&#10;Descripción generada automáticamente">
            <a:extLst>
              <a:ext uri="{FF2B5EF4-FFF2-40B4-BE49-F238E27FC236}">
                <a16:creationId xmlns:a16="http://schemas.microsoft.com/office/drawing/2014/main" id="{97D95D4F-E17F-43D9-9BBF-42433C427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3" y="1325563"/>
            <a:ext cx="136525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Imagen 3" descr="Imagen que contiene persona, mujer, parado, pastel&#10;&#10;Descripción generada automáticamente">
            <a:extLst>
              <a:ext uri="{FF2B5EF4-FFF2-40B4-BE49-F238E27FC236}">
                <a16:creationId xmlns:a16="http://schemas.microsoft.com/office/drawing/2014/main" id="{3862C29D-A232-45EA-875C-0EC2F1C03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3144838"/>
            <a:ext cx="3148013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Agrupar 11"/>
          <p:cNvGrpSpPr/>
          <p:nvPr/>
        </p:nvGrpSpPr>
        <p:grpSpPr>
          <a:xfrm>
            <a:off x="9253" y="-63248"/>
            <a:ext cx="9152204" cy="1260101"/>
            <a:chOff x="9253" y="-63248"/>
            <a:chExt cx="9152204" cy="1260101"/>
          </a:xfrm>
        </p:grpSpPr>
        <p:sp>
          <p:nvSpPr>
            <p:cNvPr id="14" name="Rectángulo 13"/>
            <p:cNvSpPr>
              <a:spLocks/>
            </p:cNvSpPr>
            <p:nvPr/>
          </p:nvSpPr>
          <p:spPr bwMode="auto">
            <a:xfrm>
              <a:off x="17457" y="-63248"/>
              <a:ext cx="9144000" cy="1260000"/>
            </a:xfrm>
            <a:prstGeom prst="rect">
              <a:avLst/>
            </a:prstGeom>
            <a:solidFill>
              <a:srgbClr val="FFFFD3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  <p:pic>
          <p:nvPicPr>
            <p:cNvPr id="15" name="Imagen 12" descr="Icono&#10;&#10;Descripción generada automáticamente">
              <a:extLst>
                <a:ext uri="{FF2B5EF4-FFF2-40B4-BE49-F238E27FC236}">
                  <a16:creationId xmlns:a16="http://schemas.microsoft.com/office/drawing/2014/main" id="{58EFF8BE-C8DE-4894-AA31-D120717A0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3" y="-27384"/>
              <a:ext cx="4994796" cy="1224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agen 6">
            <a:extLst>
              <a:ext uri="{FF2B5EF4-FFF2-40B4-BE49-F238E27FC236}">
                <a16:creationId xmlns:a16="http://schemas.microsoft.com/office/drawing/2014/main" id="{FF0D5895-1A21-41FD-891D-E2BA79E53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BDD3D791-579C-4D91-B300-03EC44493959}"/>
              </a:ext>
            </a:extLst>
          </p:cNvPr>
          <p:cNvSpPr/>
          <p:nvPr/>
        </p:nvSpPr>
        <p:spPr>
          <a:xfrm>
            <a:off x="0" y="0"/>
            <a:ext cx="9139238" cy="584993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schemeClr val="tx1"/>
              </a:solidFill>
              <a:latin typeface="Arial" charset="0"/>
              <a:ea typeface="ＭＳ Ｐゴシック" pitchFamily="-84" charset="-128"/>
            </a:endParaRPr>
          </a:p>
        </p:txBody>
      </p:sp>
      <p:pic>
        <p:nvPicPr>
          <p:cNvPr id="32772" name="Imagen 7" descr="uab-log.png">
            <a:extLst>
              <a:ext uri="{FF2B5EF4-FFF2-40B4-BE49-F238E27FC236}">
                <a16:creationId xmlns:a16="http://schemas.microsoft.com/office/drawing/2014/main" id="{C9549811-E8CD-4E1D-9B30-078EF8014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6213475"/>
            <a:ext cx="21796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Marcador de número de diapositiva 4">
            <a:extLst>
              <a:ext uri="{FF2B5EF4-FFF2-40B4-BE49-F238E27FC236}">
                <a16:creationId xmlns:a16="http://schemas.microsoft.com/office/drawing/2014/main" id="{09F5F0B3-3BD7-482E-97A0-B438C120C9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81725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295BD853-97F6-4E52-902B-364B693F26FD}" type="slidenum">
              <a:rPr lang="es-ES" altLang="ca-E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29</a:t>
            </a:fld>
            <a:endParaRPr lang="es-ES" altLang="ca-E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4" name="Rectangle 3">
            <a:extLst>
              <a:ext uri="{FF2B5EF4-FFF2-40B4-BE49-F238E27FC236}">
                <a16:creationId xmlns:a16="http://schemas.microsoft.com/office/drawing/2014/main" id="{1A3B8690-6CAA-4D79-A8AF-FFDA6DFAB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1587500"/>
            <a:ext cx="83534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ca-ES" altLang="ca-ES" sz="2000" b="1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</a:pPr>
            <a:endParaRPr lang="ca-ES" altLang="ca-ES" sz="1800" b="1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ca-ES" altLang="ca-ES" sz="1100">
              <a:latin typeface="Calibri" panose="020F0502020204030204" pitchFamily="34" charset="0"/>
            </a:endParaRPr>
          </a:p>
        </p:txBody>
      </p:sp>
      <p:sp>
        <p:nvSpPr>
          <p:cNvPr id="32775" name="Text Box 2">
            <a:extLst>
              <a:ext uri="{FF2B5EF4-FFF2-40B4-BE49-F238E27FC236}">
                <a16:creationId xmlns:a16="http://schemas.microsoft.com/office/drawing/2014/main" id="{344D3BE2-018E-4596-A593-A2C8B0CC3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075" y="1284288"/>
            <a:ext cx="65516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4000">
                <a:latin typeface="Arial Black" panose="020B0A04020102020204" pitchFamily="34" charset="0"/>
                <a:ea typeface="MS PGothic" panose="020B0600070205080204" pitchFamily="34" charset="-128"/>
              </a:rPr>
              <a:t>Moltes gràcies per la vostra atenció!</a:t>
            </a:r>
            <a:endParaRPr lang="ca-ES" altLang="es-ES" sz="4000">
              <a:latin typeface="Arial Black" panose="020B0A040201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32776" name="Imagen 8" descr="Un grupo de jóvenes posando para una foto&#10;&#10;Descripción generada automáticamente">
            <a:extLst>
              <a:ext uri="{FF2B5EF4-FFF2-40B4-BE49-F238E27FC236}">
                <a16:creationId xmlns:a16="http://schemas.microsoft.com/office/drawing/2014/main" id="{6117BBE8-D4FC-4401-AFDD-82B4257CD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608263"/>
            <a:ext cx="5484813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Agrupar 9"/>
          <p:cNvGrpSpPr/>
          <p:nvPr/>
        </p:nvGrpSpPr>
        <p:grpSpPr>
          <a:xfrm>
            <a:off x="9253" y="-63248"/>
            <a:ext cx="9152204" cy="1260101"/>
            <a:chOff x="9253" y="-63248"/>
            <a:chExt cx="9152204" cy="1260101"/>
          </a:xfrm>
        </p:grpSpPr>
        <p:sp>
          <p:nvSpPr>
            <p:cNvPr id="12" name="Rectángulo 11"/>
            <p:cNvSpPr>
              <a:spLocks/>
            </p:cNvSpPr>
            <p:nvPr/>
          </p:nvSpPr>
          <p:spPr bwMode="auto">
            <a:xfrm>
              <a:off x="17457" y="-63248"/>
              <a:ext cx="9144000" cy="1260000"/>
            </a:xfrm>
            <a:prstGeom prst="rect">
              <a:avLst/>
            </a:prstGeom>
            <a:solidFill>
              <a:srgbClr val="FFFFD3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  <p:pic>
          <p:nvPicPr>
            <p:cNvPr id="13" name="Imagen 12" descr="Icono&#10;&#10;Descripción generada automáticamente">
              <a:extLst>
                <a:ext uri="{FF2B5EF4-FFF2-40B4-BE49-F238E27FC236}">
                  <a16:creationId xmlns:a16="http://schemas.microsoft.com/office/drawing/2014/main" id="{58EFF8BE-C8DE-4894-AA31-D120717A0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3" y="-27384"/>
              <a:ext cx="4994796" cy="1224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6">
            <a:extLst>
              <a:ext uri="{FF2B5EF4-FFF2-40B4-BE49-F238E27FC236}">
                <a16:creationId xmlns:a16="http://schemas.microsoft.com/office/drawing/2014/main" id="{DEDAB7BF-D13E-4124-8979-0A04862C4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7DB73FBC-8522-4F31-90C5-7A171B50CF43}"/>
              </a:ext>
            </a:extLst>
          </p:cNvPr>
          <p:cNvSpPr/>
          <p:nvPr/>
        </p:nvSpPr>
        <p:spPr>
          <a:xfrm>
            <a:off x="0" y="0"/>
            <a:ext cx="9144000" cy="579596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pic>
        <p:nvPicPr>
          <p:cNvPr id="6148" name="Imagen 7" descr="uab-log.png">
            <a:extLst>
              <a:ext uri="{FF2B5EF4-FFF2-40B4-BE49-F238E27FC236}">
                <a16:creationId xmlns:a16="http://schemas.microsoft.com/office/drawing/2014/main" id="{92B4043D-3730-407E-AC5B-E12773C52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6161088"/>
            <a:ext cx="2179638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Marcador de número de diapositiva 4">
            <a:extLst>
              <a:ext uri="{FF2B5EF4-FFF2-40B4-BE49-F238E27FC236}">
                <a16:creationId xmlns:a16="http://schemas.microsoft.com/office/drawing/2014/main" id="{A423E11E-AC51-4489-8A86-115D2B0A50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81725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F327FAF-10B8-403E-A3A2-50B9B99BC37E}" type="slidenum">
              <a:rPr lang="es-ES" altLang="ca-E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s-ES" altLang="ca-E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42F9BB4-E8F8-4BB3-B2F1-AA6E4A04C7AF}"/>
              </a:ext>
            </a:extLst>
          </p:cNvPr>
          <p:cNvSpPr/>
          <p:nvPr/>
        </p:nvSpPr>
        <p:spPr>
          <a:xfrm>
            <a:off x="1076325" y="1228725"/>
            <a:ext cx="989013" cy="71438"/>
          </a:xfrm>
          <a:prstGeom prst="rect">
            <a:avLst/>
          </a:prstGeom>
          <a:solidFill>
            <a:srgbClr val="3AAF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6151" name="CuadroTexto 13">
            <a:extLst>
              <a:ext uri="{FF2B5EF4-FFF2-40B4-BE49-F238E27FC236}">
                <a16:creationId xmlns:a16="http://schemas.microsoft.com/office/drawing/2014/main" id="{52122C38-FBB7-47F0-941D-0F3465EA8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3" y="449263"/>
            <a:ext cx="7600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is-IS" altLang="ca-ES" sz="3200" b="1">
                <a:solidFill>
                  <a:srgbClr val="3BAF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Tingueu en compte</a:t>
            </a:r>
            <a:endParaRPr lang="ca-ES" altLang="ca-ES" sz="3200" b="1">
              <a:solidFill>
                <a:srgbClr val="3BAF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2" name="CuadroTexto 5">
            <a:extLst>
              <a:ext uri="{FF2B5EF4-FFF2-40B4-BE49-F238E27FC236}">
                <a16:creationId xmlns:a16="http://schemas.microsoft.com/office/drawing/2014/main" id="{5B50702B-ECF2-4342-9DB1-9D8DFE5BF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3" y="1741488"/>
            <a:ext cx="756126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a-ES" altLang="ca-ES" sz="1800">
                <a:latin typeface="Arial" panose="020B0604020202020204" pitchFamily="34" charset="0"/>
                <a:ea typeface="MS PGothic" panose="020B0600070205080204" pitchFamily="34" charset="-128"/>
              </a:rPr>
              <a:t>Si no us han assignat la primera opció, podreu matricular-vos de la que us han assignat, sempre que activéssiu </a:t>
            </a:r>
            <a:r>
              <a:rPr lang="ca-ES" altLang="ca-ES" sz="1800" b="1">
                <a:latin typeface="Arial" panose="020B0604020202020204" pitchFamily="34" charset="0"/>
                <a:ea typeface="MS PGothic" panose="020B0600070205080204" pitchFamily="34" charset="-128"/>
              </a:rPr>
              <a:t>l’Assignació definitiva </a:t>
            </a:r>
            <a:r>
              <a:rPr lang="ca-ES" altLang="ca-ES" sz="1800">
                <a:latin typeface="Arial" panose="020B0604020202020204" pitchFamily="34" charset="0"/>
                <a:ea typeface="MS PGothic" panose="020B0600070205080204" pitchFamily="34" charset="-128"/>
              </a:rPr>
              <a:t>en el web de Preinscripció Universitària (</a:t>
            </a:r>
            <a:r>
              <a:rPr lang="ca-ES" altLang="ca-ES" sz="1800" b="1">
                <a:latin typeface="Arial" panose="020B0604020202020204" pitchFamily="34" charset="0"/>
                <a:ea typeface="MS PGothic" panose="020B0600070205080204" pitchFamily="34" charset="-128"/>
              </a:rPr>
              <a:t>Accesnet</a:t>
            </a:r>
            <a:r>
              <a:rPr lang="ca-ES" altLang="ca-ES" sz="1800">
                <a:latin typeface="Arial" panose="020B0604020202020204" pitchFamily="34" charset="0"/>
                <a:ea typeface="MS PGothic" panose="020B0600070205080204" pitchFamily="34" charset="-128"/>
              </a:rPr>
              <a:t>), entre el </a:t>
            </a:r>
            <a:r>
              <a:rPr lang="ca-ES" altLang="ca-ES" sz="1800" b="1">
                <a:latin typeface="Arial" panose="020B0604020202020204" pitchFamily="34" charset="0"/>
                <a:ea typeface="MS PGothic" panose="020B0600070205080204" pitchFamily="34" charset="-128"/>
              </a:rPr>
              <a:t>14 i el 18 de juliol</a:t>
            </a:r>
            <a:r>
              <a:rPr lang="ca-ES" altLang="ca-ES" sz="1800">
                <a:latin typeface="Arial" panose="020B0604020202020204" pitchFamily="34" charset="0"/>
                <a:ea typeface="MS PGothic" panose="020B0600070205080204" pitchFamily="34" charset="-128"/>
              </a:rPr>
              <a:t>. La nova llista sortirà el 19 de juliol i la vostra </a:t>
            </a:r>
            <a:r>
              <a:rPr lang="ca-ES" altLang="ca-ES" sz="1800" b="1">
                <a:latin typeface="Arial" panose="020B0604020202020204" pitchFamily="34" charset="0"/>
                <a:ea typeface="MS PGothic" panose="020B0600070205080204" pitchFamily="34" charset="-128"/>
              </a:rPr>
              <a:t>matrícula</a:t>
            </a:r>
            <a:r>
              <a:rPr lang="ca-ES" altLang="ca-ES" sz="1800">
                <a:latin typeface="Arial" panose="020B0604020202020204" pitchFamily="34" charset="0"/>
                <a:ea typeface="MS PGothic" panose="020B0600070205080204" pitchFamily="34" charset="-128"/>
              </a:rPr>
              <a:t> (automatrícula online) serà el dia </a:t>
            </a:r>
            <a:r>
              <a:rPr lang="ca-ES" altLang="ca-ES" sz="1800" b="1">
                <a:latin typeface="Arial" panose="020B0604020202020204" pitchFamily="34" charset="0"/>
                <a:ea typeface="MS PGothic" panose="020B0600070205080204" pitchFamily="34" charset="-128"/>
              </a:rPr>
              <a:t>20 de juliol.</a:t>
            </a:r>
          </a:p>
        </p:txBody>
      </p:sp>
      <p:sp>
        <p:nvSpPr>
          <p:cNvPr id="6153" name="CuadroTexto 4">
            <a:extLst>
              <a:ext uri="{FF2B5EF4-FFF2-40B4-BE49-F238E27FC236}">
                <a16:creationId xmlns:a16="http://schemas.microsoft.com/office/drawing/2014/main" id="{E8985CF2-FD40-401E-9BCA-A40789BFD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3" y="3638550"/>
            <a:ext cx="7561262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a-ES" altLang="ca-ES" sz="1800" dirty="0">
                <a:latin typeface="Arial" panose="020B0604020202020204" pitchFamily="34" charset="0"/>
                <a:ea typeface="MS PGothic" panose="020B0600070205080204" pitchFamily="34" charset="-128"/>
              </a:rPr>
              <a:t>La matrícula de la </a:t>
            </a:r>
            <a:r>
              <a:rPr lang="ca-ES" altLang="ca-ES" sz="1800" b="1" dirty="0">
                <a:latin typeface="Arial" panose="020B0604020202020204" pitchFamily="34" charset="0"/>
                <a:ea typeface="MS PGothic" panose="020B0600070205080204" pitchFamily="34" charset="-128"/>
              </a:rPr>
              <a:t>segona assignació </a:t>
            </a:r>
            <a:r>
              <a:rPr lang="ca-ES" altLang="ca-ES" sz="1800" dirty="0">
                <a:latin typeface="Arial" panose="020B0604020202020204" pitchFamily="34" charset="0"/>
                <a:ea typeface="MS PGothic" panose="020B0600070205080204" pitchFamily="34" charset="-128"/>
              </a:rPr>
              <a:t>serà online entre els dies </a:t>
            </a:r>
            <a:r>
              <a:rPr lang="ca-ES" altLang="ca-ES" sz="1800" b="1" dirty="0">
                <a:latin typeface="Arial" panose="020B0604020202020204" pitchFamily="34" charset="0"/>
                <a:ea typeface="MS PGothic" panose="020B0600070205080204" pitchFamily="34" charset="-128"/>
              </a:rPr>
              <a:t>26 i 28 de juliol</a:t>
            </a:r>
            <a:r>
              <a:rPr lang="ca-ES" altLang="ca-ES" sz="1800" dirty="0">
                <a:latin typeface="Arial" panose="020B0604020202020204" pitchFamily="34" charset="0"/>
                <a:ea typeface="MS PGothic" panose="020B0600070205080204" pitchFamily="34" charset="-128"/>
              </a:rPr>
              <a:t>. Si voleu esperar millorar la vostra assignació haureu d’indicar en el web de Preinscripció Universitària (</a:t>
            </a:r>
            <a:r>
              <a:rPr lang="ca-ES" altLang="ca-ES" sz="1800" b="1" dirty="0" err="1">
                <a:latin typeface="Arial" panose="020B0604020202020204" pitchFamily="34" charset="0"/>
                <a:ea typeface="MS PGothic" panose="020B0600070205080204" pitchFamily="34" charset="-128"/>
              </a:rPr>
              <a:t>Accesnet</a:t>
            </a:r>
            <a:r>
              <a:rPr lang="ca-ES" altLang="ca-ES" sz="1800" dirty="0">
                <a:latin typeface="Arial" panose="020B0604020202020204" pitchFamily="34" charset="0"/>
                <a:ea typeface="MS PGothic" panose="020B0600070205080204" pitchFamily="34" charset="-128"/>
              </a:rPr>
              <a:t>) entre </a:t>
            </a:r>
            <a:r>
              <a:rPr lang="ca-ES" altLang="ca-ES" sz="1800" b="1" dirty="0">
                <a:latin typeface="Arial" panose="020B0604020202020204" pitchFamily="34" charset="0"/>
                <a:ea typeface="MS PGothic" panose="020B0600070205080204" pitchFamily="34" charset="-128"/>
              </a:rPr>
              <a:t>el 25 i 28 de juliol </a:t>
            </a:r>
            <a:r>
              <a:rPr lang="ca-ES" altLang="ca-ES" sz="1800" dirty="0">
                <a:latin typeface="Arial" panose="020B0604020202020204" pitchFamily="34" charset="0"/>
                <a:ea typeface="MS PGothic" panose="020B0600070205080204" pitchFamily="34" charset="-128"/>
              </a:rPr>
              <a:t>(ambdós inclosos) que voleu </a:t>
            </a:r>
            <a:r>
              <a:rPr lang="ca-ES" altLang="ca-ES" sz="1800" b="1" dirty="0">
                <a:latin typeface="Arial" panose="020B0604020202020204" pitchFamily="34" charset="0"/>
                <a:ea typeface="MS PGothic" panose="020B0600070205080204" pitchFamily="34" charset="-128"/>
              </a:rPr>
              <a:t>Continuar en el procés de reassignació</a:t>
            </a:r>
            <a:r>
              <a:rPr lang="ca-ES" altLang="ca-ES" sz="1800" dirty="0">
                <a:latin typeface="Arial" panose="020B0604020202020204" pitchFamily="34" charset="0"/>
                <a:ea typeface="MS PGothic" panose="020B0600070205080204" pitchFamily="34" charset="-128"/>
              </a:rPr>
              <a:t>. No obstant això, </a:t>
            </a:r>
            <a:r>
              <a:rPr lang="ca-ES" altLang="ca-ES" sz="1800" b="1" dirty="0">
                <a:latin typeface="Arial" panose="020B0604020202020204" pitchFamily="34" charset="0"/>
                <a:ea typeface="MS PGothic" panose="020B0600070205080204" pitchFamily="34" charset="-128"/>
              </a:rPr>
              <a:t>haureu de matricular-vos dels estudis assignats </a:t>
            </a:r>
            <a:r>
              <a:rPr lang="ca-ES" altLang="ca-ES" sz="1800" dirty="0">
                <a:latin typeface="Arial" panose="020B0604020202020204" pitchFamily="34" charset="0"/>
                <a:ea typeface="MS PGothic" panose="020B0600070205080204" pitchFamily="34" charset="-128"/>
              </a:rPr>
              <a:t>si no voleu perdre la plaça assignada inicialment.</a:t>
            </a:r>
          </a:p>
        </p:txBody>
      </p:sp>
      <p:pic>
        <p:nvPicPr>
          <p:cNvPr id="6154" name="Imagen 8" descr="Imagen que contiene señal&#10;&#10;Descripción generada automáticamente">
            <a:extLst>
              <a:ext uri="{FF2B5EF4-FFF2-40B4-BE49-F238E27FC236}">
                <a16:creationId xmlns:a16="http://schemas.microsoft.com/office/drawing/2014/main" id="{78FF67F5-44E5-4613-A266-08D47FE18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155575"/>
            <a:ext cx="136525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n 6">
            <a:extLst>
              <a:ext uri="{FF2B5EF4-FFF2-40B4-BE49-F238E27FC236}">
                <a16:creationId xmlns:a16="http://schemas.microsoft.com/office/drawing/2014/main" id="{37F2CB5E-D95B-49FE-A539-A2FF7511E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A37EF7C8-CDED-4F9E-9A47-204387D4EFAC}"/>
              </a:ext>
            </a:extLst>
          </p:cNvPr>
          <p:cNvSpPr/>
          <p:nvPr/>
        </p:nvSpPr>
        <p:spPr>
          <a:xfrm>
            <a:off x="-4763" y="1192213"/>
            <a:ext cx="9148763" cy="47244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ca-ES" altLang="ca-ES" sz="2400" b="1" dirty="0">
              <a:solidFill>
                <a:srgbClr val="000000"/>
              </a:solidFill>
              <a:latin typeface="Calibri" panose="020F0502020204030204" pitchFamily="34" charset="0"/>
              <a:ea typeface="Carlito"/>
              <a:cs typeface="Carlito"/>
            </a:endParaRPr>
          </a:p>
        </p:txBody>
      </p:sp>
      <p:pic>
        <p:nvPicPr>
          <p:cNvPr id="7172" name="Imagen 7" descr="uab-log.png">
            <a:extLst>
              <a:ext uri="{FF2B5EF4-FFF2-40B4-BE49-F238E27FC236}">
                <a16:creationId xmlns:a16="http://schemas.microsoft.com/office/drawing/2014/main" id="{41494BA4-8B46-4F0A-9F1E-EDAF9C9B5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6161088"/>
            <a:ext cx="2179638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Marcador de número de diapositiva 4">
            <a:extLst>
              <a:ext uri="{FF2B5EF4-FFF2-40B4-BE49-F238E27FC236}">
                <a16:creationId xmlns:a16="http://schemas.microsoft.com/office/drawing/2014/main" id="{ED259BB6-D4B7-4E23-AF09-30992C7733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81725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6F4307CF-EE59-4DAF-A0AE-B1B2C4E941EE}" type="slidenum">
              <a:rPr lang="es-ES" altLang="ca-E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s-ES" altLang="ca-E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4" name="Rectangle 3">
            <a:extLst>
              <a:ext uri="{FF2B5EF4-FFF2-40B4-BE49-F238E27FC236}">
                <a16:creationId xmlns:a16="http://schemas.microsoft.com/office/drawing/2014/main" id="{CE4AE5BA-7697-4B4A-BC3B-15731B45B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1587500"/>
            <a:ext cx="83534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ca-ES" altLang="ca-ES" sz="2000" b="1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</a:pPr>
            <a:endParaRPr lang="ca-ES" altLang="ca-ES" sz="1800" b="1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ca-ES" altLang="ca-ES" sz="1100">
              <a:latin typeface="Calibri" panose="020F0502020204030204" pitchFamily="34" charset="0"/>
            </a:endParaRPr>
          </a:p>
        </p:txBody>
      </p:sp>
      <p:sp>
        <p:nvSpPr>
          <p:cNvPr id="7176" name="Rectangle 2">
            <a:extLst>
              <a:ext uri="{FF2B5EF4-FFF2-40B4-BE49-F238E27FC236}">
                <a16:creationId xmlns:a16="http://schemas.microsoft.com/office/drawing/2014/main" id="{51E750B2-A97B-4038-95F5-DCE699C0F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31813"/>
            <a:ext cx="727392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ca-ES" altLang="ca-ES" sz="3200" b="1">
                <a:solidFill>
                  <a:srgbClr val="3BAF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Què he de fer abans de la matrícula?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A789B68A-C60D-4D1A-8105-495E8C48D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3" y="2065338"/>
            <a:ext cx="7335837" cy="3749675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endParaRPr lang="ca-ES" sz="2000" dirty="0"/>
          </a:p>
          <a:p>
            <a:pPr marL="933450" lvl="1" indent="-476250" eaLnBrk="1" hangingPunct="1">
              <a:buFont typeface="Wingdings" panose="05000000000000000000" pitchFamily="2" charset="2"/>
              <a:buAutoNum type="alphaLcParenR"/>
              <a:defRPr/>
            </a:pPr>
            <a:endParaRPr lang="ca-ES" altLang="ca-ES" sz="2000" dirty="0">
              <a:latin typeface="Calibri" panose="020F050202020403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Agrupar 9"/>
          <p:cNvGrpSpPr/>
          <p:nvPr/>
        </p:nvGrpSpPr>
        <p:grpSpPr>
          <a:xfrm>
            <a:off x="9253" y="-63248"/>
            <a:ext cx="9152204" cy="1260101"/>
            <a:chOff x="9253" y="-63248"/>
            <a:chExt cx="9152204" cy="1260101"/>
          </a:xfrm>
        </p:grpSpPr>
        <p:sp>
          <p:nvSpPr>
            <p:cNvPr id="12" name="Rectángulo 11"/>
            <p:cNvSpPr>
              <a:spLocks/>
            </p:cNvSpPr>
            <p:nvPr/>
          </p:nvSpPr>
          <p:spPr bwMode="auto">
            <a:xfrm>
              <a:off x="17457" y="-63248"/>
              <a:ext cx="9144000" cy="1260000"/>
            </a:xfrm>
            <a:prstGeom prst="rect">
              <a:avLst/>
            </a:prstGeom>
            <a:solidFill>
              <a:srgbClr val="FFFFD3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  <p:pic>
          <p:nvPicPr>
            <p:cNvPr id="13" name="Imagen 12" descr="Icono&#10;&#10;Descripción generada automáticamente">
              <a:extLst>
                <a:ext uri="{FF2B5EF4-FFF2-40B4-BE49-F238E27FC236}">
                  <a16:creationId xmlns:a16="http://schemas.microsoft.com/office/drawing/2014/main" id="{58EFF8BE-C8DE-4894-AA31-D120717A0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3" y="-27384"/>
              <a:ext cx="4994796" cy="1224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28E1145-BE9D-DD3F-C21A-AC29513D8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910071"/>
              </p:ext>
            </p:extLst>
          </p:nvPr>
        </p:nvGraphicFramePr>
        <p:xfrm>
          <a:off x="628650" y="2273415"/>
          <a:ext cx="7886699" cy="34592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2967">
                  <a:extLst>
                    <a:ext uri="{9D8B030D-6E8A-4147-A177-3AD203B41FA5}">
                      <a16:colId xmlns:a16="http://schemas.microsoft.com/office/drawing/2014/main" val="19695034"/>
                    </a:ext>
                  </a:extLst>
                </a:gridCol>
                <a:gridCol w="3221866">
                  <a:extLst>
                    <a:ext uri="{9D8B030D-6E8A-4147-A177-3AD203B41FA5}">
                      <a16:colId xmlns:a16="http://schemas.microsoft.com/office/drawing/2014/main" val="1162408700"/>
                    </a:ext>
                  </a:extLst>
                </a:gridCol>
                <a:gridCol w="3221866">
                  <a:extLst>
                    <a:ext uri="{9D8B030D-6E8A-4147-A177-3AD203B41FA5}">
                      <a16:colId xmlns:a16="http://schemas.microsoft.com/office/drawing/2014/main" val="478444996"/>
                    </a:ext>
                  </a:extLst>
                </a:gridCol>
              </a:tblGrid>
              <a:tr h="3112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000">
                          <a:effectLst/>
                        </a:rPr>
                        <a:t>QUÈ?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7" marR="431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000">
                          <a:effectLst/>
                        </a:rPr>
                        <a:t>QUÈ CAL ENTREGAR ABANS DE FER LA MATRÍCULA?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7" marR="431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000">
                          <a:effectLst/>
                        </a:rPr>
                        <a:t>PER ON L'ENVIO?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7" marR="43147" marT="0" marB="0" anchor="b"/>
                </a:tc>
                <a:extLst>
                  <a:ext uri="{0D108BD9-81ED-4DB2-BD59-A6C34878D82A}">
                    <a16:rowId xmlns:a16="http://schemas.microsoft.com/office/drawing/2014/main" val="130197662"/>
                  </a:ext>
                </a:extLst>
              </a:tr>
              <a:tr h="3112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000">
                          <a:effectLst/>
                        </a:rPr>
                        <a:t>Família Nombrosa Catalunya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7" marR="431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000">
                          <a:effectLst/>
                        </a:rPr>
                        <a:t>En principi res, ha de sortir automàtic la deducció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7" marR="431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000" dirty="0">
                          <a:effectLst/>
                        </a:rPr>
                        <a:t>Si no et sortís en el moment de la matrícula, envia el carnet per </a:t>
                      </a:r>
                      <a:r>
                        <a:rPr lang="ca-ES" sz="1000" u="sng" dirty="0">
                          <a:effectLst/>
                          <a:hlinkClick r:id="rId6"/>
                        </a:rPr>
                        <a:t>aquí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7" marR="43147" marT="0" marB="0" anchor="b"/>
                </a:tc>
                <a:extLst>
                  <a:ext uri="{0D108BD9-81ED-4DB2-BD59-A6C34878D82A}">
                    <a16:rowId xmlns:a16="http://schemas.microsoft.com/office/drawing/2014/main" val="3630760919"/>
                  </a:ext>
                </a:extLst>
              </a:tr>
              <a:tr h="3112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000">
                          <a:effectLst/>
                        </a:rPr>
                        <a:t>Família Nombrosa altres CCAA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7" marR="431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000" dirty="0">
                          <a:effectLst/>
                        </a:rPr>
                        <a:t>Certificat on consti la FN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7" marR="431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000">
                          <a:effectLst/>
                        </a:rPr>
                        <a:t>Envia-ho </a:t>
                      </a:r>
                      <a:r>
                        <a:rPr lang="ca-ES" sz="1000" u="sng">
                          <a:effectLst/>
                          <a:hlinkClick r:id="rId6"/>
                        </a:rPr>
                        <a:t>aquí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7" marR="43147" marT="0" marB="0" anchor="b"/>
                </a:tc>
                <a:extLst>
                  <a:ext uri="{0D108BD9-81ED-4DB2-BD59-A6C34878D82A}">
                    <a16:rowId xmlns:a16="http://schemas.microsoft.com/office/drawing/2014/main" val="519224994"/>
                  </a:ext>
                </a:extLst>
              </a:tr>
              <a:tr h="4672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000">
                          <a:effectLst/>
                        </a:rPr>
                        <a:t>Matrícula d’honor de batxillerat Catalunya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7" marR="431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000" dirty="0">
                          <a:effectLst/>
                        </a:rPr>
                        <a:t>En principi res, ha de sortir automàtic la deducció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7" marR="431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000">
                          <a:effectLst/>
                        </a:rPr>
                        <a:t>Si no et sortís en el moment de la matrícula, envia el certificat per </a:t>
                      </a:r>
                      <a:r>
                        <a:rPr lang="ca-ES" sz="1000" u="sng">
                          <a:effectLst/>
                          <a:hlinkClick r:id="rId6"/>
                        </a:rPr>
                        <a:t>aquí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7" marR="43147" marT="0" marB="0" anchor="b"/>
                </a:tc>
                <a:extLst>
                  <a:ext uri="{0D108BD9-81ED-4DB2-BD59-A6C34878D82A}">
                    <a16:rowId xmlns:a16="http://schemas.microsoft.com/office/drawing/2014/main" val="1769029812"/>
                  </a:ext>
                </a:extLst>
              </a:tr>
              <a:tr h="4672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000">
                          <a:effectLst/>
                        </a:rPr>
                        <a:t>Matrícula d’honor de batxillerat altres CCAA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7" marR="431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000" dirty="0">
                          <a:effectLst/>
                        </a:rPr>
                        <a:t>Certificat de notes on consti la MH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7" marR="431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000">
                          <a:effectLst/>
                        </a:rPr>
                        <a:t>Envia-ho </a:t>
                      </a:r>
                      <a:r>
                        <a:rPr lang="ca-ES" sz="1000" u="sng">
                          <a:effectLst/>
                          <a:hlinkClick r:id="rId6"/>
                        </a:rPr>
                        <a:t>aquí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7" marR="43147" marT="0" marB="0" anchor="b"/>
                </a:tc>
                <a:extLst>
                  <a:ext uri="{0D108BD9-81ED-4DB2-BD59-A6C34878D82A}">
                    <a16:rowId xmlns:a16="http://schemas.microsoft.com/office/drawing/2014/main" val="3202618836"/>
                  </a:ext>
                </a:extLst>
              </a:tr>
              <a:tr h="3112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000">
                          <a:effectLst/>
                        </a:rPr>
                        <a:t>Discapacitat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7" marR="431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000" dirty="0">
                          <a:effectLst/>
                        </a:rPr>
                        <a:t>Certificat on consti la discapacitat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7" marR="431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000">
                          <a:effectLst/>
                        </a:rPr>
                        <a:t>Envia-ho </a:t>
                      </a:r>
                      <a:r>
                        <a:rPr lang="ca-ES" sz="1000" u="sng">
                          <a:effectLst/>
                          <a:hlinkClick r:id="rId6"/>
                        </a:rPr>
                        <a:t>aquí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7" marR="43147" marT="0" marB="0" anchor="b"/>
                </a:tc>
                <a:extLst>
                  <a:ext uri="{0D108BD9-81ED-4DB2-BD59-A6C34878D82A}">
                    <a16:rowId xmlns:a16="http://schemas.microsoft.com/office/drawing/2014/main" val="276337452"/>
                  </a:ext>
                </a:extLst>
              </a:tr>
              <a:tr h="3112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000">
                          <a:effectLst/>
                        </a:rPr>
                        <a:t>Víctimes d’actes terroristes 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7" marR="431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000">
                          <a:effectLst/>
                        </a:rPr>
                        <a:t>Resolució administrativa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7" marR="431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000">
                          <a:effectLst/>
                        </a:rPr>
                        <a:t>Envia-ho </a:t>
                      </a:r>
                      <a:r>
                        <a:rPr lang="ca-ES" sz="1000" u="sng">
                          <a:effectLst/>
                          <a:hlinkClick r:id="rId6"/>
                        </a:rPr>
                        <a:t>aquí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7" marR="43147" marT="0" marB="0" anchor="b"/>
                </a:tc>
                <a:extLst>
                  <a:ext uri="{0D108BD9-81ED-4DB2-BD59-A6C34878D82A}">
                    <a16:rowId xmlns:a16="http://schemas.microsoft.com/office/drawing/2014/main" val="567245539"/>
                  </a:ext>
                </a:extLst>
              </a:tr>
              <a:tr h="623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000">
                          <a:effectLst/>
                        </a:rPr>
                        <a:t>Víctimes de violència masclista en l'àmbit de la parella 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7" marR="431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000" dirty="0">
                          <a:effectLst/>
                        </a:rPr>
                        <a:t>Documents acreditatiu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7" marR="431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000">
                          <a:effectLst/>
                        </a:rPr>
                        <a:t>Envia-ho </a:t>
                      </a:r>
                      <a:r>
                        <a:rPr lang="ca-ES" sz="1000" u="sng">
                          <a:effectLst/>
                          <a:hlinkClick r:id="rId6"/>
                        </a:rPr>
                        <a:t>aquí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7" marR="43147" marT="0" marB="0" anchor="b"/>
                </a:tc>
                <a:extLst>
                  <a:ext uri="{0D108BD9-81ED-4DB2-BD59-A6C34878D82A}">
                    <a16:rowId xmlns:a16="http://schemas.microsoft.com/office/drawing/2014/main" val="1475363371"/>
                  </a:ext>
                </a:extLst>
              </a:tr>
              <a:tr h="2398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000">
                          <a:effectLst/>
                        </a:rPr>
                        <a:t>Beca (sol·licitants 22/23)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7" marR="431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000">
                          <a:effectLst/>
                        </a:rPr>
                        <a:t>En principi res, ha de sortir automàtic la deducció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7" marR="431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000" dirty="0">
                          <a:effectLst/>
                        </a:rPr>
                        <a:t>Si no et sortís en el moment de la matrícula, envia la sol·licitud de beca per </a:t>
                      </a:r>
                      <a:r>
                        <a:rPr lang="ca-ES" sz="1000" u="sng" dirty="0">
                          <a:effectLst/>
                          <a:hlinkClick r:id="rId7"/>
                        </a:rPr>
                        <a:t>Mail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7" marR="43147" marT="0" marB="0" anchor="b"/>
                </a:tc>
                <a:extLst>
                  <a:ext uri="{0D108BD9-81ED-4DB2-BD59-A6C34878D82A}">
                    <a16:rowId xmlns:a16="http://schemas.microsoft.com/office/drawing/2014/main" val="329323076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n 6">
            <a:extLst>
              <a:ext uri="{FF2B5EF4-FFF2-40B4-BE49-F238E27FC236}">
                <a16:creationId xmlns:a16="http://schemas.microsoft.com/office/drawing/2014/main" id="{611212E4-C4CD-4737-BD25-D7129DFF2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B772C5C0-B050-41D7-B608-772C32C85E0C}"/>
              </a:ext>
            </a:extLst>
          </p:cNvPr>
          <p:cNvSpPr/>
          <p:nvPr/>
        </p:nvSpPr>
        <p:spPr>
          <a:xfrm>
            <a:off x="-4763" y="1192213"/>
            <a:ext cx="9148763" cy="47244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ca-ES" altLang="ca-ES" sz="2400" b="1" dirty="0">
              <a:solidFill>
                <a:srgbClr val="000000"/>
              </a:solidFill>
              <a:latin typeface="Calibri" panose="020F0502020204030204" pitchFamily="34" charset="0"/>
              <a:ea typeface="Carlito"/>
              <a:cs typeface="Carlito"/>
            </a:endParaRPr>
          </a:p>
        </p:txBody>
      </p:sp>
      <p:pic>
        <p:nvPicPr>
          <p:cNvPr id="9220" name="Imagen 7" descr="uab-log.png">
            <a:extLst>
              <a:ext uri="{FF2B5EF4-FFF2-40B4-BE49-F238E27FC236}">
                <a16:creationId xmlns:a16="http://schemas.microsoft.com/office/drawing/2014/main" id="{CE8DEE34-A473-4648-9BCA-E48FD4970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6161088"/>
            <a:ext cx="2179638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Marcador de número de diapositiva 4">
            <a:extLst>
              <a:ext uri="{FF2B5EF4-FFF2-40B4-BE49-F238E27FC236}">
                <a16:creationId xmlns:a16="http://schemas.microsoft.com/office/drawing/2014/main" id="{878245FE-A425-4090-B476-2B87A31742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81725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E945014-02DA-4A22-8F90-CA56670BF049}" type="slidenum">
              <a:rPr lang="es-ES" altLang="ca-E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s-ES" altLang="ca-E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2" name="Rectangle 3">
            <a:extLst>
              <a:ext uri="{FF2B5EF4-FFF2-40B4-BE49-F238E27FC236}">
                <a16:creationId xmlns:a16="http://schemas.microsoft.com/office/drawing/2014/main" id="{F39EB5E9-06BE-4F08-B7B8-A47B4CD1E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1587500"/>
            <a:ext cx="83534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ca-ES" altLang="ca-ES" sz="2000" b="1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</a:pPr>
            <a:endParaRPr lang="ca-ES" altLang="ca-ES" sz="1800" b="1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ca-ES" altLang="ca-ES" sz="1100">
              <a:latin typeface="Calibri" panose="020F0502020204030204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2292E89E-6762-45F1-8A97-9702F6C5F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13" y="2019300"/>
            <a:ext cx="7392987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0" indent="-5715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943100" indent="-5715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AutoNum type="arabicPeriod"/>
            </a:pPr>
            <a:endParaRPr lang="ca-ES" altLang="ca-ES" sz="2000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AutoNum type="arabicPeriod"/>
            </a:pPr>
            <a:r>
              <a:rPr lang="ca-ES" altLang="ca-ES" sz="2000" dirty="0">
                <a:latin typeface="Arial" panose="020B0604020202020204" pitchFamily="34" charset="0"/>
                <a:cs typeface="Arial" panose="020B0604020202020204" pitchFamily="34" charset="0"/>
              </a:rPr>
              <a:t>En aquest enllaç trobareu els </a:t>
            </a:r>
            <a:r>
              <a:rPr lang="ca-ES" altLang="ca-E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passos a seguir</a:t>
            </a:r>
            <a:r>
              <a:rPr lang="ca-ES" altLang="ca-E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altLang="ca-ES" sz="2000" dirty="0">
                <a:latin typeface="Arial" panose="020B0604020202020204" pitchFamily="34" charset="0"/>
                <a:cs typeface="Arial" panose="020B0604020202020204" pitchFamily="34" charset="0"/>
              </a:rPr>
              <a:t>La matrícula la fareu online</a:t>
            </a: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AutoNum type="arabicPeriod"/>
            </a:pPr>
            <a:endParaRPr lang="ca-ES" altLang="ca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AutoNum type="arabicPeriod"/>
            </a:pPr>
            <a:r>
              <a:rPr lang="ca-ES" altLang="ca-ES" sz="2000" dirty="0">
                <a:latin typeface="Arial" panose="020B0604020202020204" pitchFamily="34" charset="0"/>
                <a:cs typeface="Arial" panose="020B0604020202020204" pitchFamily="34" charset="0"/>
              </a:rPr>
              <a:t>A la web teniu el dia i hora a partir de la qual la podeu fer i fins quin dia i hora la podeu fer.</a:t>
            </a: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AutoNum type="arabicPeriod"/>
            </a:pPr>
            <a:endParaRPr lang="ca-ES" altLang="ca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AutoNum type="arabicPeriod"/>
            </a:pPr>
            <a:r>
              <a:rPr lang="ca-ES" altLang="ca-ES" sz="2000" dirty="0">
                <a:latin typeface="Arial" panose="020B0604020202020204" pitchFamily="34" charset="0"/>
                <a:cs typeface="Arial" panose="020B0604020202020204" pitchFamily="34" charset="0"/>
              </a:rPr>
              <a:t>També teniu un manual que us hem enviat per e-mail que us ajudarà a seguir els passos</a:t>
            </a:r>
            <a:endParaRPr lang="ca-ES" altLang="ca-ES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20000"/>
              </a:spcBef>
              <a:buFont typeface="Wingdings" panose="05000000000000000000" pitchFamily="2" charset="2"/>
              <a:buAutoNum type="arabicPeriod"/>
            </a:pPr>
            <a:endParaRPr lang="ca-ES" altLang="ca-ES" dirty="0">
              <a:latin typeface="Calibri" panose="020F0502020204030204" pitchFamily="34" charset="0"/>
            </a:endParaRPr>
          </a:p>
          <a:p>
            <a:pPr lvl="3" algn="just">
              <a:spcBef>
                <a:spcPct val="20000"/>
              </a:spcBef>
              <a:buFont typeface="Wingdings" panose="05000000000000000000" pitchFamily="2" charset="2"/>
              <a:buAutoNum type="arabicPeriod"/>
            </a:pPr>
            <a:endParaRPr lang="ca-ES" altLang="ca-ES" sz="1200" dirty="0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AutoNum type="arabicPeriod"/>
            </a:pPr>
            <a:endParaRPr lang="ca-ES" altLang="ca-ES" sz="2000" dirty="0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AutoNum type="arabicPeriod"/>
            </a:pPr>
            <a:endParaRPr lang="ca-ES" altLang="ca-ES" dirty="0">
              <a:latin typeface="Calibri" panose="020F0502020204030204" pitchFamily="34" charset="0"/>
            </a:endParaRPr>
          </a:p>
        </p:txBody>
      </p:sp>
      <p:sp>
        <p:nvSpPr>
          <p:cNvPr id="9225" name="Rectangle 2">
            <a:extLst>
              <a:ext uri="{FF2B5EF4-FFF2-40B4-BE49-F238E27FC236}">
                <a16:creationId xmlns:a16="http://schemas.microsoft.com/office/drawing/2014/main" id="{895438FF-F164-412C-8AF4-48927DCB4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646113"/>
            <a:ext cx="7273925" cy="143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ca-ES" altLang="ca-ES" sz="3200" b="1">
                <a:solidFill>
                  <a:srgbClr val="3BAF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he de fer la matrícula?</a:t>
            </a:r>
          </a:p>
        </p:txBody>
      </p:sp>
      <p:grpSp>
        <p:nvGrpSpPr>
          <p:cNvPr id="10" name="Agrupar 9"/>
          <p:cNvGrpSpPr/>
          <p:nvPr/>
        </p:nvGrpSpPr>
        <p:grpSpPr>
          <a:xfrm>
            <a:off x="9253" y="-63248"/>
            <a:ext cx="9152204" cy="1260101"/>
            <a:chOff x="9253" y="-63248"/>
            <a:chExt cx="9152204" cy="1260101"/>
          </a:xfrm>
        </p:grpSpPr>
        <p:sp>
          <p:nvSpPr>
            <p:cNvPr id="12" name="Rectángulo 11"/>
            <p:cNvSpPr>
              <a:spLocks/>
            </p:cNvSpPr>
            <p:nvPr/>
          </p:nvSpPr>
          <p:spPr bwMode="auto">
            <a:xfrm>
              <a:off x="17457" y="-63248"/>
              <a:ext cx="9144000" cy="1260000"/>
            </a:xfrm>
            <a:prstGeom prst="rect">
              <a:avLst/>
            </a:prstGeom>
            <a:solidFill>
              <a:srgbClr val="FFFFD3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  <p:pic>
          <p:nvPicPr>
            <p:cNvPr id="13" name="Imagen 12" descr="Icono&#10;&#10;Descripción generada automáticamente">
              <a:extLst>
                <a:ext uri="{FF2B5EF4-FFF2-40B4-BE49-F238E27FC236}">
                  <a16:creationId xmlns:a16="http://schemas.microsoft.com/office/drawing/2014/main" id="{58EFF8BE-C8DE-4894-AA31-D120717A0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3" y="-27384"/>
              <a:ext cx="4994796" cy="1224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n 6">
            <a:extLst>
              <a:ext uri="{FF2B5EF4-FFF2-40B4-BE49-F238E27FC236}">
                <a16:creationId xmlns:a16="http://schemas.microsoft.com/office/drawing/2014/main" id="{37FFC1E1-A6C6-4BEC-815E-6C98F902B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EB7AAE5E-11C0-43D7-9C3D-50ED58F3D99C}"/>
              </a:ext>
            </a:extLst>
          </p:cNvPr>
          <p:cNvSpPr/>
          <p:nvPr/>
        </p:nvSpPr>
        <p:spPr>
          <a:xfrm>
            <a:off x="-4763" y="1192213"/>
            <a:ext cx="9148763" cy="47244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ca-ES" altLang="ca-ES" sz="2400" b="1" dirty="0">
              <a:solidFill>
                <a:srgbClr val="000000"/>
              </a:solidFill>
              <a:latin typeface="Calibri" panose="020F0502020204030204" pitchFamily="34" charset="0"/>
              <a:ea typeface="Carlito"/>
              <a:cs typeface="Carlito"/>
            </a:endParaRPr>
          </a:p>
        </p:txBody>
      </p:sp>
      <p:pic>
        <p:nvPicPr>
          <p:cNvPr id="10244" name="Imagen 7" descr="uab-log.png">
            <a:extLst>
              <a:ext uri="{FF2B5EF4-FFF2-40B4-BE49-F238E27FC236}">
                <a16:creationId xmlns:a16="http://schemas.microsoft.com/office/drawing/2014/main" id="{8D0E82F2-14CD-4F5A-A991-C14D95847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6161088"/>
            <a:ext cx="2179638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Marcador de número de diapositiva 4">
            <a:extLst>
              <a:ext uri="{FF2B5EF4-FFF2-40B4-BE49-F238E27FC236}">
                <a16:creationId xmlns:a16="http://schemas.microsoft.com/office/drawing/2014/main" id="{D566F822-6D6A-4E06-8EF5-5FD64702B9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81725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7D1F7AFE-0A8A-4E92-8299-57F0910625FD}" type="slidenum">
              <a:rPr lang="es-ES" altLang="ca-E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s-ES" altLang="ca-E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6" name="Rectangle 3">
            <a:extLst>
              <a:ext uri="{FF2B5EF4-FFF2-40B4-BE49-F238E27FC236}">
                <a16:creationId xmlns:a16="http://schemas.microsoft.com/office/drawing/2014/main" id="{337E5E8D-10D1-4132-9869-626707DF4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1587500"/>
            <a:ext cx="83534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ca-ES" altLang="ca-ES" sz="2000" b="1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</a:pPr>
            <a:endParaRPr lang="ca-ES" altLang="ca-ES" sz="1800" b="1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ca-ES" altLang="ca-ES" sz="1100">
              <a:latin typeface="Calibri" panose="020F0502020204030204" pitchFamily="34" charset="0"/>
            </a:endParaRPr>
          </a:p>
        </p:txBody>
      </p:sp>
      <p:sp>
        <p:nvSpPr>
          <p:cNvPr id="10248" name="Rectangle 2">
            <a:extLst>
              <a:ext uri="{FF2B5EF4-FFF2-40B4-BE49-F238E27FC236}">
                <a16:creationId xmlns:a16="http://schemas.microsoft.com/office/drawing/2014/main" id="{23F319E4-44A1-48B3-A8A7-BB17152E5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962025"/>
            <a:ext cx="7273925" cy="97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ca-ES" altLang="ca-ES" sz="2400" b="1">
                <a:solidFill>
                  <a:srgbClr val="3BAF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què m’he de matricular?</a:t>
            </a:r>
            <a:br>
              <a:rPr lang="ca-ES" altLang="ca-ES" sz="2400" b="1">
                <a:solidFill>
                  <a:srgbClr val="3BAF2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altLang="ca-ES" sz="2400" b="1">
                <a:solidFill>
                  <a:srgbClr val="3BAF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alumnes de nou ingrés</a:t>
            </a:r>
          </a:p>
        </p:txBody>
      </p:sp>
      <p:graphicFrame>
        <p:nvGraphicFramePr>
          <p:cNvPr id="14" name="Group 32">
            <a:extLst>
              <a:ext uri="{FF2B5EF4-FFF2-40B4-BE49-F238E27FC236}">
                <a16:creationId xmlns:a16="http://schemas.microsoft.com/office/drawing/2014/main" id="{67AF9626-8B7C-4C83-B0CE-84FCFAFE0EE0}"/>
              </a:ext>
            </a:extLst>
          </p:cNvPr>
          <p:cNvGraphicFramePr>
            <a:graphicFrameLocks noGrp="1"/>
          </p:cNvGraphicFramePr>
          <p:nvPr/>
        </p:nvGraphicFramePr>
        <p:xfrm>
          <a:off x="1471613" y="1970088"/>
          <a:ext cx="6330950" cy="3440111"/>
        </p:xfrm>
        <a:graphic>
          <a:graphicData uri="http://schemas.openxmlformats.org/drawingml/2006/table">
            <a:tbl>
              <a:tblPr/>
              <a:tblGrid>
                <a:gridCol w="4256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4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3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Matrícula primer </a:t>
                      </a:r>
                      <a:r>
                        <a:rPr kumimoji="0" lang="es-E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curs</a:t>
                      </a: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 a </a:t>
                      </a:r>
                      <a:r>
                        <a:rPr kumimoji="0" lang="es-E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temps</a:t>
                      </a: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 </a:t>
                      </a:r>
                      <a:r>
                        <a:rPr kumimoji="0" lang="es-E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complet</a:t>
                      </a:r>
                      <a:endParaRPr kumimoji="0" lang="es-E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91445" marR="91445" marT="45680" marB="45680" anchor="ctr" horzOverflow="overflow">
                    <a:lnL w="12700" cap="flat" cmpd="sng" algn="ctr">
                      <a:solidFill>
                        <a:srgbClr val="682A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2A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2A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2A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BE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ＭＳ Ｐゴシック"/>
                          <a:cs typeface="ＭＳ Ｐゴシック"/>
                        </a:rPr>
                        <a:t> 60 </a:t>
                      </a:r>
                      <a:r>
                        <a:rPr kumimoji="0" lang="es-E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ＭＳ Ｐゴシック"/>
                          <a:cs typeface="ＭＳ Ｐゴシック"/>
                        </a:rPr>
                        <a:t>crèdits</a:t>
                      </a: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ＭＳ Ｐゴシック"/>
                          <a:cs typeface="ＭＳ Ｐゴシック"/>
                        </a:rPr>
                        <a:t> </a:t>
                      </a:r>
                    </a:p>
                  </a:txBody>
                  <a:tcPr marL="91445" marR="91445" marT="45680" marB="45680" anchor="ctr" horzOverflow="overflow">
                    <a:lnL w="12700" cap="flat" cmpd="sng" algn="ctr">
                      <a:solidFill>
                        <a:srgbClr val="682A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2A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2A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2A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76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Matrícula primer curs a temps parcial</a:t>
                      </a:r>
                      <a:endParaRPr kumimoji="0" lang="es-E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91445" marR="91445" marT="45680" marB="45680" anchor="ctr" horzOverflow="overflow">
                    <a:lnL w="12700" cap="flat" cmpd="sng" algn="ctr">
                      <a:solidFill>
                        <a:srgbClr val="682A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2A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2A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2A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BE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ＭＳ Ｐゴシック"/>
                          <a:cs typeface="ＭＳ Ｐゴシック"/>
                        </a:rPr>
                        <a:t>30-42 crèdits 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91445" marR="91445" marT="45680" marB="45680" anchor="ctr" horzOverflow="overflow">
                    <a:lnL w="12700" cap="flat" cmpd="sng" algn="ctr">
                      <a:solidFill>
                        <a:srgbClr val="682A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2A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2A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2A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Crèdits</a:t>
                      </a:r>
                      <a:r>
                        <a:rPr kumimoji="0" lang="es-ES_tradn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 que cal superar en les 2 </a:t>
                      </a:r>
                      <a:r>
                        <a:rPr kumimoji="0" lang="es-ES_tradnl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primeres</a:t>
                      </a:r>
                      <a:r>
                        <a:rPr kumimoji="0" lang="es-ES_tradn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 </a:t>
                      </a:r>
                      <a:r>
                        <a:rPr kumimoji="0" lang="es-ES_tradnl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matrícules</a:t>
                      </a:r>
                      <a:r>
                        <a:rPr kumimoji="0" lang="es-ES_tradn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 </a:t>
                      </a:r>
                      <a:r>
                        <a:rPr kumimoji="0" lang="es-ES_tradnl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succesives</a:t>
                      </a:r>
                      <a:endParaRPr kumimoji="0" lang="es-E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91445" marR="91445" marT="45680" marB="45680" anchor="ctr" horzOverflow="overflow">
                    <a:lnL w="12700" cap="flat" cmpd="sng" algn="ctr">
                      <a:solidFill>
                        <a:srgbClr val="682A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2A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2A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2A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BE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ＭＳ Ｐゴシック"/>
                          <a:cs typeface="ＭＳ Ｐゴシック"/>
                        </a:rPr>
                        <a:t>30 crèdits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91445" marR="91445" marT="45680" marB="45680" anchor="ctr" horzOverflow="overflow">
                    <a:lnL w="12700" cap="flat" cmpd="sng" algn="ctr">
                      <a:solidFill>
                        <a:srgbClr val="682A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2A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2A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2A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8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Convocatòries per assignatura (nombre de matrícules per poder superar una assignatura)</a:t>
                      </a:r>
                      <a:endParaRPr kumimoji="0" lang="es-E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91445" marR="91445" marT="45680" marB="45680" anchor="ctr" horzOverflow="overflow">
                    <a:lnL w="12700" cap="flat" cmpd="sng" algn="ctr">
                      <a:solidFill>
                        <a:srgbClr val="682A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2A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2A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2A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BE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ＭＳ Ｐゴシック"/>
                          <a:cs typeface="ＭＳ Ｐゴシック"/>
                        </a:rPr>
                        <a:t>3 </a:t>
                      </a:r>
                      <a:endParaRPr kumimoji="0" lang="ca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91445" marR="91445" marT="45680" marB="45680" anchor="ctr" horzOverflow="overflow">
                    <a:lnL w="12700" cap="flat" cmpd="sng" algn="ctr">
                      <a:solidFill>
                        <a:srgbClr val="682A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2A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2A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2A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Convocatòries</a:t>
                      </a:r>
                      <a:r>
                        <a:rPr kumimoji="0" lang="es-ES_tradn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 per </a:t>
                      </a:r>
                      <a:r>
                        <a:rPr kumimoji="0" lang="es-ES_tradnl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curs</a:t>
                      </a:r>
                      <a:r>
                        <a:rPr kumimoji="0" lang="es-ES_tradn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 </a:t>
                      </a:r>
                      <a:r>
                        <a:rPr kumimoji="0" lang="es-ES_tradnl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acadèmic</a:t>
                      </a:r>
                      <a:endParaRPr kumimoji="0" lang="es-E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91445" marR="91445" marT="45680" marB="45680" anchor="ctr" horzOverflow="overflow">
                    <a:lnL w="12700" cap="flat" cmpd="sng" algn="ctr">
                      <a:solidFill>
                        <a:srgbClr val="682A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2A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2A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2A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BE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ＭＳ Ｐゴシック"/>
                          <a:cs typeface="ＭＳ Ｐゴシック"/>
                        </a:rPr>
                        <a:t>1 </a:t>
                      </a:r>
                    </a:p>
                  </a:txBody>
                  <a:tcPr marL="91445" marR="91445" marT="45680" marB="45680" anchor="ctr" horzOverflow="overflow">
                    <a:lnL w="12700" cap="flat" cmpd="sng" algn="ctr">
                      <a:solidFill>
                        <a:srgbClr val="682A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2A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2A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2A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269" name="Rectangle 3">
            <a:extLst>
              <a:ext uri="{FF2B5EF4-FFF2-40B4-BE49-F238E27FC236}">
                <a16:creationId xmlns:a16="http://schemas.microsoft.com/office/drawing/2014/main" id="{17F2090A-6638-431B-94B4-1D11E6BF0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828035"/>
            <a:ext cx="7348538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endParaRPr lang="ca-ES" altLang="ca-ES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endParaRPr lang="ca-ES" altLang="ca-ES" sz="1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ca-ES" alt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És important que consultis la </a:t>
            </a:r>
            <a:r>
              <a:rPr lang="ca-ES" altLang="ca-E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normativa de permanència</a:t>
            </a:r>
            <a:endParaRPr lang="ca-ES" altLang="ca-E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spcAft>
                <a:spcPct val="20000"/>
              </a:spcAft>
              <a:buFont typeface="Wingdings" panose="05000000000000000000" pitchFamily="2" charset="2"/>
              <a:buNone/>
            </a:pPr>
            <a:endParaRPr lang="ca-ES" altLang="ca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spcAft>
                <a:spcPct val="20000"/>
              </a:spcAft>
              <a:buFont typeface="Arial" panose="020B0604020202020204" pitchFamily="34" charset="0"/>
              <a:buNone/>
            </a:pPr>
            <a:endParaRPr lang="ca-ES" altLang="ca-E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endParaRPr lang="ca-ES" altLang="ca-E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endParaRPr lang="ca-ES" altLang="ca-E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Agrupar 11"/>
          <p:cNvGrpSpPr/>
          <p:nvPr/>
        </p:nvGrpSpPr>
        <p:grpSpPr>
          <a:xfrm>
            <a:off x="9253" y="-63248"/>
            <a:ext cx="9152204" cy="1260101"/>
            <a:chOff x="9253" y="-63248"/>
            <a:chExt cx="9152204" cy="1260101"/>
          </a:xfrm>
        </p:grpSpPr>
        <p:sp>
          <p:nvSpPr>
            <p:cNvPr id="13" name="Rectángulo 12"/>
            <p:cNvSpPr>
              <a:spLocks/>
            </p:cNvSpPr>
            <p:nvPr/>
          </p:nvSpPr>
          <p:spPr bwMode="auto">
            <a:xfrm>
              <a:off x="17457" y="-63248"/>
              <a:ext cx="9144000" cy="1260000"/>
            </a:xfrm>
            <a:prstGeom prst="rect">
              <a:avLst/>
            </a:prstGeom>
            <a:solidFill>
              <a:srgbClr val="FFFFD3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  <p:pic>
          <p:nvPicPr>
            <p:cNvPr id="15" name="Imagen 12" descr="Icono&#10;&#10;Descripción generada automáticamente">
              <a:extLst>
                <a:ext uri="{FF2B5EF4-FFF2-40B4-BE49-F238E27FC236}">
                  <a16:creationId xmlns:a16="http://schemas.microsoft.com/office/drawing/2014/main" id="{58EFF8BE-C8DE-4894-AA31-D120717A0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3" y="-27384"/>
              <a:ext cx="4994796" cy="1224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n 6">
            <a:extLst>
              <a:ext uri="{FF2B5EF4-FFF2-40B4-BE49-F238E27FC236}">
                <a16:creationId xmlns:a16="http://schemas.microsoft.com/office/drawing/2014/main" id="{6CA3AD71-9B8C-4163-A039-A261580EF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896C7AED-9F86-45AD-8D9C-F09381D3D9BD}"/>
              </a:ext>
            </a:extLst>
          </p:cNvPr>
          <p:cNvSpPr/>
          <p:nvPr/>
        </p:nvSpPr>
        <p:spPr>
          <a:xfrm>
            <a:off x="0" y="0"/>
            <a:ext cx="9144000" cy="591502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schemeClr val="tx1"/>
              </a:solidFill>
              <a:latin typeface="Arial" charset="0"/>
              <a:ea typeface="ＭＳ Ｐゴシック" pitchFamily="-84" charset="-128"/>
            </a:endParaRPr>
          </a:p>
        </p:txBody>
      </p:sp>
      <p:pic>
        <p:nvPicPr>
          <p:cNvPr id="11268" name="Imagen 7" descr="uab-log.png">
            <a:extLst>
              <a:ext uri="{FF2B5EF4-FFF2-40B4-BE49-F238E27FC236}">
                <a16:creationId xmlns:a16="http://schemas.microsoft.com/office/drawing/2014/main" id="{1018BDFC-0A87-4B15-B238-B71ACEC1F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6161088"/>
            <a:ext cx="2179638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Marcador de número de diapositiva 4">
            <a:extLst>
              <a:ext uri="{FF2B5EF4-FFF2-40B4-BE49-F238E27FC236}">
                <a16:creationId xmlns:a16="http://schemas.microsoft.com/office/drawing/2014/main" id="{7FCBB4FE-693A-4C0C-85F0-54FCDEFAE2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81725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6C03ECC-87B2-48B5-91D4-CE4F07C75925}" type="slidenum">
              <a:rPr lang="es-ES" altLang="ca-E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s-ES" altLang="ca-E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0" name="CuadroTexto 16">
            <a:extLst>
              <a:ext uri="{FF2B5EF4-FFF2-40B4-BE49-F238E27FC236}">
                <a16:creationId xmlns:a16="http://schemas.microsoft.com/office/drawing/2014/main" id="{F6FC82FF-25B1-4591-9389-2C41E71E8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949326"/>
            <a:ext cx="760095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85000"/>
              </a:lnSpc>
            </a:pPr>
            <a:endParaRPr lang="is-IS" altLang="ca-ES" sz="2400" b="1" dirty="0">
              <a:solidFill>
                <a:srgbClr val="3BAF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r>
              <a:rPr lang="is-IS" altLang="ca-ES" sz="2400" b="1" dirty="0">
                <a:solidFill>
                  <a:srgbClr val="3BAF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Modalitats de pagament (Part I)</a:t>
            </a:r>
            <a:endParaRPr lang="ca-ES" altLang="ca-ES" sz="3600" b="1" dirty="0">
              <a:solidFill>
                <a:srgbClr val="3BAF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endParaRPr lang="ca-ES" altLang="ca-ES" sz="3200" b="1" dirty="0">
              <a:solidFill>
                <a:srgbClr val="3BAF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1" name="Rectangle 3">
            <a:extLst>
              <a:ext uri="{FF2B5EF4-FFF2-40B4-BE49-F238E27FC236}">
                <a16:creationId xmlns:a16="http://schemas.microsoft.com/office/drawing/2014/main" id="{82101247-DF44-43F3-A7E2-4F38448E5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03438"/>
            <a:ext cx="83534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ca-ES" altLang="ca-ES" sz="2000" b="1">
              <a:solidFill>
                <a:srgbClr val="3BAF29"/>
              </a:solidFill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</a:pPr>
            <a:endParaRPr lang="ca-ES" altLang="ca-ES" sz="1800" b="1">
              <a:solidFill>
                <a:srgbClr val="3BAF29"/>
              </a:solidFill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ca-ES" altLang="ca-ES" sz="1100">
              <a:solidFill>
                <a:srgbClr val="3BAF29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8956B811-701D-47A7-AE98-567F806EAD0D}"/>
              </a:ext>
            </a:extLst>
          </p:cNvPr>
          <p:cNvSpPr txBox="1"/>
          <p:nvPr/>
        </p:nvSpPr>
        <p:spPr>
          <a:xfrm>
            <a:off x="581026" y="1616472"/>
            <a:ext cx="4956174" cy="444846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txBody>
          <a:bodyPr wrap="square" lIns="252000" tIns="252000" rIns="252000" bIns="252000">
            <a:spAutoFit/>
          </a:bodyPr>
          <a:lstStyle/>
          <a:p>
            <a:pPr algn="ctr" eaLnBrk="1" hangingPunct="1">
              <a:defRPr/>
            </a:pPr>
            <a:r>
              <a:rPr lang="en-US" sz="1600" b="1" dirty="0">
                <a:latin typeface="Arial" charset="0"/>
                <a:ea typeface="ＭＳ Ｐゴシック" pitchFamily="-84" charset="-128"/>
              </a:rPr>
              <a:t>El </a:t>
            </a:r>
            <a:r>
              <a:rPr lang="en-US" sz="1600" b="1" dirty="0" err="1">
                <a:latin typeface="Arial" charset="0"/>
                <a:ea typeface="ＭＳ Ｐゴシック" pitchFamily="-84" charset="-128"/>
              </a:rPr>
              <a:t>pagament</a:t>
            </a:r>
            <a:r>
              <a:rPr lang="en-US" sz="1600" b="1" dirty="0">
                <a:latin typeface="Arial" charset="0"/>
                <a:ea typeface="ＭＳ Ｐゴシック" pitchFamily="-84" charset="-128"/>
              </a:rPr>
              <a:t> de la </a:t>
            </a:r>
            <a:r>
              <a:rPr lang="en-US" sz="1600" b="1" dirty="0" err="1">
                <a:latin typeface="Arial" charset="0"/>
                <a:ea typeface="ＭＳ Ｐゴシック" pitchFamily="-84" charset="-128"/>
              </a:rPr>
              <a:t>matrícula</a:t>
            </a:r>
            <a:r>
              <a:rPr lang="en-US" sz="1600" b="1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b="1" dirty="0" err="1">
                <a:latin typeface="Arial" charset="0"/>
                <a:ea typeface="ＭＳ Ｐゴシック" pitchFamily="-84" charset="-128"/>
              </a:rPr>
              <a:t>es</a:t>
            </a:r>
            <a:r>
              <a:rPr lang="en-US" sz="1600" b="1" dirty="0">
                <a:latin typeface="Arial" charset="0"/>
                <a:ea typeface="ＭＳ Ｐゴシック" pitchFamily="-84" charset="-128"/>
              </a:rPr>
              <a:t> fa </a:t>
            </a:r>
            <a:r>
              <a:rPr lang="en-US" sz="1600" b="1" dirty="0" err="1">
                <a:latin typeface="Arial" charset="0"/>
                <a:ea typeface="ＭＳ Ｐゴシック" pitchFamily="-84" charset="-128"/>
              </a:rPr>
              <a:t>únicament</a:t>
            </a:r>
            <a:r>
              <a:rPr lang="en-US" sz="1600" b="1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b="1" dirty="0" err="1">
                <a:latin typeface="Arial" charset="0"/>
                <a:ea typeface="ＭＳ Ｐゴシック" pitchFamily="-84" charset="-128"/>
              </a:rPr>
              <a:t>mitjançant</a:t>
            </a:r>
            <a:r>
              <a:rPr lang="en-US" sz="1600" b="1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b="1" dirty="0" err="1">
                <a:latin typeface="Arial" charset="0"/>
                <a:ea typeface="ＭＳ Ｐゴシック" pitchFamily="-84" charset="-128"/>
              </a:rPr>
              <a:t>domiciliació</a:t>
            </a:r>
            <a:r>
              <a:rPr lang="en-US" sz="1600" b="1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b="1" dirty="0" err="1">
                <a:latin typeface="Arial" charset="0"/>
                <a:ea typeface="ＭＳ Ｐゴシック" pitchFamily="-84" charset="-128"/>
              </a:rPr>
              <a:t>bancària</a:t>
            </a:r>
            <a:r>
              <a:rPr lang="en-US" sz="1600" b="1" dirty="0">
                <a:latin typeface="Arial" charset="0"/>
                <a:ea typeface="ＭＳ Ｐゴシック" pitchFamily="-84" charset="-128"/>
              </a:rPr>
              <a:t>. </a:t>
            </a:r>
          </a:p>
          <a:p>
            <a:pPr eaLnBrk="1" hangingPunct="1">
              <a:defRPr/>
            </a:pPr>
            <a:endParaRPr lang="en-US" sz="1600" b="1" dirty="0">
              <a:latin typeface="Arial" charset="0"/>
              <a:ea typeface="ＭＳ Ｐゴシック" pitchFamily="-84" charset="-128"/>
            </a:endParaRPr>
          </a:p>
          <a:p>
            <a:pPr eaLnBrk="1" hangingPunct="1">
              <a:defRPr/>
            </a:pPr>
            <a:r>
              <a:rPr lang="en-US" sz="1600" dirty="0">
                <a:latin typeface="Arial" charset="0"/>
                <a:ea typeface="ＭＳ Ｐゴシック" pitchFamily="-84" charset="-128"/>
              </a:rPr>
              <a:t>Per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això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:</a:t>
            </a:r>
          </a:p>
          <a:p>
            <a:pPr eaLnBrk="1" hangingPunct="1">
              <a:defRPr/>
            </a:pPr>
            <a:endParaRPr lang="en-US" sz="1600" dirty="0">
              <a:latin typeface="Arial" charset="0"/>
              <a:ea typeface="ＭＳ Ｐゴシック" pitchFamily="-84" charset="-128"/>
            </a:endParaRPr>
          </a:p>
          <a:p>
            <a:pPr marL="342900" indent="-342900" eaLnBrk="1" hangingPunct="1">
              <a:buFont typeface="+mj-lt"/>
              <a:buAutoNum type="alphaLcParenR"/>
              <a:defRPr/>
            </a:pPr>
            <a:r>
              <a:rPr lang="en-US" sz="1600" dirty="0">
                <a:latin typeface="Arial" charset="0"/>
                <a:ea typeface="ＭＳ Ｐゴシック" pitchFamily="-84" charset="-128"/>
              </a:rPr>
              <a:t>És</a:t>
            </a:r>
            <a:r>
              <a:rPr lang="en-US" sz="1600" b="1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b="1" dirty="0" err="1">
                <a:latin typeface="Arial" charset="0"/>
                <a:ea typeface="ＭＳ Ｐゴシック" pitchFamily="-84" charset="-128"/>
              </a:rPr>
              <a:t>imprescindible</a:t>
            </a:r>
            <a:r>
              <a:rPr lang="en-US" sz="1600" b="1" dirty="0">
                <a:latin typeface="Arial" charset="0"/>
                <a:ea typeface="ＭＳ Ｐゴシック" pitchFamily="-84" charset="-128"/>
              </a:rPr>
              <a:t> un </a:t>
            </a:r>
            <a:r>
              <a:rPr lang="en-US" sz="1600" b="1" dirty="0" err="1">
                <a:latin typeface="Arial" charset="0"/>
                <a:ea typeface="ＭＳ Ｐゴシック" pitchFamily="-84" charset="-128"/>
              </a:rPr>
              <a:t>número</a:t>
            </a:r>
            <a:r>
              <a:rPr lang="en-US" sz="1600" b="1" dirty="0">
                <a:latin typeface="Arial" charset="0"/>
                <a:ea typeface="ＭＳ Ｐゴシック" pitchFamily="-84" charset="-128"/>
              </a:rPr>
              <a:t> de </a:t>
            </a:r>
            <a:r>
              <a:rPr lang="en-US" sz="1600" b="1" dirty="0" err="1">
                <a:latin typeface="Arial" charset="0"/>
                <a:ea typeface="ＭＳ Ｐゴシック" pitchFamily="-84" charset="-128"/>
              </a:rPr>
              <a:t>compte</a:t>
            </a:r>
            <a:r>
              <a:rPr lang="en-US" sz="1600" b="1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b="1" dirty="0" err="1">
                <a:latin typeface="Arial" charset="0"/>
                <a:ea typeface="ＭＳ Ｐゴシック" pitchFamily="-84" charset="-128"/>
              </a:rPr>
              <a:t>bancari</a:t>
            </a:r>
            <a:r>
              <a:rPr lang="en-US" sz="1600" b="1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per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domiciliar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aquest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pagament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.  </a:t>
            </a:r>
            <a:r>
              <a:rPr lang="en-US" sz="1600" b="1" dirty="0">
                <a:latin typeface="Arial" charset="0"/>
                <a:ea typeface="ＭＳ Ｐゴシック" pitchFamily="-84" charset="-128"/>
              </a:rPr>
              <a:t>(IBAN)</a:t>
            </a:r>
          </a:p>
          <a:p>
            <a:pPr lvl="1" eaLnBrk="1" hangingPunct="1">
              <a:defRPr/>
            </a:pPr>
            <a:endParaRPr lang="en-US" sz="1600" b="1" dirty="0">
              <a:latin typeface="Arial" charset="0"/>
              <a:ea typeface="ＭＳ Ｐゴシック" pitchFamily="-84" charset="-128"/>
            </a:endParaRPr>
          </a:p>
          <a:p>
            <a:pPr marL="342900" indent="-342900" eaLnBrk="1" hangingPunct="1">
              <a:buFont typeface="+mj-lt"/>
              <a:buAutoNum type="alphaLcParenR"/>
              <a:defRPr/>
            </a:pPr>
            <a:r>
              <a:rPr lang="en-US" sz="1600" dirty="0">
                <a:latin typeface="Arial" charset="0"/>
                <a:ea typeface="ＭＳ Ｐゴシック" pitchFamily="-84" charset="-128"/>
              </a:rPr>
              <a:t>Si el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compte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bancari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és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estranger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és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necessari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el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codi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b="1" dirty="0">
                <a:latin typeface="Arial" charset="0"/>
                <a:ea typeface="ＭＳ Ｐゴシック" pitchFamily="-84" charset="-128"/>
              </a:rPr>
              <a:t>BIC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que pot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tenir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b="1" dirty="0">
                <a:latin typeface="Arial" charset="0"/>
                <a:ea typeface="ＭＳ Ｐゴシック" pitchFamily="-84" charset="-128"/>
              </a:rPr>
              <a:t>8 o 11 </a:t>
            </a:r>
            <a:r>
              <a:rPr lang="en-US" sz="1600" b="1" dirty="0" err="1">
                <a:latin typeface="Arial" charset="0"/>
                <a:ea typeface="ＭＳ Ｐゴシック" pitchFamily="-84" charset="-128"/>
              </a:rPr>
              <a:t>posicions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.</a:t>
            </a:r>
          </a:p>
          <a:p>
            <a:pPr marL="342900" indent="-342900" eaLnBrk="1" hangingPunct="1">
              <a:buFont typeface="+mj-lt"/>
              <a:buAutoNum type="alphaLcParenR"/>
              <a:defRPr/>
            </a:pPr>
            <a:endParaRPr lang="en-US" sz="1600" dirty="0">
              <a:latin typeface="Arial" charset="0"/>
              <a:ea typeface="ＭＳ Ｐゴシック" pitchFamily="-84" charset="-128"/>
            </a:endParaRPr>
          </a:p>
          <a:p>
            <a:pPr marL="342900" indent="-342900" eaLnBrk="1" hangingPunct="1">
              <a:buFont typeface="+mj-lt"/>
              <a:buAutoNum type="alphaLcParenR"/>
              <a:defRPr/>
            </a:pPr>
            <a:r>
              <a:rPr lang="en-US" sz="1600" dirty="0">
                <a:latin typeface="Arial" charset="0"/>
                <a:ea typeface="ＭＳ Ｐゴシック" pitchFamily="-84" charset="-128"/>
              </a:rPr>
              <a:t>Ordre de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domiciliació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directa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-SEPA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emplenada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 i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signada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pel titular del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compte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b="1" dirty="0">
                <a:latin typeface="Arial" charset="0"/>
                <a:ea typeface="ＭＳ Ｐゴシック" pitchFamily="-84" charset="-128"/>
              </a:rPr>
              <a:t>(</a:t>
            </a:r>
            <a:r>
              <a:rPr lang="en-US" sz="1600" b="1" dirty="0" err="1">
                <a:latin typeface="Arial" charset="0"/>
                <a:ea typeface="ＭＳ Ｐゴシック" pitchFamily="-84" charset="-128"/>
              </a:rPr>
              <a:t>després</a:t>
            </a:r>
            <a:r>
              <a:rPr lang="en-US" sz="1600" b="1" dirty="0">
                <a:latin typeface="Arial" charset="0"/>
                <a:ea typeface="ＭＳ Ｐゴシック" pitchFamily="-84" charset="-128"/>
              </a:rPr>
              <a:t> de la </a:t>
            </a:r>
            <a:r>
              <a:rPr lang="en-US" sz="1600" b="1" dirty="0" err="1">
                <a:latin typeface="Arial" charset="0"/>
                <a:ea typeface="ＭＳ Ｐゴシック" pitchFamily="-84" charset="-128"/>
              </a:rPr>
              <a:t>matrícula</a:t>
            </a:r>
            <a:r>
              <a:rPr lang="en-US" sz="1600" b="1" dirty="0">
                <a:latin typeface="Arial" charset="0"/>
                <a:ea typeface="ＭＳ Ｐゴシック" pitchFamily="-84" charset="-128"/>
              </a:rPr>
              <a:t>).</a:t>
            </a:r>
          </a:p>
        </p:txBody>
      </p:sp>
      <p:sp>
        <p:nvSpPr>
          <p:cNvPr id="11273" name="CuadroTexto 2">
            <a:extLst>
              <a:ext uri="{FF2B5EF4-FFF2-40B4-BE49-F238E27FC236}">
                <a16:creationId xmlns:a16="http://schemas.microsoft.com/office/drawing/2014/main" id="{699E154D-F182-489F-8158-E972C0C90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1613" y="2119313"/>
            <a:ext cx="1044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ca-ES" altLang="ca-ES" sz="1600">
                <a:latin typeface="Arial" panose="020B0604020202020204" pitchFamily="34" charset="0"/>
                <a:ea typeface="MS PGothic" panose="020B0600070205080204" pitchFamily="34" charset="-128"/>
              </a:rPr>
              <a:t>Exemple</a:t>
            </a:r>
            <a:r>
              <a:rPr lang="ca-ES" altLang="ca-ES" sz="1800">
                <a:latin typeface="Arial" panose="020B0604020202020204" pitchFamily="34" charset="0"/>
                <a:ea typeface="MS PGothic" panose="020B0600070205080204" pitchFamily="34" charset="-128"/>
              </a:rPr>
              <a:t>:</a:t>
            </a:r>
          </a:p>
        </p:txBody>
      </p:sp>
      <p:pic>
        <p:nvPicPr>
          <p:cNvPr id="11274" name="Imagen 1">
            <a:extLst>
              <a:ext uri="{FF2B5EF4-FFF2-40B4-BE49-F238E27FC236}">
                <a16:creationId xmlns:a16="http://schemas.microsoft.com/office/drawing/2014/main" id="{EE52FBDE-FC71-4743-8108-50DE83BABD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2449513"/>
            <a:ext cx="39592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1BB6F36D-9306-402B-B876-E276C3606ADB}"/>
              </a:ext>
            </a:extLst>
          </p:cNvPr>
          <p:cNvCxnSpPr>
            <a:cxnSpLocks/>
          </p:cNvCxnSpPr>
          <p:nvPr/>
        </p:nvCxnSpPr>
        <p:spPr>
          <a:xfrm flipV="1">
            <a:off x="5004049" y="3140969"/>
            <a:ext cx="533151" cy="2160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276" name="Imagen 8" descr="Imagen que contiene persona, interior, sostener, tabla&#10;&#10;Descripción generada automáticamente">
            <a:extLst>
              <a:ext uri="{FF2B5EF4-FFF2-40B4-BE49-F238E27FC236}">
                <a16:creationId xmlns:a16="http://schemas.microsoft.com/office/drawing/2014/main" id="{236C2100-2508-41F0-B675-7081BD9A4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3933825"/>
            <a:ext cx="19748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Agrupar 13"/>
          <p:cNvGrpSpPr/>
          <p:nvPr/>
        </p:nvGrpSpPr>
        <p:grpSpPr>
          <a:xfrm>
            <a:off x="9253" y="-63248"/>
            <a:ext cx="9152204" cy="1260101"/>
            <a:chOff x="9253" y="-63248"/>
            <a:chExt cx="9152204" cy="1260101"/>
          </a:xfrm>
        </p:grpSpPr>
        <p:sp>
          <p:nvSpPr>
            <p:cNvPr id="15" name="Rectángulo 14"/>
            <p:cNvSpPr>
              <a:spLocks/>
            </p:cNvSpPr>
            <p:nvPr/>
          </p:nvSpPr>
          <p:spPr bwMode="auto">
            <a:xfrm>
              <a:off x="17457" y="-63248"/>
              <a:ext cx="9144000" cy="1260000"/>
            </a:xfrm>
            <a:prstGeom prst="rect">
              <a:avLst/>
            </a:prstGeom>
            <a:solidFill>
              <a:srgbClr val="FFFFD3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  <p:pic>
          <p:nvPicPr>
            <p:cNvPr id="16" name="Imagen 12" descr="Icono&#10;&#10;Descripción generada automáticamente">
              <a:extLst>
                <a:ext uri="{FF2B5EF4-FFF2-40B4-BE49-F238E27FC236}">
                  <a16:creationId xmlns:a16="http://schemas.microsoft.com/office/drawing/2014/main" id="{58EFF8BE-C8DE-4894-AA31-D120717A0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3" y="-27384"/>
              <a:ext cx="4994796" cy="1224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n 6">
            <a:extLst>
              <a:ext uri="{FF2B5EF4-FFF2-40B4-BE49-F238E27FC236}">
                <a16:creationId xmlns:a16="http://schemas.microsoft.com/office/drawing/2014/main" id="{6FF2DACF-5A47-43DB-B0CF-4EAA7D00E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4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7DF766FC-A5C2-4802-87ED-E5CEDC2ADC11}"/>
              </a:ext>
            </a:extLst>
          </p:cNvPr>
          <p:cNvSpPr/>
          <p:nvPr/>
        </p:nvSpPr>
        <p:spPr>
          <a:xfrm>
            <a:off x="0" y="0"/>
            <a:ext cx="9274175" cy="592772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schemeClr val="tx1"/>
              </a:solidFill>
              <a:latin typeface="Arial" charset="0"/>
              <a:ea typeface="ＭＳ Ｐゴシック" pitchFamily="-84" charset="-128"/>
            </a:endParaRPr>
          </a:p>
        </p:txBody>
      </p:sp>
      <p:pic>
        <p:nvPicPr>
          <p:cNvPr id="12292" name="Imagen 7" descr="uab-log.png">
            <a:extLst>
              <a:ext uri="{FF2B5EF4-FFF2-40B4-BE49-F238E27FC236}">
                <a16:creationId xmlns:a16="http://schemas.microsoft.com/office/drawing/2014/main" id="{2ED47C2A-2908-4397-8840-2BA80093D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6161088"/>
            <a:ext cx="2179638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Marcador de número de diapositiva 4">
            <a:extLst>
              <a:ext uri="{FF2B5EF4-FFF2-40B4-BE49-F238E27FC236}">
                <a16:creationId xmlns:a16="http://schemas.microsoft.com/office/drawing/2014/main" id="{C3515B05-89CA-468A-9E99-90A67650B6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81725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B7F9600-8C11-4FB1-B7D9-9103E83372DD}" type="slidenum">
              <a:rPr lang="es-ES" altLang="ca-E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s-ES" altLang="ca-E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4" name="CuadroTexto 16">
            <a:extLst>
              <a:ext uri="{FF2B5EF4-FFF2-40B4-BE49-F238E27FC236}">
                <a16:creationId xmlns:a16="http://schemas.microsoft.com/office/drawing/2014/main" id="{9E52187D-C815-4FD2-A86A-E42AF141A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71" y="960204"/>
            <a:ext cx="760253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85000"/>
              </a:lnSpc>
            </a:pPr>
            <a:endParaRPr lang="is-IS" altLang="ca-ES" sz="2400" b="1" dirty="0">
              <a:solidFill>
                <a:srgbClr val="3BAF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r>
              <a:rPr lang="is-IS" altLang="ca-ES" sz="2400" b="1" dirty="0">
                <a:solidFill>
                  <a:srgbClr val="3BAF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Modalitats de pagament (Part II)</a:t>
            </a:r>
            <a:endParaRPr lang="ca-ES" altLang="ca-ES" sz="3600" b="1" dirty="0">
              <a:solidFill>
                <a:srgbClr val="3BAF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endParaRPr lang="ca-ES" altLang="ca-ES" sz="3200" b="1" dirty="0">
              <a:solidFill>
                <a:srgbClr val="3BAF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5" name="Rectangle 3">
            <a:extLst>
              <a:ext uri="{FF2B5EF4-FFF2-40B4-BE49-F238E27FC236}">
                <a16:creationId xmlns:a16="http://schemas.microsoft.com/office/drawing/2014/main" id="{22E251F5-AE92-4EE1-A67B-084E0CD9E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3141663"/>
            <a:ext cx="83534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ca-ES" altLang="ca-ES" sz="2000" b="1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</a:pPr>
            <a:endParaRPr lang="ca-ES" altLang="ca-ES" sz="1800" b="1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ca-ES" altLang="ca-ES" sz="1100">
              <a:latin typeface="Calibri" panose="020F0502020204030204" pitchFamily="34" charset="0"/>
            </a:endParaRP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549D1A7E-82FC-49AD-BE14-E70B1791A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9576" y="1450752"/>
            <a:ext cx="9030105" cy="451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52000" tIns="252000" rIns="252000" bIns="252000">
            <a:spAutoFit/>
          </a:bodyPr>
          <a:lstStyle/>
          <a:p>
            <a:pPr marL="742950" lvl="1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b="1" u="sng" dirty="0" err="1">
                <a:latin typeface="Arial" charset="0"/>
                <a:ea typeface="ＭＳ Ｐゴシック" pitchFamily="-84" charset="-128"/>
              </a:rPr>
              <a:t>Pagament</a:t>
            </a:r>
            <a:r>
              <a:rPr lang="en-US" sz="2000" b="1" u="sng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2000" b="1" u="sng" dirty="0" err="1">
                <a:latin typeface="Arial" charset="0"/>
                <a:ea typeface="ＭＳ Ｐゴシック" pitchFamily="-84" charset="-128"/>
              </a:rPr>
              <a:t>immediat</a:t>
            </a:r>
            <a:r>
              <a:rPr lang="en-US" sz="2000" b="1" u="sng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2000" b="1" u="sng" dirty="0" err="1">
                <a:latin typeface="Arial" charset="0"/>
                <a:ea typeface="ＭＳ Ｐゴシック" pitchFamily="-84" charset="-128"/>
              </a:rPr>
              <a:t>en</a:t>
            </a:r>
            <a:r>
              <a:rPr lang="en-US" sz="2000" b="1" u="sng" dirty="0">
                <a:latin typeface="Arial" charset="0"/>
                <a:ea typeface="ＭＳ Ｐゴシック" pitchFamily="-84" charset="-128"/>
              </a:rPr>
              <a:t> un ÚNIC termini.</a:t>
            </a:r>
            <a:endParaRPr lang="en-US" sz="2000" u="sng" dirty="0">
              <a:latin typeface="Arial" charset="0"/>
              <a:ea typeface="ＭＳ Ｐゴシック" pitchFamily="-84" charset="-128"/>
            </a:endParaRPr>
          </a:p>
          <a:p>
            <a:pPr algn="just" eaLnBrk="1" hangingPunct="1">
              <a:defRPr/>
            </a:pPr>
            <a:endParaRPr lang="en-US" sz="2000" dirty="0">
              <a:latin typeface="Arial" charset="0"/>
              <a:ea typeface="ＭＳ Ｐゴシック" pitchFamily="-84" charset="-128"/>
            </a:endParaRPr>
          </a:p>
          <a:p>
            <a:pPr marL="742950" lvl="1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b="1" u="sng" dirty="0" err="1">
                <a:latin typeface="Arial" charset="0"/>
                <a:ea typeface="ＭＳ Ｐゴシック" pitchFamily="-84" charset="-128"/>
              </a:rPr>
              <a:t>Pagament</a:t>
            </a:r>
            <a:r>
              <a:rPr lang="en-US" sz="2000" b="1" u="sng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2000" b="1" u="sng" dirty="0" err="1">
                <a:latin typeface="Arial" charset="0"/>
                <a:ea typeface="ＭＳ Ｐゴシック" pitchFamily="-84" charset="-128"/>
              </a:rPr>
              <a:t>ajornat</a:t>
            </a:r>
            <a:r>
              <a:rPr lang="en-US" sz="2000" b="1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2000" dirty="0" err="1">
                <a:latin typeface="Arial" charset="0"/>
                <a:ea typeface="ＭＳ Ｐゴシック" pitchFamily="-84" charset="-128"/>
              </a:rPr>
              <a:t>en</a:t>
            </a:r>
            <a:r>
              <a:rPr lang="en-US" sz="2000" dirty="0">
                <a:latin typeface="Arial" charset="0"/>
                <a:ea typeface="ＭＳ Ｐゴシック" pitchFamily="-84" charset="-128"/>
              </a:rPr>
              <a:t> TRES </a:t>
            </a:r>
            <a:r>
              <a:rPr lang="en-US" sz="2000" dirty="0" err="1">
                <a:latin typeface="Arial" charset="0"/>
                <a:ea typeface="ＭＳ Ｐゴシック" pitchFamily="-84" charset="-128"/>
              </a:rPr>
              <a:t>terminis</a:t>
            </a:r>
            <a:r>
              <a:rPr lang="en-US" sz="2000" dirty="0">
                <a:latin typeface="Arial" charset="0"/>
                <a:ea typeface="ＭＳ Ｐゴシック" pitchFamily="-84" charset="-128"/>
              </a:rPr>
              <a:t> (no es </a:t>
            </a:r>
            <a:r>
              <a:rPr lang="en-US" sz="2000" dirty="0" err="1">
                <a:latin typeface="Arial" charset="0"/>
                <a:ea typeface="ＭＳ Ｐゴシック" pitchFamily="-84" charset="-128"/>
              </a:rPr>
              <a:t>poden</a:t>
            </a:r>
            <a:r>
              <a:rPr lang="en-US" sz="20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2000" dirty="0" err="1">
                <a:latin typeface="Arial" charset="0"/>
                <a:ea typeface="ＭＳ Ｐゴシック" pitchFamily="-84" charset="-128"/>
              </a:rPr>
              <a:t>modificar</a:t>
            </a:r>
            <a:r>
              <a:rPr lang="en-US" sz="2000" dirty="0">
                <a:latin typeface="Arial" charset="0"/>
                <a:ea typeface="ＭＳ Ｐゴシック" pitchFamily="-84" charset="-128"/>
              </a:rPr>
              <a:t>).</a:t>
            </a:r>
          </a:p>
          <a:p>
            <a:pPr marL="742950" lvl="1" indent="-285750" algn="just" eaLnBrk="1" hangingPunct="1">
              <a:buFont typeface="Arial" panose="020B0604020202020204" pitchFamily="34" charset="0"/>
              <a:buChar char="•"/>
              <a:defRPr/>
            </a:pPr>
            <a:endParaRPr lang="en-US" sz="2000" b="1" dirty="0">
              <a:latin typeface="Arial" charset="0"/>
              <a:ea typeface="ＭＳ Ｐゴシック" pitchFamily="-84" charset="-128"/>
            </a:endParaRPr>
          </a:p>
          <a:p>
            <a:pPr marL="1257300" lvl="2" indent="-342900" algn="just" eaLnBrk="1" hangingPunct="1">
              <a:buFont typeface="Calibri" pitchFamily="-84" charset="0"/>
              <a:buAutoNum type="alphaLcPeriod"/>
              <a:defRPr/>
            </a:pPr>
            <a:r>
              <a:rPr lang="en-US" sz="2000" dirty="0">
                <a:latin typeface="Arial" charset="0"/>
                <a:ea typeface="ＭＳ Ｐゴシック" pitchFamily="-84" charset="-128"/>
              </a:rPr>
              <a:t>El </a:t>
            </a:r>
            <a:r>
              <a:rPr lang="en-US" sz="2000" b="1" dirty="0">
                <a:latin typeface="Arial" charset="0"/>
                <a:ea typeface="ＭＳ Ｐゴシック" pitchFamily="-84" charset="-128"/>
              </a:rPr>
              <a:t>primer</a:t>
            </a:r>
            <a:r>
              <a:rPr lang="en-US" sz="2000" dirty="0">
                <a:latin typeface="Arial" charset="0"/>
                <a:ea typeface="ＭＳ Ｐゴシック" pitchFamily="-84" charset="-128"/>
              </a:rPr>
              <a:t> termini </a:t>
            </a:r>
            <a:r>
              <a:rPr lang="en-US" sz="2000" b="1" dirty="0">
                <a:latin typeface="Arial" charset="0"/>
                <a:ea typeface="ＭＳ Ｐゴシック" pitchFamily="-84" charset="-128"/>
              </a:rPr>
              <a:t>en el moment de </a:t>
            </a:r>
            <a:r>
              <a:rPr lang="en-US" sz="2000" b="1" dirty="0" err="1">
                <a:latin typeface="Arial" charset="0"/>
                <a:ea typeface="ＭＳ Ｐゴシック" pitchFamily="-84" charset="-128"/>
              </a:rPr>
              <a:t>formalitzar</a:t>
            </a:r>
            <a:r>
              <a:rPr lang="en-US" sz="2000" b="1" dirty="0">
                <a:latin typeface="Arial" charset="0"/>
                <a:ea typeface="ＭＳ Ｐゴシック" pitchFamily="-84" charset="-128"/>
              </a:rPr>
              <a:t> la </a:t>
            </a:r>
            <a:r>
              <a:rPr lang="en-US" sz="2000" b="1" dirty="0" err="1">
                <a:latin typeface="Arial" charset="0"/>
                <a:ea typeface="ＭＳ Ｐゴシック" pitchFamily="-84" charset="-128"/>
              </a:rPr>
              <a:t>matrícula</a:t>
            </a:r>
            <a:r>
              <a:rPr lang="en-US" sz="2000" dirty="0">
                <a:latin typeface="Arial" charset="0"/>
                <a:ea typeface="ＭＳ Ｐゴシック" pitchFamily="-84" charset="-128"/>
              </a:rPr>
              <a:t>: </a:t>
            </a:r>
            <a:r>
              <a:rPr lang="en-US" sz="2000" dirty="0" err="1">
                <a:latin typeface="Arial" charset="0"/>
                <a:ea typeface="ＭＳ Ｐゴシック" pitchFamily="-84" charset="-128"/>
              </a:rPr>
              <a:t>s’abonen</a:t>
            </a:r>
            <a:r>
              <a:rPr lang="en-US" sz="2000" dirty="0">
                <a:latin typeface="Arial" charset="0"/>
                <a:ea typeface="ＭＳ Ｐゴシック" pitchFamily="-84" charset="-128"/>
              </a:rPr>
              <a:t> les taxes </a:t>
            </a:r>
            <a:r>
              <a:rPr lang="en-US" sz="2000" dirty="0" err="1">
                <a:latin typeface="Arial" charset="0"/>
                <a:ea typeface="ＭＳ Ｐゴシック" pitchFamily="-84" charset="-128"/>
              </a:rPr>
              <a:t>administratives</a:t>
            </a:r>
            <a:r>
              <a:rPr lang="en-US" sz="20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2000" dirty="0" err="1">
                <a:latin typeface="Arial" charset="0"/>
                <a:ea typeface="ＭＳ Ｐゴシック" pitchFamily="-84" charset="-128"/>
              </a:rPr>
              <a:t>més</a:t>
            </a:r>
            <a:r>
              <a:rPr lang="en-US" sz="2000" dirty="0">
                <a:latin typeface="Arial" charset="0"/>
                <a:ea typeface="ＭＳ Ｐゴシック" pitchFamily="-84" charset="-128"/>
              </a:rPr>
              <a:t> el 30% de </a:t>
            </a:r>
            <a:r>
              <a:rPr lang="en-US" sz="2000" dirty="0" err="1">
                <a:latin typeface="Arial" charset="0"/>
                <a:ea typeface="ＭＳ Ｐゴシック" pitchFamily="-84" charset="-128"/>
              </a:rPr>
              <a:t>l’import</a:t>
            </a:r>
            <a:r>
              <a:rPr lang="en-US" sz="2000" dirty="0">
                <a:latin typeface="Arial" charset="0"/>
                <a:ea typeface="ＭＳ Ｐゴシック" pitchFamily="-84" charset="-128"/>
              </a:rPr>
              <a:t> dels </a:t>
            </a:r>
            <a:r>
              <a:rPr lang="en-US" sz="2000" dirty="0" err="1">
                <a:latin typeface="Arial" charset="0"/>
                <a:ea typeface="ＭＳ Ｐゴシック" pitchFamily="-84" charset="-128"/>
              </a:rPr>
              <a:t>crèdits</a:t>
            </a:r>
            <a:r>
              <a:rPr lang="en-US" sz="20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2000" dirty="0" err="1">
                <a:latin typeface="Arial" charset="0"/>
                <a:ea typeface="ＭＳ Ｐゴシック" pitchFamily="-84" charset="-128"/>
              </a:rPr>
              <a:t>matriculats</a:t>
            </a:r>
            <a:r>
              <a:rPr lang="en-US" sz="2000" dirty="0">
                <a:latin typeface="Arial" charset="0"/>
                <a:ea typeface="ＭＳ Ｐゴシック" pitchFamily="-84" charset="-128"/>
              </a:rPr>
              <a:t>.</a:t>
            </a:r>
          </a:p>
          <a:p>
            <a:pPr marL="1257300" lvl="2" indent="-342900" algn="just" eaLnBrk="1" hangingPunct="1">
              <a:buFont typeface="Calibri" pitchFamily="-84" charset="0"/>
              <a:buAutoNum type="alphaLcPeriod"/>
              <a:defRPr/>
            </a:pPr>
            <a:endParaRPr lang="en-US" sz="2000" dirty="0">
              <a:latin typeface="Arial" charset="0"/>
              <a:ea typeface="ＭＳ Ｐゴシック" pitchFamily="-84" charset="-128"/>
            </a:endParaRPr>
          </a:p>
          <a:p>
            <a:pPr marL="1257300" lvl="2" indent="-342900" algn="just" eaLnBrk="1" hangingPunct="1">
              <a:buFont typeface="Calibri" pitchFamily="-84" charset="0"/>
              <a:buAutoNum type="alphaLcPeriod"/>
              <a:defRPr/>
            </a:pPr>
            <a:r>
              <a:rPr lang="en-US" sz="2000" dirty="0">
                <a:latin typeface="Arial" charset="0"/>
                <a:ea typeface="ＭＳ Ｐゴシック" pitchFamily="-84" charset="-128"/>
              </a:rPr>
              <a:t>El </a:t>
            </a:r>
            <a:r>
              <a:rPr lang="en-US" sz="2000" b="1" dirty="0" err="1">
                <a:latin typeface="Arial" charset="0"/>
                <a:ea typeface="ＭＳ Ｐゴシック" pitchFamily="-84" charset="-128"/>
              </a:rPr>
              <a:t>segon</a:t>
            </a:r>
            <a:r>
              <a:rPr lang="en-US" sz="2000" dirty="0">
                <a:latin typeface="Arial" charset="0"/>
                <a:ea typeface="ＭＳ Ｐゴシック" pitchFamily="-84" charset="-128"/>
              </a:rPr>
              <a:t> termini </a:t>
            </a:r>
            <a:r>
              <a:rPr lang="en-US" sz="2000" b="1" dirty="0">
                <a:latin typeface="Arial" charset="0"/>
                <a:ea typeface="ＭＳ Ｐゴシック" pitchFamily="-84" charset="-128"/>
              </a:rPr>
              <a:t>a </a:t>
            </a:r>
            <a:r>
              <a:rPr lang="en-US" sz="2000" b="1" dirty="0" err="1">
                <a:latin typeface="Arial" charset="0"/>
                <a:ea typeface="ＭＳ Ｐゴシック" pitchFamily="-84" charset="-128"/>
              </a:rPr>
              <a:t>partir</a:t>
            </a:r>
            <a:r>
              <a:rPr lang="en-US" sz="2000" b="1" dirty="0">
                <a:latin typeface="Arial" charset="0"/>
                <a:ea typeface="ＭＳ Ｐゴシック" pitchFamily="-84" charset="-128"/>
              </a:rPr>
              <a:t> del 15 de </a:t>
            </a:r>
            <a:r>
              <a:rPr lang="en-US" sz="2000" b="1" dirty="0" err="1">
                <a:latin typeface="Arial" charset="0"/>
                <a:ea typeface="ＭＳ Ｐゴシック" pitchFamily="-84" charset="-128"/>
              </a:rPr>
              <a:t>novembre</a:t>
            </a:r>
            <a:r>
              <a:rPr lang="en-US" sz="2000" dirty="0">
                <a:latin typeface="Arial" charset="0"/>
                <a:ea typeface="ＭＳ Ｐゴシック" pitchFamily="-84" charset="-128"/>
              </a:rPr>
              <a:t>: </a:t>
            </a:r>
            <a:r>
              <a:rPr lang="en-US" sz="2000" dirty="0" err="1">
                <a:latin typeface="Arial" charset="0"/>
                <a:ea typeface="ＭＳ Ｐゴシック" pitchFamily="-84" charset="-128"/>
              </a:rPr>
              <a:t>s’abona</a:t>
            </a:r>
            <a:r>
              <a:rPr lang="en-US" sz="2000" dirty="0">
                <a:latin typeface="Arial" charset="0"/>
                <a:ea typeface="ＭＳ Ｐゴシック" pitchFamily="-84" charset="-128"/>
              </a:rPr>
              <a:t> el 30% de </a:t>
            </a:r>
            <a:r>
              <a:rPr lang="en-US" sz="2000" dirty="0" err="1">
                <a:latin typeface="Arial" charset="0"/>
                <a:ea typeface="ＭＳ Ｐゴシック" pitchFamily="-84" charset="-128"/>
              </a:rPr>
              <a:t>l’import</a:t>
            </a:r>
            <a:r>
              <a:rPr lang="en-US" sz="2000" dirty="0">
                <a:latin typeface="Arial" charset="0"/>
                <a:ea typeface="ＭＳ Ｐゴシック" pitchFamily="-84" charset="-128"/>
              </a:rPr>
              <a:t> dels </a:t>
            </a:r>
            <a:r>
              <a:rPr lang="en-US" sz="2000" dirty="0" err="1">
                <a:latin typeface="Arial" charset="0"/>
                <a:ea typeface="ＭＳ Ｐゴシック" pitchFamily="-84" charset="-128"/>
              </a:rPr>
              <a:t>crèdits</a:t>
            </a:r>
            <a:r>
              <a:rPr lang="en-US" sz="20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2000" dirty="0" err="1">
                <a:latin typeface="Arial" charset="0"/>
                <a:ea typeface="ＭＳ Ｐゴシック" pitchFamily="-84" charset="-128"/>
              </a:rPr>
              <a:t>matriculats</a:t>
            </a:r>
            <a:r>
              <a:rPr lang="en-US" sz="2000" dirty="0">
                <a:latin typeface="Arial" charset="0"/>
                <a:ea typeface="ＭＳ Ｐゴシック" pitchFamily="-84" charset="-128"/>
              </a:rPr>
              <a:t>. </a:t>
            </a:r>
          </a:p>
          <a:p>
            <a:pPr marL="1257300" lvl="2" indent="-342900" algn="just" eaLnBrk="1" hangingPunct="1">
              <a:buFont typeface="Calibri" pitchFamily="-84" charset="0"/>
              <a:buAutoNum type="alphaLcPeriod"/>
              <a:defRPr/>
            </a:pPr>
            <a:endParaRPr lang="en-US" sz="2000" dirty="0">
              <a:latin typeface="Arial" charset="0"/>
              <a:ea typeface="ＭＳ Ｐゴシック" pitchFamily="-84" charset="-128"/>
            </a:endParaRPr>
          </a:p>
          <a:p>
            <a:pPr marL="1257300" lvl="2" indent="-342900" algn="just" eaLnBrk="1" hangingPunct="1">
              <a:buFont typeface="Calibri" pitchFamily="-84" charset="0"/>
              <a:buAutoNum type="alphaLcPeriod"/>
              <a:defRPr/>
            </a:pPr>
            <a:r>
              <a:rPr lang="en-US" sz="2000" dirty="0">
                <a:latin typeface="Arial" charset="0"/>
                <a:ea typeface="ＭＳ Ｐゴシック" pitchFamily="-84" charset="-128"/>
              </a:rPr>
              <a:t>El </a:t>
            </a:r>
            <a:r>
              <a:rPr lang="en-US" sz="2000" b="1" dirty="0" err="1">
                <a:latin typeface="Arial" charset="0"/>
                <a:ea typeface="ＭＳ Ｐゴシック" pitchFamily="-84" charset="-128"/>
              </a:rPr>
              <a:t>tercer</a:t>
            </a:r>
            <a:r>
              <a:rPr lang="en-US" sz="2000" dirty="0">
                <a:latin typeface="Arial" charset="0"/>
                <a:ea typeface="ＭＳ Ｐゴシック" pitchFamily="-84" charset="-128"/>
              </a:rPr>
              <a:t> termini </a:t>
            </a:r>
            <a:r>
              <a:rPr lang="en-US" sz="2000" b="1" dirty="0">
                <a:latin typeface="Arial" charset="0"/>
                <a:ea typeface="ＭＳ Ｐゴシック" pitchFamily="-84" charset="-128"/>
              </a:rPr>
              <a:t>a </a:t>
            </a:r>
            <a:r>
              <a:rPr lang="en-US" sz="2000" b="1" dirty="0" err="1">
                <a:latin typeface="Arial" charset="0"/>
                <a:ea typeface="ＭＳ Ｐゴシック" pitchFamily="-84" charset="-128"/>
              </a:rPr>
              <a:t>partir</a:t>
            </a:r>
            <a:r>
              <a:rPr lang="en-US" sz="2000" b="1" dirty="0">
                <a:latin typeface="Arial" charset="0"/>
                <a:ea typeface="ＭＳ Ｐゴシック" pitchFamily="-84" charset="-128"/>
              </a:rPr>
              <a:t> del 20 de </a:t>
            </a:r>
            <a:r>
              <a:rPr lang="en-US" sz="2000" b="1" dirty="0" err="1">
                <a:latin typeface="Arial" charset="0"/>
                <a:ea typeface="ＭＳ Ｐゴシック" pitchFamily="-84" charset="-128"/>
              </a:rPr>
              <a:t>desembre</a:t>
            </a:r>
            <a:r>
              <a:rPr lang="en-US" sz="2000" dirty="0">
                <a:latin typeface="Arial" charset="0"/>
                <a:ea typeface="ＭＳ Ｐゴシック" pitchFamily="-84" charset="-128"/>
              </a:rPr>
              <a:t>: </a:t>
            </a:r>
            <a:r>
              <a:rPr lang="en-US" sz="2000" dirty="0" err="1">
                <a:latin typeface="Arial" charset="0"/>
                <a:ea typeface="ＭＳ Ｐゴシック" pitchFamily="-84" charset="-128"/>
              </a:rPr>
              <a:t>s’abona</a:t>
            </a:r>
            <a:r>
              <a:rPr lang="en-US" sz="2000" dirty="0">
                <a:latin typeface="Arial" charset="0"/>
                <a:ea typeface="ＭＳ Ｐゴシック" pitchFamily="-84" charset="-128"/>
              </a:rPr>
              <a:t> el 40% </a:t>
            </a:r>
            <a:r>
              <a:rPr lang="en-US" sz="2000" dirty="0" err="1">
                <a:latin typeface="Arial" charset="0"/>
                <a:ea typeface="ＭＳ Ｐゴシック" pitchFamily="-84" charset="-128"/>
              </a:rPr>
              <a:t>restant</a:t>
            </a:r>
            <a:r>
              <a:rPr lang="en-US" sz="2000" dirty="0">
                <a:latin typeface="Arial" charset="0"/>
                <a:ea typeface="ＭＳ Ｐゴシック" pitchFamily="-84" charset="-128"/>
              </a:rPr>
              <a:t>.</a:t>
            </a:r>
          </a:p>
        </p:txBody>
      </p:sp>
      <p:pic>
        <p:nvPicPr>
          <p:cNvPr id="12297" name="Imagen 2" descr="Imagen que contiene señal&#10;&#10;Descripción generada automáticamente">
            <a:extLst>
              <a:ext uri="{FF2B5EF4-FFF2-40B4-BE49-F238E27FC236}">
                <a16:creationId xmlns:a16="http://schemas.microsoft.com/office/drawing/2014/main" id="{DDF3A1B3-0F7E-4DFC-B181-BBCDE51B8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577" y="1514475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Agrupar 11"/>
          <p:cNvGrpSpPr/>
          <p:nvPr/>
        </p:nvGrpSpPr>
        <p:grpSpPr>
          <a:xfrm>
            <a:off x="9252" y="-63248"/>
            <a:ext cx="9315276" cy="1260101"/>
            <a:chOff x="9253" y="-63248"/>
            <a:chExt cx="9152204" cy="1260101"/>
          </a:xfrm>
        </p:grpSpPr>
        <p:sp>
          <p:nvSpPr>
            <p:cNvPr id="13" name="Rectángulo 12"/>
            <p:cNvSpPr>
              <a:spLocks/>
            </p:cNvSpPr>
            <p:nvPr/>
          </p:nvSpPr>
          <p:spPr bwMode="auto">
            <a:xfrm>
              <a:off x="17457" y="-63248"/>
              <a:ext cx="9144000" cy="1260000"/>
            </a:xfrm>
            <a:prstGeom prst="rect">
              <a:avLst/>
            </a:prstGeom>
            <a:solidFill>
              <a:srgbClr val="FFFFD3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  <p:pic>
          <p:nvPicPr>
            <p:cNvPr id="14" name="Imagen 12" descr="Icono&#10;&#10;Descripción generada automáticamente">
              <a:extLst>
                <a:ext uri="{FF2B5EF4-FFF2-40B4-BE49-F238E27FC236}">
                  <a16:creationId xmlns:a16="http://schemas.microsoft.com/office/drawing/2014/main" id="{58EFF8BE-C8DE-4894-AA31-D120717A0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3" y="-27384"/>
              <a:ext cx="4994796" cy="1224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n 6">
            <a:extLst>
              <a:ext uri="{FF2B5EF4-FFF2-40B4-BE49-F238E27FC236}">
                <a16:creationId xmlns:a16="http://schemas.microsoft.com/office/drawing/2014/main" id="{F5C3BAA5-8294-4C5B-B684-A2F2CCECE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4FF9F5F6-4AD0-4D01-99A8-67BD53D9414C}"/>
              </a:ext>
            </a:extLst>
          </p:cNvPr>
          <p:cNvSpPr/>
          <p:nvPr/>
        </p:nvSpPr>
        <p:spPr>
          <a:xfrm>
            <a:off x="0" y="0"/>
            <a:ext cx="9144000" cy="584993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schemeClr val="tx1"/>
              </a:solidFill>
              <a:latin typeface="Arial" charset="0"/>
              <a:ea typeface="ＭＳ Ｐゴシック" pitchFamily="-84" charset="-128"/>
            </a:endParaRPr>
          </a:p>
        </p:txBody>
      </p:sp>
      <p:pic>
        <p:nvPicPr>
          <p:cNvPr id="13316" name="Imagen 7" descr="uab-log.png">
            <a:extLst>
              <a:ext uri="{FF2B5EF4-FFF2-40B4-BE49-F238E27FC236}">
                <a16:creationId xmlns:a16="http://schemas.microsoft.com/office/drawing/2014/main" id="{D8C6774A-CA70-4443-AAED-42875DD2E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6161088"/>
            <a:ext cx="2179638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Marcador de número de diapositiva 4">
            <a:extLst>
              <a:ext uri="{FF2B5EF4-FFF2-40B4-BE49-F238E27FC236}">
                <a16:creationId xmlns:a16="http://schemas.microsoft.com/office/drawing/2014/main" id="{C3A92BF9-7DD9-47DD-A924-2BC336DD79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81725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4DEDC107-146D-43DC-9003-55C2094E21FD}" type="slidenum">
              <a:rPr lang="es-ES" altLang="ca-E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s-ES" altLang="ca-E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8" name="CuadroTexto 16">
            <a:extLst>
              <a:ext uri="{FF2B5EF4-FFF2-40B4-BE49-F238E27FC236}">
                <a16:creationId xmlns:a16="http://schemas.microsoft.com/office/drawing/2014/main" id="{41AD929B-E247-4032-B103-EA7281800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165709"/>
            <a:ext cx="760095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85000"/>
              </a:lnSpc>
            </a:pPr>
            <a:endParaRPr lang="is-IS" altLang="ca-E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r>
              <a:rPr lang="is-IS" altLang="ca-ES" sz="2400" b="1" dirty="0">
                <a:solidFill>
                  <a:srgbClr val="3BAF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Modalitats de pagament (Part III)</a:t>
            </a:r>
            <a:endParaRPr lang="ca-ES" altLang="ca-ES" sz="3600" b="1" dirty="0">
              <a:solidFill>
                <a:srgbClr val="3BAF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endParaRPr lang="ca-ES" altLang="ca-E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Rectangle 3">
            <a:extLst>
              <a:ext uri="{FF2B5EF4-FFF2-40B4-BE49-F238E27FC236}">
                <a16:creationId xmlns:a16="http://schemas.microsoft.com/office/drawing/2014/main" id="{A8FF4994-21DF-453F-A95A-84A67A251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2859088"/>
            <a:ext cx="8353425" cy="345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ca-ES" altLang="ca-ES" sz="2000" b="1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</a:pPr>
            <a:endParaRPr lang="ca-ES" altLang="ca-ES" sz="1800" b="1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ca-ES" altLang="ca-ES" sz="1100">
              <a:latin typeface="Calibri" panose="020F0502020204030204" pitchFamily="34" charset="0"/>
            </a:endParaRPr>
          </a:p>
        </p:txBody>
      </p:sp>
      <p:sp>
        <p:nvSpPr>
          <p:cNvPr id="13320" name="TextBox 7">
            <a:extLst>
              <a:ext uri="{FF2B5EF4-FFF2-40B4-BE49-F238E27FC236}">
                <a16:creationId xmlns:a16="http://schemas.microsoft.com/office/drawing/2014/main" id="{6085D45C-75A6-4A0E-B270-E3DC6B330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" y="1687936"/>
            <a:ext cx="7608887" cy="389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2000" tIns="252000" rIns="252000" bIns="252000">
            <a:spAutoFit/>
          </a:bodyPr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00100" indent="-3429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/>
            <a:r>
              <a:rPr lang="en-US" altLang="es-ES" sz="2000" b="1" u="sng" dirty="0">
                <a:latin typeface="Arial" panose="020B0604020202020204" pitchFamily="34" charset="0"/>
                <a:ea typeface="MS PGothic" panose="020B0600070205080204" pitchFamily="34" charset="-128"/>
              </a:rPr>
              <a:t>PROGRAMA FINAN (</a:t>
            </a:r>
            <a:r>
              <a:rPr lang="en-US" altLang="es-ES" sz="2000" b="1" u="sng" dirty="0" err="1">
                <a:latin typeface="Arial" panose="020B0604020202020204" pitchFamily="34" charset="0"/>
                <a:ea typeface="MS PGothic" panose="020B0600070205080204" pitchFamily="34" charset="-128"/>
              </a:rPr>
              <a:t>Préstec</a:t>
            </a:r>
            <a:r>
              <a:rPr lang="en-US" altLang="es-ES" sz="2000" b="1" u="sng" dirty="0">
                <a:latin typeface="Arial" panose="020B0604020202020204" pitchFamily="34" charset="0"/>
                <a:ea typeface="MS PGothic" panose="020B0600070205080204" pitchFamily="34" charset="-128"/>
              </a:rPr>
              <a:t> AGAUR)</a:t>
            </a:r>
            <a:endParaRPr lang="en-US" altLang="es-ES" sz="2000" b="1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just" eaLnBrk="1" hangingPunct="1"/>
            <a:endParaRPr lang="en-US" altLang="es-ES" sz="2000" b="1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just" eaLnBrk="1" hangingPunct="1"/>
            <a:r>
              <a:rPr lang="en-US" altLang="es-ES" sz="2000" dirty="0">
                <a:latin typeface="Arial" panose="020B0604020202020204" pitchFamily="34" charset="0"/>
                <a:ea typeface="MS PGothic" panose="020B0600070205080204" pitchFamily="34" charset="-128"/>
              </a:rPr>
              <a:t>Es pot </a:t>
            </a:r>
            <a:r>
              <a:rPr lang="en-US" altLang="es-ES" sz="2000" dirty="0" err="1">
                <a:latin typeface="Arial" panose="020B0604020202020204" pitchFamily="34" charset="0"/>
                <a:ea typeface="MS PGothic" panose="020B0600070205080204" pitchFamily="34" charset="-128"/>
              </a:rPr>
              <a:t>finançar</a:t>
            </a:r>
            <a:r>
              <a:rPr lang="en-US" altLang="es-ES" sz="2000" dirty="0">
                <a:latin typeface="Arial" panose="020B0604020202020204" pitchFamily="34" charset="0"/>
                <a:ea typeface="MS PGothic" panose="020B0600070205080204" pitchFamily="34" charset="-128"/>
              </a:rPr>
              <a:t> el 100% de </a:t>
            </a:r>
            <a:r>
              <a:rPr lang="en-US" altLang="es-ES" sz="2000" dirty="0" err="1">
                <a:latin typeface="Arial" panose="020B0604020202020204" pitchFamily="34" charset="0"/>
                <a:ea typeface="MS PGothic" panose="020B0600070205080204" pitchFamily="34" charset="-128"/>
              </a:rPr>
              <a:t>l’import</a:t>
            </a:r>
            <a:r>
              <a:rPr lang="en-US" altLang="es-ES" sz="2000" dirty="0">
                <a:latin typeface="Arial" panose="020B0604020202020204" pitchFamily="34" charset="0"/>
                <a:ea typeface="MS PGothic" panose="020B0600070205080204" pitchFamily="34" charset="-128"/>
              </a:rPr>
              <a:t> de la </a:t>
            </a:r>
            <a:r>
              <a:rPr lang="en-US" altLang="es-ES" sz="2000" dirty="0" err="1">
                <a:latin typeface="Arial" panose="020B0604020202020204" pitchFamily="34" charset="0"/>
                <a:ea typeface="MS PGothic" panose="020B0600070205080204" pitchFamily="34" charset="-128"/>
              </a:rPr>
              <a:t>matrícula</a:t>
            </a:r>
            <a:r>
              <a:rPr lang="en-US" altLang="es-ES" sz="2000" dirty="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es-ES" sz="2000" dirty="0" err="1">
                <a:latin typeface="Arial" panose="020B0604020202020204" pitchFamily="34" charset="0"/>
                <a:ea typeface="MS PGothic" panose="020B0600070205080204" pitchFamily="34" charset="-128"/>
              </a:rPr>
              <a:t>mitjançant</a:t>
            </a:r>
            <a:r>
              <a:rPr lang="en-US" altLang="es-ES" sz="2000" dirty="0">
                <a:latin typeface="Arial" panose="020B0604020202020204" pitchFamily="34" charset="0"/>
                <a:ea typeface="MS PGothic" panose="020B0600070205080204" pitchFamily="34" charset="-128"/>
              </a:rPr>
              <a:t> la </a:t>
            </a:r>
            <a:r>
              <a:rPr lang="en-US" altLang="es-ES" sz="2000" dirty="0" err="1">
                <a:latin typeface="Arial" panose="020B0604020202020204" pitchFamily="34" charset="0"/>
                <a:ea typeface="MS PGothic" panose="020B0600070205080204" pitchFamily="34" charset="-128"/>
              </a:rPr>
              <a:t>contractació</a:t>
            </a:r>
            <a:r>
              <a:rPr lang="en-US" altLang="es-ES" sz="2000" dirty="0">
                <a:latin typeface="Arial" panose="020B0604020202020204" pitchFamily="34" charset="0"/>
                <a:ea typeface="MS PGothic" panose="020B0600070205080204" pitchFamily="34" charset="-128"/>
              </a:rPr>
              <a:t> d’un </a:t>
            </a:r>
            <a:r>
              <a:rPr lang="en-US" altLang="es-ES" sz="2000" dirty="0" err="1">
                <a:latin typeface="Arial" panose="020B0604020202020204" pitchFamily="34" charset="0"/>
                <a:ea typeface="MS PGothic" panose="020B0600070205080204" pitchFamily="34" charset="-128"/>
              </a:rPr>
              <a:t>préstec</a:t>
            </a:r>
            <a:r>
              <a:rPr lang="en-US" altLang="es-ES" sz="2000" dirty="0">
                <a:latin typeface="Arial" panose="020B0604020202020204" pitchFamily="34" charset="0"/>
                <a:ea typeface="MS PGothic" panose="020B0600070205080204" pitchFamily="34" charset="-128"/>
              </a:rPr>
              <a:t> que </a:t>
            </a:r>
            <a:r>
              <a:rPr lang="en-US" altLang="es-ES" sz="2000" dirty="0" err="1">
                <a:latin typeface="Arial" panose="020B0604020202020204" pitchFamily="34" charset="0"/>
                <a:ea typeface="MS PGothic" panose="020B0600070205080204" pitchFamily="34" charset="-128"/>
              </a:rPr>
              <a:t>permet</a:t>
            </a:r>
            <a:r>
              <a:rPr lang="en-US" altLang="es-ES" sz="2000" dirty="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es-ES" sz="2000" dirty="0" err="1">
                <a:latin typeface="Arial" panose="020B0604020202020204" pitchFamily="34" charset="0"/>
                <a:ea typeface="MS PGothic" panose="020B0600070205080204" pitchFamily="34" charset="-128"/>
              </a:rPr>
              <a:t>fraccionar</a:t>
            </a:r>
            <a:r>
              <a:rPr lang="en-US" altLang="es-ES" sz="2000" dirty="0">
                <a:latin typeface="Arial" panose="020B0604020202020204" pitchFamily="34" charset="0"/>
                <a:ea typeface="MS PGothic" panose="020B0600070205080204" pitchFamily="34" charset="-128"/>
              </a:rPr>
              <a:t> el </a:t>
            </a:r>
            <a:r>
              <a:rPr lang="en-US" altLang="es-ES" sz="2000" dirty="0" err="1">
                <a:latin typeface="Arial" panose="020B0604020202020204" pitchFamily="34" charset="0"/>
                <a:ea typeface="MS PGothic" panose="020B0600070205080204" pitchFamily="34" charset="-128"/>
              </a:rPr>
              <a:t>pagament</a:t>
            </a:r>
            <a:r>
              <a:rPr lang="en-US" altLang="es-ES" sz="2000" dirty="0">
                <a:latin typeface="Arial" panose="020B0604020202020204" pitchFamily="34" charset="0"/>
                <a:ea typeface="MS PGothic" panose="020B0600070205080204" pitchFamily="34" charset="-128"/>
              </a:rPr>
              <a:t> de la </a:t>
            </a:r>
            <a:r>
              <a:rPr lang="en-US" altLang="es-ES" sz="2000" dirty="0" err="1">
                <a:latin typeface="Arial" panose="020B0604020202020204" pitchFamily="34" charset="0"/>
                <a:ea typeface="MS PGothic" panose="020B0600070205080204" pitchFamily="34" charset="-128"/>
              </a:rPr>
              <a:t>matrícula</a:t>
            </a:r>
            <a:r>
              <a:rPr lang="en-US" altLang="es-ES" sz="2000" dirty="0">
                <a:latin typeface="Arial" panose="020B0604020202020204" pitchFamily="34" charset="0"/>
                <a:ea typeface="MS PGothic" panose="020B0600070205080204" pitchFamily="34" charset="-128"/>
              </a:rPr>
              <a:t> en </a:t>
            </a:r>
            <a:r>
              <a:rPr lang="en-US" altLang="es-ES" sz="2000" dirty="0" err="1">
                <a:latin typeface="Arial" panose="020B0604020202020204" pitchFamily="34" charset="0"/>
                <a:ea typeface="MS PGothic" panose="020B0600070205080204" pitchFamily="34" charset="-128"/>
              </a:rPr>
              <a:t>mensualitats</a:t>
            </a:r>
            <a:r>
              <a:rPr lang="en-US" altLang="es-ES" sz="2000" dirty="0">
                <a:latin typeface="Arial" panose="020B0604020202020204" pitchFamily="34" charset="0"/>
                <a:ea typeface="MS PGothic" panose="020B0600070205080204" pitchFamily="34" charset="-128"/>
              </a:rPr>
              <a:t>. Cal </a:t>
            </a:r>
            <a:r>
              <a:rPr lang="en-US" altLang="es-ES" sz="2000" dirty="0" err="1">
                <a:latin typeface="Arial" panose="020B0604020202020204" pitchFamily="34" charset="0"/>
                <a:ea typeface="MS PGothic" panose="020B0600070205080204" pitchFamily="34" charset="-128"/>
              </a:rPr>
              <a:t>triar</a:t>
            </a:r>
            <a:r>
              <a:rPr lang="en-US" altLang="es-ES" sz="2000" dirty="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es-ES" sz="2000" dirty="0" err="1">
                <a:latin typeface="Arial" panose="020B0604020202020204" pitchFamily="34" charset="0"/>
                <a:ea typeface="MS PGothic" panose="020B0600070205080204" pitchFamily="34" charset="-128"/>
              </a:rPr>
              <a:t>aquesta</a:t>
            </a:r>
            <a:r>
              <a:rPr lang="en-US" altLang="es-ES" sz="2000" dirty="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es-ES" sz="2000" dirty="0" err="1">
                <a:latin typeface="Arial" panose="020B0604020202020204" pitchFamily="34" charset="0"/>
                <a:ea typeface="MS PGothic" panose="020B0600070205080204" pitchFamily="34" charset="-128"/>
              </a:rPr>
              <a:t>opció</a:t>
            </a:r>
            <a:r>
              <a:rPr lang="en-US" altLang="es-ES" sz="2000" dirty="0">
                <a:latin typeface="Arial" panose="020B0604020202020204" pitchFamily="34" charset="0"/>
                <a:ea typeface="MS PGothic" panose="020B0600070205080204" pitchFamily="34" charset="-128"/>
              </a:rPr>
              <a:t> en el moment de fer la </a:t>
            </a:r>
            <a:r>
              <a:rPr lang="en-US" altLang="es-ES" sz="2000" dirty="0" err="1">
                <a:latin typeface="Arial" panose="020B0604020202020204" pitchFamily="34" charset="0"/>
                <a:ea typeface="MS PGothic" panose="020B0600070205080204" pitchFamily="34" charset="-128"/>
              </a:rPr>
              <a:t>matrícula</a:t>
            </a:r>
            <a:r>
              <a:rPr lang="en-US" altLang="es-ES" sz="2000" dirty="0">
                <a:latin typeface="Arial" panose="020B0604020202020204" pitchFamily="34" charset="0"/>
                <a:ea typeface="MS PGothic" panose="020B0600070205080204" pitchFamily="34" charset="-128"/>
              </a:rPr>
              <a:t>.</a:t>
            </a:r>
          </a:p>
          <a:p>
            <a:pPr algn="just" eaLnBrk="1" hangingPunct="1"/>
            <a:endParaRPr lang="en-US" altLang="es-ES" sz="20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just" eaLnBrk="1" hangingPunct="1"/>
            <a:endParaRPr lang="en-US" altLang="es-ES" sz="20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just" eaLnBrk="1" hangingPunct="1"/>
            <a:r>
              <a:rPr lang="en-US" altLang="es-ES" sz="2000" dirty="0">
                <a:latin typeface="Arial" panose="020B0604020202020204" pitchFamily="34" charset="0"/>
                <a:ea typeface="MS PGothic" panose="020B0600070205080204" pitchFamily="34" charset="-128"/>
              </a:rPr>
              <a:t>Per a </a:t>
            </a:r>
            <a:r>
              <a:rPr lang="en-US" altLang="es-ES" sz="2000" dirty="0" err="1">
                <a:latin typeface="Arial" panose="020B0604020202020204" pitchFamily="34" charset="0"/>
                <a:ea typeface="MS PGothic" panose="020B0600070205080204" pitchFamily="34" charset="-128"/>
              </a:rPr>
              <a:t>més</a:t>
            </a:r>
            <a:r>
              <a:rPr lang="en-US" altLang="es-ES" sz="2000" dirty="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es-ES" sz="2000" dirty="0" err="1">
                <a:latin typeface="Arial" panose="020B0604020202020204" pitchFamily="34" charset="0"/>
                <a:ea typeface="MS PGothic" panose="020B0600070205080204" pitchFamily="34" charset="-128"/>
              </a:rPr>
              <a:t>informació</a:t>
            </a:r>
            <a:r>
              <a:rPr lang="en-US" altLang="es-ES" sz="2000" dirty="0">
                <a:latin typeface="Arial" panose="020B0604020202020204" pitchFamily="34" charset="0"/>
                <a:ea typeface="MS PGothic" panose="020B0600070205080204" pitchFamily="34" charset="-128"/>
              </a:rPr>
              <a:t>: </a:t>
            </a:r>
          </a:p>
          <a:p>
            <a:pPr algn="just" eaLnBrk="1" hangingPunct="1"/>
            <a:endParaRPr lang="en-US" altLang="es-ES" sz="20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ctr" eaLnBrk="1" hangingPunct="1"/>
            <a:r>
              <a:rPr lang="en-US" altLang="es-ES" sz="2000" dirty="0" err="1">
                <a:solidFill>
                  <a:srgbClr val="0070C0"/>
                </a:solidFill>
                <a:latin typeface="Arial" panose="020B0604020202020204" pitchFamily="34" charset="0"/>
                <a:ea typeface="MS PGothic" panose="020B0600070205080204" pitchFamily="34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Préstecs</a:t>
            </a:r>
            <a:r>
              <a:rPr lang="en-US" altLang="es-ES" sz="2000" dirty="0">
                <a:solidFill>
                  <a:srgbClr val="0070C0"/>
                </a:solidFill>
                <a:latin typeface="Arial" panose="020B0604020202020204" pitchFamily="34" charset="0"/>
                <a:ea typeface="MS PGothic" panose="020B0600070205080204" pitchFamily="34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es-ES" sz="2000" dirty="0" err="1">
                <a:solidFill>
                  <a:srgbClr val="0070C0"/>
                </a:solidFill>
                <a:latin typeface="Arial" panose="020B0604020202020204" pitchFamily="34" charset="0"/>
                <a:ea typeface="MS PGothic" panose="020B0600070205080204" pitchFamily="34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estudiants</a:t>
            </a:r>
            <a:r>
              <a:rPr lang="en-US" altLang="es-ES" sz="2000" dirty="0">
                <a:solidFill>
                  <a:srgbClr val="0070C0"/>
                </a:solidFill>
                <a:latin typeface="Arial" panose="020B0604020202020204" pitchFamily="34" charset="0"/>
                <a:ea typeface="MS PGothic" panose="020B0600070205080204" pitchFamily="34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es-ES" sz="2000" dirty="0" err="1">
                <a:solidFill>
                  <a:srgbClr val="0070C0"/>
                </a:solidFill>
                <a:latin typeface="Arial" panose="020B0604020202020204" pitchFamily="34" charset="0"/>
                <a:ea typeface="MS PGothic" panose="020B0600070205080204" pitchFamily="34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universitaris</a:t>
            </a:r>
            <a:r>
              <a:rPr lang="en-US" altLang="es-ES" sz="2000" dirty="0">
                <a:solidFill>
                  <a:srgbClr val="0070C0"/>
                </a:solidFill>
                <a:latin typeface="Arial" panose="020B0604020202020204" pitchFamily="34" charset="0"/>
                <a:ea typeface="MS PGothic" panose="020B0600070205080204" pitchFamily="34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AGAUR</a:t>
            </a:r>
            <a:endParaRPr lang="en-US" altLang="es-ES" sz="2000" dirty="0">
              <a:solidFill>
                <a:srgbClr val="0070C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3321" name="Imagen 4" descr="Imagen que contiene persona, sostener, parado, hombre&#10;&#10;Descripción generada automáticamente">
            <a:extLst>
              <a:ext uri="{FF2B5EF4-FFF2-40B4-BE49-F238E27FC236}">
                <a16:creationId xmlns:a16="http://schemas.microsoft.com/office/drawing/2014/main" id="{E0ACE28A-2EB2-4228-B74F-33D69C757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2541588"/>
            <a:ext cx="2506662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Agrupar 11"/>
          <p:cNvGrpSpPr/>
          <p:nvPr/>
        </p:nvGrpSpPr>
        <p:grpSpPr>
          <a:xfrm>
            <a:off x="9253" y="-63248"/>
            <a:ext cx="9152204" cy="1260101"/>
            <a:chOff x="9253" y="-63248"/>
            <a:chExt cx="9152204" cy="1260101"/>
          </a:xfrm>
        </p:grpSpPr>
        <p:sp>
          <p:nvSpPr>
            <p:cNvPr id="13" name="Rectángulo 12"/>
            <p:cNvSpPr>
              <a:spLocks/>
            </p:cNvSpPr>
            <p:nvPr/>
          </p:nvSpPr>
          <p:spPr bwMode="auto">
            <a:xfrm>
              <a:off x="17457" y="-63248"/>
              <a:ext cx="9144000" cy="1260000"/>
            </a:xfrm>
            <a:prstGeom prst="rect">
              <a:avLst/>
            </a:prstGeom>
            <a:solidFill>
              <a:srgbClr val="FFFFD3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  <p:pic>
          <p:nvPicPr>
            <p:cNvPr id="14" name="Imagen 12" descr="Icono&#10;&#10;Descripción generada automáticamente">
              <a:extLst>
                <a:ext uri="{FF2B5EF4-FFF2-40B4-BE49-F238E27FC236}">
                  <a16:creationId xmlns:a16="http://schemas.microsoft.com/office/drawing/2014/main" id="{58EFF8BE-C8DE-4894-AA31-D120717A0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3" y="-27384"/>
              <a:ext cx="4994796" cy="1224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Diseño predeterminado">
  <a:themeElements>
    <a:clrScheme name="Personalitza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62699"/>
      </a:hlink>
      <a:folHlink>
        <a:srgbClr val="60C89B"/>
      </a:folHlink>
    </a:clrScheme>
    <a:fontScheme name="Diseño predeterminado">
      <a:majorFont>
        <a:latin typeface="Verdan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AEFB688DC51F409F5A6EC21EE2B2E4" ma:contentTypeVersion="16" ma:contentTypeDescription="Crea un document nou" ma:contentTypeScope="" ma:versionID="7690661fcb1dfe3123f4170ef5571cc9">
  <xsd:schema xmlns:xsd="http://www.w3.org/2001/XMLSchema" xmlns:xs="http://www.w3.org/2001/XMLSchema" xmlns:p="http://schemas.microsoft.com/office/2006/metadata/properties" xmlns:ns2="c4324c5d-3360-4aba-b64a-68fa33097a2b" xmlns:ns3="465e47be-2e80-431a-89e7-26a5b2fe6f69" targetNamespace="http://schemas.microsoft.com/office/2006/metadata/properties" ma:root="true" ma:fieldsID="1761f9aeb3662d5b0b35881ff7aa1a87" ns2:_="" ns3:_="">
    <xsd:import namespace="c4324c5d-3360-4aba-b64a-68fa33097a2b"/>
    <xsd:import namespace="465e47be-2e80-431a-89e7-26a5b2fe6f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324c5d-3360-4aba-b64a-68fa33097a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Etiquetes de la imatge" ma:readOnly="false" ma:fieldId="{5cf76f15-5ced-4ddc-b409-7134ff3c332f}" ma:taxonomyMulti="true" ma:sspId="34c01127-bdf0-454e-9077-a20ba63b60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5e47be-2e80-431a-89e7-26a5b2fe6f6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8285c92-3130-4e6e-b8d1-4f3dda729688}" ma:internalName="TaxCatchAll" ma:showField="CatchAllData" ma:web="465e47be-2e80-431a-89e7-26a5b2fe6f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4324c5d-3360-4aba-b64a-68fa33097a2b">
      <Terms xmlns="http://schemas.microsoft.com/office/infopath/2007/PartnerControls"/>
    </lcf76f155ced4ddcb4097134ff3c332f>
    <TaxCatchAll xmlns="465e47be-2e80-431a-89e7-26a5b2fe6f6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F305AA-BC78-411A-8DED-6D962A7D5C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324c5d-3360-4aba-b64a-68fa33097a2b"/>
    <ds:schemaRef ds:uri="465e47be-2e80-431a-89e7-26a5b2fe6f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1D687F-0846-41FA-99AD-3D852091E148}">
  <ds:schemaRefs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465e47be-2e80-431a-89e7-26a5b2fe6f69"/>
    <ds:schemaRef ds:uri="c4324c5d-3360-4aba-b64a-68fa33097a2b"/>
  </ds:schemaRefs>
</ds:datastoreItem>
</file>

<file path=customXml/itemProps3.xml><?xml version="1.0" encoding="utf-8"?>
<ds:datastoreItem xmlns:ds="http://schemas.openxmlformats.org/officeDocument/2006/customXml" ds:itemID="{B6373A25-E351-42F0-9A8A-C183322FFF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21454</TotalTime>
  <Words>2637</Words>
  <Application>Microsoft Office PowerPoint</Application>
  <PresentationFormat>Presentación en pantalla (4:3)</PresentationFormat>
  <Paragraphs>370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6" baseType="lpstr">
      <vt:lpstr>Arial</vt:lpstr>
      <vt:lpstr>Arial Black</vt:lpstr>
      <vt:lpstr>Calibri</vt:lpstr>
      <vt:lpstr>Times New Roman</vt:lpstr>
      <vt:lpstr>Verdana</vt:lpstr>
      <vt:lpstr>Wingdings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Rectorat</dc:creator>
  <cp:lastModifiedBy>Gestió Acadèmica de Biociències</cp:lastModifiedBy>
  <cp:revision>584</cp:revision>
  <cp:lastPrinted>2018-07-11T11:48:04Z</cp:lastPrinted>
  <dcterms:created xsi:type="dcterms:W3CDTF">2003-07-14T12:05:55Z</dcterms:created>
  <dcterms:modified xsi:type="dcterms:W3CDTF">2022-07-14T08:13:27Z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0x01010062AEFB688DC51F409F5A6EC21EE2B2E4</vt:lpwstr>
  </property>
</Properties>
</file>