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4E_9D2219F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57" r:id="rId3"/>
    <p:sldMasterId id="2147484411" r:id="rId4"/>
    <p:sldMasterId id="2147484423" r:id="rId5"/>
  </p:sldMasterIdLst>
  <p:notesMasterIdLst>
    <p:notesMasterId r:id="rId48"/>
  </p:notesMasterIdLst>
  <p:handoutMasterIdLst>
    <p:handoutMasterId r:id="rId49"/>
  </p:handoutMasterIdLst>
  <p:sldIdLst>
    <p:sldId id="283" r:id="rId6"/>
    <p:sldId id="257" r:id="rId7"/>
    <p:sldId id="258" r:id="rId8"/>
    <p:sldId id="306" r:id="rId9"/>
    <p:sldId id="321" r:id="rId10"/>
    <p:sldId id="308" r:id="rId11"/>
    <p:sldId id="349" r:id="rId12"/>
    <p:sldId id="334" r:id="rId13"/>
    <p:sldId id="295" r:id="rId14"/>
    <p:sldId id="256" r:id="rId15"/>
    <p:sldId id="347" r:id="rId16"/>
    <p:sldId id="348" r:id="rId17"/>
    <p:sldId id="259" r:id="rId18"/>
    <p:sldId id="263" r:id="rId19"/>
    <p:sldId id="264" r:id="rId20"/>
    <p:sldId id="260" r:id="rId21"/>
    <p:sldId id="262" r:id="rId22"/>
    <p:sldId id="353" r:id="rId23"/>
    <p:sldId id="354" r:id="rId24"/>
    <p:sldId id="352" r:id="rId25"/>
    <p:sldId id="355" r:id="rId26"/>
    <p:sldId id="356" r:id="rId27"/>
    <p:sldId id="261" r:id="rId28"/>
    <p:sldId id="337" r:id="rId29"/>
    <p:sldId id="339" r:id="rId30"/>
    <p:sldId id="331" r:id="rId31"/>
    <p:sldId id="326" r:id="rId32"/>
    <p:sldId id="297" r:id="rId33"/>
    <p:sldId id="309" r:id="rId34"/>
    <p:sldId id="285" r:id="rId35"/>
    <p:sldId id="338" r:id="rId36"/>
    <p:sldId id="340" r:id="rId37"/>
    <p:sldId id="341" r:id="rId38"/>
    <p:sldId id="342" r:id="rId39"/>
    <p:sldId id="343" r:id="rId40"/>
    <p:sldId id="345" r:id="rId41"/>
    <p:sldId id="346" r:id="rId42"/>
    <p:sldId id="344" r:id="rId43"/>
    <p:sldId id="311" r:id="rId44"/>
    <p:sldId id="313" r:id="rId45"/>
    <p:sldId id="314" r:id="rId46"/>
    <p:sldId id="333" r:id="rId47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F5180F-500B-5396-6A3A-E1100A3A609D}" name="Patricia Ruiz Antequera" initials="PRA" userId="S::2118395@uab.cat::84dd3624-b60b-4c76-949d-33af5569a816" providerId="AD"/>
  <p188:author id="{82449F16-2539-090D-BBEB-E1E046BA6CA0}" name="Carla Quesada Pallares" initials="CQP" userId="S::1212328@uab.cat::fb93aa49-fb84-48ab-a1b8-4ad71be04f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Ruiz Antequer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525"/>
    <a:srgbClr val="FFFFFF"/>
    <a:srgbClr val="CC0000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A4CD2-136F-41E3-B914-EFA3CB0D708D}" v="47" dt="2023-03-08T11:51:49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 mitjà 2 - èmfasi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 amb tema 1 - èmfasi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49"/>
  </p:normalViewPr>
  <p:slideViewPr>
    <p:cSldViewPr>
      <p:cViewPr varScale="1">
        <p:scale>
          <a:sx n="72" d="100"/>
          <a:sy n="72" d="100"/>
        </p:scale>
        <p:origin x="145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comments/modernComment_14E_9D2219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CFCB17-508C-433B-B705-E6BA74419F0E}" authorId="{82449F16-2539-090D-BBEB-E1E046BA6CA0}" created="2023-02-24T17:57:07.7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36257787" sldId="334"/>
      <ac:picMk id="4" creationId="{F4BC7F2D-DF20-4285-81AD-A3C67BC6E585}"/>
    </ac:deMkLst>
    <p188:replyLst>
      <p188:reply id="{D8EF8AD1-3831-4BD6-8341-9577AD2065DE}" authorId="{0DF5180F-500B-5396-6A3A-E1100A3A609D}" created="2023-03-06T13:09:03.472">
        <p188:txBody>
          <a:bodyPr/>
          <a:lstStyle/>
          <a:p>
            <a:r>
              <a:rPr lang="es-ES"/>
              <a:t>L'he modificat amb el que tenim ara a laweb, ja que no publiquem data d'entrevista, sinó que els convocarem depenent els que siguin i quan vosaltres em dieu</a:t>
            </a:r>
          </a:p>
        </p188:txBody>
      </p188:reply>
    </p188:replyLst>
    <p188:txBody>
      <a:bodyPr/>
      <a:lstStyle/>
      <a:p>
        <a:r>
          <a:rPr lang="es-ES"/>
          <a:t>Cal modificar això. És directe de la web??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web/mobilitat-1345721036716.html" TargetMode="External"/><Relationship Id="rId2" Type="http://schemas.openxmlformats.org/officeDocument/2006/relationships/hyperlink" Target="http://www.uab.cat/web/mobilitat-professional-br/-internacional/presentacio-1345720148635.html" TargetMode="External"/><Relationship Id="rId1" Type="http://schemas.openxmlformats.org/officeDocument/2006/relationships/hyperlink" Target="http://www.uab.cat/web/mobilitat-i-intercanvi-internacional-1345680108534.html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eformularis.uab.cat/group/gace/sol-licitud-entrevista-practiques-estrange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web/mobilitat-1345721036716.html" TargetMode="External"/><Relationship Id="rId2" Type="http://schemas.openxmlformats.org/officeDocument/2006/relationships/hyperlink" Target="http://www.uab.cat/web/mobilitat-professional-br/-internacional/presentacio-1345720148635.html" TargetMode="External"/><Relationship Id="rId1" Type="http://schemas.openxmlformats.org/officeDocument/2006/relationships/hyperlink" Target="http://www.uab.cat/web/mobilitat-i-intercanvi-internacional-1345680108534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eformularis.uab.cat/group/gace/sol-licitud-entrevista-practiques-estrang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FFBDF-0E4E-45F6-A9FE-7068F4EAB10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751D7DF-FFEB-440E-8D67-5E5342B40AC3}">
      <dgm:prSet/>
      <dgm:spPr/>
      <dgm:t>
        <a:bodyPr/>
        <a:lstStyle/>
        <a:p>
          <a:r>
            <a:rPr lang="ca-ES" dirty="0"/>
            <a:t>Informació</a:t>
          </a:r>
          <a:r>
            <a:rPr lang="ca-ES" b="1" dirty="0"/>
            <a:t> </a:t>
          </a:r>
          <a:r>
            <a:rPr lang="ca-ES" dirty="0"/>
            <a:t>programes d'intercanvi: </a:t>
          </a:r>
          <a:r>
            <a:rPr lang="ca-ES" dirty="0">
              <a:hlinkClick xmlns:r="http://schemas.openxmlformats.org/officeDocument/2006/relationships" r:id="rId1"/>
            </a:rPr>
            <a:t>Mobilitat i intercanvis UAB</a:t>
          </a:r>
          <a:r>
            <a:rPr lang="ca-ES" u="sng" dirty="0">
              <a:hlinkClick xmlns:r="http://schemas.openxmlformats.org/officeDocument/2006/relationships" r:id="rId1"/>
            </a:rPr>
            <a:t> </a:t>
          </a:r>
          <a:r>
            <a:rPr lang="ca-ES" dirty="0"/>
            <a:t>, </a:t>
          </a:r>
          <a:r>
            <a:rPr lang="ca-ES" dirty="0">
              <a:hlinkClick xmlns:r="http://schemas.openxmlformats.org/officeDocument/2006/relationships" r:id="rId2"/>
            </a:rPr>
            <a:t>servei d’ocupabilitat</a:t>
          </a:r>
          <a:r>
            <a:rPr lang="ca-ES" dirty="0"/>
            <a:t>, i  a l’apartat de mobilitat i intercanvi del </a:t>
          </a:r>
          <a:r>
            <a:rPr lang="ca-ES" dirty="0">
              <a:hlinkClick xmlns:r="http://schemas.openxmlformats.org/officeDocument/2006/relationships" r:id="rId3"/>
            </a:rPr>
            <a:t>web de la Facultat</a:t>
          </a:r>
          <a:r>
            <a:rPr lang="ca-ES" dirty="0"/>
            <a:t>. </a:t>
          </a:r>
          <a:endParaRPr lang="es-ES" dirty="0"/>
        </a:p>
      </dgm:t>
    </dgm:pt>
    <dgm:pt modelId="{BFCF47C4-B835-4D7A-87B1-74085E396F2D}" type="parTrans" cxnId="{8B4E074F-2161-455E-A95A-C8309B3D2928}">
      <dgm:prSet/>
      <dgm:spPr/>
      <dgm:t>
        <a:bodyPr/>
        <a:lstStyle/>
        <a:p>
          <a:endParaRPr lang="es-ES"/>
        </a:p>
      </dgm:t>
    </dgm:pt>
    <dgm:pt modelId="{AA4FF498-5875-48CD-A672-1422FF4686F3}" type="sibTrans" cxnId="{8B4E074F-2161-455E-A95A-C8309B3D2928}">
      <dgm:prSet/>
      <dgm:spPr/>
      <dgm:t>
        <a:bodyPr/>
        <a:lstStyle/>
        <a:p>
          <a:endParaRPr lang="es-ES"/>
        </a:p>
      </dgm:t>
    </dgm:pt>
    <dgm:pt modelId="{F0B26A02-B496-4D8E-99F8-B31D5691612B}">
      <dgm:prSet/>
      <dgm:spPr/>
      <dgm:t>
        <a:bodyPr/>
        <a:lstStyle/>
        <a:p>
          <a:r>
            <a:rPr lang="ca-ES" dirty="0"/>
            <a:t>Oficina d'Intercanvis de la Facultat: </a:t>
          </a:r>
        </a:p>
        <a:p>
          <a:r>
            <a:rPr lang="ca-ES" dirty="0"/>
            <a:t>Patricia Ruiz: intercanvis.educacio@uab.cat</a:t>
          </a:r>
          <a:endParaRPr lang="es-ES" dirty="0"/>
        </a:p>
        <a:p>
          <a:r>
            <a:rPr lang="es-ES" dirty="0"/>
            <a:t>Tel: + 34 93 581 17 84</a:t>
          </a:r>
        </a:p>
      </dgm:t>
    </dgm:pt>
    <dgm:pt modelId="{1CECC9F7-2DA9-4A39-BFF3-8E1453E0A5A2}" type="parTrans" cxnId="{87531875-D358-4AEE-9124-C9EB9EAF0934}">
      <dgm:prSet/>
      <dgm:spPr/>
      <dgm:t>
        <a:bodyPr/>
        <a:lstStyle/>
        <a:p>
          <a:endParaRPr lang="es-ES"/>
        </a:p>
      </dgm:t>
    </dgm:pt>
    <dgm:pt modelId="{2CCB16BC-2613-4F81-AD43-95229A7C1E93}" type="sibTrans" cxnId="{87531875-D358-4AEE-9124-C9EB9EAF0934}">
      <dgm:prSet/>
      <dgm:spPr/>
      <dgm:t>
        <a:bodyPr/>
        <a:lstStyle/>
        <a:p>
          <a:endParaRPr lang="es-ES"/>
        </a:p>
      </dgm:t>
    </dgm:pt>
    <dgm:pt modelId="{9DEB7DAC-5D39-4AA1-9C37-0BA5ABB3FCE3}">
      <dgm:prSet/>
      <dgm:spPr/>
      <dgm:t>
        <a:bodyPr/>
        <a:lstStyle/>
        <a:p>
          <a:endParaRPr lang="es-ES" dirty="0"/>
        </a:p>
      </dgm:t>
    </dgm:pt>
    <dgm:pt modelId="{23B0AD87-C45E-45CB-A8A1-74E6160E9853}" type="parTrans" cxnId="{A65BD59C-369C-41B5-BCB2-CC4143B989EF}">
      <dgm:prSet/>
      <dgm:spPr/>
      <dgm:t>
        <a:bodyPr/>
        <a:lstStyle/>
        <a:p>
          <a:endParaRPr lang="es-ES"/>
        </a:p>
      </dgm:t>
    </dgm:pt>
    <dgm:pt modelId="{94A81924-D225-4963-A057-27C1D1D1D15E}" type="sibTrans" cxnId="{A65BD59C-369C-41B5-BCB2-CC4143B989EF}">
      <dgm:prSet/>
      <dgm:spPr/>
      <dgm:t>
        <a:bodyPr/>
        <a:lstStyle/>
        <a:p>
          <a:endParaRPr lang="es-ES"/>
        </a:p>
      </dgm:t>
    </dgm:pt>
    <dgm:pt modelId="{0F3DA0A5-3873-4200-86C2-F49F4A551018}">
      <dgm:prSet/>
      <dgm:spPr/>
      <dgm:t>
        <a:bodyPr/>
        <a:lstStyle/>
        <a:p>
          <a:r>
            <a:rPr lang="es-ES" b="0" i="0" dirty="0"/>
            <a:t>Coordinadora de Pràctiques Internacionals: </a:t>
          </a:r>
        </a:p>
        <a:p>
          <a:r>
            <a:rPr lang="ca-ES" dirty="0"/>
            <a:t>Carla Quesada, </a:t>
          </a:r>
          <a:r>
            <a:rPr lang="es-ES" dirty="0"/>
            <a:t>carla.quesada@uab.cat </a:t>
          </a:r>
        </a:p>
      </dgm:t>
    </dgm:pt>
    <dgm:pt modelId="{056C7F5C-EA68-40EF-8705-77470C2D8F99}" type="parTrans" cxnId="{40D2A7EB-F098-4F10-B571-C26DA70DCB6A}">
      <dgm:prSet/>
      <dgm:spPr/>
      <dgm:t>
        <a:bodyPr/>
        <a:lstStyle/>
        <a:p>
          <a:endParaRPr lang="es-ES"/>
        </a:p>
      </dgm:t>
    </dgm:pt>
    <dgm:pt modelId="{DECE94FB-3808-4F4E-A036-83A278BD3E89}" type="sibTrans" cxnId="{40D2A7EB-F098-4F10-B571-C26DA70DCB6A}">
      <dgm:prSet/>
      <dgm:spPr/>
      <dgm:t>
        <a:bodyPr/>
        <a:lstStyle/>
        <a:p>
          <a:endParaRPr lang="es-ES"/>
        </a:p>
      </dgm:t>
    </dgm:pt>
    <dgm:pt modelId="{A43AC1B9-AAD9-433A-8586-5B4F0F088950}">
      <dgm:prSet/>
      <dgm:spPr/>
      <dgm:t>
        <a:bodyPr/>
        <a:lstStyle/>
        <a:p>
          <a:r>
            <a:rPr lang="es-ES" dirty="0"/>
            <a:t>Vicedeganat </a:t>
          </a:r>
          <a:r>
            <a:rPr lang="es-ES" dirty="0" err="1"/>
            <a:t>d’Estudiants</a:t>
          </a:r>
          <a:r>
            <a:rPr lang="es-ES" dirty="0"/>
            <a:t> i Internacionalització </a:t>
          </a:r>
        </a:p>
        <a:p>
          <a:r>
            <a:rPr lang="es-ES" dirty="0"/>
            <a:t>Georgeta Ion, Georgeta.ion@uab.cat</a:t>
          </a:r>
        </a:p>
      </dgm:t>
    </dgm:pt>
    <dgm:pt modelId="{A62C3E39-A71D-430F-85BF-736CE0F8EF6D}" type="parTrans" cxnId="{6127211F-0E6D-4734-A6EC-A193D7394319}">
      <dgm:prSet/>
      <dgm:spPr/>
      <dgm:t>
        <a:bodyPr/>
        <a:lstStyle/>
        <a:p>
          <a:endParaRPr lang="es-ES"/>
        </a:p>
      </dgm:t>
    </dgm:pt>
    <dgm:pt modelId="{1216BE3F-8B15-41FE-AE07-5C870DAE1127}" type="sibTrans" cxnId="{6127211F-0E6D-4734-A6EC-A193D7394319}">
      <dgm:prSet/>
      <dgm:spPr/>
      <dgm:t>
        <a:bodyPr/>
        <a:lstStyle/>
        <a:p>
          <a:endParaRPr lang="es-ES"/>
        </a:p>
      </dgm:t>
    </dgm:pt>
    <dgm:pt modelId="{CE4D3C49-F740-452F-AE62-CC7C810E9578}">
      <dgm:prSet/>
      <dgm:spPr/>
      <dgm:t>
        <a:bodyPr/>
        <a:lstStyle/>
        <a:p>
          <a:endParaRPr lang="es-ES" dirty="0"/>
        </a:p>
      </dgm:t>
    </dgm:pt>
    <dgm:pt modelId="{69DE8345-1509-4088-A785-FDA7577F6552}" type="parTrans" cxnId="{AA2B9952-781F-433E-8CA3-EDAD4C6190E5}">
      <dgm:prSet/>
      <dgm:spPr/>
      <dgm:t>
        <a:bodyPr/>
        <a:lstStyle/>
        <a:p>
          <a:endParaRPr lang="es-ES"/>
        </a:p>
      </dgm:t>
    </dgm:pt>
    <dgm:pt modelId="{D3078A8D-7A42-400B-9714-88890E40DDA8}" type="sibTrans" cxnId="{AA2B9952-781F-433E-8CA3-EDAD4C6190E5}">
      <dgm:prSet/>
      <dgm:spPr/>
      <dgm:t>
        <a:bodyPr/>
        <a:lstStyle/>
        <a:p>
          <a:endParaRPr lang="es-ES"/>
        </a:p>
      </dgm:t>
    </dgm:pt>
    <dgm:pt modelId="{AE3E7FC1-D0FD-444B-82C3-DC787C8B77F0}">
      <dgm:prSet/>
      <dgm:spPr/>
      <dgm:t>
        <a:bodyPr/>
        <a:lstStyle/>
        <a:p>
          <a:endParaRPr lang="es-ES" dirty="0"/>
        </a:p>
      </dgm:t>
    </dgm:pt>
    <dgm:pt modelId="{B943333D-5FD6-49CA-8162-E2CEE7B03D3F}" type="parTrans" cxnId="{7DE6B350-0ABF-462B-A3AE-61C1B526A99F}">
      <dgm:prSet/>
      <dgm:spPr/>
      <dgm:t>
        <a:bodyPr/>
        <a:lstStyle/>
        <a:p>
          <a:endParaRPr lang="es-ES"/>
        </a:p>
      </dgm:t>
    </dgm:pt>
    <dgm:pt modelId="{0E2452D3-28D8-436B-9307-BEB0D7EB8729}" type="sibTrans" cxnId="{7DE6B350-0ABF-462B-A3AE-61C1B526A99F}">
      <dgm:prSet/>
      <dgm:spPr/>
      <dgm:t>
        <a:bodyPr/>
        <a:lstStyle/>
        <a:p>
          <a:endParaRPr lang="es-ES"/>
        </a:p>
      </dgm:t>
    </dgm:pt>
    <dgm:pt modelId="{EF5B3915-7CE3-4F8F-8EF4-40071618BAF0}" type="pres">
      <dgm:prSet presAssocID="{440FFBDF-0E4E-45F6-A9FE-7068F4EAB107}" presName="linear" presStyleCnt="0">
        <dgm:presLayoutVars>
          <dgm:animLvl val="lvl"/>
          <dgm:resizeHandles val="exact"/>
        </dgm:presLayoutVars>
      </dgm:prSet>
      <dgm:spPr/>
    </dgm:pt>
    <dgm:pt modelId="{6C577807-2798-4CBC-93C0-BCBD30EFCB74}" type="pres">
      <dgm:prSet presAssocID="{A751D7DF-FFEB-440E-8D67-5E5342B40A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1FB8C6-47ED-4F01-9FD5-3F803A754982}" type="pres">
      <dgm:prSet presAssocID="{AA4FF498-5875-48CD-A672-1422FF4686F3}" presName="spacer" presStyleCnt="0"/>
      <dgm:spPr/>
    </dgm:pt>
    <dgm:pt modelId="{1C55D887-A6DB-4820-B606-55D78D01E4FA}" type="pres">
      <dgm:prSet presAssocID="{F0B26A02-B496-4D8E-99F8-B31D5691612B}" presName="parentText" presStyleLbl="node1" presStyleIdx="1" presStyleCnt="4" custLinFactNeighborY="39368">
        <dgm:presLayoutVars>
          <dgm:chMax val="0"/>
          <dgm:bulletEnabled val="1"/>
        </dgm:presLayoutVars>
      </dgm:prSet>
      <dgm:spPr/>
    </dgm:pt>
    <dgm:pt modelId="{F160E78D-043C-4D77-AA4F-78C3B426788B}" type="pres">
      <dgm:prSet presAssocID="{F0B26A02-B496-4D8E-99F8-B31D5691612B}" presName="childText" presStyleLbl="revTx" presStyleIdx="0" presStyleCnt="3">
        <dgm:presLayoutVars>
          <dgm:bulletEnabled val="1"/>
        </dgm:presLayoutVars>
      </dgm:prSet>
      <dgm:spPr/>
    </dgm:pt>
    <dgm:pt modelId="{8DF0629A-4F02-4331-8ABF-3E45D6A6D826}" type="pres">
      <dgm:prSet presAssocID="{0F3DA0A5-3873-4200-86C2-F49F4A5510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E35AF7-BF2B-4F55-A0A7-C4914338CC6D}" type="pres">
      <dgm:prSet presAssocID="{0F3DA0A5-3873-4200-86C2-F49F4A551018}" presName="childText" presStyleLbl="revTx" presStyleIdx="1" presStyleCnt="3">
        <dgm:presLayoutVars>
          <dgm:bulletEnabled val="1"/>
        </dgm:presLayoutVars>
      </dgm:prSet>
      <dgm:spPr/>
    </dgm:pt>
    <dgm:pt modelId="{314595E0-62B3-4F4D-ABC8-3F97BBD1D116}" type="pres">
      <dgm:prSet presAssocID="{A43AC1B9-AAD9-433A-8586-5B4F0F0889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1FF84EE-19D1-4BBB-BD82-75BA720C5468}" type="pres">
      <dgm:prSet presAssocID="{A43AC1B9-AAD9-433A-8586-5B4F0F0889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8462118-5AA7-44B5-A824-16DE58D6BE10}" type="presOf" srcId="{440FFBDF-0E4E-45F6-A9FE-7068F4EAB107}" destId="{EF5B3915-7CE3-4F8F-8EF4-40071618BAF0}" srcOrd="0" destOrd="0" presId="urn:microsoft.com/office/officeart/2005/8/layout/vList2"/>
    <dgm:cxn modelId="{6127211F-0E6D-4734-A6EC-A193D7394319}" srcId="{440FFBDF-0E4E-45F6-A9FE-7068F4EAB107}" destId="{A43AC1B9-AAD9-433A-8586-5B4F0F088950}" srcOrd="3" destOrd="0" parTransId="{A62C3E39-A71D-430F-85BF-736CE0F8EF6D}" sibTransId="{1216BE3F-8B15-41FE-AE07-5C870DAE1127}"/>
    <dgm:cxn modelId="{AD2AD55F-5A87-457E-BBD5-ADD4E38CA4BF}" type="presOf" srcId="{A43AC1B9-AAD9-433A-8586-5B4F0F088950}" destId="{314595E0-62B3-4F4D-ABC8-3F97BBD1D116}" srcOrd="0" destOrd="0" presId="urn:microsoft.com/office/officeart/2005/8/layout/vList2"/>
    <dgm:cxn modelId="{8E5EF94C-4383-4FBE-BF63-BB55850CC13E}" type="presOf" srcId="{9DEB7DAC-5D39-4AA1-9C37-0BA5ABB3FCE3}" destId="{F160E78D-043C-4D77-AA4F-78C3B426788B}" srcOrd="0" destOrd="0" presId="urn:microsoft.com/office/officeart/2005/8/layout/vList2"/>
    <dgm:cxn modelId="{8B4E074F-2161-455E-A95A-C8309B3D2928}" srcId="{440FFBDF-0E4E-45F6-A9FE-7068F4EAB107}" destId="{A751D7DF-FFEB-440E-8D67-5E5342B40AC3}" srcOrd="0" destOrd="0" parTransId="{BFCF47C4-B835-4D7A-87B1-74085E396F2D}" sibTransId="{AA4FF498-5875-48CD-A672-1422FF4686F3}"/>
    <dgm:cxn modelId="{7DE6B350-0ABF-462B-A3AE-61C1B526A99F}" srcId="{0F3DA0A5-3873-4200-86C2-F49F4A551018}" destId="{AE3E7FC1-D0FD-444B-82C3-DC787C8B77F0}" srcOrd="0" destOrd="0" parTransId="{B943333D-5FD6-49CA-8162-E2CEE7B03D3F}" sibTransId="{0E2452D3-28D8-436B-9307-BEB0D7EB8729}"/>
    <dgm:cxn modelId="{AA2B9952-781F-433E-8CA3-EDAD4C6190E5}" srcId="{A43AC1B9-AAD9-433A-8586-5B4F0F088950}" destId="{CE4D3C49-F740-452F-AE62-CC7C810E9578}" srcOrd="0" destOrd="0" parTransId="{69DE8345-1509-4088-A785-FDA7577F6552}" sibTransId="{D3078A8D-7A42-400B-9714-88890E40DDA8}"/>
    <dgm:cxn modelId="{87531875-D358-4AEE-9124-C9EB9EAF0934}" srcId="{440FFBDF-0E4E-45F6-A9FE-7068F4EAB107}" destId="{F0B26A02-B496-4D8E-99F8-B31D5691612B}" srcOrd="1" destOrd="0" parTransId="{1CECC9F7-2DA9-4A39-BFF3-8E1453E0A5A2}" sibTransId="{2CCB16BC-2613-4F81-AD43-95229A7C1E93}"/>
    <dgm:cxn modelId="{C98C7E83-B9A9-48A4-87AA-56725DDF5B33}" type="presOf" srcId="{F0B26A02-B496-4D8E-99F8-B31D5691612B}" destId="{1C55D887-A6DB-4820-B606-55D78D01E4FA}" srcOrd="0" destOrd="0" presId="urn:microsoft.com/office/officeart/2005/8/layout/vList2"/>
    <dgm:cxn modelId="{ECDAA687-79AD-457A-8CE0-CEFCC1A835FD}" type="presOf" srcId="{A751D7DF-FFEB-440E-8D67-5E5342B40AC3}" destId="{6C577807-2798-4CBC-93C0-BCBD30EFCB74}" srcOrd="0" destOrd="0" presId="urn:microsoft.com/office/officeart/2005/8/layout/vList2"/>
    <dgm:cxn modelId="{A65BD59C-369C-41B5-BCB2-CC4143B989EF}" srcId="{F0B26A02-B496-4D8E-99F8-B31D5691612B}" destId="{9DEB7DAC-5D39-4AA1-9C37-0BA5ABB3FCE3}" srcOrd="0" destOrd="0" parTransId="{23B0AD87-C45E-45CB-A8A1-74E6160E9853}" sibTransId="{94A81924-D225-4963-A057-27C1D1D1D15E}"/>
    <dgm:cxn modelId="{23FFFAAC-953A-4BC9-B125-FC4451A9835C}" type="presOf" srcId="{CE4D3C49-F740-452F-AE62-CC7C810E9578}" destId="{D1FF84EE-19D1-4BBB-BD82-75BA720C5468}" srcOrd="0" destOrd="0" presId="urn:microsoft.com/office/officeart/2005/8/layout/vList2"/>
    <dgm:cxn modelId="{D734A7E2-8E0D-4B19-9E89-E9E430D80788}" type="presOf" srcId="{0F3DA0A5-3873-4200-86C2-F49F4A551018}" destId="{8DF0629A-4F02-4331-8ABF-3E45D6A6D826}" srcOrd="0" destOrd="0" presId="urn:microsoft.com/office/officeart/2005/8/layout/vList2"/>
    <dgm:cxn modelId="{40D2A7EB-F098-4F10-B571-C26DA70DCB6A}" srcId="{440FFBDF-0E4E-45F6-A9FE-7068F4EAB107}" destId="{0F3DA0A5-3873-4200-86C2-F49F4A551018}" srcOrd="2" destOrd="0" parTransId="{056C7F5C-EA68-40EF-8705-77470C2D8F99}" sibTransId="{DECE94FB-3808-4F4E-A036-83A278BD3E89}"/>
    <dgm:cxn modelId="{0B6DC7F5-4E6E-4FAE-BDF5-70289B93F00E}" type="presOf" srcId="{AE3E7FC1-D0FD-444B-82C3-DC787C8B77F0}" destId="{EDE35AF7-BF2B-4F55-A0A7-C4914338CC6D}" srcOrd="0" destOrd="0" presId="urn:microsoft.com/office/officeart/2005/8/layout/vList2"/>
    <dgm:cxn modelId="{27040130-9BBA-46F3-BBFB-77DC240334F7}" type="presParOf" srcId="{EF5B3915-7CE3-4F8F-8EF4-40071618BAF0}" destId="{6C577807-2798-4CBC-93C0-BCBD30EFCB74}" srcOrd="0" destOrd="0" presId="urn:microsoft.com/office/officeart/2005/8/layout/vList2"/>
    <dgm:cxn modelId="{D045455E-19A2-42FA-9796-AE57BB0E4E57}" type="presParOf" srcId="{EF5B3915-7CE3-4F8F-8EF4-40071618BAF0}" destId="{061FB8C6-47ED-4F01-9FD5-3F803A754982}" srcOrd="1" destOrd="0" presId="urn:microsoft.com/office/officeart/2005/8/layout/vList2"/>
    <dgm:cxn modelId="{AFE63343-F767-413A-AF2F-52EEEC603A06}" type="presParOf" srcId="{EF5B3915-7CE3-4F8F-8EF4-40071618BAF0}" destId="{1C55D887-A6DB-4820-B606-55D78D01E4FA}" srcOrd="2" destOrd="0" presId="urn:microsoft.com/office/officeart/2005/8/layout/vList2"/>
    <dgm:cxn modelId="{8344988F-99B2-4A8E-A9E6-6653FED52D87}" type="presParOf" srcId="{EF5B3915-7CE3-4F8F-8EF4-40071618BAF0}" destId="{F160E78D-043C-4D77-AA4F-78C3B426788B}" srcOrd="3" destOrd="0" presId="urn:microsoft.com/office/officeart/2005/8/layout/vList2"/>
    <dgm:cxn modelId="{F09AF1C9-5B79-40AB-AA4C-5FEDDA6BC2B0}" type="presParOf" srcId="{EF5B3915-7CE3-4F8F-8EF4-40071618BAF0}" destId="{8DF0629A-4F02-4331-8ABF-3E45D6A6D826}" srcOrd="4" destOrd="0" presId="urn:microsoft.com/office/officeart/2005/8/layout/vList2"/>
    <dgm:cxn modelId="{2BC75BC5-541E-431C-9687-C52E493F4235}" type="presParOf" srcId="{EF5B3915-7CE3-4F8F-8EF4-40071618BAF0}" destId="{EDE35AF7-BF2B-4F55-A0A7-C4914338CC6D}" srcOrd="5" destOrd="0" presId="urn:microsoft.com/office/officeart/2005/8/layout/vList2"/>
    <dgm:cxn modelId="{2A5EC4FC-FB6C-433B-9783-F1DCEDF8E76D}" type="presParOf" srcId="{EF5B3915-7CE3-4F8F-8EF4-40071618BAF0}" destId="{314595E0-62B3-4F4D-ABC8-3F97BBD1D116}" srcOrd="6" destOrd="0" presId="urn:microsoft.com/office/officeart/2005/8/layout/vList2"/>
    <dgm:cxn modelId="{CA03054B-A948-429C-8F76-6C24AD562A23}" type="presParOf" srcId="{EF5B3915-7CE3-4F8F-8EF4-40071618BAF0}" destId="{D1FF84EE-19D1-4BBB-BD82-75BA720C546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5F260-4927-4F18-9C02-425321297E7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A0240A-9B5F-4FE4-96A3-7FEA44198CAF}">
      <dgm:prSet/>
      <dgm:spPr/>
      <dgm:t>
        <a:bodyPr/>
        <a:lstStyle/>
        <a:p>
          <a:r>
            <a:rPr lang="ca-ES" noProof="0" dirty="0"/>
            <a:t>UAB Exchange </a:t>
          </a:r>
          <a:r>
            <a:rPr lang="ca-ES" noProof="0" dirty="0" err="1"/>
            <a:t>programme</a:t>
          </a:r>
          <a:r>
            <a:rPr lang="ca-ES" noProof="0" dirty="0"/>
            <a:t> </a:t>
          </a:r>
          <a:r>
            <a:rPr lang="ca-ES" noProof="0" dirty="0" err="1"/>
            <a:t>traineeships</a:t>
          </a:r>
          <a:r>
            <a:rPr lang="ca-ES" noProof="0" dirty="0"/>
            <a:t>:</a:t>
          </a:r>
        </a:p>
      </dgm:t>
    </dgm:pt>
    <dgm:pt modelId="{7DAA21AC-FB60-4E02-88C1-DC6041425D42}" type="parTrans" cxnId="{15E0626C-5AD1-440C-8C78-848E333B075D}">
      <dgm:prSet/>
      <dgm:spPr/>
      <dgm:t>
        <a:bodyPr/>
        <a:lstStyle/>
        <a:p>
          <a:endParaRPr lang="en-US"/>
        </a:p>
      </dgm:t>
    </dgm:pt>
    <dgm:pt modelId="{24E384D7-4D3C-4474-ABDF-1A015EBE284D}" type="sibTrans" cxnId="{15E0626C-5AD1-440C-8C78-848E333B075D}">
      <dgm:prSet/>
      <dgm:spPr/>
      <dgm:t>
        <a:bodyPr/>
        <a:lstStyle/>
        <a:p>
          <a:endParaRPr lang="en-US"/>
        </a:p>
      </dgm:t>
    </dgm:pt>
    <dgm:pt modelId="{70B6F39B-DD54-4359-AE2D-30933066FEFE}">
      <dgm:prSet/>
      <dgm:spPr/>
      <dgm:t>
        <a:bodyPr/>
        <a:lstStyle/>
        <a:p>
          <a:r>
            <a:rPr lang="ca-ES" noProof="0" dirty="0"/>
            <a:t>Dotació econòmica UAB en funció del pressupost</a:t>
          </a:r>
        </a:p>
      </dgm:t>
    </dgm:pt>
    <dgm:pt modelId="{3369360F-83CD-4EBF-856D-B768DE6CC9CC}" type="parTrans" cxnId="{6746572F-4240-446E-8998-D2951F0C8FD1}">
      <dgm:prSet/>
      <dgm:spPr/>
      <dgm:t>
        <a:bodyPr/>
        <a:lstStyle/>
        <a:p>
          <a:endParaRPr lang="en-US"/>
        </a:p>
      </dgm:t>
    </dgm:pt>
    <dgm:pt modelId="{BB8B1E10-45E2-45A3-816D-E4445FA4C492}" type="sibTrans" cxnId="{6746572F-4240-446E-8998-D2951F0C8FD1}">
      <dgm:prSet/>
      <dgm:spPr/>
      <dgm:t>
        <a:bodyPr/>
        <a:lstStyle/>
        <a:p>
          <a:endParaRPr lang="en-US"/>
        </a:p>
      </dgm:t>
    </dgm:pt>
    <dgm:pt modelId="{F3F3F4FA-B28D-4ADA-9924-536EBA73B54B}">
      <dgm:prSet/>
      <dgm:spPr/>
      <dgm:t>
        <a:bodyPr/>
        <a:lstStyle/>
        <a:p>
          <a:r>
            <a:rPr lang="ca-ES" noProof="0" dirty="0"/>
            <a:t>Durada variable depenent del destí: entre 1 mes (30 dies) i 6 mesos</a:t>
          </a:r>
        </a:p>
      </dgm:t>
    </dgm:pt>
    <dgm:pt modelId="{BFC8FF6B-9117-4FE9-9AB3-B4B86912DD13}" type="parTrans" cxnId="{2F75C2FB-4F60-4FB2-A9BC-74ABEFE44FF5}">
      <dgm:prSet/>
      <dgm:spPr/>
      <dgm:t>
        <a:bodyPr/>
        <a:lstStyle/>
        <a:p>
          <a:endParaRPr lang="en-US"/>
        </a:p>
      </dgm:t>
    </dgm:pt>
    <dgm:pt modelId="{75DBA917-478D-44D3-AC72-157B726B6734}" type="sibTrans" cxnId="{2F75C2FB-4F60-4FB2-A9BC-74ABEFE44FF5}">
      <dgm:prSet/>
      <dgm:spPr/>
      <dgm:t>
        <a:bodyPr/>
        <a:lstStyle/>
        <a:p>
          <a:endParaRPr lang="en-US"/>
        </a:p>
      </dgm:t>
    </dgm:pt>
    <dgm:pt modelId="{76769980-75C3-4C52-A070-CD31CA3180A2}">
      <dgm:prSet/>
      <dgm:spPr/>
      <dgm:t>
        <a:bodyPr/>
        <a:lstStyle/>
        <a:p>
          <a:r>
            <a:rPr lang="ca-ES" noProof="0" dirty="0"/>
            <a:t>Destins coordinats per la Facultat i no coordinats per la Facultat</a:t>
          </a:r>
        </a:p>
      </dgm:t>
    </dgm:pt>
    <dgm:pt modelId="{57022889-8897-4CC5-9A4A-45DA5D0B2F67}" type="parTrans" cxnId="{397F3D5F-203C-4676-8FF9-23180CE09E02}">
      <dgm:prSet/>
      <dgm:spPr/>
      <dgm:t>
        <a:bodyPr/>
        <a:lstStyle/>
        <a:p>
          <a:endParaRPr lang="en-US"/>
        </a:p>
      </dgm:t>
    </dgm:pt>
    <dgm:pt modelId="{32540664-DD09-465C-A7AD-4CFBAA6853FC}" type="sibTrans" cxnId="{397F3D5F-203C-4676-8FF9-23180CE09E02}">
      <dgm:prSet/>
      <dgm:spPr/>
      <dgm:t>
        <a:bodyPr/>
        <a:lstStyle/>
        <a:p>
          <a:endParaRPr lang="en-US"/>
        </a:p>
      </dgm:t>
    </dgm:pt>
    <dgm:pt modelId="{0584849D-A419-4A9C-8418-3C4C60925B44}">
      <dgm:prSet/>
      <dgm:spPr/>
      <dgm:t>
        <a:bodyPr/>
        <a:lstStyle/>
        <a:p>
          <a:r>
            <a:rPr lang="es-ES"/>
            <a:t>Programa Erasmus pràctiques:</a:t>
          </a:r>
          <a:endParaRPr lang="en-US"/>
        </a:p>
      </dgm:t>
    </dgm:pt>
    <dgm:pt modelId="{DDC7C050-FAE4-47B4-B0FD-75612D0F1A6F}" type="parTrans" cxnId="{5CFE83D0-2CCF-4853-8B48-CE335A6E8E17}">
      <dgm:prSet/>
      <dgm:spPr/>
      <dgm:t>
        <a:bodyPr/>
        <a:lstStyle/>
        <a:p>
          <a:endParaRPr lang="en-US"/>
        </a:p>
      </dgm:t>
    </dgm:pt>
    <dgm:pt modelId="{DEA43C08-D1E0-4120-89B7-619710E73030}" type="sibTrans" cxnId="{5CFE83D0-2CCF-4853-8B48-CE335A6E8E17}">
      <dgm:prSet/>
      <dgm:spPr/>
      <dgm:t>
        <a:bodyPr/>
        <a:lstStyle/>
        <a:p>
          <a:endParaRPr lang="en-US"/>
        </a:p>
      </dgm:t>
    </dgm:pt>
    <dgm:pt modelId="{64068B04-5064-4E6C-9240-9360FBC2DF99}">
      <dgm:prSet/>
      <dgm:spPr/>
      <dgm:t>
        <a:bodyPr/>
        <a:lstStyle/>
        <a:p>
          <a:r>
            <a:rPr lang="ca-ES" noProof="0" dirty="0"/>
            <a:t>Subvenció programa Erasmus +</a:t>
          </a:r>
        </a:p>
      </dgm:t>
    </dgm:pt>
    <dgm:pt modelId="{9E1B5465-ED51-4FCC-A4C2-8CE1F98334CF}" type="parTrans" cxnId="{27ADD98A-9474-417B-B823-E1C145582B7F}">
      <dgm:prSet/>
      <dgm:spPr/>
      <dgm:t>
        <a:bodyPr/>
        <a:lstStyle/>
        <a:p>
          <a:endParaRPr lang="en-US"/>
        </a:p>
      </dgm:t>
    </dgm:pt>
    <dgm:pt modelId="{6E203DEA-2542-46E0-8606-321494773E40}" type="sibTrans" cxnId="{27ADD98A-9474-417B-B823-E1C145582B7F}">
      <dgm:prSet/>
      <dgm:spPr/>
      <dgm:t>
        <a:bodyPr/>
        <a:lstStyle/>
        <a:p>
          <a:endParaRPr lang="en-US"/>
        </a:p>
      </dgm:t>
    </dgm:pt>
    <dgm:pt modelId="{E0FE2E6D-8CDC-4996-9098-3F0D4ED37530}">
      <dgm:prSet/>
      <dgm:spPr/>
      <dgm:t>
        <a:bodyPr/>
        <a:lstStyle/>
        <a:p>
          <a:r>
            <a:rPr lang="ca-ES" noProof="0" dirty="0"/>
            <a:t>Durada: mínima de 2 mesos (60 dies) i màxima 12 mesos. Es concedeixen beques per una durada màxima de 3 mesos</a:t>
          </a:r>
        </a:p>
      </dgm:t>
    </dgm:pt>
    <dgm:pt modelId="{41C7FFAA-DFAE-43E4-B7D7-F4D3AC7AC7CC}" type="parTrans" cxnId="{785B7CD1-F82C-466A-AE06-D6429C73B4B7}">
      <dgm:prSet/>
      <dgm:spPr/>
      <dgm:t>
        <a:bodyPr/>
        <a:lstStyle/>
        <a:p>
          <a:endParaRPr lang="en-US"/>
        </a:p>
      </dgm:t>
    </dgm:pt>
    <dgm:pt modelId="{8161A555-CE4C-46F9-8411-8CFD2FDB5680}" type="sibTrans" cxnId="{785B7CD1-F82C-466A-AE06-D6429C73B4B7}">
      <dgm:prSet/>
      <dgm:spPr/>
      <dgm:t>
        <a:bodyPr/>
        <a:lstStyle/>
        <a:p>
          <a:endParaRPr lang="en-US"/>
        </a:p>
      </dgm:t>
    </dgm:pt>
    <dgm:pt modelId="{AD915D76-893B-4E5D-B416-836DEC86DFDF}">
      <dgm:prSet/>
      <dgm:spPr/>
      <dgm:t>
        <a:bodyPr/>
        <a:lstStyle/>
        <a:p>
          <a:r>
            <a:rPr lang="ca-ES" noProof="0" dirty="0"/>
            <a:t>Destins coordinats i no coordinats per la Facultat</a:t>
          </a:r>
        </a:p>
      </dgm:t>
    </dgm:pt>
    <dgm:pt modelId="{51B3EE66-5D37-4304-96ED-5B636BCC689F}" type="parTrans" cxnId="{83E0F270-5585-4310-A4A5-2C4A52AB97C9}">
      <dgm:prSet/>
      <dgm:spPr/>
      <dgm:t>
        <a:bodyPr/>
        <a:lstStyle/>
        <a:p>
          <a:endParaRPr lang="en-US"/>
        </a:p>
      </dgm:t>
    </dgm:pt>
    <dgm:pt modelId="{EB5D02A2-7664-46E5-9DBF-9E1F0B882C4B}" type="sibTrans" cxnId="{83E0F270-5585-4310-A4A5-2C4A52AB97C9}">
      <dgm:prSet/>
      <dgm:spPr/>
      <dgm:t>
        <a:bodyPr/>
        <a:lstStyle/>
        <a:p>
          <a:endParaRPr lang="en-US"/>
        </a:p>
      </dgm:t>
    </dgm:pt>
    <dgm:pt modelId="{396C9CD5-C165-42D6-BCFC-72CA04DD50FA}">
      <dgm:prSet/>
      <dgm:spPr/>
      <dgm:t>
        <a:bodyPr/>
        <a:lstStyle/>
        <a:p>
          <a:r>
            <a:rPr lang="ca-ES" noProof="0" dirty="0"/>
            <a:t>Aquest programa permet que </a:t>
          </a:r>
          <a:r>
            <a:rPr lang="ca-ES" b="1" noProof="0" dirty="0"/>
            <a:t>els estudiants busquin una institució que els convidi a fer les pràctiques</a:t>
          </a:r>
          <a:r>
            <a:rPr lang="ca-ES" noProof="0" dirty="0"/>
            <a:t>, però només hi podran anar si estan autoritzades i supervisades per la </a:t>
          </a:r>
          <a:r>
            <a:rPr lang="es-ES" b="0" i="0" dirty="0"/>
            <a:t>Coordinadora de Pràctiques Internacionals</a:t>
          </a:r>
          <a:endParaRPr lang="ca-ES" noProof="0" dirty="0">
            <a:highlight>
              <a:srgbClr val="FFFF00"/>
            </a:highlight>
          </a:endParaRPr>
        </a:p>
      </dgm:t>
    </dgm:pt>
    <dgm:pt modelId="{A3FCB65C-2EA4-40E8-8F28-244FC27C6EA6}" type="parTrans" cxnId="{E51D834B-D566-4C6C-8398-0B2519B887DA}">
      <dgm:prSet/>
      <dgm:spPr/>
      <dgm:t>
        <a:bodyPr/>
        <a:lstStyle/>
        <a:p>
          <a:endParaRPr lang="es-ES"/>
        </a:p>
      </dgm:t>
    </dgm:pt>
    <dgm:pt modelId="{ECEE6432-A0FC-4467-AF0A-1160DCE61EA2}" type="sibTrans" cxnId="{E51D834B-D566-4C6C-8398-0B2519B887DA}">
      <dgm:prSet/>
      <dgm:spPr/>
      <dgm:t>
        <a:bodyPr/>
        <a:lstStyle/>
        <a:p>
          <a:endParaRPr lang="es-ES"/>
        </a:p>
      </dgm:t>
    </dgm:pt>
    <dgm:pt modelId="{144BDFF1-FBEE-4549-8935-10AC98CC8F82}">
      <dgm:prSet/>
      <dgm:spPr/>
      <dgm:t>
        <a:bodyPr/>
        <a:lstStyle/>
        <a:p>
          <a:r>
            <a:rPr lang="ca-ES" noProof="0" dirty="0"/>
            <a:t>Aquest programa permet que </a:t>
          </a:r>
          <a:r>
            <a:rPr lang="ca-ES" b="1" noProof="0" dirty="0"/>
            <a:t>els estudiants busquin una institució que els convidi a fer les pràctiques</a:t>
          </a:r>
          <a:r>
            <a:rPr lang="ca-ES" noProof="0" dirty="0"/>
            <a:t>, però només hi podran anar si estan autoritzades i supervisades per la </a:t>
          </a:r>
          <a:r>
            <a:rPr lang="es-ES" b="0" i="0" dirty="0"/>
            <a:t>Coordinadora de Pràctiques Internacionals</a:t>
          </a:r>
          <a:endParaRPr lang="ca-ES" noProof="0" dirty="0"/>
        </a:p>
      </dgm:t>
    </dgm:pt>
    <dgm:pt modelId="{A891E90A-A88D-4279-83D6-4ABFAB933920}" type="parTrans" cxnId="{C4677912-A43C-4685-9F9F-C50722244FAA}">
      <dgm:prSet/>
      <dgm:spPr/>
      <dgm:t>
        <a:bodyPr/>
        <a:lstStyle/>
        <a:p>
          <a:endParaRPr lang="es-ES"/>
        </a:p>
      </dgm:t>
    </dgm:pt>
    <dgm:pt modelId="{91AB58C7-61D9-4DD8-994C-510BDFD48820}" type="sibTrans" cxnId="{C4677912-A43C-4685-9F9F-C50722244FAA}">
      <dgm:prSet/>
      <dgm:spPr/>
      <dgm:t>
        <a:bodyPr/>
        <a:lstStyle/>
        <a:p>
          <a:endParaRPr lang="es-ES"/>
        </a:p>
      </dgm:t>
    </dgm:pt>
    <dgm:pt modelId="{73C037D1-FD89-4315-9098-2A6D28749758}" type="pres">
      <dgm:prSet presAssocID="{D6D5F260-4927-4F18-9C02-425321297E79}" presName="linear" presStyleCnt="0">
        <dgm:presLayoutVars>
          <dgm:animLvl val="lvl"/>
          <dgm:resizeHandles val="exact"/>
        </dgm:presLayoutVars>
      </dgm:prSet>
      <dgm:spPr/>
    </dgm:pt>
    <dgm:pt modelId="{35FD01A9-A3E6-46F6-8D33-95063E0770E0}" type="pres">
      <dgm:prSet presAssocID="{08A0240A-9B5F-4FE4-96A3-7FEA44198C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485324-2DB4-407F-B1C3-541DCD421131}" type="pres">
      <dgm:prSet presAssocID="{08A0240A-9B5F-4FE4-96A3-7FEA44198CAF}" presName="childText" presStyleLbl="revTx" presStyleIdx="0" presStyleCnt="2">
        <dgm:presLayoutVars>
          <dgm:bulletEnabled val="1"/>
        </dgm:presLayoutVars>
      </dgm:prSet>
      <dgm:spPr/>
    </dgm:pt>
    <dgm:pt modelId="{1B3E8192-09FA-4BAB-A777-3A133A4F69C7}" type="pres">
      <dgm:prSet presAssocID="{0584849D-A419-4A9C-8418-3C4C60925B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D2C627-E290-4398-9525-3C636B195401}" type="pres">
      <dgm:prSet presAssocID="{0584849D-A419-4A9C-8418-3C4C60925B4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76FDA01-5DD7-4F82-9C80-746B56931814}" type="presOf" srcId="{76769980-75C3-4C52-A070-CD31CA3180A2}" destId="{56485324-2DB4-407F-B1C3-541DCD421131}" srcOrd="0" destOrd="2" presId="urn:microsoft.com/office/officeart/2005/8/layout/vList2"/>
    <dgm:cxn modelId="{C4677912-A43C-4685-9F9F-C50722244FAA}" srcId="{08A0240A-9B5F-4FE4-96A3-7FEA44198CAF}" destId="{144BDFF1-FBEE-4549-8935-10AC98CC8F82}" srcOrd="3" destOrd="0" parTransId="{A891E90A-A88D-4279-83D6-4ABFAB933920}" sibTransId="{91AB58C7-61D9-4DD8-994C-510BDFD48820}"/>
    <dgm:cxn modelId="{6746572F-4240-446E-8998-D2951F0C8FD1}" srcId="{08A0240A-9B5F-4FE4-96A3-7FEA44198CAF}" destId="{70B6F39B-DD54-4359-AE2D-30933066FEFE}" srcOrd="0" destOrd="0" parTransId="{3369360F-83CD-4EBF-856D-B768DE6CC9CC}" sibTransId="{BB8B1E10-45E2-45A3-816D-E4445FA4C492}"/>
    <dgm:cxn modelId="{88096F31-11C6-4308-98A2-8E9DA88F5D5F}" type="presOf" srcId="{396C9CD5-C165-42D6-BCFC-72CA04DD50FA}" destId="{93D2C627-E290-4398-9525-3C636B195401}" srcOrd="0" destOrd="3" presId="urn:microsoft.com/office/officeart/2005/8/layout/vList2"/>
    <dgm:cxn modelId="{397F3D5F-203C-4676-8FF9-23180CE09E02}" srcId="{08A0240A-9B5F-4FE4-96A3-7FEA44198CAF}" destId="{76769980-75C3-4C52-A070-CD31CA3180A2}" srcOrd="2" destOrd="0" parTransId="{57022889-8897-4CC5-9A4A-45DA5D0B2F67}" sibTransId="{32540664-DD09-465C-A7AD-4CFBAA6853FC}"/>
    <dgm:cxn modelId="{E51D834B-D566-4C6C-8398-0B2519B887DA}" srcId="{0584849D-A419-4A9C-8418-3C4C60925B44}" destId="{396C9CD5-C165-42D6-BCFC-72CA04DD50FA}" srcOrd="3" destOrd="0" parTransId="{A3FCB65C-2EA4-40E8-8F28-244FC27C6EA6}" sibTransId="{ECEE6432-A0FC-4467-AF0A-1160DCE61EA2}"/>
    <dgm:cxn modelId="{58A2B36B-6820-4E08-B5FD-013E8D9F9F15}" type="presOf" srcId="{70B6F39B-DD54-4359-AE2D-30933066FEFE}" destId="{56485324-2DB4-407F-B1C3-541DCD421131}" srcOrd="0" destOrd="0" presId="urn:microsoft.com/office/officeart/2005/8/layout/vList2"/>
    <dgm:cxn modelId="{15E0626C-5AD1-440C-8C78-848E333B075D}" srcId="{D6D5F260-4927-4F18-9C02-425321297E79}" destId="{08A0240A-9B5F-4FE4-96A3-7FEA44198CAF}" srcOrd="0" destOrd="0" parTransId="{7DAA21AC-FB60-4E02-88C1-DC6041425D42}" sibTransId="{24E384D7-4D3C-4474-ABDF-1A015EBE284D}"/>
    <dgm:cxn modelId="{83E0F270-5585-4310-A4A5-2C4A52AB97C9}" srcId="{0584849D-A419-4A9C-8418-3C4C60925B44}" destId="{AD915D76-893B-4E5D-B416-836DEC86DFDF}" srcOrd="2" destOrd="0" parTransId="{51B3EE66-5D37-4304-96ED-5B636BCC689F}" sibTransId="{EB5D02A2-7664-46E5-9DBF-9E1F0B882C4B}"/>
    <dgm:cxn modelId="{3694FB87-2DF0-445B-8F05-6B6B2C06A6B5}" type="presOf" srcId="{144BDFF1-FBEE-4549-8935-10AC98CC8F82}" destId="{56485324-2DB4-407F-B1C3-541DCD421131}" srcOrd="0" destOrd="3" presId="urn:microsoft.com/office/officeart/2005/8/layout/vList2"/>
    <dgm:cxn modelId="{27ADD98A-9474-417B-B823-E1C145582B7F}" srcId="{0584849D-A419-4A9C-8418-3C4C60925B44}" destId="{64068B04-5064-4E6C-9240-9360FBC2DF99}" srcOrd="0" destOrd="0" parTransId="{9E1B5465-ED51-4FCC-A4C2-8CE1F98334CF}" sibTransId="{6E203DEA-2542-46E0-8606-321494773E40}"/>
    <dgm:cxn modelId="{FD9E299E-F9CB-4BF4-B504-89608831DA94}" type="presOf" srcId="{08A0240A-9B5F-4FE4-96A3-7FEA44198CAF}" destId="{35FD01A9-A3E6-46F6-8D33-95063E0770E0}" srcOrd="0" destOrd="0" presId="urn:microsoft.com/office/officeart/2005/8/layout/vList2"/>
    <dgm:cxn modelId="{0FD94BAC-5AAC-4464-86A3-98ECE49EB6ED}" type="presOf" srcId="{E0FE2E6D-8CDC-4996-9098-3F0D4ED37530}" destId="{93D2C627-E290-4398-9525-3C636B195401}" srcOrd="0" destOrd="1" presId="urn:microsoft.com/office/officeart/2005/8/layout/vList2"/>
    <dgm:cxn modelId="{DCC178AD-3B02-4971-BABF-EB3952B1C270}" type="presOf" srcId="{64068B04-5064-4E6C-9240-9360FBC2DF99}" destId="{93D2C627-E290-4398-9525-3C636B195401}" srcOrd="0" destOrd="0" presId="urn:microsoft.com/office/officeart/2005/8/layout/vList2"/>
    <dgm:cxn modelId="{5CFE83D0-2CCF-4853-8B48-CE335A6E8E17}" srcId="{D6D5F260-4927-4F18-9C02-425321297E79}" destId="{0584849D-A419-4A9C-8418-3C4C60925B44}" srcOrd="1" destOrd="0" parTransId="{DDC7C050-FAE4-47B4-B0FD-75612D0F1A6F}" sibTransId="{DEA43C08-D1E0-4120-89B7-619710E73030}"/>
    <dgm:cxn modelId="{785B7CD1-F82C-466A-AE06-D6429C73B4B7}" srcId="{0584849D-A419-4A9C-8418-3C4C60925B44}" destId="{E0FE2E6D-8CDC-4996-9098-3F0D4ED37530}" srcOrd="1" destOrd="0" parTransId="{41C7FFAA-DFAE-43E4-B7D7-F4D3AC7AC7CC}" sibTransId="{8161A555-CE4C-46F9-8411-8CFD2FDB5680}"/>
    <dgm:cxn modelId="{CB57B3D3-03C4-476C-B7C6-9DA2304C4AB3}" type="presOf" srcId="{D6D5F260-4927-4F18-9C02-425321297E79}" destId="{73C037D1-FD89-4315-9098-2A6D28749758}" srcOrd="0" destOrd="0" presId="urn:microsoft.com/office/officeart/2005/8/layout/vList2"/>
    <dgm:cxn modelId="{89DFB9DF-98F9-4B49-89F1-3FAAE2DB003B}" type="presOf" srcId="{F3F3F4FA-B28D-4ADA-9924-536EBA73B54B}" destId="{56485324-2DB4-407F-B1C3-541DCD421131}" srcOrd="0" destOrd="1" presId="urn:microsoft.com/office/officeart/2005/8/layout/vList2"/>
    <dgm:cxn modelId="{A6714BE7-5EEF-45CC-94C0-F2FB334E1238}" type="presOf" srcId="{AD915D76-893B-4E5D-B416-836DEC86DFDF}" destId="{93D2C627-E290-4398-9525-3C636B195401}" srcOrd="0" destOrd="2" presId="urn:microsoft.com/office/officeart/2005/8/layout/vList2"/>
    <dgm:cxn modelId="{89A2BFE7-C9EE-469F-B47F-4514B7ADE8B5}" type="presOf" srcId="{0584849D-A419-4A9C-8418-3C4C60925B44}" destId="{1B3E8192-09FA-4BAB-A777-3A133A4F69C7}" srcOrd="0" destOrd="0" presId="urn:microsoft.com/office/officeart/2005/8/layout/vList2"/>
    <dgm:cxn modelId="{2F75C2FB-4F60-4FB2-A9BC-74ABEFE44FF5}" srcId="{08A0240A-9B5F-4FE4-96A3-7FEA44198CAF}" destId="{F3F3F4FA-B28D-4ADA-9924-536EBA73B54B}" srcOrd="1" destOrd="0" parTransId="{BFC8FF6B-9117-4FE9-9AB3-B4B86912DD13}" sibTransId="{75DBA917-478D-44D3-AC72-157B726B6734}"/>
    <dgm:cxn modelId="{56F39F70-9AD9-44A3-B375-0271F500DAB9}" type="presParOf" srcId="{73C037D1-FD89-4315-9098-2A6D28749758}" destId="{35FD01A9-A3E6-46F6-8D33-95063E0770E0}" srcOrd="0" destOrd="0" presId="urn:microsoft.com/office/officeart/2005/8/layout/vList2"/>
    <dgm:cxn modelId="{839D8952-C42E-4F7E-9D98-6E670663F5AF}" type="presParOf" srcId="{73C037D1-FD89-4315-9098-2A6D28749758}" destId="{56485324-2DB4-407F-B1C3-541DCD421131}" srcOrd="1" destOrd="0" presId="urn:microsoft.com/office/officeart/2005/8/layout/vList2"/>
    <dgm:cxn modelId="{8C5D686C-C948-44D0-B445-E29029E943E7}" type="presParOf" srcId="{73C037D1-FD89-4315-9098-2A6D28749758}" destId="{1B3E8192-09FA-4BAB-A777-3A133A4F69C7}" srcOrd="2" destOrd="0" presId="urn:microsoft.com/office/officeart/2005/8/layout/vList2"/>
    <dgm:cxn modelId="{DE51682E-6715-481B-9C6C-62107112121A}" type="presParOf" srcId="{73C037D1-FD89-4315-9098-2A6D28749758}" destId="{93D2C627-E290-4398-9525-3C636B19540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B48C6-3639-4EEA-91D1-9EF02359795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C28371CD-F290-4582-9197-2A4097872762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2000" b="1" noProof="0" dirty="0">
              <a:solidFill>
                <a:srgbClr val="CC0000"/>
              </a:solidFill>
            </a:rPr>
            <a:t>1</a:t>
          </a:r>
          <a:r>
            <a:rPr lang="ca-ES" sz="2000" noProof="0" dirty="0"/>
            <a:t>   Procés selecció Facultat Ciències Educació</a:t>
          </a:r>
        </a:p>
      </dgm:t>
    </dgm:pt>
    <dgm:pt modelId="{B5E4E9FD-937E-4193-BFC0-3D431EE480D8}" type="parTrans" cxnId="{F89250DD-78C0-427F-8E79-7D5EF2B295CB}">
      <dgm:prSet/>
      <dgm:spPr/>
      <dgm:t>
        <a:bodyPr/>
        <a:lstStyle/>
        <a:p>
          <a:endParaRPr lang="es-ES"/>
        </a:p>
      </dgm:t>
    </dgm:pt>
    <dgm:pt modelId="{0558029F-2870-4DB9-85AB-188E850F3036}" type="sibTrans" cxnId="{F89250DD-78C0-427F-8E79-7D5EF2B295CB}">
      <dgm:prSet/>
      <dgm:spPr/>
      <dgm:t>
        <a:bodyPr/>
        <a:lstStyle/>
        <a:p>
          <a:endParaRPr lang="es-ES"/>
        </a:p>
      </dgm:t>
    </dgm:pt>
    <dgm:pt modelId="{01E1F4EC-F249-4D8B-98F3-2E04FC549CF0}">
      <dgm:prSet phldrT="[Texto]" custT="1"/>
      <dgm:spPr/>
      <dgm:t>
        <a:bodyPr/>
        <a:lstStyle/>
        <a:p>
          <a:r>
            <a:rPr lang="ca-ES" sz="1400" noProof="0" dirty="0">
              <a:hlinkClick xmlns:r="http://schemas.openxmlformats.org/officeDocument/2006/relationships" r:id="rId1"/>
            </a:rPr>
            <a:t>Demanar entrevista a </a:t>
          </a:r>
          <a:r>
            <a:rPr lang="ca-ES" sz="1400" noProof="0" dirty="0" err="1">
              <a:hlinkClick xmlns:r="http://schemas.openxmlformats.org/officeDocument/2006/relationships" r:id="rId1"/>
            </a:rPr>
            <a:t>l’aplicatiu</a:t>
          </a:r>
          <a:r>
            <a:rPr lang="ca-ES" sz="1400" noProof="0" dirty="0">
              <a:hlinkClick xmlns:r="http://schemas.openxmlformats.org/officeDocument/2006/relationships" r:id="rId1"/>
            </a:rPr>
            <a:t> </a:t>
          </a:r>
          <a:r>
            <a:rPr lang="ca-ES" sz="1400" noProof="0" dirty="0"/>
            <a:t>i adjuntar la documentació requerida: </a:t>
          </a:r>
          <a:r>
            <a:rPr lang="ca-ES" sz="1400" noProof="0">
              <a:highlight>
                <a:srgbClr val="FFFF00"/>
              </a:highlight>
            </a:rPr>
            <a:t>del 9 </a:t>
          </a:r>
          <a:r>
            <a:rPr lang="ca-ES" sz="1400" noProof="0" dirty="0">
              <a:highlight>
                <a:srgbClr val="FFFF00"/>
              </a:highlight>
            </a:rPr>
            <a:t>al 24 de març de 2023</a:t>
          </a:r>
        </a:p>
      </dgm:t>
    </dgm:pt>
    <dgm:pt modelId="{E6D43BCA-9D93-4E33-B8C0-2DB55E678757}" type="parTrans" cxnId="{1E5A82FE-77B3-4101-A390-C371FBA8110B}">
      <dgm:prSet/>
      <dgm:spPr/>
      <dgm:t>
        <a:bodyPr/>
        <a:lstStyle/>
        <a:p>
          <a:endParaRPr lang="es-ES"/>
        </a:p>
      </dgm:t>
    </dgm:pt>
    <dgm:pt modelId="{0A59FEE7-C52A-4BB3-8A0A-9A5394B73909}" type="sibTrans" cxnId="{1E5A82FE-77B3-4101-A390-C371FBA8110B}">
      <dgm:prSet/>
      <dgm:spPr/>
      <dgm:t>
        <a:bodyPr/>
        <a:lstStyle/>
        <a:p>
          <a:endParaRPr lang="es-ES"/>
        </a:p>
      </dgm:t>
    </dgm:pt>
    <dgm:pt modelId="{08473C63-E454-4948-8B85-210C0E0D6D0C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ca-ES" sz="2000" b="1" noProof="0" dirty="0">
              <a:solidFill>
                <a:srgbClr val="CC0000"/>
              </a:solidFill>
            </a:rPr>
            <a:t>2</a:t>
          </a:r>
          <a:r>
            <a:rPr lang="ca-ES" sz="2000" noProof="0" dirty="0"/>
            <a:t>   Procés documents Servei Ocupabilitat</a:t>
          </a:r>
        </a:p>
      </dgm:t>
    </dgm:pt>
    <dgm:pt modelId="{83D49E51-BE85-4F53-836D-6D8DBC09D5B3}" type="parTrans" cxnId="{4517EB3C-20DC-4DA0-933F-C013EC8364E5}">
      <dgm:prSet/>
      <dgm:spPr/>
      <dgm:t>
        <a:bodyPr/>
        <a:lstStyle/>
        <a:p>
          <a:endParaRPr lang="es-ES"/>
        </a:p>
      </dgm:t>
    </dgm:pt>
    <dgm:pt modelId="{C78D9441-8A44-439F-85F1-57B63C6CB859}" type="sibTrans" cxnId="{4517EB3C-20DC-4DA0-933F-C013EC8364E5}">
      <dgm:prSet/>
      <dgm:spPr/>
      <dgm:t>
        <a:bodyPr/>
        <a:lstStyle/>
        <a:p>
          <a:endParaRPr lang="es-ES"/>
        </a:p>
      </dgm:t>
    </dgm:pt>
    <dgm:pt modelId="{A7F3124C-2852-4F48-A22B-7F507D71F4B5}">
      <dgm:prSet phldrT="[Texto]" custT="1"/>
      <dgm:spPr/>
      <dgm:t>
        <a:bodyPr/>
        <a:lstStyle/>
        <a:p>
          <a:r>
            <a:rPr lang="ca-ES" sz="1400" noProof="0" dirty="0"/>
            <a:t>1ª convocatòria 2023: MAIG</a:t>
          </a:r>
        </a:p>
      </dgm:t>
    </dgm:pt>
    <dgm:pt modelId="{937514F1-648E-4F77-8CFD-584FD7B7D712}" type="parTrans" cxnId="{58A91F0B-68F0-401F-A97E-F73ABCB32E4D}">
      <dgm:prSet/>
      <dgm:spPr/>
      <dgm:t>
        <a:bodyPr/>
        <a:lstStyle/>
        <a:p>
          <a:endParaRPr lang="es-ES"/>
        </a:p>
      </dgm:t>
    </dgm:pt>
    <dgm:pt modelId="{5F4D4D68-4F06-4BBE-9D45-23A09A7C9A09}" type="sibTrans" cxnId="{58A91F0B-68F0-401F-A97E-F73ABCB32E4D}">
      <dgm:prSet/>
      <dgm:spPr/>
      <dgm:t>
        <a:bodyPr/>
        <a:lstStyle/>
        <a:p>
          <a:endParaRPr lang="es-ES"/>
        </a:p>
      </dgm:t>
    </dgm:pt>
    <dgm:pt modelId="{1A433125-997B-4889-BF5F-C3D1F6B14D2C}">
      <dgm:prSet phldrT="[Texto]" custT="1"/>
      <dgm:spPr/>
      <dgm:t>
        <a:bodyPr/>
        <a:lstStyle/>
        <a:p>
          <a:r>
            <a:rPr lang="ca-ES" sz="1400" noProof="0" dirty="0"/>
            <a:t>Selecció: publicació a la pàgina web de la facultat a finals d’abril i e-mail de confirmació de plaça</a:t>
          </a:r>
        </a:p>
      </dgm:t>
    </dgm:pt>
    <dgm:pt modelId="{73C22238-25CA-4035-9D08-6D7A35D9D720}" type="parTrans" cxnId="{DF930B85-CC7A-43A1-9222-70EBE6AB1DA1}">
      <dgm:prSet/>
      <dgm:spPr/>
      <dgm:t>
        <a:bodyPr/>
        <a:lstStyle/>
        <a:p>
          <a:endParaRPr lang="es-ES"/>
        </a:p>
      </dgm:t>
    </dgm:pt>
    <dgm:pt modelId="{21A87968-3A63-435B-9F36-D9BFFD718B08}" type="sibTrans" cxnId="{DF930B85-CC7A-43A1-9222-70EBE6AB1DA1}">
      <dgm:prSet/>
      <dgm:spPr/>
      <dgm:t>
        <a:bodyPr/>
        <a:lstStyle/>
        <a:p>
          <a:endParaRPr lang="es-ES"/>
        </a:p>
      </dgm:t>
    </dgm:pt>
    <dgm:pt modelId="{64919330-9374-4132-8D87-FD6E65CD839C}">
      <dgm:prSet phldrT="[Texto]" custT="1"/>
      <dgm:spPr/>
      <dgm:t>
        <a:bodyPr/>
        <a:lstStyle/>
        <a:p>
          <a:r>
            <a:rPr lang="ca-ES" sz="1200" noProof="0" dirty="0"/>
            <a:t>Formulari sol·licitud</a:t>
          </a:r>
        </a:p>
      </dgm:t>
    </dgm:pt>
    <dgm:pt modelId="{8B677A48-BDC2-4DBC-9A3C-2B92AACA1FE5}" type="parTrans" cxnId="{7E264DF4-5CD7-4D68-AC86-47CF30BAA74B}">
      <dgm:prSet/>
      <dgm:spPr/>
      <dgm:t>
        <a:bodyPr/>
        <a:lstStyle/>
        <a:p>
          <a:endParaRPr lang="es-ES"/>
        </a:p>
      </dgm:t>
    </dgm:pt>
    <dgm:pt modelId="{2121CA34-70F8-4135-8001-CD00A25580E9}" type="sibTrans" cxnId="{7E264DF4-5CD7-4D68-AC86-47CF30BAA74B}">
      <dgm:prSet/>
      <dgm:spPr/>
      <dgm:t>
        <a:bodyPr/>
        <a:lstStyle/>
        <a:p>
          <a:endParaRPr lang="es-ES"/>
        </a:p>
      </dgm:t>
    </dgm:pt>
    <dgm:pt modelId="{A960F4BE-E714-4835-ADBF-97A1E18D47C8}">
      <dgm:prSet phldrT="[Texto]" custT="1"/>
      <dgm:spPr/>
      <dgm:t>
        <a:bodyPr/>
        <a:lstStyle/>
        <a:p>
          <a:r>
            <a:rPr lang="ca-ES" sz="1200" noProof="0" dirty="0"/>
            <a:t>Document/e-mail acceptació</a:t>
          </a:r>
        </a:p>
      </dgm:t>
    </dgm:pt>
    <dgm:pt modelId="{E0827864-4F12-4386-AF12-44C314BB28A2}" type="parTrans" cxnId="{685815C4-7312-4B17-9328-EE8136AFCBE9}">
      <dgm:prSet/>
      <dgm:spPr/>
      <dgm:t>
        <a:bodyPr/>
        <a:lstStyle/>
        <a:p>
          <a:endParaRPr lang="es-ES"/>
        </a:p>
      </dgm:t>
    </dgm:pt>
    <dgm:pt modelId="{EE6EA40C-B765-4BEF-8FDB-9A8BEAEDC2B6}" type="sibTrans" cxnId="{685815C4-7312-4B17-9328-EE8136AFCBE9}">
      <dgm:prSet/>
      <dgm:spPr/>
      <dgm:t>
        <a:bodyPr/>
        <a:lstStyle/>
        <a:p>
          <a:endParaRPr lang="es-ES"/>
        </a:p>
      </dgm:t>
    </dgm:pt>
    <dgm:pt modelId="{58C1632E-818B-49C6-A604-06B0DB55BEC5}">
      <dgm:prSet phldrT="[Texto]" custT="1"/>
      <dgm:spPr/>
      <dgm:t>
        <a:bodyPr/>
        <a:lstStyle/>
        <a:p>
          <a:r>
            <a:rPr lang="ca-ES" sz="1200" noProof="0" dirty="0"/>
            <a:t>Còpia DNI</a:t>
          </a:r>
        </a:p>
      </dgm:t>
    </dgm:pt>
    <dgm:pt modelId="{126EE50E-3E35-47BB-8148-E2CBBBDF5EAD}" type="parTrans" cxnId="{5879A371-3B2A-4601-BA81-D5BF74C1EBD4}">
      <dgm:prSet/>
      <dgm:spPr/>
      <dgm:t>
        <a:bodyPr/>
        <a:lstStyle/>
        <a:p>
          <a:endParaRPr lang="es-ES"/>
        </a:p>
      </dgm:t>
    </dgm:pt>
    <dgm:pt modelId="{95C4808B-9C41-4B28-924D-0107B3CF69D4}" type="sibTrans" cxnId="{5879A371-3B2A-4601-BA81-D5BF74C1EBD4}">
      <dgm:prSet/>
      <dgm:spPr/>
      <dgm:t>
        <a:bodyPr/>
        <a:lstStyle/>
        <a:p>
          <a:endParaRPr lang="es-ES"/>
        </a:p>
      </dgm:t>
    </dgm:pt>
    <dgm:pt modelId="{2407C543-F243-4455-80BB-7ED817577AFC}">
      <dgm:prSet phldrT="[Texto]" custT="1"/>
      <dgm:spPr/>
      <dgm:t>
        <a:bodyPr/>
        <a:lstStyle/>
        <a:p>
          <a:r>
            <a:rPr lang="ca-ES" sz="1200" noProof="0" dirty="0"/>
            <a:t>+ acreditació llengua (anglès vàlid per tots els països)</a:t>
          </a:r>
        </a:p>
      </dgm:t>
    </dgm:pt>
    <dgm:pt modelId="{FA44231E-F084-4134-8E99-E3D099E5DF9F}" type="parTrans" cxnId="{AE45938B-A90B-48BD-8D2D-D5328FA8DDE6}">
      <dgm:prSet/>
      <dgm:spPr/>
      <dgm:t>
        <a:bodyPr/>
        <a:lstStyle/>
        <a:p>
          <a:endParaRPr lang="es-ES"/>
        </a:p>
      </dgm:t>
    </dgm:pt>
    <dgm:pt modelId="{AFF99F35-B822-49CF-B455-B452757B27B7}" type="sibTrans" cxnId="{AE45938B-A90B-48BD-8D2D-D5328FA8DDE6}">
      <dgm:prSet/>
      <dgm:spPr/>
      <dgm:t>
        <a:bodyPr/>
        <a:lstStyle/>
        <a:p>
          <a:endParaRPr lang="es-ES"/>
        </a:p>
      </dgm:t>
    </dgm:pt>
    <dgm:pt modelId="{0989EEBB-1A71-4A91-BAE4-7B599D9CE56C}">
      <dgm:prSet phldrT="[Texto]" custT="1"/>
      <dgm:spPr/>
      <dgm:t>
        <a:bodyPr/>
        <a:lstStyle/>
        <a:p>
          <a:r>
            <a:rPr lang="ca-ES" sz="1200" noProof="0" dirty="0"/>
            <a:t>Document de conformitat</a:t>
          </a:r>
        </a:p>
      </dgm:t>
    </dgm:pt>
    <dgm:pt modelId="{5F9EF278-140E-47BA-8BEC-5F212B27DD82}" type="parTrans" cxnId="{70D5AFB9-D9A7-4F3B-AE13-495BE694F2DA}">
      <dgm:prSet/>
      <dgm:spPr/>
      <dgm:t>
        <a:bodyPr/>
        <a:lstStyle/>
        <a:p>
          <a:endParaRPr lang="ca-ES"/>
        </a:p>
      </dgm:t>
    </dgm:pt>
    <dgm:pt modelId="{A517A6CE-ECC0-4D2C-BF4D-10B59C458A44}" type="sibTrans" cxnId="{70D5AFB9-D9A7-4F3B-AE13-495BE694F2DA}">
      <dgm:prSet/>
      <dgm:spPr/>
      <dgm:t>
        <a:bodyPr/>
        <a:lstStyle/>
        <a:p>
          <a:endParaRPr lang="ca-ES"/>
        </a:p>
      </dgm:t>
    </dgm:pt>
    <dgm:pt modelId="{C6F4639B-6BB2-4DDD-BB3C-79F89790466A}">
      <dgm:prSet phldrT="[Texto]" custT="1"/>
      <dgm:spPr/>
      <dgm:t>
        <a:bodyPr/>
        <a:lstStyle/>
        <a:p>
          <a:r>
            <a:rPr lang="ca-ES" sz="1400" noProof="0" dirty="0"/>
            <a:t>Entrevistes: es faran a l’abril. Rebreu les citacions a finals de març o principis d’abril</a:t>
          </a:r>
        </a:p>
      </dgm:t>
    </dgm:pt>
    <dgm:pt modelId="{DDFD5C92-2A24-4DB8-A857-6899FAD8F1ED}" type="parTrans" cxnId="{7A2279A0-7067-4D09-8F8E-F09674095D20}">
      <dgm:prSet/>
      <dgm:spPr/>
      <dgm:t>
        <a:bodyPr/>
        <a:lstStyle/>
        <a:p>
          <a:endParaRPr lang="es-ES"/>
        </a:p>
      </dgm:t>
    </dgm:pt>
    <dgm:pt modelId="{7EAD923D-FC50-468B-AFB9-ED5B4AE67EF7}" type="sibTrans" cxnId="{7A2279A0-7067-4D09-8F8E-F09674095D20}">
      <dgm:prSet/>
      <dgm:spPr/>
      <dgm:t>
        <a:bodyPr/>
        <a:lstStyle/>
        <a:p>
          <a:endParaRPr lang="es-ES"/>
        </a:p>
      </dgm:t>
    </dgm:pt>
    <dgm:pt modelId="{0EE526D7-A7E9-4641-8B70-1BF27EFE4D6F}" type="pres">
      <dgm:prSet presAssocID="{325B48C6-3639-4EEA-91D1-9EF023597957}" presName="rootnode" presStyleCnt="0">
        <dgm:presLayoutVars>
          <dgm:chMax/>
          <dgm:chPref/>
          <dgm:dir/>
          <dgm:animLvl val="lvl"/>
        </dgm:presLayoutVars>
      </dgm:prSet>
      <dgm:spPr/>
    </dgm:pt>
    <dgm:pt modelId="{05B170E3-D540-4B90-97AA-1435CEC1E1B2}" type="pres">
      <dgm:prSet presAssocID="{C28371CD-F290-4582-9197-2A4097872762}" presName="composite" presStyleCnt="0"/>
      <dgm:spPr/>
    </dgm:pt>
    <dgm:pt modelId="{27A1D8EE-5BA0-4F6A-992D-091202ADF2AD}" type="pres">
      <dgm:prSet presAssocID="{C28371CD-F290-4582-9197-2A4097872762}" presName="bentUpArrow1" presStyleLbl="alignImgPlace1" presStyleIdx="0" presStyleCnt="1"/>
      <dgm:spPr/>
    </dgm:pt>
    <dgm:pt modelId="{AB15D848-6498-4E7A-A71F-63C06CBFA44E}" type="pres">
      <dgm:prSet presAssocID="{C28371CD-F290-4582-9197-2A4097872762}" presName="ParentText" presStyleLbl="node1" presStyleIdx="0" presStyleCnt="2" custScaleX="131704" custScaleY="58218" custLinFactNeighborX="917" custLinFactNeighborY="-325">
        <dgm:presLayoutVars>
          <dgm:chMax val="1"/>
          <dgm:chPref val="1"/>
          <dgm:bulletEnabled val="1"/>
        </dgm:presLayoutVars>
      </dgm:prSet>
      <dgm:spPr/>
    </dgm:pt>
    <dgm:pt modelId="{CC10842A-C5C2-4060-90D9-F3194462B768}" type="pres">
      <dgm:prSet presAssocID="{C28371CD-F290-4582-9197-2A4097872762}" presName="ChildText" presStyleLbl="revTx" presStyleIdx="0" presStyleCnt="2" custScaleX="212347" custScaleY="127366" custLinFactNeighborX="82804" custLinFactNeighborY="14537">
        <dgm:presLayoutVars>
          <dgm:chMax val="0"/>
          <dgm:chPref val="0"/>
          <dgm:bulletEnabled val="1"/>
        </dgm:presLayoutVars>
      </dgm:prSet>
      <dgm:spPr/>
    </dgm:pt>
    <dgm:pt modelId="{2D2818C1-1EC5-42DC-AB9C-5789DB48DE3C}" type="pres">
      <dgm:prSet presAssocID="{0558029F-2870-4DB9-85AB-188E850F3036}" presName="sibTrans" presStyleCnt="0"/>
      <dgm:spPr/>
    </dgm:pt>
    <dgm:pt modelId="{331918D2-882A-4530-858B-044A4DD37C39}" type="pres">
      <dgm:prSet presAssocID="{08473C63-E454-4948-8B85-210C0E0D6D0C}" presName="composite" presStyleCnt="0"/>
      <dgm:spPr/>
    </dgm:pt>
    <dgm:pt modelId="{873B5AC7-AFEA-44D7-9C81-E1DB55C7D231}" type="pres">
      <dgm:prSet presAssocID="{08473C63-E454-4948-8B85-210C0E0D6D0C}" presName="ParentText" presStyleLbl="node1" presStyleIdx="1" presStyleCnt="2" custScaleX="60920" custScaleY="69159" custLinFactNeighborX="-7630" custLinFactNeighborY="2851">
        <dgm:presLayoutVars>
          <dgm:chMax val="1"/>
          <dgm:chPref val="1"/>
          <dgm:bulletEnabled val="1"/>
        </dgm:presLayoutVars>
      </dgm:prSet>
      <dgm:spPr/>
    </dgm:pt>
    <dgm:pt modelId="{6D7F952A-F639-4894-941F-FB632035DE15}" type="pres">
      <dgm:prSet presAssocID="{08473C63-E454-4948-8B85-210C0E0D6D0C}" presName="FinalChildText" presStyleLbl="revTx" presStyleIdx="1" presStyleCnt="2" custScaleX="172402" custScaleY="112094" custLinFactNeighborX="14691" custLinFactNeighborY="75">
        <dgm:presLayoutVars>
          <dgm:chMax val="0"/>
          <dgm:chPref val="0"/>
          <dgm:bulletEnabled val="1"/>
        </dgm:presLayoutVars>
      </dgm:prSet>
      <dgm:spPr/>
    </dgm:pt>
  </dgm:ptLst>
  <dgm:cxnLst>
    <dgm:cxn modelId="{7C155E01-CDF4-42F0-AEB9-4AF66DFF593B}" type="presOf" srcId="{1A433125-997B-4889-BF5F-C3D1F6B14D2C}" destId="{CC10842A-C5C2-4060-90D9-F3194462B768}" srcOrd="0" destOrd="2" presId="urn:microsoft.com/office/officeart/2005/8/layout/StepDownProcess"/>
    <dgm:cxn modelId="{817A0B09-CBBF-4CDA-9CD8-BDC622F80715}" type="presOf" srcId="{C28371CD-F290-4582-9197-2A4097872762}" destId="{AB15D848-6498-4E7A-A71F-63C06CBFA44E}" srcOrd="0" destOrd="0" presId="urn:microsoft.com/office/officeart/2005/8/layout/StepDownProcess"/>
    <dgm:cxn modelId="{58A91F0B-68F0-401F-A97E-F73ABCB32E4D}" srcId="{08473C63-E454-4948-8B85-210C0E0D6D0C}" destId="{A7F3124C-2852-4F48-A22B-7F507D71F4B5}" srcOrd="0" destOrd="0" parTransId="{937514F1-648E-4F77-8CFD-584FD7B7D712}" sibTransId="{5F4D4D68-4F06-4BBE-9D45-23A09A7C9A09}"/>
    <dgm:cxn modelId="{6C46E10C-20E7-4E44-B4A0-16BA1AFE7E44}" type="presOf" srcId="{2407C543-F243-4455-80BB-7ED817577AFC}" destId="{6D7F952A-F639-4894-941F-FB632035DE15}" srcOrd="0" destOrd="5" presId="urn:microsoft.com/office/officeart/2005/8/layout/StepDownProcess"/>
    <dgm:cxn modelId="{AC8F5C2A-E01B-4A6F-80E2-3DE403FDF5E6}" type="presOf" srcId="{0989EEBB-1A71-4A91-BAE4-7B599D9CE56C}" destId="{6D7F952A-F639-4894-941F-FB632035DE15}" srcOrd="0" destOrd="2" presId="urn:microsoft.com/office/officeart/2005/8/layout/StepDownProcess"/>
    <dgm:cxn modelId="{9872952F-8396-48DF-B633-15B4B5F7E6E2}" type="presOf" srcId="{64919330-9374-4132-8D87-FD6E65CD839C}" destId="{6D7F952A-F639-4894-941F-FB632035DE15}" srcOrd="0" destOrd="1" presId="urn:microsoft.com/office/officeart/2005/8/layout/StepDownProcess"/>
    <dgm:cxn modelId="{91A7273C-F4C4-41FC-A373-F634D8EFB815}" type="presOf" srcId="{58C1632E-818B-49C6-A604-06B0DB55BEC5}" destId="{6D7F952A-F639-4894-941F-FB632035DE15}" srcOrd="0" destOrd="4" presId="urn:microsoft.com/office/officeart/2005/8/layout/StepDownProcess"/>
    <dgm:cxn modelId="{4517EB3C-20DC-4DA0-933F-C013EC8364E5}" srcId="{325B48C6-3639-4EEA-91D1-9EF023597957}" destId="{08473C63-E454-4948-8B85-210C0E0D6D0C}" srcOrd="1" destOrd="0" parTransId="{83D49E51-BE85-4F53-836D-6D8DBC09D5B3}" sibTransId="{C78D9441-8A44-439F-85F1-57B63C6CB859}"/>
    <dgm:cxn modelId="{AFC8C762-D34F-4026-960E-833C92ACAE8B}" type="presOf" srcId="{A7F3124C-2852-4F48-A22B-7F507D71F4B5}" destId="{6D7F952A-F639-4894-941F-FB632035DE15}" srcOrd="0" destOrd="0" presId="urn:microsoft.com/office/officeart/2005/8/layout/StepDownProcess"/>
    <dgm:cxn modelId="{5879A371-3B2A-4601-BA81-D5BF74C1EBD4}" srcId="{A7F3124C-2852-4F48-A22B-7F507D71F4B5}" destId="{58C1632E-818B-49C6-A604-06B0DB55BEC5}" srcOrd="3" destOrd="0" parTransId="{126EE50E-3E35-47BB-8148-E2CBBBDF5EAD}" sibTransId="{95C4808B-9C41-4B28-924D-0107B3CF69D4}"/>
    <dgm:cxn modelId="{B9E92982-06C5-4D37-8652-0CB84E9D4EC9}" type="presOf" srcId="{08473C63-E454-4948-8B85-210C0E0D6D0C}" destId="{873B5AC7-AFEA-44D7-9C81-E1DB55C7D231}" srcOrd="0" destOrd="0" presId="urn:microsoft.com/office/officeart/2005/8/layout/StepDownProcess"/>
    <dgm:cxn modelId="{DF930B85-CC7A-43A1-9222-70EBE6AB1DA1}" srcId="{C28371CD-F290-4582-9197-2A4097872762}" destId="{1A433125-997B-4889-BF5F-C3D1F6B14D2C}" srcOrd="2" destOrd="0" parTransId="{73C22238-25CA-4035-9D08-6D7A35D9D720}" sibTransId="{21A87968-3A63-435B-9F36-D9BFFD718B08}"/>
    <dgm:cxn modelId="{AE45938B-A90B-48BD-8D2D-D5328FA8DDE6}" srcId="{A7F3124C-2852-4F48-A22B-7F507D71F4B5}" destId="{2407C543-F243-4455-80BB-7ED817577AFC}" srcOrd="4" destOrd="0" parTransId="{FA44231E-F084-4134-8E99-E3D099E5DF9F}" sibTransId="{AFF99F35-B822-49CF-B455-B452757B27B7}"/>
    <dgm:cxn modelId="{7A2279A0-7067-4D09-8F8E-F09674095D20}" srcId="{C28371CD-F290-4582-9197-2A4097872762}" destId="{C6F4639B-6BB2-4DDD-BB3C-79F89790466A}" srcOrd="1" destOrd="0" parTransId="{DDFD5C92-2A24-4DB8-A857-6899FAD8F1ED}" sibTransId="{7EAD923D-FC50-468B-AFB9-ED5B4AE67EF7}"/>
    <dgm:cxn modelId="{AF2237B8-DDD9-4975-9067-621639B6FA20}" type="presOf" srcId="{C6F4639B-6BB2-4DDD-BB3C-79F89790466A}" destId="{CC10842A-C5C2-4060-90D9-F3194462B768}" srcOrd="0" destOrd="1" presId="urn:microsoft.com/office/officeart/2005/8/layout/StepDownProcess"/>
    <dgm:cxn modelId="{70D5AFB9-D9A7-4F3B-AE13-495BE694F2DA}" srcId="{A7F3124C-2852-4F48-A22B-7F507D71F4B5}" destId="{0989EEBB-1A71-4A91-BAE4-7B599D9CE56C}" srcOrd="1" destOrd="0" parTransId="{5F9EF278-140E-47BA-8BEC-5F212B27DD82}" sibTransId="{A517A6CE-ECC0-4D2C-BF4D-10B59C458A44}"/>
    <dgm:cxn modelId="{A58550C1-C945-43B2-B0EE-826D5002D078}" type="presOf" srcId="{325B48C6-3639-4EEA-91D1-9EF023597957}" destId="{0EE526D7-A7E9-4641-8B70-1BF27EFE4D6F}" srcOrd="0" destOrd="0" presId="urn:microsoft.com/office/officeart/2005/8/layout/StepDownProcess"/>
    <dgm:cxn modelId="{685815C4-7312-4B17-9328-EE8136AFCBE9}" srcId="{A7F3124C-2852-4F48-A22B-7F507D71F4B5}" destId="{A960F4BE-E714-4835-ADBF-97A1E18D47C8}" srcOrd="2" destOrd="0" parTransId="{E0827864-4F12-4386-AF12-44C314BB28A2}" sibTransId="{EE6EA40C-B765-4BEF-8FDB-9A8BEAEDC2B6}"/>
    <dgm:cxn modelId="{EFDCF6CE-55E0-48DF-8394-F1BC82FE8427}" type="presOf" srcId="{A960F4BE-E714-4835-ADBF-97A1E18D47C8}" destId="{6D7F952A-F639-4894-941F-FB632035DE15}" srcOrd="0" destOrd="3" presId="urn:microsoft.com/office/officeart/2005/8/layout/StepDownProcess"/>
    <dgm:cxn modelId="{FC8020D1-14D1-4352-B922-A4D36DB1141B}" type="presOf" srcId="{01E1F4EC-F249-4D8B-98F3-2E04FC549CF0}" destId="{CC10842A-C5C2-4060-90D9-F3194462B768}" srcOrd="0" destOrd="0" presId="urn:microsoft.com/office/officeart/2005/8/layout/StepDownProcess"/>
    <dgm:cxn modelId="{F89250DD-78C0-427F-8E79-7D5EF2B295CB}" srcId="{325B48C6-3639-4EEA-91D1-9EF023597957}" destId="{C28371CD-F290-4582-9197-2A4097872762}" srcOrd="0" destOrd="0" parTransId="{B5E4E9FD-937E-4193-BFC0-3D431EE480D8}" sibTransId="{0558029F-2870-4DB9-85AB-188E850F3036}"/>
    <dgm:cxn modelId="{7E264DF4-5CD7-4D68-AC86-47CF30BAA74B}" srcId="{A7F3124C-2852-4F48-A22B-7F507D71F4B5}" destId="{64919330-9374-4132-8D87-FD6E65CD839C}" srcOrd="0" destOrd="0" parTransId="{8B677A48-BDC2-4DBC-9A3C-2B92AACA1FE5}" sibTransId="{2121CA34-70F8-4135-8001-CD00A25580E9}"/>
    <dgm:cxn modelId="{1E5A82FE-77B3-4101-A390-C371FBA8110B}" srcId="{C28371CD-F290-4582-9197-2A4097872762}" destId="{01E1F4EC-F249-4D8B-98F3-2E04FC549CF0}" srcOrd="0" destOrd="0" parTransId="{E6D43BCA-9D93-4E33-B8C0-2DB55E678757}" sibTransId="{0A59FEE7-C52A-4BB3-8A0A-9A5394B73909}"/>
    <dgm:cxn modelId="{A8964FDA-2B14-43C9-B6D7-28AD0635E70E}" type="presParOf" srcId="{0EE526D7-A7E9-4641-8B70-1BF27EFE4D6F}" destId="{05B170E3-D540-4B90-97AA-1435CEC1E1B2}" srcOrd="0" destOrd="0" presId="urn:microsoft.com/office/officeart/2005/8/layout/StepDownProcess"/>
    <dgm:cxn modelId="{505D1F42-8C43-4865-BB6E-0E56F2FC5C4A}" type="presParOf" srcId="{05B170E3-D540-4B90-97AA-1435CEC1E1B2}" destId="{27A1D8EE-5BA0-4F6A-992D-091202ADF2AD}" srcOrd="0" destOrd="0" presId="urn:microsoft.com/office/officeart/2005/8/layout/StepDownProcess"/>
    <dgm:cxn modelId="{3D548477-F589-4DB1-8023-94ED49996B87}" type="presParOf" srcId="{05B170E3-D540-4B90-97AA-1435CEC1E1B2}" destId="{AB15D848-6498-4E7A-A71F-63C06CBFA44E}" srcOrd="1" destOrd="0" presId="urn:microsoft.com/office/officeart/2005/8/layout/StepDownProcess"/>
    <dgm:cxn modelId="{15DB20DA-7541-4262-B650-5528A179D8D1}" type="presParOf" srcId="{05B170E3-D540-4B90-97AA-1435CEC1E1B2}" destId="{CC10842A-C5C2-4060-90D9-F3194462B768}" srcOrd="2" destOrd="0" presId="urn:microsoft.com/office/officeart/2005/8/layout/StepDownProcess"/>
    <dgm:cxn modelId="{88E136BC-1FFC-4029-811B-B5A2A270479C}" type="presParOf" srcId="{0EE526D7-A7E9-4641-8B70-1BF27EFE4D6F}" destId="{2D2818C1-1EC5-42DC-AB9C-5789DB48DE3C}" srcOrd="1" destOrd="0" presId="urn:microsoft.com/office/officeart/2005/8/layout/StepDownProcess"/>
    <dgm:cxn modelId="{83864F7D-B669-4742-A362-24BF51D126A1}" type="presParOf" srcId="{0EE526D7-A7E9-4641-8B70-1BF27EFE4D6F}" destId="{331918D2-882A-4530-858B-044A4DD37C39}" srcOrd="2" destOrd="0" presId="urn:microsoft.com/office/officeart/2005/8/layout/StepDownProcess"/>
    <dgm:cxn modelId="{483D8DE8-CE99-45B4-B770-2AD84249BDB0}" type="presParOf" srcId="{331918D2-882A-4530-858B-044A4DD37C39}" destId="{873B5AC7-AFEA-44D7-9C81-E1DB55C7D231}" srcOrd="0" destOrd="0" presId="urn:microsoft.com/office/officeart/2005/8/layout/StepDownProcess"/>
    <dgm:cxn modelId="{E0E6A4A7-435C-4BED-8342-2AA86BBCD50A}" type="presParOf" srcId="{331918D2-882A-4530-858B-044A4DD37C39}" destId="{6D7F952A-F639-4894-941F-FB632035DE1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7807-2798-4CBC-93C0-BCBD30EFCB74}">
      <dsp:nvSpPr>
        <dsp:cNvPr id="0" name=""/>
        <dsp:cNvSpPr/>
      </dsp:nvSpPr>
      <dsp:spPr>
        <a:xfrm>
          <a:off x="0" y="89774"/>
          <a:ext cx="7416824" cy="805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Informació</a:t>
          </a:r>
          <a:r>
            <a:rPr lang="ca-ES" sz="1200" b="1" kern="1200" dirty="0"/>
            <a:t> </a:t>
          </a:r>
          <a:r>
            <a:rPr lang="ca-ES" sz="1200" kern="1200" dirty="0"/>
            <a:t>programes d'intercanvi: </a:t>
          </a:r>
          <a:r>
            <a:rPr lang="ca-ES" sz="1200" kern="1200" dirty="0">
              <a:hlinkClick xmlns:r="http://schemas.openxmlformats.org/officeDocument/2006/relationships" r:id="rId1"/>
            </a:rPr>
            <a:t>Mobilitat i intercanvis UAB</a:t>
          </a:r>
          <a:r>
            <a:rPr lang="ca-ES" sz="1200" u="sng" kern="1200" dirty="0">
              <a:hlinkClick xmlns:r="http://schemas.openxmlformats.org/officeDocument/2006/relationships" r:id="rId1"/>
            </a:rPr>
            <a:t> </a:t>
          </a:r>
          <a:r>
            <a:rPr lang="ca-ES" sz="1200" kern="1200" dirty="0"/>
            <a:t>, </a:t>
          </a:r>
          <a:r>
            <a:rPr lang="ca-ES" sz="1200" kern="1200" dirty="0">
              <a:hlinkClick xmlns:r="http://schemas.openxmlformats.org/officeDocument/2006/relationships" r:id="rId2"/>
            </a:rPr>
            <a:t>servei d’ocupabilitat</a:t>
          </a:r>
          <a:r>
            <a:rPr lang="ca-ES" sz="1200" kern="1200" dirty="0"/>
            <a:t>, i  a l’apartat de mobilitat i intercanvi del </a:t>
          </a:r>
          <a:r>
            <a:rPr lang="ca-ES" sz="1200" kern="1200" dirty="0">
              <a:hlinkClick xmlns:r="http://schemas.openxmlformats.org/officeDocument/2006/relationships" r:id="rId3"/>
            </a:rPr>
            <a:t>web de la Facultat</a:t>
          </a:r>
          <a:r>
            <a:rPr lang="ca-ES" sz="1200" kern="1200" dirty="0"/>
            <a:t>. </a:t>
          </a:r>
          <a:endParaRPr lang="es-ES" sz="1200" kern="1200" dirty="0"/>
        </a:p>
      </dsp:txBody>
      <dsp:txXfrm>
        <a:off x="39323" y="129097"/>
        <a:ext cx="7338178" cy="726899"/>
      </dsp:txXfrm>
    </dsp:sp>
    <dsp:sp modelId="{1C55D887-A6DB-4820-B606-55D78D01E4FA}">
      <dsp:nvSpPr>
        <dsp:cNvPr id="0" name=""/>
        <dsp:cNvSpPr/>
      </dsp:nvSpPr>
      <dsp:spPr>
        <a:xfrm>
          <a:off x="0" y="1008111"/>
          <a:ext cx="7416824" cy="805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Oficina d'Intercanvis de la Facultat: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Patricia Ruiz: intercanvis.educacio@uab.cat</a:t>
          </a:r>
          <a:endParaRPr lang="es-E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Tel: + 34 93 581 17 84</a:t>
          </a:r>
        </a:p>
      </dsp:txBody>
      <dsp:txXfrm>
        <a:off x="39323" y="1047434"/>
        <a:ext cx="7338178" cy="726899"/>
      </dsp:txXfrm>
    </dsp:sp>
    <dsp:sp modelId="{F160E78D-043C-4D77-AA4F-78C3B426788B}">
      <dsp:nvSpPr>
        <dsp:cNvPr id="0" name=""/>
        <dsp:cNvSpPr/>
      </dsp:nvSpPr>
      <dsp:spPr>
        <a:xfrm>
          <a:off x="0" y="1735424"/>
          <a:ext cx="7416824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900" kern="1200" dirty="0"/>
        </a:p>
      </dsp:txBody>
      <dsp:txXfrm>
        <a:off x="0" y="1735424"/>
        <a:ext cx="7416824" cy="198720"/>
      </dsp:txXfrm>
    </dsp:sp>
    <dsp:sp modelId="{8DF0629A-4F02-4331-8ABF-3E45D6A6D826}">
      <dsp:nvSpPr>
        <dsp:cNvPr id="0" name=""/>
        <dsp:cNvSpPr/>
      </dsp:nvSpPr>
      <dsp:spPr>
        <a:xfrm>
          <a:off x="0" y="1934144"/>
          <a:ext cx="7416824" cy="805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Coordinadora de Pràctiques Internacionals: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dirty="0"/>
            <a:t>Carla Quesada, </a:t>
          </a:r>
          <a:r>
            <a:rPr lang="es-ES" sz="1200" kern="1200" dirty="0"/>
            <a:t>carla.quesada@uab.cat </a:t>
          </a:r>
        </a:p>
      </dsp:txBody>
      <dsp:txXfrm>
        <a:off x="39323" y="1973467"/>
        <a:ext cx="7338178" cy="726899"/>
      </dsp:txXfrm>
    </dsp:sp>
    <dsp:sp modelId="{EDE35AF7-BF2B-4F55-A0A7-C4914338CC6D}">
      <dsp:nvSpPr>
        <dsp:cNvPr id="0" name=""/>
        <dsp:cNvSpPr/>
      </dsp:nvSpPr>
      <dsp:spPr>
        <a:xfrm>
          <a:off x="0" y="2739689"/>
          <a:ext cx="7416824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900" kern="1200" dirty="0"/>
        </a:p>
      </dsp:txBody>
      <dsp:txXfrm>
        <a:off x="0" y="2739689"/>
        <a:ext cx="7416824" cy="198720"/>
      </dsp:txXfrm>
    </dsp:sp>
    <dsp:sp modelId="{314595E0-62B3-4F4D-ABC8-3F97BBD1D116}">
      <dsp:nvSpPr>
        <dsp:cNvPr id="0" name=""/>
        <dsp:cNvSpPr/>
      </dsp:nvSpPr>
      <dsp:spPr>
        <a:xfrm>
          <a:off x="0" y="2938409"/>
          <a:ext cx="7416824" cy="8055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Vicedeganat </a:t>
          </a:r>
          <a:r>
            <a:rPr lang="es-ES" sz="1200" kern="1200" dirty="0" err="1"/>
            <a:t>d’Estudiants</a:t>
          </a:r>
          <a:r>
            <a:rPr lang="es-ES" sz="1200" kern="1200" dirty="0"/>
            <a:t> i Internacionalització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Georgeta Ion, Georgeta.ion@uab.cat</a:t>
          </a:r>
        </a:p>
      </dsp:txBody>
      <dsp:txXfrm>
        <a:off x="39323" y="2977732"/>
        <a:ext cx="7338178" cy="726899"/>
      </dsp:txXfrm>
    </dsp:sp>
    <dsp:sp modelId="{D1FF84EE-19D1-4BBB-BD82-75BA720C5468}">
      <dsp:nvSpPr>
        <dsp:cNvPr id="0" name=""/>
        <dsp:cNvSpPr/>
      </dsp:nvSpPr>
      <dsp:spPr>
        <a:xfrm>
          <a:off x="0" y="3743954"/>
          <a:ext cx="7416824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S" sz="900" kern="1200" dirty="0"/>
        </a:p>
      </dsp:txBody>
      <dsp:txXfrm>
        <a:off x="0" y="3743954"/>
        <a:ext cx="7416824" cy="19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D01A9-A3E6-46F6-8D33-95063E0770E0}">
      <dsp:nvSpPr>
        <dsp:cNvPr id="0" name=""/>
        <dsp:cNvSpPr/>
      </dsp:nvSpPr>
      <dsp:spPr>
        <a:xfrm>
          <a:off x="0" y="76508"/>
          <a:ext cx="5098256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noProof="0" dirty="0"/>
            <a:t>UAB Exchange </a:t>
          </a:r>
          <a:r>
            <a:rPr lang="ca-ES" sz="2100" kern="1200" noProof="0" dirty="0" err="1"/>
            <a:t>programme</a:t>
          </a:r>
          <a:r>
            <a:rPr lang="ca-ES" sz="2100" kern="1200" noProof="0" dirty="0"/>
            <a:t> </a:t>
          </a:r>
          <a:r>
            <a:rPr lang="ca-ES" sz="2100" kern="1200" noProof="0" dirty="0" err="1"/>
            <a:t>traineeships</a:t>
          </a:r>
          <a:r>
            <a:rPr lang="ca-ES" sz="2100" kern="1200" noProof="0" dirty="0"/>
            <a:t>:</a:t>
          </a:r>
        </a:p>
      </dsp:txBody>
      <dsp:txXfrm>
        <a:off x="24588" y="101096"/>
        <a:ext cx="5049080" cy="454509"/>
      </dsp:txXfrm>
    </dsp:sp>
    <dsp:sp modelId="{56485324-2DB4-407F-B1C3-541DCD421131}">
      <dsp:nvSpPr>
        <dsp:cNvPr id="0" name=""/>
        <dsp:cNvSpPr/>
      </dsp:nvSpPr>
      <dsp:spPr>
        <a:xfrm>
          <a:off x="0" y="580193"/>
          <a:ext cx="5098256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Dotació econòmica UAB en funció del pressupost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Durada variable depenent del destí: entre 1 mes (30 dies) i 6 mesos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Destins coordinats per la Facultat i no coordinats per la Facultat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Aquest programa permet que </a:t>
          </a:r>
          <a:r>
            <a:rPr lang="ca-ES" sz="1600" b="1" kern="1200" noProof="0" dirty="0"/>
            <a:t>els estudiants busquin una institució que els convidi a fer les pràctiques</a:t>
          </a:r>
          <a:r>
            <a:rPr lang="ca-ES" sz="1600" kern="1200" noProof="0" dirty="0"/>
            <a:t>, però només hi podran anar si estan autoritzades i supervisades per la </a:t>
          </a:r>
          <a:r>
            <a:rPr lang="es-ES" sz="1600" b="0" i="0" kern="1200" dirty="0"/>
            <a:t>Coordinadora de Pràctiques Internacionals</a:t>
          </a:r>
          <a:endParaRPr lang="ca-ES" sz="1600" kern="1200" noProof="0" dirty="0"/>
        </a:p>
      </dsp:txBody>
      <dsp:txXfrm>
        <a:off x="0" y="580193"/>
        <a:ext cx="5098256" cy="2434320"/>
      </dsp:txXfrm>
    </dsp:sp>
    <dsp:sp modelId="{1B3E8192-09FA-4BAB-A777-3A133A4F69C7}">
      <dsp:nvSpPr>
        <dsp:cNvPr id="0" name=""/>
        <dsp:cNvSpPr/>
      </dsp:nvSpPr>
      <dsp:spPr>
        <a:xfrm>
          <a:off x="0" y="3014513"/>
          <a:ext cx="5098256" cy="503685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Programa Erasmus pràctiques:</a:t>
          </a:r>
          <a:endParaRPr lang="en-US" sz="2100" kern="1200"/>
        </a:p>
      </dsp:txBody>
      <dsp:txXfrm>
        <a:off x="24588" y="3039101"/>
        <a:ext cx="5049080" cy="454509"/>
      </dsp:txXfrm>
    </dsp:sp>
    <dsp:sp modelId="{93D2C627-E290-4398-9525-3C636B195401}">
      <dsp:nvSpPr>
        <dsp:cNvPr id="0" name=""/>
        <dsp:cNvSpPr/>
      </dsp:nvSpPr>
      <dsp:spPr>
        <a:xfrm>
          <a:off x="0" y="3518198"/>
          <a:ext cx="5098256" cy="243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Subvenció programa Erasmus +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Durada: mínima de 2 mesos (60 dies) i màxima 12 mesos. Es concedeixen beques per una durada màxima de 3 mesos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Destins coordinats i no coordinats per la Facultat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 noProof="0" dirty="0"/>
            <a:t>Aquest programa permet que </a:t>
          </a:r>
          <a:r>
            <a:rPr lang="ca-ES" sz="1600" b="1" kern="1200" noProof="0" dirty="0"/>
            <a:t>els estudiants busquin una institució que els convidi a fer les pràctiques</a:t>
          </a:r>
          <a:r>
            <a:rPr lang="ca-ES" sz="1600" kern="1200" noProof="0" dirty="0"/>
            <a:t>, però només hi podran anar si estan autoritzades i supervisades per la </a:t>
          </a:r>
          <a:r>
            <a:rPr lang="es-ES" sz="1600" b="0" i="0" kern="1200" dirty="0"/>
            <a:t>Coordinadora de Pràctiques Internacionals</a:t>
          </a:r>
          <a:endParaRPr lang="ca-ES" sz="1600" kern="1200" noProof="0" dirty="0">
            <a:highlight>
              <a:srgbClr val="FFFF00"/>
            </a:highlight>
          </a:endParaRPr>
        </a:p>
      </dsp:txBody>
      <dsp:txXfrm>
        <a:off x="0" y="3518198"/>
        <a:ext cx="5098256" cy="243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1D8EE-5BA0-4F6A-992D-091202ADF2AD}">
      <dsp:nvSpPr>
        <dsp:cNvPr id="0" name=""/>
        <dsp:cNvSpPr/>
      </dsp:nvSpPr>
      <dsp:spPr>
        <a:xfrm rot="5400000">
          <a:off x="909742" y="1770153"/>
          <a:ext cx="1561457" cy="17776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5D848-6498-4E7A-A71F-63C06CBFA44E}">
      <dsp:nvSpPr>
        <dsp:cNvPr id="0" name=""/>
        <dsp:cNvSpPr/>
      </dsp:nvSpPr>
      <dsp:spPr>
        <a:xfrm>
          <a:off x="103472" y="417643"/>
          <a:ext cx="3461939" cy="107116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rgbClr val="CC0000"/>
              </a:solidFill>
            </a:rPr>
            <a:t>1</a:t>
          </a:r>
          <a:r>
            <a:rPr lang="ca-ES" sz="2000" kern="1200" noProof="0" dirty="0"/>
            <a:t>   Procés selecció Facultat Ciències Educació</a:t>
          </a:r>
        </a:p>
      </dsp:txBody>
      <dsp:txXfrm>
        <a:off x="155771" y="469942"/>
        <a:ext cx="3357341" cy="966565"/>
      </dsp:txXfrm>
    </dsp:sp>
    <dsp:sp modelId="{CC10842A-C5C2-4060-90D9-F3194462B768}">
      <dsp:nvSpPr>
        <dsp:cNvPr id="0" name=""/>
        <dsp:cNvSpPr/>
      </dsp:nvSpPr>
      <dsp:spPr>
        <a:xfrm>
          <a:off x="3633741" y="227423"/>
          <a:ext cx="4059597" cy="189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 dirty="0">
              <a:hlinkClick xmlns:r="http://schemas.openxmlformats.org/officeDocument/2006/relationships" r:id="rId1"/>
            </a:rPr>
            <a:t>Demanar entrevista a </a:t>
          </a:r>
          <a:r>
            <a:rPr lang="ca-ES" sz="1400" kern="1200" noProof="0" dirty="0" err="1">
              <a:hlinkClick xmlns:r="http://schemas.openxmlformats.org/officeDocument/2006/relationships" r:id="rId1"/>
            </a:rPr>
            <a:t>l’aplicatiu</a:t>
          </a:r>
          <a:r>
            <a:rPr lang="ca-ES" sz="1400" kern="1200" noProof="0" dirty="0">
              <a:hlinkClick xmlns:r="http://schemas.openxmlformats.org/officeDocument/2006/relationships" r:id="rId1"/>
            </a:rPr>
            <a:t> </a:t>
          </a:r>
          <a:r>
            <a:rPr lang="ca-ES" sz="1400" kern="1200" noProof="0" dirty="0"/>
            <a:t>i adjuntar la documentació requerida: </a:t>
          </a:r>
          <a:r>
            <a:rPr lang="ca-ES" sz="1400" kern="1200" noProof="0">
              <a:highlight>
                <a:srgbClr val="FFFF00"/>
              </a:highlight>
            </a:rPr>
            <a:t>del 9 </a:t>
          </a:r>
          <a:r>
            <a:rPr lang="ca-ES" sz="1400" kern="1200" noProof="0" dirty="0">
              <a:highlight>
                <a:srgbClr val="FFFF00"/>
              </a:highlight>
            </a:rPr>
            <a:t>al 24 de març de 2023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 dirty="0"/>
            <a:t>Entrevistes: es faran a l’abril. Rebreu les citacions a finals de març o principis d’abril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 dirty="0"/>
            <a:t>Selecció: publicació a la pàgina web de la facultat a finals d’abril i e-mail de confirmació de plaça</a:t>
          </a:r>
        </a:p>
      </dsp:txBody>
      <dsp:txXfrm>
        <a:off x="3633741" y="227423"/>
        <a:ext cx="4059597" cy="1894063"/>
      </dsp:txXfrm>
    </dsp:sp>
    <dsp:sp modelId="{873B5AC7-AFEA-44D7-9C81-E1DB55C7D231}">
      <dsp:nvSpPr>
        <dsp:cNvPr id="0" name=""/>
        <dsp:cNvSpPr/>
      </dsp:nvSpPr>
      <dsp:spPr>
        <a:xfrm>
          <a:off x="2773661" y="2356708"/>
          <a:ext cx="1601328" cy="127246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rgbClr val="CC0000"/>
              </a:solidFill>
            </a:rPr>
            <a:t>2</a:t>
          </a:r>
          <a:r>
            <a:rPr lang="ca-ES" sz="2000" kern="1200" noProof="0" dirty="0"/>
            <a:t>   Procés documents Servei Ocupabilitat</a:t>
          </a:r>
        </a:p>
      </dsp:txBody>
      <dsp:txXfrm>
        <a:off x="2835789" y="2418836"/>
        <a:ext cx="1477072" cy="1148212"/>
      </dsp:txXfrm>
    </dsp:sp>
    <dsp:sp modelId="{6D7F952A-F639-4894-941F-FB632035DE15}">
      <dsp:nvSpPr>
        <dsp:cNvPr id="0" name=""/>
        <dsp:cNvSpPr/>
      </dsp:nvSpPr>
      <dsp:spPr>
        <a:xfrm>
          <a:off x="4476460" y="2107195"/>
          <a:ext cx="3295939" cy="166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noProof="0" dirty="0"/>
            <a:t>1ª convocatòria 2023: MAIG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noProof="0" dirty="0"/>
            <a:t>Formulari sol·licitud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noProof="0" dirty="0"/>
            <a:t>Document de conformitat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noProof="0" dirty="0"/>
            <a:t>Document/e-mail acceptació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noProof="0" dirty="0"/>
            <a:t>Còpia DNI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noProof="0" dirty="0"/>
            <a:t>+ acreditació llengua (anglès vàlid per tots els països)</a:t>
          </a:r>
        </a:p>
      </dsp:txBody>
      <dsp:txXfrm>
        <a:off x="4476460" y="2107195"/>
        <a:ext cx="3295939" cy="166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E8990CF-4E8E-4EE2-AF22-868051B90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057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5A7169-452C-42BA-8369-1377860F7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2" y="3"/>
            <a:ext cx="2946057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1137-7AB2-453A-A1BC-69D948F53F3B}" type="datetimeFigureOut">
              <a:rPr lang="ca-ES"/>
              <a:pPr>
                <a:defRPr/>
              </a:pPr>
              <a:t>9/3/2023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8D4D49-2988-46EA-92D6-C845D3B920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221"/>
            <a:ext cx="2946057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597F68-1039-4C19-87C7-5670E5C34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2" y="9428221"/>
            <a:ext cx="2946057" cy="49841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9F5E2-B5F2-4DAF-954C-B5D68463AA90}" type="slidenum">
              <a:rPr lang="ca-ES" altLang="it-IT"/>
              <a:pPr/>
              <a:t>‹#›</a:t>
            </a:fld>
            <a:endParaRPr lang="ca-E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D09D277-3236-43AB-BCA1-563EABBE709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6138" y="882650"/>
            <a:ext cx="57975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8653BD9-F214-4E8C-BEA2-B4A19FE4817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49017" y="5512738"/>
            <a:ext cx="5993216" cy="5222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0A01201-C1B1-4053-B540-A9B2DE2B30D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250448" cy="57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84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1BBF758-D838-4642-9CD3-59D90B9806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40801" y="2"/>
            <a:ext cx="3250448" cy="57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84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0573B0B-0C50-43B0-B06B-596EBD03139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1025478"/>
            <a:ext cx="3250448" cy="57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84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794DFFA-C64C-4366-A6D8-F569E5FBB5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40801" y="11025478"/>
            <a:ext cx="3250448" cy="57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3F28481-8D1D-4748-9F09-511F6F694B04}" type="slidenum">
              <a:rPr lang="es-ES" altLang="ca-ES"/>
              <a:pPr/>
              <a:t>‹#›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4" charset="0"/>
        <a:ea typeface="ＭＳ Ｐゴシック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4" charset="0"/>
        <a:ea typeface="ＭＳ Ｐゴシック" pitchFamily="34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4E55202-78A9-4CD0-BA0D-35032DF5C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C9A823-31FF-40A6-8898-C32F28CF4CD3}" type="slidenum">
              <a:rPr lang="es-ES" altLang="ca-ES" sz="1400"/>
              <a:pPr>
                <a:spcBef>
                  <a:spcPct val="0"/>
                </a:spcBef>
              </a:pPr>
              <a:t>2</a:t>
            </a:fld>
            <a:endParaRPr lang="es-ES" altLang="ca-ES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C8F65700-AD6F-4030-A97C-216BC1CAA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55968535-7354-4BD1-AD08-1F7E9C8A0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017" y="5512738"/>
            <a:ext cx="5995390" cy="5222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ca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BE266AA8-2B41-471F-A05A-460DF127B6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CEE2D7-E5C9-4D7E-B0DC-A49A5E927D6B}" type="slidenum">
              <a:rPr lang="es-ES" altLang="ca-ES" sz="1400"/>
              <a:pPr>
                <a:spcBef>
                  <a:spcPct val="0"/>
                </a:spcBef>
              </a:pPr>
              <a:t>3</a:t>
            </a:fld>
            <a:endParaRPr lang="es-ES" altLang="ca-E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9330D24E-DA87-49E6-B3F8-076C34374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E97B845-30D6-41DE-9879-F9B1962C7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017" y="5512738"/>
            <a:ext cx="5995390" cy="5222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ca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19E3CC2-1B49-418F-A81B-2C9688F740E2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E3430C7-6D19-4604-BA67-09BCDE0C0678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671A21FD-B948-43EA-9519-6092AAC23872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1">
            <a:extLst>
              <a:ext uri="{FF2B5EF4-FFF2-40B4-BE49-F238E27FC236}">
                <a16:creationId xmlns:a16="http://schemas.microsoft.com/office/drawing/2014/main" id="{684DBC34-D7AA-4973-B1A3-CBE8785B7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6432550"/>
            <a:ext cx="9048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2E83A4-0DFE-46B8-AECB-04874EDD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BAA2749-1D50-4C41-9C86-23AE458B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63E1A5-7B24-4CDF-9F21-AFF85DB2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C7EAA-3E20-4401-9A91-1C18EC5499D8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3060630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AFFA-753E-4F1F-86E1-4B2A4BB7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6AEB-80B3-4616-8E7B-17B60FB1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F815F-2B02-4513-AE80-52D0D67C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1F79C-20A3-46C7-8600-A17E208D8276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6255601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1DC90CC-CB8E-478B-A047-0500A57DF238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F145CD5-7B3E-47C8-BDE5-A3146139F544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DE6E81-6A96-453F-BC38-A1AC4229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7ABB3F-2CBC-4DE7-9AAC-60236A5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6B4FAF-9101-46F6-907E-001368A2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577F8-B5A3-4973-992F-F403FE691D64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99477523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62C5D-CD34-4CB6-BE64-8F7686605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6582E-3202-437A-8A39-49986CA583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A0343-8918-4443-8FB6-7C423D7CB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6496BC-B4C5-4BD2-BE65-ABA4BF9C1F86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79892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5"/>
            <a:ext cx="3829520" cy="2740187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5"/>
            <a:ext cx="3829051" cy="2740187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FB552D-4847-4325-9610-A76D4587A9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E7E27D-227F-4C7C-80DD-82C2D1EFA0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20F267-7FF5-47E8-B946-EBAB49630E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C133D77-223E-4847-B560-20E3706178E8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2770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6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3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5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2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48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4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9B981-13CD-467D-8044-0C9CFCA5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C9FC-3E97-4A56-A229-74F781C5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66856-5E75-440C-AFA9-5405ECBC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3A758-3C64-44FC-9A5E-62ED73A4CA72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074733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0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52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08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41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181100"/>
            <a:ext cx="5148543" cy="358139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5" y="5075227"/>
            <a:ext cx="5148543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362200"/>
            <a:ext cx="5772150" cy="24003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5067300"/>
            <a:ext cx="5772150" cy="8763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5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7433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825625"/>
            <a:ext cx="3771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15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0"/>
            <a:ext cx="7968922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898" y="1879600"/>
            <a:ext cx="3868340" cy="675641"/>
          </a:xfrm>
        </p:spPr>
        <p:txBody>
          <a:bodyPr anchor="b">
            <a:no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98" y="2560955"/>
            <a:ext cx="3868340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0809" y="1879600"/>
            <a:ext cx="3887391" cy="675641"/>
          </a:xfrm>
        </p:spPr>
        <p:txBody>
          <a:bodyPr anchor="b">
            <a:noAutofit/>
          </a:bodyPr>
          <a:lstStyle>
            <a:lvl1pPr marL="0" indent="0">
              <a:buNone/>
              <a:defRPr sz="135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0809" y="2560955"/>
            <a:ext cx="3887391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11B6203-9BE0-4C13-925A-2A7EAA85F2C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F404A7-9298-4982-B6EA-51B57A0F044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CB10A2FF-AD63-4655-833E-FF9488834C2E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5C171D-F536-4615-A18F-A3E29FC7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BA08E3-AC69-4A4C-BD39-6EBB2B4E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B29FD2-5FBB-4B07-922A-8DD2FC3D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EA38-BF2E-4164-B2BB-FCAB7ECC2A1B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814748788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6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0"/>
            <a:ext cx="3089741" cy="17145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141" y="914401"/>
            <a:ext cx="4303059" cy="50291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279" y="2697480"/>
            <a:ext cx="3089741" cy="32461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8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0"/>
            <a:ext cx="3089741" cy="17145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4800" y="914401"/>
            <a:ext cx="4343400" cy="50291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279" y="2697480"/>
            <a:ext cx="3089741" cy="31715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63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14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9890" y="647700"/>
            <a:ext cx="171831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9279" y="647700"/>
            <a:ext cx="6090592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3C21FE-ED3C-4A33-A904-341803EB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370BF7-6B59-4B55-BDD8-99E09413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540726-4CD5-447A-A7B1-EBA6130D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B5F3-BB4D-4E5C-BF9A-AE1DEA602B1D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04863709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E05012-78A8-4934-984A-4A93FE2C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5F4310-6D47-4923-BFE9-F037C70B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16475B-7DFD-46BB-871F-2AD2DC0F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F1B31-9BEE-49CA-91AC-230EEF7DBCAC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8218639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4404E-FACB-43F8-AC87-0BBAD765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C1696A-6E0E-4A97-9111-11D8E433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D97B17-B242-405A-9E03-18029761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770F1-19FE-4B90-9F4C-FEEF31E087D4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59354494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1B6C6E-3978-4595-8110-D8FC30458A8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25AD93-8EAB-4CA9-900A-08AE3F39561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E0CCB94-BDDE-4F3E-A56B-A67F142F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3818590-9239-4331-8B60-31A2E4DF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3E291EE-9CCE-4064-A860-CC6F5FDC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BDE8-38D1-49BC-979A-A173237969E5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3026990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B358A4-6A62-49C1-9AEE-8C06332994BB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EA4C3BA-B67A-45B5-B3B7-1AD7584A0ECD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C8D6753-E37F-4176-AFB5-3B3B16A3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8CE592B-B051-4502-867A-D60839C9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444E39-6C20-449F-908E-D489A4AC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AA54CA-9CD6-42F6-8AAB-77FC9CFD7EA4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39524503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AAEF52-DB2A-4594-B727-FC63C66926F1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F525C0D-E32C-44D9-983F-A6E14A338037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3C7F89-A1B6-465F-9859-E4D015B6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A7E49B-3E6B-4282-8033-34C8826F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0878937-C938-4842-834E-93EBCB30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B8382-099C-4888-AF1F-814951A5780E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34667129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EDC73-0238-4CD2-9F09-BDF5A85A1086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905FE-5A8D-4C4B-84BF-ACCDFA8ABE70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A308A-F526-44FA-B384-8A231C24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F06E1F66-E91A-4625-BEE4-C578E1020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Editar los estilos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en-US" alt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B50A3-C06D-4A21-A904-7A2BB7D5D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a-ES"/>
              <a:t>30/10/12</a:t>
            </a: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B2B38-9565-46EB-B4B4-8AD246850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7DCA-C124-48B7-A563-C166F71A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FCDD4535-4EB6-428E-AEA4-9D3DDD8B78D0}" type="slidenum">
              <a:rPr lang="es-ES" altLang="ca-ES"/>
              <a:pPr/>
              <a:t>‹#›</a:t>
            </a:fld>
            <a:endParaRPr lang="es-ES" altLang="ca-E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D2D736-D514-4DCC-A6A2-BC0F37771EF7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398" r:id="rId2"/>
    <p:sldLayoutId id="2147484406" r:id="rId3"/>
    <p:sldLayoutId id="2147484399" r:id="rId4"/>
    <p:sldLayoutId id="2147484400" r:id="rId5"/>
    <p:sldLayoutId id="2147484401" r:id="rId6"/>
    <p:sldLayoutId id="2147484407" r:id="rId7"/>
    <p:sldLayoutId id="2147484408" r:id="rId8"/>
    <p:sldLayoutId id="2147484409" r:id="rId9"/>
    <p:sldLayoutId id="2147484402" r:id="rId10"/>
    <p:sldLayoutId id="2147484410" r:id="rId11"/>
    <p:sldLayoutId id="2147484403" r:id="rId12"/>
    <p:sldLayoutId id="2147484404" r:id="rId13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4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79" y="647701"/>
            <a:ext cx="7968922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279" y="2095500"/>
            <a:ext cx="7965641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278" y="6332539"/>
            <a:ext cx="2254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spc="75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5627" y="6332539"/>
            <a:ext cx="2629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spc="75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3560" y="6332539"/>
            <a:ext cx="404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spc="75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2700" kern="1200" cap="all" spc="225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SzPct val="7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.wikipedia.org/wiki/1976" TargetMode="External"/><Relationship Id="rId7" Type="http://schemas.openxmlformats.org/officeDocument/2006/relationships/hyperlink" Target="https://ca.wikipedia.org/wiki/Catalunya_del_Nord" TargetMode="External"/><Relationship Id="rId2" Type="http://schemas.openxmlformats.org/officeDocument/2006/relationships/hyperlink" Target="https://ca.wikipedia.org/wiki/Perpiny%C3%A0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a.wikipedia.org/wiki/Catal%C3%A0" TargetMode="External"/><Relationship Id="rId5" Type="http://schemas.openxmlformats.org/officeDocument/2006/relationships/hyperlink" Target="https://ca.wikipedia.org/wiki/Immersi%C3%B3_ling%C3%BC%C3%ADstica" TargetMode="External"/><Relationship Id="rId4" Type="http://schemas.openxmlformats.org/officeDocument/2006/relationships/hyperlink" Target="https://ca.wikipedia.org/wiki/Escol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a.wikipedia.org/wiki/Prada_de_Conflent" TargetMode="External"/><Relationship Id="rId3" Type="http://schemas.openxmlformats.org/officeDocument/2006/relationships/hyperlink" Target="https://ca.wikipedia.org/wiki/Perpiny%C3%A0" TargetMode="External"/><Relationship Id="rId7" Type="http://schemas.openxmlformats.org/officeDocument/2006/relationships/hyperlink" Target="https://ca.wikipedia.org/wiki/El_Soler_(Rossell%C3%B3)" TargetMode="External"/><Relationship Id="rId12" Type="http://schemas.openxmlformats.org/officeDocument/2006/relationships/hyperlink" Target="https://ca.wikipedia.org/wiki/Pesill%C3%A0_de_la_Ribera" TargetMode="External"/><Relationship Id="rId2" Type="http://schemas.openxmlformats.org/officeDocument/2006/relationships/hyperlink" Target="https://ca.wikipedia.org/wiki/Sant_Galderic_de_Perpiny%C3%A0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a.wikipedia.org/wiki/Pontell%C3%A0" TargetMode="External"/><Relationship Id="rId11" Type="http://schemas.openxmlformats.org/officeDocument/2006/relationships/hyperlink" Target="https://ca.wikipedia.org/wiki/El_Vernet_(Perpiny%C3%A0)" TargetMode="External"/><Relationship Id="rId5" Type="http://schemas.openxmlformats.org/officeDocument/2006/relationships/hyperlink" Target="https://ca.wikipedia.org/wiki/Nyils" TargetMode="External"/><Relationship Id="rId10" Type="http://schemas.openxmlformats.org/officeDocument/2006/relationships/hyperlink" Target="https://ca.wikipedia.org/wiki/Sant_Esteve_del_Monestir" TargetMode="External"/><Relationship Id="rId4" Type="http://schemas.openxmlformats.org/officeDocument/2006/relationships/hyperlink" Target="https://ca.wikipedia.org/wiki/Rossell%C3%B3" TargetMode="External"/><Relationship Id="rId9" Type="http://schemas.openxmlformats.org/officeDocument/2006/relationships/hyperlink" Target="https://ca.wikipedia.org/wiki/Conflen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Quesada@uab.cat" TargetMode="External"/><Relationship Id="rId2" Type="http://schemas.openxmlformats.org/officeDocument/2006/relationships/hyperlink" Target="mailto:Intercanvis.educaci&#243;n@uab.cat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Quesada@uab.cat" TargetMode="External"/><Relationship Id="rId2" Type="http://schemas.openxmlformats.org/officeDocument/2006/relationships/hyperlink" Target="mailto:Intercanvis.educaci&#243;n@uab.cat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ab.cat/doc/DOC_Iberoameric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warning-sign-png" TargetMode="Externa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arla.Quesada@uab.cat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garlucerosdelamanecer.org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.cat/web/mobilitat/itineraris/on-t-agradaria-anar-d-intercanvi-/procediment-de-sol-licitud-i-assignacio-1345739283238.html" TargetMode="External"/><Relationship Id="rId2" Type="http://schemas.openxmlformats.org/officeDocument/2006/relationships/hyperlink" Target="mailto:carla.quesada@uab.cat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uab.cat/web/mobilitat-professional-br/-internacional/mobilitat-professional-internacional-1345720148635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uab.cat/web/mobilitat-i-intercanvi/practiques-a-l-estranger-erasmus-practiques-i-propi-practiques-/propi-practiques/informacio-general-1345668640782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4E_9D2219FB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xavier.pascual@uab.ca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ítol 1">
            <a:extLst>
              <a:ext uri="{FF2B5EF4-FFF2-40B4-BE49-F238E27FC236}">
                <a16:creationId xmlns:a16="http://schemas.microsoft.com/office/drawing/2014/main" id="{9ED3A105-6ADC-4269-AA5C-14C729690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892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ES" altLang="ca-ES" sz="5600" dirty="0">
                <a:ea typeface="ＭＳ Ｐゴシック" panose="020B0600070205080204" pitchFamily="34" charset="-128"/>
                <a:cs typeface="SimSun" panose="02010600030101010101" pitchFamily="2" charset="-122"/>
              </a:rPr>
            </a:br>
            <a:r>
              <a:rPr lang="es-ES" altLang="ca-ES" sz="5600" b="1" dirty="0">
                <a:ea typeface="ＭＳ Ｐゴシック" panose="020B0600070205080204" pitchFamily="34" charset="-128"/>
                <a:cs typeface="SimSun" panose="02010600030101010101" pitchFamily="2" charset="-122"/>
              </a:rPr>
              <a:t>PROGRAMES PRÀCTIQUES A L</a:t>
            </a:r>
            <a:r>
              <a:rPr lang="es-ES" altLang="fr-FR" sz="5600" b="1" dirty="0"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es-ES" altLang="ca-ES" sz="5600" b="1" dirty="0">
                <a:ea typeface="ＭＳ Ｐゴシック" panose="020B0600070205080204" pitchFamily="34" charset="-128"/>
                <a:cs typeface="SimSun" panose="02010600030101010101" pitchFamily="2" charset="-122"/>
              </a:rPr>
              <a:t>ESTRANGER  UAB</a:t>
            </a:r>
            <a:br>
              <a:rPr lang="es-ES" altLang="ca-ES" sz="5600" b="1" dirty="0">
                <a:ea typeface="ＭＳ Ｐゴシック" panose="020B0600070205080204" pitchFamily="34" charset="-128"/>
                <a:cs typeface="SimSun" panose="02010600030101010101" pitchFamily="2" charset="-122"/>
              </a:rPr>
            </a:br>
            <a:br>
              <a:rPr lang="es-ES" altLang="ca-ES" sz="5600" b="1" dirty="0">
                <a:ea typeface="ＭＳ Ｐゴシック" panose="020B0600070205080204" pitchFamily="34" charset="-128"/>
                <a:cs typeface="SimSun" panose="02010600030101010101" pitchFamily="2" charset="-122"/>
              </a:rPr>
            </a:br>
            <a:r>
              <a:rPr lang="es-ES" altLang="ca-ES" sz="5600" b="1" dirty="0">
                <a:ea typeface="ＭＳ Ｐゴシック" panose="020B0600070205080204" pitchFamily="34" charset="-128"/>
                <a:cs typeface="SimSun" panose="02010600030101010101" pitchFamily="2" charset="-122"/>
              </a:rPr>
              <a:t>2023-2024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Contenidor de contingut 2">
            <a:extLst>
              <a:ext uri="{FF2B5EF4-FFF2-40B4-BE49-F238E27FC236}">
                <a16:creationId xmlns:a16="http://schemas.microsoft.com/office/drawing/2014/main" id="{ABE5ACC3-874E-4BC4-80C5-94DF9E902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s-ES" altLang="ca-ES" sz="1000" dirty="0">
              <a:solidFill>
                <a:srgbClr val="FFFFFF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ES" altLang="ca-ES" sz="1000" dirty="0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Reunió informativa 9 de </a:t>
            </a:r>
            <a:r>
              <a:rPr lang="es-ES" altLang="ca-ES" sz="1000" dirty="0" err="1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març</a:t>
            </a:r>
            <a:r>
              <a:rPr lang="es-ES" altLang="ca-ES" sz="1000" dirty="0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de 2023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ES" altLang="ca-ES" sz="1000" dirty="0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Facultat de Ciències de l</a:t>
            </a:r>
            <a:r>
              <a:rPr lang="es-ES" altLang="fr-FR" sz="1000" dirty="0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es-ES" altLang="ca-ES" sz="1000" dirty="0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Educació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s-ES" altLang="ca-ES" sz="1000" dirty="0">
                <a:solidFill>
                  <a:srgbClr val="FFFFFF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UAB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s-ES" altLang="ca-ES" sz="1000" dirty="0">
              <a:solidFill>
                <a:srgbClr val="FFFFFF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s-ES" altLang="ca-ES" sz="1000" dirty="0">
              <a:solidFill>
                <a:srgbClr val="FFFFFF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s-ES" altLang="ca-ES" sz="1000" dirty="0">
              <a:solidFill>
                <a:srgbClr val="FFFFFF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s-ES" altLang="ca-ES" sz="1000" dirty="0">
              <a:solidFill>
                <a:srgbClr val="FFFFFF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8" name="Marcador de pie de página 1">
            <a:extLst>
              <a:ext uri="{FF2B5EF4-FFF2-40B4-BE49-F238E27FC236}">
                <a16:creationId xmlns:a16="http://schemas.microsoft.com/office/drawing/2014/main" id="{FD486432-747C-465B-B002-6E4F0A89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764638" y="6459785"/>
            <a:ext cx="361710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s-ES"/>
              <a:t>Facultat de Ciències de l’Educació. UAB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La bressola.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Xarxa escoles a la Catalunya nord</a:t>
            </a:r>
          </a:p>
        </p:txBody>
      </p:sp>
    </p:spTree>
    <p:extLst>
      <p:ext uri="{BB962C8B-B14F-4D97-AF65-F5344CB8AC3E}">
        <p14:creationId xmlns:p14="http://schemas.microsoft.com/office/powerpoint/2010/main" val="46688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ca-ES" sz="1800" b="1" dirty="0"/>
              <a:t>La Bressola</a:t>
            </a:r>
            <a:r>
              <a:rPr lang="ca-ES" sz="1800" dirty="0"/>
              <a:t> és una associació cultural creada a </a:t>
            </a:r>
            <a:r>
              <a:rPr lang="ca-ES" sz="1800" u="sng" dirty="0">
                <a:hlinkClick r:id="rId2"/>
              </a:rPr>
              <a:t>Perpinyà</a:t>
            </a:r>
            <a:r>
              <a:rPr lang="ca-ES" sz="1800" dirty="0"/>
              <a:t> l'any </a:t>
            </a:r>
            <a:r>
              <a:rPr lang="ca-ES" sz="1800" dirty="0">
                <a:hlinkClick r:id="rId3" tooltip="1976"/>
              </a:rPr>
              <a:t>1976</a:t>
            </a:r>
            <a:r>
              <a:rPr lang="ca-ES" sz="1800" dirty="0"/>
              <a:t> per a promoure una xarxa d'</a:t>
            </a:r>
            <a:r>
              <a:rPr lang="ca-ES" sz="1800" dirty="0">
                <a:hlinkClick r:id="rId4" tooltip="Escola"/>
              </a:rPr>
              <a:t>escoles</a:t>
            </a:r>
            <a:r>
              <a:rPr lang="ca-ES" sz="1800" dirty="0"/>
              <a:t> associatives que practiquen la </a:t>
            </a:r>
            <a:r>
              <a:rPr lang="ca-ES" sz="1800" dirty="0">
                <a:hlinkClick r:id="rId5" tooltip="Immersió lingüística"/>
              </a:rPr>
              <a:t>immersió lingüística</a:t>
            </a:r>
            <a:r>
              <a:rPr lang="ca-ES" sz="1800" dirty="0"/>
              <a:t> en </a:t>
            </a:r>
            <a:r>
              <a:rPr lang="ca-ES" sz="1800" dirty="0">
                <a:hlinkClick r:id="rId6" tooltip="Català"/>
              </a:rPr>
              <a:t>català</a:t>
            </a:r>
            <a:r>
              <a:rPr lang="ca-ES" sz="1800" dirty="0"/>
              <a:t> a les comarques de la </a:t>
            </a:r>
            <a:r>
              <a:rPr lang="ca-ES" sz="1800" dirty="0">
                <a:hlinkClick r:id="rId7" tooltip="Catalunya del Nord"/>
              </a:rPr>
              <a:t>Catalunya del Nord</a:t>
            </a:r>
            <a:r>
              <a:rPr lang="ca-ES" sz="1800" dirty="0"/>
              <a:t>.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a-ES" dirty="0"/>
              <a:t>Avui dia, La Bressola presenta 9 centres escolars  i al voltant de 1.100 infants implantats en 7 municipis de Catalunya Nord. Aquests darrers anys s’ha notat un augment en la demanda de places i degut a la crisi, ha calgut absorbir aquesta demanda amb els mateixos recursos humans i locals.</a:t>
            </a:r>
          </a:p>
        </p:txBody>
      </p:sp>
    </p:spTree>
    <p:extLst>
      <p:ext uri="{BB962C8B-B14F-4D97-AF65-F5344CB8AC3E}">
        <p14:creationId xmlns:p14="http://schemas.microsoft.com/office/powerpoint/2010/main" val="82490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935" y="1215261"/>
            <a:ext cx="7256206" cy="908410"/>
          </a:xfrm>
        </p:spPr>
        <p:txBody>
          <a:bodyPr>
            <a:normAutofit fontScale="90000"/>
          </a:bodyPr>
          <a:lstStyle/>
          <a:p>
            <a:r>
              <a:rPr lang="ca-ES" dirty="0"/>
              <a:t>L'associació disposa d'un total de 9 centres, 7 dels quals són centres educatius de maternal i primària:</a:t>
            </a:r>
            <a:br>
              <a:rPr lang="ca-ES" dirty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hlinkClick r:id="rId2" tooltip="Sant Galderic de Perpinyà"/>
              </a:rPr>
              <a:t>Sant </a:t>
            </a:r>
            <a:r>
              <a:rPr lang="ca-ES" dirty="0" err="1">
                <a:hlinkClick r:id="rId2" tooltip="Sant Galderic de Perpinyà"/>
              </a:rPr>
              <a:t>Galdric</a:t>
            </a:r>
            <a:r>
              <a:rPr lang="ca-ES" dirty="0"/>
              <a:t>, </a:t>
            </a:r>
            <a:r>
              <a:rPr lang="ca-ES" dirty="0">
                <a:hlinkClick r:id="rId3" tooltip="Perpinyà"/>
              </a:rPr>
              <a:t>Perpinyà</a:t>
            </a:r>
            <a:r>
              <a:rPr lang="ca-ES" dirty="0"/>
              <a:t> (</a:t>
            </a:r>
            <a:r>
              <a:rPr lang="ca-ES" dirty="0">
                <a:hlinkClick r:id="rId4" tooltip="Rosselló"/>
              </a:rPr>
              <a:t>Rosselló</a:t>
            </a:r>
            <a:r>
              <a:rPr lang="ca-ES" dirty="0"/>
              <a:t>)</a:t>
            </a:r>
          </a:p>
          <a:p>
            <a:r>
              <a:rPr lang="ca-ES" dirty="0" err="1">
                <a:hlinkClick r:id="rId5" tooltip="Nyils"/>
              </a:rPr>
              <a:t>Nils</a:t>
            </a:r>
            <a:r>
              <a:rPr lang="ca-ES" dirty="0"/>
              <a:t>, comuna de </a:t>
            </a:r>
            <a:r>
              <a:rPr lang="ca-ES" dirty="0" err="1">
                <a:hlinkClick r:id="rId6" tooltip="Pontellà"/>
              </a:rPr>
              <a:t>Pontellà</a:t>
            </a:r>
            <a:r>
              <a:rPr lang="ca-ES" dirty="0">
                <a:hlinkClick r:id="rId6" tooltip="Pontellà"/>
              </a:rPr>
              <a:t> i </a:t>
            </a:r>
            <a:r>
              <a:rPr lang="ca-ES" dirty="0" err="1">
                <a:hlinkClick r:id="rId6" tooltip="Pontellà"/>
              </a:rPr>
              <a:t>Nils</a:t>
            </a:r>
            <a:r>
              <a:rPr lang="ca-ES" dirty="0"/>
              <a:t> (</a:t>
            </a:r>
            <a:r>
              <a:rPr lang="ca-ES" dirty="0">
                <a:hlinkClick r:id="rId4" tooltip="Rosselló"/>
              </a:rPr>
              <a:t>Rosselló</a:t>
            </a:r>
            <a:r>
              <a:rPr lang="ca-ES" dirty="0"/>
              <a:t>)</a:t>
            </a:r>
          </a:p>
          <a:p>
            <a:r>
              <a:rPr lang="ca-ES" dirty="0">
                <a:hlinkClick r:id="rId7" tooltip="El Soler (Rosselló)"/>
              </a:rPr>
              <a:t>El Soler</a:t>
            </a:r>
            <a:r>
              <a:rPr lang="ca-ES" dirty="0"/>
              <a:t> (</a:t>
            </a:r>
            <a:r>
              <a:rPr lang="ca-ES" dirty="0">
                <a:hlinkClick r:id="rId4" tooltip="Rosselló"/>
              </a:rPr>
              <a:t>Rosselló</a:t>
            </a:r>
            <a:r>
              <a:rPr lang="ca-ES" dirty="0"/>
              <a:t>)</a:t>
            </a:r>
          </a:p>
          <a:p>
            <a:r>
              <a:rPr lang="ca-ES" dirty="0">
                <a:hlinkClick r:id="rId8" tooltip="Prada de Conflent"/>
              </a:rPr>
              <a:t>Prada</a:t>
            </a:r>
            <a:r>
              <a:rPr lang="ca-ES" dirty="0"/>
              <a:t> (</a:t>
            </a:r>
            <a:r>
              <a:rPr lang="ca-ES" dirty="0">
                <a:hlinkClick r:id="rId9" tooltip="Conflent"/>
              </a:rPr>
              <a:t>Conflent</a:t>
            </a:r>
            <a:r>
              <a:rPr lang="ca-ES" dirty="0"/>
              <a:t>)</a:t>
            </a:r>
          </a:p>
          <a:p>
            <a:r>
              <a:rPr lang="ca-ES" dirty="0">
                <a:hlinkClick r:id="rId10" tooltip="Sant Esteve del Monestir"/>
              </a:rPr>
              <a:t>Sant Esteve del Monestir</a:t>
            </a:r>
            <a:r>
              <a:rPr lang="ca-ES" dirty="0"/>
              <a:t> (</a:t>
            </a:r>
            <a:r>
              <a:rPr lang="ca-ES" dirty="0">
                <a:hlinkClick r:id="rId4" tooltip="Rosselló"/>
              </a:rPr>
              <a:t>Rosselló</a:t>
            </a:r>
            <a:r>
              <a:rPr lang="ca-ES" dirty="0"/>
              <a:t>)</a:t>
            </a:r>
          </a:p>
          <a:p>
            <a:r>
              <a:rPr lang="ca-ES" dirty="0">
                <a:hlinkClick r:id="rId11" tooltip="El Vernet (Perpinyà)"/>
              </a:rPr>
              <a:t>El Vernet</a:t>
            </a:r>
            <a:r>
              <a:rPr lang="ca-ES" dirty="0"/>
              <a:t>, </a:t>
            </a:r>
            <a:r>
              <a:rPr lang="ca-ES" dirty="0">
                <a:hlinkClick r:id="rId3" tooltip="Perpinyà"/>
              </a:rPr>
              <a:t>Perpinyà</a:t>
            </a:r>
            <a:r>
              <a:rPr lang="ca-ES" dirty="0"/>
              <a:t> (</a:t>
            </a:r>
            <a:r>
              <a:rPr lang="ca-ES" dirty="0">
                <a:hlinkClick r:id="rId4" tooltip="Rosselló"/>
              </a:rPr>
              <a:t>Rosselló</a:t>
            </a:r>
            <a:r>
              <a:rPr lang="ca-ES" dirty="0"/>
              <a:t>)</a:t>
            </a:r>
          </a:p>
          <a:p>
            <a:r>
              <a:rPr lang="ca-ES" dirty="0" err="1">
                <a:hlinkClick r:id="rId12" tooltip="Pesillà de la Ribera"/>
              </a:rPr>
              <a:t>Pesillà</a:t>
            </a:r>
            <a:r>
              <a:rPr lang="ca-ES" dirty="0">
                <a:hlinkClick r:id="rId12" tooltip="Pesillà de la Ribera"/>
              </a:rPr>
              <a:t> de la Ribera</a:t>
            </a:r>
            <a:r>
              <a:rPr lang="ca-ES" dirty="0"/>
              <a:t> (</a:t>
            </a:r>
            <a:r>
              <a:rPr lang="ca-ES" dirty="0">
                <a:hlinkClick r:id="rId4" tooltip="Rosselló"/>
              </a:rPr>
              <a:t>Rosselló</a:t>
            </a:r>
            <a:r>
              <a:rPr lang="ca-ES" dirty="0"/>
              <a:t>)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891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VERTICALITAT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"</a:t>
            </a:r>
            <a:r>
              <a:rPr lang="es-ES" dirty="0" err="1"/>
              <a:t>verticalitat</a:t>
            </a:r>
            <a:r>
              <a:rPr lang="es-ES" dirty="0"/>
              <a:t> en </a:t>
            </a:r>
            <a:r>
              <a:rPr lang="es-ES" dirty="0" err="1"/>
              <a:t>l'aprenentatge</a:t>
            </a:r>
            <a:r>
              <a:rPr lang="es-ES" dirty="0"/>
              <a:t>" </a:t>
            </a:r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concepte</a:t>
            </a:r>
            <a:r>
              <a:rPr lang="es-ES" dirty="0"/>
              <a:t> </a:t>
            </a:r>
            <a:r>
              <a:rPr lang="es-ES" dirty="0" err="1"/>
              <a:t>clau</a:t>
            </a:r>
            <a:r>
              <a:rPr lang="es-ES" dirty="0"/>
              <a:t> de la </a:t>
            </a:r>
            <a:r>
              <a:rPr lang="es-ES" dirty="0" err="1"/>
              <a:t>metodologia</a:t>
            </a:r>
            <a:r>
              <a:rPr lang="es-ES" dirty="0"/>
              <a:t> educativa que es fa servir a les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Bressola</a:t>
            </a:r>
            <a:r>
              <a:rPr lang="es-ES" dirty="0"/>
              <a:t>.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concepte</a:t>
            </a:r>
            <a:r>
              <a:rPr lang="es-ES" dirty="0"/>
              <a:t> fa </a:t>
            </a:r>
            <a:r>
              <a:rPr lang="es-ES" dirty="0" err="1"/>
              <a:t>referència</a:t>
            </a:r>
            <a:r>
              <a:rPr lang="es-ES" dirty="0"/>
              <a:t> a la idea que </a:t>
            </a:r>
            <a:r>
              <a:rPr lang="es-ES" dirty="0" err="1"/>
              <a:t>l'aprenentatge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nens</a:t>
            </a:r>
            <a:r>
              <a:rPr lang="es-ES" dirty="0"/>
              <a:t> i nenes no es </a:t>
            </a:r>
            <a:r>
              <a:rPr lang="es-ES" dirty="0" err="1"/>
              <a:t>divideix</a:t>
            </a:r>
            <a:r>
              <a:rPr lang="es-ES" dirty="0"/>
              <a:t> en </a:t>
            </a:r>
            <a:r>
              <a:rPr lang="es-ES" dirty="0" err="1"/>
              <a:t>categories</a:t>
            </a:r>
            <a:r>
              <a:rPr lang="es-ES" dirty="0"/>
              <a:t> estanques, </a:t>
            </a:r>
            <a:r>
              <a:rPr lang="es-ES" dirty="0" err="1"/>
              <a:t>sinó</a:t>
            </a:r>
            <a:r>
              <a:rPr lang="es-ES" dirty="0"/>
              <a:t> que es </a:t>
            </a:r>
            <a:r>
              <a:rPr lang="es-ES" dirty="0" err="1"/>
              <a:t>desenvolupa</a:t>
            </a:r>
            <a:r>
              <a:rPr lang="es-ES" dirty="0"/>
              <a:t> de manera integrada i </a:t>
            </a:r>
            <a:r>
              <a:rPr lang="es-ES" dirty="0" err="1"/>
              <a:t>progressiva</a:t>
            </a:r>
            <a:r>
              <a:rPr lang="es-ES" dirty="0"/>
              <a:t> al </a:t>
            </a:r>
            <a:r>
              <a:rPr lang="es-ES" dirty="0" err="1"/>
              <a:t>llarg</a:t>
            </a:r>
            <a:r>
              <a:rPr lang="es-ES" dirty="0"/>
              <a:t> de </a:t>
            </a:r>
            <a:r>
              <a:rPr lang="es-ES" dirty="0" err="1"/>
              <a:t>tot</a:t>
            </a:r>
            <a:r>
              <a:rPr lang="es-ES" dirty="0"/>
              <a:t> el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creixement</a:t>
            </a:r>
            <a:r>
              <a:rPr lang="es-ES" dirty="0"/>
              <a:t>.</a:t>
            </a:r>
          </a:p>
          <a:p>
            <a:r>
              <a:rPr lang="es-ES" dirty="0"/>
              <a:t>La </a:t>
            </a:r>
            <a:r>
              <a:rPr lang="es-ES" dirty="0" err="1"/>
              <a:t>verticalitat</a:t>
            </a:r>
            <a:r>
              <a:rPr lang="es-ES" dirty="0"/>
              <a:t> en </a:t>
            </a:r>
            <a:r>
              <a:rPr lang="es-ES" dirty="0" err="1"/>
              <a:t>l'aprenentatge</a:t>
            </a:r>
            <a:r>
              <a:rPr lang="es-ES" dirty="0"/>
              <a:t> es basa en la idea que cada etapa del </a:t>
            </a:r>
            <a:r>
              <a:rPr lang="es-ES" dirty="0" err="1"/>
              <a:t>desenvolupament</a:t>
            </a:r>
            <a:r>
              <a:rPr lang="es-ES" dirty="0"/>
              <a:t> infantil té una base que es </a:t>
            </a:r>
            <a:r>
              <a:rPr lang="es-ES" dirty="0" err="1"/>
              <a:t>construeix</a:t>
            </a:r>
            <a:r>
              <a:rPr lang="es-ES" dirty="0"/>
              <a:t> en les </a:t>
            </a:r>
            <a:r>
              <a:rPr lang="es-ES" dirty="0" err="1"/>
              <a:t>etapes</a:t>
            </a:r>
            <a:r>
              <a:rPr lang="es-ES" dirty="0"/>
              <a:t> </a:t>
            </a:r>
            <a:r>
              <a:rPr lang="es-ES" dirty="0" err="1"/>
              <a:t>anteriors</a:t>
            </a:r>
            <a:r>
              <a:rPr lang="es-ES" dirty="0"/>
              <a:t>, i que per </a:t>
            </a:r>
            <a:r>
              <a:rPr lang="es-ES" dirty="0" err="1"/>
              <a:t>tant</a:t>
            </a:r>
            <a:r>
              <a:rPr lang="es-ES" dirty="0"/>
              <a:t>, </a:t>
            </a:r>
            <a:r>
              <a:rPr lang="es-ES" dirty="0" err="1"/>
              <a:t>l'aprenentatge</a:t>
            </a:r>
            <a:r>
              <a:rPr lang="es-ES" dirty="0"/>
              <a:t> no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només</a:t>
            </a:r>
            <a:r>
              <a:rPr lang="es-ES" dirty="0"/>
              <a:t> un </a:t>
            </a:r>
            <a:r>
              <a:rPr lang="es-ES" dirty="0" err="1"/>
              <a:t>procés</a:t>
            </a:r>
            <a:r>
              <a:rPr lang="es-ES" dirty="0"/>
              <a:t> lineal, </a:t>
            </a:r>
            <a:r>
              <a:rPr lang="es-ES" dirty="0" err="1"/>
              <a:t>sinó</a:t>
            </a:r>
            <a:r>
              <a:rPr lang="es-ES" dirty="0"/>
              <a:t> que </a:t>
            </a:r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procés</a:t>
            </a:r>
            <a:r>
              <a:rPr lang="es-ES" dirty="0"/>
              <a:t> en el </a:t>
            </a:r>
            <a:r>
              <a:rPr lang="es-ES" dirty="0" err="1"/>
              <a:t>qual</a:t>
            </a:r>
            <a:r>
              <a:rPr lang="es-ES" dirty="0"/>
              <a:t> </a:t>
            </a:r>
            <a:r>
              <a:rPr lang="es-ES" dirty="0" err="1"/>
              <a:t>s'interrelacionen</a:t>
            </a:r>
            <a:r>
              <a:rPr lang="es-ES" dirty="0"/>
              <a:t> </a:t>
            </a:r>
            <a:r>
              <a:rPr lang="es-ES" dirty="0" err="1"/>
              <a:t>diferents</a:t>
            </a:r>
            <a:r>
              <a:rPr lang="es-ES" dirty="0"/>
              <a:t> </a:t>
            </a:r>
            <a:r>
              <a:rPr lang="es-ES" dirty="0" err="1"/>
              <a:t>àrees</a:t>
            </a:r>
            <a:r>
              <a:rPr lang="es-ES" dirty="0"/>
              <a:t> del </a:t>
            </a:r>
            <a:r>
              <a:rPr lang="es-ES" dirty="0" err="1"/>
              <a:t>coneixement</a:t>
            </a:r>
            <a:r>
              <a:rPr lang="es-ES" dirty="0"/>
              <a:t>.</a:t>
            </a:r>
          </a:p>
          <a:p>
            <a:r>
              <a:rPr lang="es-ES" dirty="0" err="1"/>
              <a:t>Així</a:t>
            </a:r>
            <a:r>
              <a:rPr lang="es-ES" dirty="0"/>
              <a:t>, per </a:t>
            </a:r>
            <a:r>
              <a:rPr lang="es-ES" dirty="0" err="1"/>
              <a:t>exemple</a:t>
            </a:r>
            <a:r>
              <a:rPr lang="es-ES" dirty="0"/>
              <a:t>, en </a:t>
            </a:r>
            <a:r>
              <a:rPr lang="es-ES" dirty="0" err="1"/>
              <a:t>l'educació</a:t>
            </a:r>
            <a:r>
              <a:rPr lang="es-ES" dirty="0"/>
              <a:t> infantil de les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Bressola</a:t>
            </a:r>
            <a:r>
              <a:rPr lang="es-ES" dirty="0"/>
              <a:t>,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nens</a:t>
            </a:r>
            <a:r>
              <a:rPr lang="es-ES" dirty="0"/>
              <a:t> i nenes </a:t>
            </a:r>
            <a:r>
              <a:rPr lang="es-ES" dirty="0" err="1"/>
              <a:t>aprenen</a:t>
            </a:r>
            <a:r>
              <a:rPr lang="es-ES" dirty="0"/>
              <a:t> de manera integrada a través de </a:t>
            </a:r>
            <a:r>
              <a:rPr lang="es-ES" dirty="0" err="1"/>
              <a:t>diferents</a:t>
            </a:r>
            <a:r>
              <a:rPr lang="es-ES" dirty="0"/>
              <a:t> </a:t>
            </a:r>
            <a:r>
              <a:rPr lang="es-ES" dirty="0" err="1"/>
              <a:t>àrees</a:t>
            </a:r>
            <a:r>
              <a:rPr lang="es-ES" dirty="0"/>
              <a:t> del </a:t>
            </a:r>
            <a:r>
              <a:rPr lang="es-ES" dirty="0" err="1"/>
              <a:t>coneixement</a:t>
            </a:r>
            <a:r>
              <a:rPr lang="es-ES" dirty="0"/>
              <a:t>, </a:t>
            </a:r>
            <a:r>
              <a:rPr lang="es-ES" dirty="0" err="1"/>
              <a:t>com</a:t>
            </a:r>
            <a:r>
              <a:rPr lang="es-ES" dirty="0"/>
              <a:t> ara la </a:t>
            </a:r>
            <a:r>
              <a:rPr lang="es-ES" dirty="0" err="1"/>
              <a:t>llengua</a:t>
            </a:r>
            <a:r>
              <a:rPr lang="es-ES" dirty="0"/>
              <a:t>, les </a:t>
            </a:r>
            <a:r>
              <a:rPr lang="es-ES" dirty="0" err="1"/>
              <a:t>matemàtiques</a:t>
            </a:r>
            <a:r>
              <a:rPr lang="es-ES" dirty="0"/>
              <a:t>, la música, </a:t>
            </a:r>
            <a:r>
              <a:rPr lang="es-ES" dirty="0" err="1"/>
              <a:t>l'art</a:t>
            </a:r>
            <a:r>
              <a:rPr lang="es-ES" dirty="0"/>
              <a:t> o les </a:t>
            </a:r>
            <a:r>
              <a:rPr lang="es-ES" dirty="0" err="1"/>
              <a:t>ciències</a:t>
            </a:r>
            <a:r>
              <a:rPr lang="es-ES" dirty="0"/>
              <a:t>. </a:t>
            </a:r>
            <a:r>
              <a:rPr lang="es-ES" dirty="0" err="1"/>
              <a:t>Això</a:t>
            </a:r>
            <a:r>
              <a:rPr lang="es-ES" dirty="0"/>
              <a:t> implica que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infants</a:t>
            </a:r>
            <a:r>
              <a:rPr lang="es-ES" dirty="0"/>
              <a:t> no </a:t>
            </a:r>
            <a:r>
              <a:rPr lang="es-ES" dirty="0" err="1"/>
              <a:t>només</a:t>
            </a:r>
            <a:r>
              <a:rPr lang="es-ES" dirty="0"/>
              <a:t> </a:t>
            </a:r>
            <a:r>
              <a:rPr lang="es-ES" dirty="0" err="1"/>
              <a:t>aprenen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concrets</a:t>
            </a:r>
            <a:r>
              <a:rPr lang="es-ES" dirty="0"/>
              <a:t>, </a:t>
            </a:r>
            <a:r>
              <a:rPr lang="es-ES" dirty="0" err="1"/>
              <a:t>sinó</a:t>
            </a:r>
            <a:r>
              <a:rPr lang="es-ES" dirty="0"/>
              <a:t> que també </a:t>
            </a:r>
            <a:r>
              <a:rPr lang="es-ES" dirty="0" err="1"/>
              <a:t>aprenen</a:t>
            </a:r>
            <a:r>
              <a:rPr lang="es-ES" dirty="0"/>
              <a:t> </a:t>
            </a:r>
            <a:r>
              <a:rPr lang="es-ES" dirty="0" err="1"/>
              <a:t>habilitats</a:t>
            </a:r>
            <a:r>
              <a:rPr lang="es-ES" dirty="0"/>
              <a:t>, </a:t>
            </a:r>
            <a:r>
              <a:rPr lang="es-ES" dirty="0" err="1"/>
              <a:t>actituds</a:t>
            </a:r>
            <a:r>
              <a:rPr lang="es-ES" dirty="0"/>
              <a:t> i </a:t>
            </a:r>
            <a:r>
              <a:rPr lang="es-ES" dirty="0" err="1"/>
              <a:t>valors</a:t>
            </a:r>
            <a:r>
              <a:rPr lang="es-ES" dirty="0"/>
              <a:t> que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essencials</a:t>
            </a:r>
            <a:r>
              <a:rPr lang="es-ES" dirty="0"/>
              <a:t> per al </a:t>
            </a:r>
            <a:r>
              <a:rPr lang="es-ES" dirty="0" err="1"/>
              <a:t>seu</a:t>
            </a:r>
            <a:r>
              <a:rPr lang="es-ES" dirty="0"/>
              <a:t> </a:t>
            </a:r>
            <a:r>
              <a:rPr lang="es-ES" dirty="0" err="1"/>
              <a:t>desenvolupament</a:t>
            </a:r>
            <a:r>
              <a:rPr lang="es-ES" dirty="0"/>
              <a:t> global.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2588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verticalitat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err="1"/>
              <a:t>verticalitat</a:t>
            </a:r>
            <a:r>
              <a:rPr lang="es-ES" dirty="0"/>
              <a:t> en </a:t>
            </a:r>
            <a:r>
              <a:rPr lang="es-ES" dirty="0" err="1"/>
              <a:t>l'aprenentatge</a:t>
            </a:r>
            <a:r>
              <a:rPr lang="es-ES" dirty="0"/>
              <a:t> també implica que el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educatiu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continu</a:t>
            </a:r>
            <a:r>
              <a:rPr lang="es-ES" dirty="0"/>
              <a:t> i </a:t>
            </a:r>
            <a:r>
              <a:rPr lang="es-ES" dirty="0" err="1"/>
              <a:t>progressiu</a:t>
            </a:r>
            <a:r>
              <a:rPr lang="es-ES" dirty="0"/>
              <a:t>. </a:t>
            </a:r>
            <a:r>
              <a:rPr lang="es-ES" dirty="0" err="1"/>
              <a:t>Això</a:t>
            </a:r>
            <a:r>
              <a:rPr lang="es-ES" dirty="0"/>
              <a:t> significa que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infants</a:t>
            </a:r>
            <a:r>
              <a:rPr lang="es-ES" dirty="0"/>
              <a:t> </a:t>
            </a:r>
            <a:r>
              <a:rPr lang="es-ES" dirty="0" err="1"/>
              <a:t>continuen</a:t>
            </a:r>
            <a:r>
              <a:rPr lang="es-ES" dirty="0"/>
              <a:t> </a:t>
            </a:r>
            <a:r>
              <a:rPr lang="es-ES" dirty="0" err="1"/>
              <a:t>aprenent</a:t>
            </a:r>
            <a:r>
              <a:rPr lang="es-ES" dirty="0"/>
              <a:t> i </a:t>
            </a:r>
            <a:r>
              <a:rPr lang="es-ES" dirty="0" err="1"/>
              <a:t>desenvolupant</a:t>
            </a:r>
            <a:r>
              <a:rPr lang="es-ES" dirty="0"/>
              <a:t>-se a mesura que van </a:t>
            </a:r>
            <a:r>
              <a:rPr lang="es-ES" dirty="0" err="1"/>
              <a:t>creixent</a:t>
            </a:r>
            <a:r>
              <a:rPr lang="es-ES" dirty="0"/>
              <a:t> i que les </a:t>
            </a:r>
            <a:r>
              <a:rPr lang="es-ES" dirty="0" err="1"/>
              <a:t>seves</a:t>
            </a:r>
            <a:r>
              <a:rPr lang="es-ES" dirty="0"/>
              <a:t> </a:t>
            </a:r>
            <a:r>
              <a:rPr lang="es-ES" dirty="0" err="1"/>
              <a:t>experiències</a:t>
            </a:r>
            <a:r>
              <a:rPr lang="es-ES" dirty="0"/>
              <a:t> </a:t>
            </a:r>
            <a:r>
              <a:rPr lang="es-ES" dirty="0" err="1"/>
              <a:t>educatives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connectades</a:t>
            </a:r>
            <a:r>
              <a:rPr lang="es-ES" dirty="0"/>
              <a:t> i </a:t>
            </a:r>
            <a:r>
              <a:rPr lang="es-ES" dirty="0" err="1"/>
              <a:t>coherents</a:t>
            </a:r>
            <a:r>
              <a:rPr lang="es-ES" dirty="0"/>
              <a:t> a través del </a:t>
            </a:r>
            <a:r>
              <a:rPr lang="es-ES" dirty="0" err="1"/>
              <a:t>temps</a:t>
            </a:r>
            <a:r>
              <a:rPr lang="es-ES" dirty="0"/>
              <a:t>.</a:t>
            </a:r>
          </a:p>
          <a:p>
            <a:r>
              <a:rPr lang="es-ES" dirty="0"/>
              <a:t>En </a:t>
            </a:r>
            <a:r>
              <a:rPr lang="es-ES" dirty="0" err="1"/>
              <a:t>resum</a:t>
            </a:r>
            <a:r>
              <a:rPr lang="es-ES" dirty="0"/>
              <a:t>, la </a:t>
            </a:r>
            <a:r>
              <a:rPr lang="es-ES" dirty="0" err="1"/>
              <a:t>verticalitat</a:t>
            </a:r>
            <a:r>
              <a:rPr lang="es-ES" dirty="0"/>
              <a:t> en </a:t>
            </a:r>
            <a:r>
              <a:rPr lang="es-ES" dirty="0" err="1"/>
              <a:t>l'aprenentatge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concepte</a:t>
            </a:r>
            <a:r>
              <a:rPr lang="es-ES" dirty="0"/>
              <a:t> </a:t>
            </a:r>
            <a:r>
              <a:rPr lang="es-ES" dirty="0" err="1"/>
              <a:t>clau</a:t>
            </a:r>
            <a:r>
              <a:rPr lang="es-ES" dirty="0"/>
              <a:t> de la </a:t>
            </a:r>
            <a:r>
              <a:rPr lang="es-ES" dirty="0" err="1"/>
              <a:t>metodologia</a:t>
            </a:r>
            <a:r>
              <a:rPr lang="es-ES" dirty="0"/>
              <a:t> educativa de les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Bressola</a:t>
            </a:r>
            <a:r>
              <a:rPr lang="es-ES" dirty="0"/>
              <a:t> que destaca la </a:t>
            </a:r>
            <a:r>
              <a:rPr lang="es-ES" dirty="0" err="1"/>
              <a:t>importància</a:t>
            </a:r>
            <a:r>
              <a:rPr lang="es-ES" dirty="0"/>
              <a:t> de </a:t>
            </a:r>
            <a:r>
              <a:rPr lang="es-ES" dirty="0" err="1"/>
              <a:t>l'aprenentatge</a:t>
            </a:r>
            <a:r>
              <a:rPr lang="es-ES" dirty="0"/>
              <a:t> </a:t>
            </a:r>
            <a:r>
              <a:rPr lang="es-ES" dirty="0" err="1"/>
              <a:t>integrat</a:t>
            </a:r>
            <a:r>
              <a:rPr lang="es-ES" dirty="0"/>
              <a:t> i </a:t>
            </a:r>
            <a:r>
              <a:rPr lang="es-ES" dirty="0" err="1"/>
              <a:t>continu</a:t>
            </a:r>
            <a:r>
              <a:rPr lang="es-ES" dirty="0"/>
              <a:t> a través de </a:t>
            </a:r>
            <a:r>
              <a:rPr lang="es-ES" dirty="0" err="1"/>
              <a:t>diferents</a:t>
            </a:r>
            <a:r>
              <a:rPr lang="es-ES" dirty="0"/>
              <a:t> </a:t>
            </a:r>
            <a:r>
              <a:rPr lang="es-ES" dirty="0" err="1"/>
              <a:t>àrees</a:t>
            </a:r>
            <a:r>
              <a:rPr lang="es-ES" dirty="0"/>
              <a:t> del </a:t>
            </a:r>
            <a:r>
              <a:rPr lang="es-ES" dirty="0" err="1"/>
              <a:t>coneixement</a:t>
            </a:r>
            <a:r>
              <a:rPr lang="es-ES" dirty="0"/>
              <a:t> i de les </a:t>
            </a:r>
            <a:r>
              <a:rPr lang="es-ES" dirty="0" err="1"/>
              <a:t>diferents</a:t>
            </a:r>
            <a:r>
              <a:rPr lang="es-ES" dirty="0"/>
              <a:t> </a:t>
            </a:r>
            <a:r>
              <a:rPr lang="es-ES" dirty="0" err="1"/>
              <a:t>etapes</a:t>
            </a:r>
            <a:r>
              <a:rPr lang="es-ES" dirty="0"/>
              <a:t> del </a:t>
            </a:r>
            <a:r>
              <a:rPr lang="es-ES" dirty="0" err="1"/>
              <a:t>desenvolupament</a:t>
            </a:r>
            <a:r>
              <a:rPr lang="es-ES" dirty="0"/>
              <a:t> infantil.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39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practicum</a:t>
            </a:r>
            <a:r>
              <a:rPr lang="es-ES" dirty="0"/>
              <a:t> a la </a:t>
            </a:r>
            <a:r>
              <a:rPr lang="es-ES" dirty="0" err="1"/>
              <a:t>bressola</a:t>
            </a:r>
            <a:r>
              <a:rPr lang="es-ES" dirty="0"/>
              <a:t> una alternativa </a:t>
            </a:r>
            <a:r>
              <a:rPr lang="es-ES" dirty="0" err="1"/>
              <a:t>diferent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err="1"/>
              <a:t>Coneixement</a:t>
            </a:r>
            <a:r>
              <a:rPr lang="es-ES" dirty="0"/>
              <a:t> del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educatiu</a:t>
            </a:r>
            <a:r>
              <a:rPr lang="es-ES" dirty="0"/>
              <a:t> de les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Bressola</a:t>
            </a:r>
            <a:r>
              <a:rPr lang="es-ES" dirty="0"/>
              <a:t>: Les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Bressola</a:t>
            </a:r>
            <a:r>
              <a:rPr lang="es-ES" dirty="0"/>
              <a:t> </a:t>
            </a:r>
            <a:r>
              <a:rPr lang="es-ES" dirty="0" err="1"/>
              <a:t>tenen</a:t>
            </a:r>
            <a:r>
              <a:rPr lang="es-ES" dirty="0"/>
              <a:t> un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educatiu</a:t>
            </a:r>
            <a:r>
              <a:rPr lang="es-ES" dirty="0"/>
              <a:t> </a:t>
            </a:r>
            <a:r>
              <a:rPr lang="es-ES" dirty="0" err="1"/>
              <a:t>basat</a:t>
            </a:r>
            <a:r>
              <a:rPr lang="es-ES" dirty="0"/>
              <a:t> en </a:t>
            </a:r>
            <a:r>
              <a:rPr lang="es-ES" dirty="0" err="1"/>
              <a:t>l'educació</a:t>
            </a:r>
            <a:r>
              <a:rPr lang="es-ES" dirty="0"/>
              <a:t> en </a:t>
            </a:r>
            <a:r>
              <a:rPr lang="es-ES" dirty="0" err="1"/>
              <a:t>valors</a:t>
            </a:r>
            <a:r>
              <a:rPr lang="es-ES" dirty="0"/>
              <a:t>, la </a:t>
            </a:r>
            <a:r>
              <a:rPr lang="es-ES" dirty="0" err="1"/>
              <a:t>creativitat</a:t>
            </a:r>
            <a:r>
              <a:rPr lang="es-ES" dirty="0"/>
              <a:t> i </a:t>
            </a:r>
            <a:r>
              <a:rPr lang="es-ES" dirty="0" err="1"/>
              <a:t>l'aprenentatge</a:t>
            </a:r>
            <a:r>
              <a:rPr lang="es-ES" dirty="0"/>
              <a:t> a través del </a:t>
            </a:r>
            <a:r>
              <a:rPr lang="es-ES" dirty="0" err="1"/>
              <a:t>joc</a:t>
            </a:r>
            <a:r>
              <a:rPr lang="es-ES" dirty="0"/>
              <a:t> i </a:t>
            </a:r>
            <a:r>
              <a:rPr lang="es-ES" dirty="0" err="1"/>
              <a:t>l'experimentació</a:t>
            </a:r>
            <a:r>
              <a:rPr lang="es-ES" dirty="0"/>
              <a:t>. </a:t>
            </a:r>
            <a:r>
              <a:rPr lang="es-ES" dirty="0" err="1"/>
              <a:t>Fer</a:t>
            </a:r>
            <a:r>
              <a:rPr lang="es-ES" dirty="0"/>
              <a:t> les </a:t>
            </a:r>
            <a:r>
              <a:rPr lang="es-ES" dirty="0" err="1"/>
              <a:t>pràctiques</a:t>
            </a:r>
            <a:r>
              <a:rPr lang="es-ES" dirty="0"/>
              <a:t> en </a:t>
            </a:r>
            <a:r>
              <a:rPr lang="es-ES" dirty="0" err="1"/>
              <a:t>aquestes</a:t>
            </a:r>
            <a:r>
              <a:rPr lang="es-ES" dirty="0"/>
              <a:t>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t'ajudaria</a:t>
            </a:r>
            <a:r>
              <a:rPr lang="es-ES" dirty="0"/>
              <a:t> a </a:t>
            </a:r>
            <a:r>
              <a:rPr lang="es-ES" dirty="0" err="1"/>
              <a:t>conèixer</a:t>
            </a:r>
            <a:r>
              <a:rPr lang="es-ES" dirty="0"/>
              <a:t> i </a:t>
            </a:r>
            <a:r>
              <a:rPr lang="es-ES" dirty="0" err="1"/>
              <a:t>comprendre</a:t>
            </a:r>
            <a:r>
              <a:rPr lang="es-ES" dirty="0"/>
              <a:t>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, i </a:t>
            </a:r>
            <a:r>
              <a:rPr lang="es-ES" dirty="0" err="1"/>
              <a:t>potser</a:t>
            </a:r>
            <a:r>
              <a:rPr lang="es-ES" dirty="0"/>
              <a:t> </a:t>
            </a:r>
            <a:r>
              <a:rPr lang="es-ES" dirty="0" err="1"/>
              <a:t>fins</a:t>
            </a:r>
            <a:r>
              <a:rPr lang="es-ES" dirty="0"/>
              <a:t> i </a:t>
            </a:r>
            <a:r>
              <a:rPr lang="es-ES" dirty="0" err="1"/>
              <a:t>tot</a:t>
            </a:r>
            <a:r>
              <a:rPr lang="es-ES" dirty="0"/>
              <a:t> a incorporar-lo en la </a:t>
            </a:r>
            <a:r>
              <a:rPr lang="es-ES" dirty="0" err="1"/>
              <a:t>teva</a:t>
            </a:r>
            <a:r>
              <a:rPr lang="es-ES" dirty="0"/>
              <a:t> </a:t>
            </a:r>
            <a:r>
              <a:rPr lang="es-ES" dirty="0" err="1"/>
              <a:t>pròpia</a:t>
            </a:r>
            <a:r>
              <a:rPr lang="es-ES" dirty="0"/>
              <a:t> </a:t>
            </a:r>
            <a:r>
              <a:rPr lang="es-ES" dirty="0" err="1"/>
              <a:t>pràctica</a:t>
            </a:r>
            <a:r>
              <a:rPr lang="es-ES" dirty="0"/>
              <a:t> </a:t>
            </a:r>
            <a:r>
              <a:rPr lang="es-ES" dirty="0" err="1"/>
              <a:t>docent</a:t>
            </a:r>
            <a:r>
              <a:rPr lang="es-ES" dirty="0"/>
              <a:t> en el </a:t>
            </a:r>
            <a:r>
              <a:rPr lang="es-ES" dirty="0" err="1"/>
              <a:t>futur</a:t>
            </a:r>
            <a:r>
              <a:rPr lang="es-ES" dirty="0"/>
              <a:t>.</a:t>
            </a:r>
          </a:p>
          <a:p>
            <a:pPr algn="just"/>
            <a:r>
              <a:rPr lang="es-ES" dirty="0" err="1"/>
              <a:t>Treball</a:t>
            </a:r>
            <a:r>
              <a:rPr lang="es-ES" dirty="0"/>
              <a:t> en </a:t>
            </a:r>
            <a:r>
              <a:rPr lang="es-ES" dirty="0" err="1"/>
              <a:t>equip</a:t>
            </a:r>
            <a:r>
              <a:rPr lang="es-ES" dirty="0"/>
              <a:t>: A les </a:t>
            </a:r>
            <a:r>
              <a:rPr lang="es-ES" dirty="0" err="1"/>
              <a:t>escoles</a:t>
            </a:r>
            <a:r>
              <a:rPr lang="es-ES" dirty="0"/>
              <a:t> </a:t>
            </a:r>
            <a:r>
              <a:rPr lang="es-ES" dirty="0" err="1"/>
              <a:t>Bressola</a:t>
            </a:r>
            <a:r>
              <a:rPr lang="es-ES" dirty="0"/>
              <a:t>, </a:t>
            </a:r>
            <a:r>
              <a:rPr lang="es-ES" dirty="0" err="1"/>
              <a:t>l'equip</a:t>
            </a:r>
            <a:r>
              <a:rPr lang="es-ES" dirty="0"/>
              <a:t> </a:t>
            </a:r>
            <a:r>
              <a:rPr lang="es-ES" dirty="0" err="1"/>
              <a:t>docent</a:t>
            </a:r>
            <a:r>
              <a:rPr lang="es-ES" dirty="0"/>
              <a:t> treballa </a:t>
            </a:r>
            <a:r>
              <a:rPr lang="es-ES" dirty="0" err="1"/>
              <a:t>conjuntament</a:t>
            </a:r>
            <a:r>
              <a:rPr lang="es-ES" dirty="0"/>
              <a:t> per crear un </a:t>
            </a:r>
            <a:r>
              <a:rPr lang="es-ES" dirty="0" err="1"/>
              <a:t>ambient</a:t>
            </a:r>
            <a:r>
              <a:rPr lang="es-ES" dirty="0"/>
              <a:t> </a:t>
            </a:r>
            <a:r>
              <a:rPr lang="es-ES" dirty="0" err="1"/>
              <a:t>d'aprenentatge</a:t>
            </a:r>
            <a:r>
              <a:rPr lang="es-ES" dirty="0"/>
              <a:t> </a:t>
            </a:r>
            <a:r>
              <a:rPr lang="es-ES" dirty="0" err="1"/>
              <a:t>acollidor</a:t>
            </a:r>
            <a:r>
              <a:rPr lang="es-ES" dirty="0"/>
              <a:t> i </a:t>
            </a:r>
            <a:r>
              <a:rPr lang="es-ES" dirty="0" err="1"/>
              <a:t>inclusiu</a:t>
            </a:r>
            <a:r>
              <a:rPr lang="es-ES" dirty="0"/>
              <a:t> per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nens</a:t>
            </a:r>
            <a:r>
              <a:rPr lang="es-ES" dirty="0"/>
              <a:t> i nenes. </a:t>
            </a:r>
            <a:r>
              <a:rPr lang="es-ES" dirty="0" err="1"/>
              <a:t>Això</a:t>
            </a:r>
            <a:r>
              <a:rPr lang="es-ES" dirty="0"/>
              <a:t> et </a:t>
            </a:r>
            <a:r>
              <a:rPr lang="es-ES" dirty="0" err="1"/>
              <a:t>donaria</a:t>
            </a:r>
            <a:r>
              <a:rPr lang="es-ES" dirty="0"/>
              <a:t> </a:t>
            </a:r>
            <a:r>
              <a:rPr lang="es-ES" dirty="0" err="1"/>
              <a:t>l'oportunitat</a:t>
            </a:r>
            <a:r>
              <a:rPr lang="es-ES" dirty="0"/>
              <a:t> de </a:t>
            </a:r>
            <a:r>
              <a:rPr lang="es-ES" dirty="0" err="1"/>
              <a:t>treballar</a:t>
            </a:r>
            <a:r>
              <a:rPr lang="es-ES" dirty="0"/>
              <a:t> en </a:t>
            </a:r>
            <a:r>
              <a:rPr lang="es-ES" dirty="0" err="1"/>
              <a:t>equip</a:t>
            </a:r>
            <a:r>
              <a:rPr lang="es-ES" dirty="0"/>
              <a:t> i </a:t>
            </a:r>
            <a:r>
              <a:rPr lang="es-ES" dirty="0" err="1"/>
              <a:t>col·laborar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mestres</a:t>
            </a:r>
            <a:r>
              <a:rPr lang="es-ES" dirty="0"/>
              <a:t> per </a:t>
            </a:r>
            <a:r>
              <a:rPr lang="es-ES" dirty="0" err="1"/>
              <a:t>aconseguir</a:t>
            </a:r>
            <a:r>
              <a:rPr lang="es-ES" dirty="0"/>
              <a:t>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objectiu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60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talunya Nord per a 'dummies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2" y="2543437"/>
            <a:ext cx="3031478" cy="18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D42DBD57-6E0A-0796-A01B-6587719A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83" y="2543437"/>
            <a:ext cx="3556484" cy="18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Testimonis antigues alumnes </a:t>
            </a:r>
            <a:r>
              <a:rPr lang="ca-ES" dirty="0" err="1"/>
              <a:t>u.a.b</a:t>
            </a:r>
            <a:r>
              <a:rPr lang="ca-ES" dirty="0"/>
              <a:t>. Font (memòries pràcticum 21-22)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·A la Bressola m’han fet sentir com a casa, des del primer dia i he participat en totes les activitats com una mestra més (G.R.)</a:t>
            </a:r>
          </a:p>
          <a:p>
            <a:r>
              <a:rPr lang="ca-ES" dirty="0"/>
              <a:t>M’ha fascinat la metodologia innovadora de la Bressola, com en una classe els alumnes grans apadrinen els petits i els ajuden a créixer (M.LL)</a:t>
            </a:r>
          </a:p>
          <a:p>
            <a:r>
              <a:rPr lang="ca-ES" dirty="0"/>
              <a:t>He après moltíssim en aquest pràcticum i m’he implicat molt en les nombroses activitats i projectes transversals que tenen (M.P)</a:t>
            </a:r>
          </a:p>
          <a:p>
            <a:r>
              <a:rPr lang="ca-ES" dirty="0"/>
              <a:t>Viure al poble i fer excursions per la zona m’ha encantat. Treballar a la Bressola és com una família, acabes coneixent les famílies dels infants.(S.T)</a:t>
            </a:r>
          </a:p>
          <a:p>
            <a:r>
              <a:rPr lang="ca-ES" dirty="0"/>
              <a:t>La Bressola és com un oasi lingüístic i cultural de Catalunya en un entorn francès. Crec que he estat una bona ambaixadora catalana. </a:t>
            </a:r>
            <a:r>
              <a:rPr lang="ca-ES"/>
              <a:t>(D.J)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828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3B1410-D187-427C-B738-BA6AEEF7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randview Display"/>
            </a:endParaRPr>
          </a:p>
        </p:txBody>
      </p:sp>
      <p:pic>
        <p:nvPicPr>
          <p:cNvPr id="7" name="Imatge 6" descr="Imatge que conté text, pissarra&#10;&#10;Descripció generada automàticament">
            <a:extLst>
              <a:ext uri="{FF2B5EF4-FFF2-40B4-BE49-F238E27FC236}">
                <a16:creationId xmlns:a16="http://schemas.microsoft.com/office/drawing/2014/main" id="{A6B20180-012E-6710-C104-C56B4E8E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13413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75954" y="632705"/>
            <a:ext cx="5143500" cy="559259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9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randview Display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AA1B3322-05D7-B3B5-7074-0CEA619AF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7414" y="1543050"/>
            <a:ext cx="3220811" cy="2886075"/>
          </a:xfrm>
        </p:spPr>
        <p:txBody>
          <a:bodyPr>
            <a:normAutofit/>
          </a:bodyPr>
          <a:lstStyle/>
          <a:p>
            <a:pPr algn="r"/>
            <a:r>
              <a:rPr lang="ca-ES" sz="2475"/>
              <a:t>PRÀCTIQUES coordinades per la Unitat de Didàctica de la Llengua i la Literatura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46A7AA50-962E-3FC2-79F3-E793BB971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414" y="4663671"/>
            <a:ext cx="3220811" cy="679855"/>
          </a:xfrm>
        </p:spPr>
        <p:txBody>
          <a:bodyPr>
            <a:normAutofit/>
          </a:bodyPr>
          <a:lstStyle/>
          <a:p>
            <a:pPr algn="r"/>
            <a:r>
              <a:rPr lang="ca-ES" dirty="0">
                <a:solidFill>
                  <a:srgbClr val="FFFFFF"/>
                </a:solidFill>
              </a:rPr>
              <a:t>Coordinadora: Dolors Masats  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23128A36-1286-3C4D-0881-DBF7B34B0CB4}"/>
              </a:ext>
            </a:extLst>
          </p:cNvPr>
          <p:cNvSpPr txBox="1"/>
          <p:nvPr/>
        </p:nvSpPr>
        <p:spPr>
          <a:xfrm>
            <a:off x="2286000" y="3290500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ca-ES" sz="1350" dirty="0">
              <a:solidFill>
                <a:prstClr val="black"/>
              </a:solidFill>
              <a:latin typeface="Grandview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64089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68783D-12B4-5008-F45F-13F7DD28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DESTINS.......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94BAE8E-6195-211D-E06B-0B1ED340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79" y="2428875"/>
            <a:ext cx="8159422" cy="2886075"/>
          </a:xfrm>
        </p:spPr>
        <p:txBody>
          <a:bodyPr/>
          <a:lstStyle/>
          <a:p>
            <a:r>
              <a:rPr lang="ca-ES" dirty="0"/>
              <a:t>GRÈCIA</a:t>
            </a:r>
          </a:p>
          <a:p>
            <a:pPr lvl="1"/>
            <a:r>
              <a:rPr lang="ca-ES" dirty="0"/>
              <a:t>QUI? Alumnes del Grau en Educació Primària</a:t>
            </a:r>
          </a:p>
          <a:p>
            <a:pPr lvl="1"/>
            <a:r>
              <a:rPr lang="ca-ES" dirty="0"/>
              <a:t>QUAN? Gener-febrer -&gt; Pràctiques II o bé Pràctiques IV</a:t>
            </a:r>
          </a:p>
          <a:p>
            <a:pPr lvl="1"/>
            <a:r>
              <a:rPr lang="ca-ES" dirty="0"/>
              <a:t>ON? 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Adamantas</a:t>
            </a:r>
            <a:r>
              <a:rPr lang="ca-ES" b="0" i="0" dirty="0">
                <a:solidFill>
                  <a:srgbClr val="111111"/>
                </a:solidFill>
                <a:effectLst/>
                <a:latin typeface="neue-haas-grotesk-display"/>
              </a:rPr>
              <a:t> 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Primary</a:t>
            </a:r>
            <a:r>
              <a:rPr lang="ca-ES" b="0" i="0" dirty="0">
                <a:solidFill>
                  <a:srgbClr val="111111"/>
                </a:solidFill>
                <a:effectLst/>
                <a:latin typeface="neue-haas-grotesk-display"/>
              </a:rPr>
              <a:t> School (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Milos</a:t>
            </a:r>
            <a:r>
              <a:rPr lang="ca-ES" b="0" i="0" dirty="0">
                <a:solidFill>
                  <a:srgbClr val="111111"/>
                </a:solidFill>
                <a:effectLst/>
                <a:latin typeface="neue-haas-grotesk-display"/>
              </a:rPr>
              <a:t>)</a:t>
            </a:r>
          </a:p>
          <a:p>
            <a:pPr lvl="1"/>
            <a:r>
              <a:rPr lang="ca-ES" dirty="0"/>
              <a:t>QUÈ? Pràctiques en un grup- classe (Grec/anglès) i amb l’especialista d’anglès)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EC1E401-1FD4-A2D5-BFDD-C19C605B92C0}"/>
              </a:ext>
            </a:extLst>
          </p:cNvPr>
          <p:cNvSpPr txBox="1"/>
          <p:nvPr/>
        </p:nvSpPr>
        <p:spPr>
          <a:xfrm>
            <a:off x="4290060" y="154305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100" dirty="0"/>
              <a:t>Es poden negociar amb els centres altres períodes i pràctiques</a:t>
            </a:r>
          </a:p>
        </p:txBody>
      </p:sp>
      <p:pic>
        <p:nvPicPr>
          <p:cNvPr id="1026" name="Picture 2" descr="Isla de Milos – Qué ver y hacer en Milos y cómo llegar desde Atenas">
            <a:extLst>
              <a:ext uri="{FF2B5EF4-FFF2-40B4-BE49-F238E27FC236}">
                <a16:creationId xmlns:a16="http://schemas.microsoft.com/office/drawing/2014/main" id="{CAA36D69-DCBC-9C8E-9EAF-FF925CD4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6" y="3995485"/>
            <a:ext cx="4421124" cy="18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D3D55D2C-D91E-27C2-F562-1FDF9E3951EC}"/>
              </a:ext>
            </a:extLst>
          </p:cNvPr>
          <p:cNvSpPr txBox="1"/>
          <p:nvPr/>
        </p:nvSpPr>
        <p:spPr>
          <a:xfrm>
            <a:off x="6162675" y="4552951"/>
            <a:ext cx="271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Cal buscar-vos allotjament </a:t>
            </a:r>
          </a:p>
          <a:p>
            <a:r>
              <a:rPr lang="ca-ES" dirty="0"/>
              <a:t>Ideal per a dues persones</a:t>
            </a:r>
          </a:p>
        </p:txBody>
      </p:sp>
    </p:spTree>
    <p:extLst>
      <p:ext uri="{BB962C8B-B14F-4D97-AF65-F5344CB8AC3E}">
        <p14:creationId xmlns:p14="http://schemas.microsoft.com/office/powerpoint/2010/main" val="243157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D1B0D80C-7C27-4698-9DC8-F905D9B14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s-ES" altLang="ca-E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Programes </a:t>
            </a:r>
            <a:r>
              <a:rPr lang="es-ES" altLang="ca-ES" sz="3200" dirty="0" err="1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d</a:t>
            </a:r>
            <a:r>
              <a:rPr lang="es-ES" altLang="fr-FR" sz="3200" dirty="0" err="1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es-ES" altLang="ca-ES" sz="3200" dirty="0" err="1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Intercanvi</a:t>
            </a:r>
            <a:r>
              <a:rPr lang="es-ES" altLang="ca-E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: A </a:t>
            </a:r>
            <a:r>
              <a:rPr lang="es-ES" altLang="ca-ES" sz="3200" dirty="0" err="1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qui</a:t>
            </a:r>
            <a:r>
              <a:rPr lang="es-ES" altLang="ca-E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dirigir-me?</a:t>
            </a:r>
          </a:p>
        </p:txBody>
      </p:sp>
      <p:sp>
        <p:nvSpPr>
          <p:cNvPr id="22531" name="Marcador de pie de página 1">
            <a:extLst>
              <a:ext uri="{FF2B5EF4-FFF2-40B4-BE49-F238E27FC236}">
                <a16:creationId xmlns:a16="http://schemas.microsoft.com/office/drawing/2014/main" id="{18F02E7A-3CDB-4766-BD3D-16672071D4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1979613" y="6410325"/>
            <a:ext cx="5003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dirty="0" err="1"/>
              <a:t>Facultat</a:t>
            </a:r>
            <a:r>
              <a:rPr lang="en-US" altLang="es-ES" dirty="0"/>
              <a:t> </a:t>
            </a:r>
            <a:r>
              <a:rPr lang="en-US" altLang="es-ES" dirty="0" err="1"/>
              <a:t>ciències</a:t>
            </a:r>
            <a:r>
              <a:rPr lang="en-US" altLang="es-ES" dirty="0"/>
              <a:t> de </a:t>
            </a:r>
            <a:r>
              <a:rPr lang="en-US" altLang="es-ES" dirty="0" err="1"/>
              <a:t>l'educació</a:t>
            </a:r>
            <a:r>
              <a:rPr lang="en-US" altLang="es-ES" dirty="0"/>
              <a:t>. UAB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7E5FEFD-E091-45F9-B256-41F9B6207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438441"/>
              </p:ext>
            </p:extLst>
          </p:nvPr>
        </p:nvGraphicFramePr>
        <p:xfrm>
          <a:off x="971600" y="1844824"/>
          <a:ext cx="74168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68783D-12B4-5008-F45F-13F7DD28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DESTINS.......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94BAE8E-6195-211D-E06B-0B1ED340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FINLÀNDIA</a:t>
            </a:r>
          </a:p>
          <a:p>
            <a:pPr lvl="1"/>
            <a:r>
              <a:rPr lang="ca-ES" dirty="0"/>
              <a:t>QUI? Alumnes del Grau en Educació Primària</a:t>
            </a:r>
          </a:p>
          <a:p>
            <a:pPr lvl="1"/>
            <a:r>
              <a:rPr lang="ca-ES" dirty="0"/>
              <a:t>QUAN? 	Setembre-Desembre -&gt; Pràctiques IV i/o V 5è any</a:t>
            </a:r>
          </a:p>
          <a:p>
            <a:pPr marL="342900" lvl="1" indent="0">
              <a:buNone/>
            </a:pPr>
            <a:r>
              <a:rPr lang="ca-ES" dirty="0"/>
              <a:t>		Gener-febrer -&gt; Pràctiques II o bé Pràctiques IV</a:t>
            </a:r>
          </a:p>
          <a:p>
            <a:pPr marL="342900" lvl="1" indent="0">
              <a:buNone/>
            </a:pPr>
            <a:r>
              <a:rPr lang="ca-ES" dirty="0"/>
              <a:t>		Març-maig -&gt; Pràctiques IV i/o V 5è any</a:t>
            </a:r>
          </a:p>
          <a:p>
            <a:pPr marL="342900" lvl="1" indent="0">
              <a:buNone/>
            </a:pPr>
            <a:r>
              <a:rPr lang="ca-ES" dirty="0"/>
              <a:t>ON? 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Polvijärven</a:t>
            </a:r>
            <a:r>
              <a:rPr lang="ca-ES" b="0" i="0" dirty="0">
                <a:solidFill>
                  <a:srgbClr val="111111"/>
                </a:solidFill>
                <a:effectLst/>
                <a:latin typeface="neue-haas-grotesk-display"/>
              </a:rPr>
              <a:t> 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Koulu</a:t>
            </a:r>
            <a:r>
              <a:rPr lang="ca-ES" b="0" i="0" dirty="0">
                <a:solidFill>
                  <a:srgbClr val="111111"/>
                </a:solidFill>
                <a:effectLst/>
                <a:latin typeface="neue-haas-grotesk-display"/>
              </a:rPr>
              <a:t> (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school</a:t>
            </a:r>
            <a:r>
              <a:rPr lang="ca-ES" b="0" i="0" dirty="0">
                <a:solidFill>
                  <a:srgbClr val="111111"/>
                </a:solidFill>
                <a:effectLst/>
                <a:latin typeface="neue-haas-grotesk-display"/>
              </a:rPr>
              <a:t>)  a 45m en cotxe de </a:t>
            </a:r>
            <a:r>
              <a:rPr lang="ca-ES" b="0" i="0" dirty="0" err="1">
                <a:solidFill>
                  <a:srgbClr val="111111"/>
                </a:solidFill>
                <a:effectLst/>
                <a:latin typeface="neue-haas-grotesk-display"/>
              </a:rPr>
              <a:t>Joensuu</a:t>
            </a:r>
            <a:endParaRPr lang="ca-ES" b="0" i="0" dirty="0">
              <a:solidFill>
                <a:srgbClr val="111111"/>
              </a:solidFill>
              <a:effectLst/>
              <a:latin typeface="neue-haas-grotesk-display"/>
            </a:endParaRPr>
          </a:p>
          <a:p>
            <a:pPr marL="342900" lvl="1" indent="0">
              <a:buNone/>
            </a:pPr>
            <a:r>
              <a:rPr lang="ca-ES" dirty="0"/>
              <a:t>QUÈ? Seguiment d’un grup classe (Finès/anglès)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EC1E401-1FD4-A2D5-BFDD-C19C605B92C0}"/>
              </a:ext>
            </a:extLst>
          </p:cNvPr>
          <p:cNvSpPr txBox="1"/>
          <p:nvPr/>
        </p:nvSpPr>
        <p:spPr>
          <a:xfrm>
            <a:off x="4290060" y="154305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a-ES" sz="2100" dirty="0">
                <a:solidFill>
                  <a:prstClr val="black"/>
                </a:solidFill>
                <a:latin typeface="Grandview Display"/>
              </a:rPr>
              <a:t>Es poden negociar amb els centres altres períodes i pràctiques</a:t>
            </a:r>
          </a:p>
        </p:txBody>
      </p:sp>
      <p:pic>
        <p:nvPicPr>
          <p:cNvPr id="9" name="Imatge 8" descr="Imatge que conté cel, exterior, natura, dia&#10;&#10;Descripció generada automàticament">
            <a:extLst>
              <a:ext uri="{FF2B5EF4-FFF2-40B4-BE49-F238E27FC236}">
                <a16:creationId xmlns:a16="http://schemas.microsoft.com/office/drawing/2014/main" id="{3F63861F-3811-34F7-7B02-E0AF95BD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6" y="2599120"/>
            <a:ext cx="2422635" cy="3230180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DCB52234-CB9F-8661-27F1-34D10590BAD6}"/>
              </a:ext>
            </a:extLst>
          </p:cNvPr>
          <p:cNvSpPr txBox="1"/>
          <p:nvPr/>
        </p:nvSpPr>
        <p:spPr>
          <a:xfrm>
            <a:off x="231199" y="4966901"/>
            <a:ext cx="604577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a-ES" sz="1350" dirty="0">
                <a:solidFill>
                  <a:prstClr val="black"/>
                </a:solidFill>
                <a:latin typeface="Grandview Display"/>
              </a:rPr>
              <a:t>Cal buscar-vos allotjament a </a:t>
            </a:r>
            <a:r>
              <a:rPr lang="ca-ES" sz="1350" dirty="0" err="1">
                <a:solidFill>
                  <a:prstClr val="black"/>
                </a:solidFill>
                <a:latin typeface="Grandview Display"/>
              </a:rPr>
              <a:t>Joensuu</a:t>
            </a:r>
            <a:endParaRPr lang="ca-ES" sz="1350" dirty="0">
              <a:solidFill>
                <a:prstClr val="black"/>
              </a:solidFill>
              <a:latin typeface="Grandview Display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a-ES" sz="1350" dirty="0">
                <a:solidFill>
                  <a:prstClr val="black"/>
                </a:solidFill>
                <a:latin typeface="Grandview Display"/>
              </a:rPr>
              <a:t>El trasllat pot ser en transport públic o en cotxe amb altres docents del centre.</a:t>
            </a:r>
          </a:p>
        </p:txBody>
      </p:sp>
    </p:spTree>
    <p:extLst>
      <p:ext uri="{BB962C8B-B14F-4D97-AF65-F5344CB8AC3E}">
        <p14:creationId xmlns:p14="http://schemas.microsoft.com/office/powerpoint/2010/main" val="196006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68783D-12B4-5008-F45F-13F7DD28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DESTINS.......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94BAE8E-6195-211D-E06B-0B1ED340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FINLÀNDIA</a:t>
            </a:r>
          </a:p>
          <a:p>
            <a:pPr lvl="1"/>
            <a:r>
              <a:rPr lang="ca-ES" dirty="0"/>
              <a:t>QUI? Alumnes del Grau en Educació Infantil (només Ed. Infantil)</a:t>
            </a:r>
          </a:p>
          <a:p>
            <a:pPr lvl="1"/>
            <a:r>
              <a:rPr lang="ca-ES" dirty="0"/>
              <a:t>QUAN? 	Març-maig -&gt; Pràctiques III</a:t>
            </a:r>
          </a:p>
          <a:p>
            <a:pPr lvl="1"/>
            <a:r>
              <a:rPr lang="ca-ES" dirty="0"/>
              <a:t>ON? </a:t>
            </a:r>
            <a:r>
              <a:rPr lang="ca-E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Pequeño</a:t>
            </a:r>
            <a:r>
              <a:rPr lang="ca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Mundo </a:t>
            </a:r>
            <a:r>
              <a:rPr lang="ca-E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Oy</a:t>
            </a:r>
            <a:r>
              <a:rPr lang="ca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ca-E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Helsinki</a:t>
            </a:r>
            <a:r>
              <a:rPr lang="ca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ca-ES" dirty="0">
              <a:solidFill>
                <a:srgbClr val="111111"/>
              </a:solidFill>
              <a:latin typeface="neue-haas-grotesk-display"/>
              <a:ea typeface="Calibri" panose="020F0502020204030204" pitchFamily="34" charset="0"/>
            </a:endParaRPr>
          </a:p>
          <a:p>
            <a:pPr lvl="1"/>
            <a:r>
              <a:rPr lang="ca-ES" dirty="0"/>
              <a:t>QUÈ? Seguiment d’un grup classe (castellà). L’escola és espanyola.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EC1E401-1FD4-A2D5-BFDD-C19C605B92C0}"/>
              </a:ext>
            </a:extLst>
          </p:cNvPr>
          <p:cNvSpPr txBox="1"/>
          <p:nvPr/>
        </p:nvSpPr>
        <p:spPr>
          <a:xfrm>
            <a:off x="4290060" y="154305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100" dirty="0"/>
              <a:t>Es poden negociar amb els centres altres períodes i pràctiques</a:t>
            </a:r>
          </a:p>
        </p:txBody>
      </p:sp>
      <p:pic>
        <p:nvPicPr>
          <p:cNvPr id="9" name="Imatge 8" descr="Imatge que conté cel, exterior, natura, dia&#10;&#10;Descripció generada automàticament">
            <a:extLst>
              <a:ext uri="{FF2B5EF4-FFF2-40B4-BE49-F238E27FC236}">
                <a16:creationId xmlns:a16="http://schemas.microsoft.com/office/drawing/2014/main" id="{3F63861F-3811-34F7-7B02-E0AF95BD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6" y="2599120"/>
            <a:ext cx="2422635" cy="3230180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DCB52234-CB9F-8661-27F1-34D10590BAD6}"/>
              </a:ext>
            </a:extLst>
          </p:cNvPr>
          <p:cNvSpPr txBox="1"/>
          <p:nvPr/>
        </p:nvSpPr>
        <p:spPr>
          <a:xfrm>
            <a:off x="689080" y="4824026"/>
            <a:ext cx="604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Cal buscar-vos allotjament a </a:t>
            </a:r>
            <a:r>
              <a:rPr lang="ca-ES" dirty="0" err="1"/>
              <a:t>Helsinki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30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68783D-12B4-5008-F45F-13F7DD28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DESTINS que estem cercant .......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94BAE8E-6195-211D-E06B-0B1ED340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FINLÀNDIA</a:t>
            </a:r>
          </a:p>
          <a:p>
            <a:pPr lvl="1"/>
            <a:r>
              <a:rPr lang="ca-ES" dirty="0" err="1">
                <a:solidFill>
                  <a:srgbClr val="202124"/>
                </a:solidFill>
                <a:latin typeface="arial" panose="020B0604020202020204" pitchFamily="34" charset="0"/>
              </a:rPr>
              <a:t>Helsinki</a:t>
            </a:r>
            <a:r>
              <a:rPr lang="ca-ES" dirty="0"/>
              <a:t> . Escola internacional 100% docència en anglès.</a:t>
            </a:r>
          </a:p>
          <a:p>
            <a:r>
              <a:rPr lang="ca-ES" dirty="0"/>
              <a:t>NORUEGA</a:t>
            </a:r>
          </a:p>
          <a:p>
            <a:pPr lvl="1"/>
            <a:r>
              <a:rPr lang="ca-E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Jørpeland</a:t>
            </a:r>
            <a:r>
              <a:rPr lang="ca-ES" dirty="0"/>
              <a:t> . Docència en anglès amb l’especialista.</a:t>
            </a:r>
          </a:p>
          <a:p>
            <a:r>
              <a:rPr lang="ca-ES" dirty="0"/>
              <a:t>IRLANDA</a:t>
            </a:r>
          </a:p>
          <a:p>
            <a:pPr lvl="1"/>
            <a:r>
              <a:rPr lang="ca-ES" dirty="0" err="1">
                <a:solidFill>
                  <a:srgbClr val="202124"/>
                </a:solidFill>
                <a:latin typeface="arial" panose="020B0604020202020204" pitchFamily="34" charset="0"/>
              </a:rPr>
              <a:t>Dublin</a:t>
            </a:r>
            <a:r>
              <a:rPr lang="ca-E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ca-ES" dirty="0"/>
              <a:t>. Escola que no segrega per raó de sexe.</a:t>
            </a:r>
          </a:p>
          <a:p>
            <a:pPr lvl="1"/>
            <a:endParaRPr lang="ca-ES" dirty="0"/>
          </a:p>
          <a:p>
            <a:pPr marL="342900" lvl="1" indent="0">
              <a:buNone/>
            </a:pPr>
            <a:endParaRPr lang="ca-ES" dirty="0"/>
          </a:p>
          <a:p>
            <a:pPr marL="685800" lvl="2" indent="0">
              <a:buNone/>
            </a:pPr>
            <a:r>
              <a:rPr lang="ca-ES" dirty="0"/>
              <a:t>ACCEPTEM SUGGERIMENTS d’ALTRES DESTINS SI HI TENIU CONTACTE</a:t>
            </a:r>
          </a:p>
          <a:p>
            <a:pPr lvl="2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8205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68783D-12B4-5008-F45F-13F7DD28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PROCÉS.......</a:t>
            </a:r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87404FCA-23BD-B1C5-1B2F-1B85DC210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En el moment de l’entrevista parlarem de l’interès del destí, del període de pràctiques.</a:t>
            </a:r>
          </a:p>
          <a:p>
            <a:r>
              <a:rPr lang="ca-ES" dirty="0"/>
              <a:t>En el moment que tinguem tancat el llistat d’escoles procedirem a confirmar si hi ha plaça en els destins que ara estem cercant.</a:t>
            </a:r>
          </a:p>
          <a:p>
            <a:r>
              <a:rPr lang="ca-ES" dirty="0"/>
              <a:t>Si voleu marxar al setembre ho heu de fer en un dels centres on ja tenim el contacte.</a:t>
            </a:r>
          </a:p>
          <a:p>
            <a:r>
              <a:rPr lang="ca-ES" dirty="0"/>
              <a:t>S’ha anul·lat el programa de pràctiques al Regne Unit degut al </a:t>
            </a:r>
            <a:r>
              <a:rPr lang="ca-ES" dirty="0" err="1"/>
              <a:t>Brexit</a:t>
            </a:r>
            <a:r>
              <a:rPr lang="ca-ES"/>
              <a:t>.</a:t>
            </a:r>
            <a:endParaRPr lang="ca-ES" dirty="0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15733F30-97F9-26AC-8101-E1411F9B1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1" t="50000" r="28543" b="29630"/>
          <a:stretch/>
        </p:blipFill>
        <p:spPr>
          <a:xfrm>
            <a:off x="577850" y="2428875"/>
            <a:ext cx="5483515" cy="1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8EECF-4CE7-4077-950C-A7E8A0B2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9" y="46486"/>
            <a:ext cx="7543800" cy="821607"/>
          </a:xfrm>
        </p:spPr>
        <p:txBody>
          <a:bodyPr>
            <a:normAutofit/>
          </a:bodyPr>
          <a:lstStyle/>
          <a:p>
            <a:pPr algn="ctr"/>
            <a:r>
              <a:rPr lang="es-ES" altLang="ca-E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MUNICH (ALEMANYA)</a:t>
            </a:r>
            <a:endParaRPr lang="es-ES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2BF8E0-F028-4F71-8182-0E533641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B66ADA8-B87C-4203-B9DC-BCEC725B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75761"/>
            <a:ext cx="8280919" cy="53064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Mobilitat a través del programa Erasmus pràctiques al servei </a:t>
            </a:r>
            <a:r>
              <a:rPr kumimoji="0" lang="ca-ES" altLang="es-ES" sz="12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Kindertagesbetreuung</a:t>
            </a:r>
            <a:r>
              <a:rPr kumimoji="0" lang="ca-ES" altLang="es-E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der </a:t>
            </a:r>
            <a:r>
              <a:rPr kumimoji="0" lang="ca-ES" altLang="es-ES" sz="12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Landeshauptstadt</a:t>
            </a:r>
            <a:r>
              <a:rPr kumimoji="0" lang="ca-ES" altLang="es-E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ca-ES" altLang="es-ES" sz="12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München</a:t>
            </a:r>
            <a:r>
              <a:rPr kumimoji="0" lang="ca-ES" altLang="es-E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(KITA)</a:t>
            </a: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a-ES" altLang="es-ES" sz="12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sz="1200" b="1" i="0" dirty="0">
                <a:solidFill>
                  <a:srgbClr val="C53535"/>
                </a:solidFill>
                <a:effectLst/>
                <a:latin typeface="Helvetica" panose="020B0604020202020204" pitchFamily="34" charset="0"/>
              </a:rPr>
              <a:t>Xerrada informativa amb els responsables a la UAB i l'ajuntament de Munich: </a:t>
            </a:r>
            <a:r>
              <a:rPr lang="ca-ES" sz="1200" b="1" i="0" dirty="0">
                <a:solidFill>
                  <a:schemeClr val="accent2"/>
                </a:solidFill>
                <a:effectLst/>
                <a:latin typeface="Helvetica" panose="020B0604020202020204" pitchFamily="34" charset="0"/>
              </a:rPr>
              <a:t>Dates per determinar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Si t’interessa rebre la informació escriu un </a:t>
            </a:r>
            <a:r>
              <a:rPr kumimoji="0" lang="ca-ES" altLang="es-ES" sz="1200" b="1" u="none" strike="noStrike" cap="none" normalizeH="0" baseline="0" dirty="0" err="1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mail</a:t>
            </a: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 a </a:t>
            </a: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  <a:hlinkClick r:id="rId2"/>
              </a:rPr>
              <a:t>Intercanvis.educación@uab.cat</a:t>
            </a: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 </a:t>
            </a: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Requisits bàsics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Estar a l'últim any de la carrera. Cal allargar la carrera un semestre més, per tant no heu de matricular el pràcticum IV a 4t curs sinó al juliol del 5è.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Disposar d’un nivell A2 d’Alemany mínim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Sol·licitar una 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entrevista amb la Coordinadora de Pràctiques Internacionals de la facultat (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  <a:hlinkClick r:id="rId3"/>
              </a:rPr>
              <a:t>Carla.Quesada@uab.cat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Superar una entrevista amb les responsables del KITA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a-ES" altLang="es-ES" sz="12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Es reconeix el </a:t>
            </a:r>
            <a:r>
              <a:rPr lang="ca-ES" sz="12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Pràcticum IV (102019 ) de GEI</a:t>
            </a: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L’Ajuntament de Munic ofereix un contracte de pràctiques de 3 mesos (de setembre a novembre) en un dels seus centres (</a:t>
            </a:r>
            <a:r>
              <a:rPr kumimoji="0" lang="ca-ES" altLang="es-E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Kinderkrippe</a:t>
            </a: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-0-3 anys-; </a:t>
            </a:r>
            <a:r>
              <a:rPr kumimoji="0" lang="ca-ES" altLang="es-E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Kindergarten</a:t>
            </a: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-3-6 anys-; Haus </a:t>
            </a:r>
            <a:r>
              <a:rPr kumimoji="0" lang="ca-ES" altLang="es-E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für</a:t>
            </a: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ca-ES" altLang="es-E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Kinder</a:t>
            </a: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-0-6 anys).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De Setembre al Novembre es fan 26 hores per setmana de pràctiques remunerades (400€/mes que se sumarien a la beca Erasmus) i un curs gratuït d'Alemany (nivell B2).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Al finalitzar l'estada de pràctiques, i si l’alumna té el nivell B2 d’Alemany, es facilita a les alumnes un contracte d’educador/a amb l’Ajuntament de Munich.</a:t>
            </a:r>
            <a:endParaRPr kumimoji="0" lang="ca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4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8EECF-4CE7-4077-950C-A7E8A0B2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9" y="46486"/>
            <a:ext cx="7543800" cy="821607"/>
          </a:xfrm>
        </p:spPr>
        <p:txBody>
          <a:bodyPr>
            <a:normAutofit/>
          </a:bodyPr>
          <a:lstStyle/>
          <a:p>
            <a:pPr algn="ctr"/>
            <a:r>
              <a:rPr lang="es-ES" altLang="ca-E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DUBLÍN (IRLANDA)</a:t>
            </a:r>
            <a:endParaRPr lang="es-ES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2BF8E0-F028-4F71-8182-0E533641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B66ADA8-B87C-4203-B9DC-BCEC725B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9" y="1116438"/>
            <a:ext cx="8280919" cy="44754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3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ca-ES" sz="120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Curs 2023-24: Pràctiques al </a:t>
            </a:r>
            <a:r>
              <a:rPr lang="ca-ES" sz="1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grup STER de </a:t>
            </a:r>
            <a:r>
              <a:rPr lang="ca-ES" sz="1200" b="1" dirty="0">
                <a:solidFill>
                  <a:srgbClr val="333333"/>
                </a:solidFill>
                <a:latin typeface="Helvetica" panose="020B0604020202020204" pitchFamily="34" charset="0"/>
              </a:rPr>
              <a:t>la Marino </a:t>
            </a:r>
            <a:r>
              <a:rPr lang="ca-ES" sz="1200" b="1" dirty="0" err="1">
                <a:solidFill>
                  <a:srgbClr val="333333"/>
                </a:solidFill>
                <a:latin typeface="Helvetica" panose="020B0604020202020204" pitchFamily="34" charset="0"/>
              </a:rPr>
              <a:t>Institute</a:t>
            </a:r>
            <a:r>
              <a:rPr lang="ca-ES" sz="1200" b="1" dirty="0">
                <a:solidFill>
                  <a:srgbClr val="333333"/>
                </a:solidFill>
                <a:latin typeface="Helvetica" panose="020B0604020202020204" pitchFamily="34" charset="0"/>
              </a:rPr>
              <a:t> of Education </a:t>
            </a:r>
            <a:r>
              <a:rPr lang="ca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(Dublín, Irlanda), com a grup de recerca en investigació i polítiques educatives</a:t>
            </a:r>
            <a:r>
              <a:rPr lang="ca-ES" sz="1200" b="1" dirty="0">
                <a:solidFill>
                  <a:srgbClr val="333333"/>
                </a:solidFill>
                <a:latin typeface="Helvetica" panose="020B0604020202020204" pitchFamily="34" charset="0"/>
              </a:rPr>
              <a:t>. 1 plaça disponible cada semestre</a:t>
            </a:r>
            <a:endParaRPr lang="ca-ES" sz="1200" b="1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a-ES" sz="1200" b="1" i="0" dirty="0">
              <a:solidFill>
                <a:schemeClr val="accent2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Si t’interessa rebre la informació escriu un </a:t>
            </a:r>
            <a:r>
              <a:rPr kumimoji="0" lang="ca-ES" altLang="es-ES" sz="1200" b="1" u="none" strike="noStrike" cap="none" normalizeH="0" baseline="0" dirty="0" err="1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mail</a:t>
            </a: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 a </a:t>
            </a: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  <a:hlinkClick r:id="rId2"/>
              </a:rPr>
              <a:t>Intercanvis.educación@uab.cat</a:t>
            </a:r>
            <a:r>
              <a:rPr kumimoji="0" lang="ca-ES" altLang="es-ES" sz="1200" b="1" u="none" strike="noStrike" cap="none" normalizeH="0" baseline="0" dirty="0">
                <a:ln>
                  <a:noFill/>
                </a:ln>
                <a:solidFill>
                  <a:srgbClr val="C53535"/>
                </a:solidFill>
                <a:latin typeface="Helvetica" panose="020B0604020202020204" pitchFamily="34" charset="0"/>
              </a:rPr>
              <a:t> </a:t>
            </a: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Requisits bàsics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>
              <a:buFontTx/>
              <a:buChar char="•"/>
            </a:pP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 Cal haver aprovat totes les assignatures de la titulació (excepte el TFG que es pot cursar posteriorment). </a:t>
            </a:r>
          </a:p>
          <a:p>
            <a:pPr lvl="0" defTabSz="914400">
              <a:buFontTx/>
              <a:buChar char="•"/>
            </a:pPr>
            <a:endParaRPr lang="ca-ES" altLang="es-ES" sz="12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defTabSz="914400">
              <a:buFontTx/>
              <a:buChar char="•"/>
            </a:pP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 Els estudiants tenen un tutor acadèmic de la UAB i un tutor en el centre de destí. Abans de marxar s’organitzen algunes activitats preparatòries.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Disposar d’un nivell B1 d’Anglès mínim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Sol·licitar una 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entrevista amb la Coordinadora de Pràctiques Internacionals de la facultat (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  <a:hlinkClick r:id="rId3"/>
              </a:rPr>
              <a:t>Carla.Quesada@uab.cat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Superar una entrevista amb les responsables del MIE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a-ES" altLang="es-ES" sz="12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altLang="es-E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Per ara, es reconeix com a Pràcticum II de GES i GPE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altLang="es-ES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defTabSz="914400"/>
            <a:endParaRPr lang="ca-ES" altLang="es-ES" sz="12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defTabSz="914400"/>
            <a:endParaRPr lang="ca-ES" altLang="es-ES" sz="12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defTabSz="914400"/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Curs 2024-25: Pràctiques a centres vinculats a la Marino </a:t>
            </a:r>
            <a:r>
              <a:rPr lang="ca-ES" altLang="es-ES" sz="1200" dirty="0" err="1">
                <a:solidFill>
                  <a:srgbClr val="333333"/>
                </a:solidFill>
                <a:latin typeface="Helvetica" panose="020B0604020202020204" pitchFamily="34" charset="0"/>
              </a:rPr>
              <a:t>Institute</a:t>
            </a:r>
            <a:r>
              <a:rPr lang="ca-ES" altLang="es-ES" sz="1200" dirty="0">
                <a:solidFill>
                  <a:srgbClr val="333333"/>
                </a:solidFill>
                <a:latin typeface="Helvetica" panose="020B0604020202020204" pitchFamily="34" charset="0"/>
              </a:rPr>
              <a:t> of Education (Dublín, Irlanda)</a:t>
            </a:r>
          </a:p>
        </p:txBody>
      </p:sp>
    </p:spTree>
    <p:extLst>
      <p:ext uri="{BB962C8B-B14F-4D97-AF65-F5344CB8AC3E}">
        <p14:creationId xmlns:p14="http://schemas.microsoft.com/office/powerpoint/2010/main" val="80930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45D61568-FF43-46D0-ABCA-76D86598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693390"/>
          </a:xfrm>
        </p:spPr>
        <p:txBody>
          <a:bodyPr>
            <a:normAutofit/>
          </a:bodyPr>
          <a:lstStyle/>
          <a:p>
            <a:pPr algn="ctr"/>
            <a:r>
              <a:rPr lang="fr-FR" altLang="ca-ES" sz="3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MAE SOT (TAILÀNDIA)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131CF4C-47B0-42E0-81E3-A0493EC3512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5918135"/>
              </p:ext>
            </p:extLst>
          </p:nvPr>
        </p:nvGraphicFramePr>
        <p:xfrm>
          <a:off x="822325" y="1118937"/>
          <a:ext cx="7850138" cy="4620125"/>
        </p:xfrm>
        <a:graphic>
          <a:graphicData uri="http://schemas.openxmlformats.org/drawingml/2006/table">
            <a:tbl>
              <a:tblPr/>
              <a:tblGrid>
                <a:gridCol w="115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826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Localitat</a:t>
                      </a:r>
                      <a:r>
                        <a:rPr kumimoji="0" lang="fr-FR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Centres 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Pràcticum</a:t>
                      </a:r>
                      <a:endParaRPr kumimoji="0" lang="fr-FR" altLang="ca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Places 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Titulacions</a:t>
                      </a:r>
                      <a:r>
                        <a:rPr kumimoji="0" lang="fr-FR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293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Mae Sot (Thailàndia)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Minmahaw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(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Migrant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learning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center)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Pràcticum II (4rt curs)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 persones (abril- set)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 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persones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(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Juliol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- 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desembre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)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Educació 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altLang="ca-ES" sz="1050" dirty="0">
                          <a:ea typeface="ＭＳ Ｐゴシック" panose="020B0600070205080204" pitchFamily="34" charset="-128"/>
                          <a:cs typeface="SimSun" panose="02010600030101010101" pitchFamily="2" charset="-122"/>
                        </a:rPr>
                        <a:t>*Aquest programa combina les pràctiques amb la cooperació, pel que tenen una durada de 6 mesos.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131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Mae Sot (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Thailàndia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)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Minmahaw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(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Migrant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learning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center)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SimSun" pitchFamily="2" charset="-122"/>
                        </a:rPr>
                        <a:t>Extracurricular</a:t>
                      </a:r>
                      <a:endParaRPr kumimoji="0" lang="fr-FR" altLang="ca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SimSun" pitchFamily="2" charset="-122"/>
                      </a:endParaRP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 determinar.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Mínim un mes d’estada</a:t>
                      </a: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Ed.Infantil</a:t>
                      </a:r>
                      <a:b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Ed.Primària</a:t>
                      </a:r>
                      <a:endParaRPr kumimoji="0" lang="es-ES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 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Educació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587" marB="455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77558"/>
                  </a:ext>
                </a:extLst>
              </a:tr>
            </a:tbl>
          </a:graphicData>
        </a:graphic>
      </p:graphicFrame>
      <p:sp>
        <p:nvSpPr>
          <p:cNvPr id="55325" name="Marcador de pie de página 1">
            <a:extLst>
              <a:ext uri="{FF2B5EF4-FFF2-40B4-BE49-F238E27FC236}">
                <a16:creationId xmlns:a16="http://schemas.microsoft.com/office/drawing/2014/main" id="{EC720919-518A-4328-9A8B-685BF8708D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8A4E9F27-1254-4CED-91E1-2FF372B2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>
                <a:solidFill>
                  <a:srgbClr val="FF0000"/>
                </a:solidFill>
              </a:rPr>
              <a:t>Pràctiques a Llatinoamèrica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2EAA74FE-C8B6-47DD-B9FA-CB72AC17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a-ES" dirty="0"/>
              <a:t>UAB EXCHANGE PROGRAMME</a:t>
            </a:r>
          </a:p>
        </p:txBody>
      </p:sp>
      <p:sp>
        <p:nvSpPr>
          <p:cNvPr id="48132" name="Contenidor de peu de pàgina 3">
            <a:extLst>
              <a:ext uri="{FF2B5EF4-FFF2-40B4-BE49-F238E27FC236}">
                <a16:creationId xmlns:a16="http://schemas.microsoft.com/office/drawing/2014/main" id="{B0429A9C-9911-49BC-A80E-A86250F4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ca-ES"/>
              <a:t>Facultat ciències de l'educació. UAB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idor de contingut 2">
            <a:extLst>
              <a:ext uri="{FF2B5EF4-FFF2-40B4-BE49-F238E27FC236}">
                <a16:creationId xmlns:a16="http://schemas.microsoft.com/office/drawing/2014/main" id="{F299403C-C519-4B78-AC9E-8179A6451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2866" y="548680"/>
            <a:ext cx="7512184" cy="396641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6 MESOS A LLATINOAMÈRICA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(UAB EXCHANGE PROGRAMME)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altLang="ca-ES" sz="18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Graus en Educació Social i Pedagogia: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Últim semestre de 4rt curs (o s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allarga un semestre el grau)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equiparen amb el  Pràcticum II 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endParaRPr lang="ca-ES" altLang="ca-ES" sz="16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Graus en Educació Infantil i Primària: 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Primer semestre d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un 5è curs 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equiparen amb el Pràcticum IV o V (només un pràcticum)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36868" name="Marcador de pie de página 1">
            <a:extLst>
              <a:ext uri="{FF2B5EF4-FFF2-40B4-BE49-F238E27FC236}">
                <a16:creationId xmlns:a16="http://schemas.microsoft.com/office/drawing/2014/main" id="{32DC775D-EA89-4F09-B14A-11A19277C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idor de contingut 2">
            <a:extLst>
              <a:ext uri="{FF2B5EF4-FFF2-40B4-BE49-F238E27FC236}">
                <a16:creationId xmlns:a16="http://schemas.microsoft.com/office/drawing/2014/main" id="{156DCCE7-A389-496F-9765-B24F3EBA8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875" y="1412776"/>
            <a:ext cx="7632700" cy="496855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800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6 MESOS A LLATINOAMÈRICA</a:t>
            </a:r>
            <a:endParaRPr lang="ca-ES" altLang="ca-ES" sz="1800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Graus en Educació Social i Pedagogia: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Últim semestre de 4rt curs (o s</a:t>
            </a:r>
            <a:r>
              <a:rPr lang="ca-ES" altLang="fr-FR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allarga el grau)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equiparen amb el Pràcticum II 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endParaRPr lang="ca-ES" altLang="ca-ES" sz="1600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Graus en Educació Infantil i Primària: 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Primer semestre d</a:t>
            </a:r>
            <a:r>
              <a:rPr lang="ca-ES" altLang="fr-FR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un 5è curs  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equiparen amb el Pràcticum IV o V 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Cal haver aprovat totes les assignatures de la titulació (excepte el TFG que es pot cursar posteriorment). 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Els estudiants tenen un tutor acadèmic de la UAB i un tutor en el centre de destí. Abans de marxar s</a:t>
            </a:r>
            <a:r>
              <a:rPr lang="ca-ES" altLang="fr-FR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organitzen algunes activitats preparatòries.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ha de fer una estada obligatòria </a:t>
            </a:r>
            <a:r>
              <a:rPr lang="ca-ES" altLang="ca-ES" sz="1600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de 6 mesos </a:t>
            </a: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en el centre de destí. L'horari de les pràctiques i els dies de lleure s'hauran d'adaptar als horaris i al calendari de cada centre. El nombre d</a:t>
            </a:r>
            <a:r>
              <a:rPr lang="ca-ES" altLang="fr-FR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hores d</a:t>
            </a:r>
            <a:r>
              <a:rPr lang="ca-ES" altLang="fr-FR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6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aquestes pràctiques supera amb escreix les hores previstes en les guies docents dels pràcticum.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49156" name="Marcador de pie de página 1">
            <a:extLst>
              <a:ext uri="{FF2B5EF4-FFF2-40B4-BE49-F238E27FC236}">
                <a16:creationId xmlns:a16="http://schemas.microsoft.com/office/drawing/2014/main" id="{3461C212-A108-4A04-9AC0-5B69244D3B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D1CF3464-CA74-41F9-941B-ECF9E1DAC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7937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s-ES" altLang="ca-ES" sz="3200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Tipus</a:t>
            </a:r>
            <a:r>
              <a:rPr lang="es-ES" altLang="ca-E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de Programes d</a:t>
            </a:r>
            <a:r>
              <a:rPr lang="es-ES" altLang="fr-FR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’I</a:t>
            </a:r>
            <a:r>
              <a:rPr lang="es-ES" altLang="ca-E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ntercanvi de Pràctiques</a:t>
            </a:r>
          </a:p>
        </p:txBody>
      </p:sp>
      <p:sp>
        <p:nvSpPr>
          <p:cNvPr id="13315" name="Contenidor de text 3">
            <a:extLst>
              <a:ext uri="{FF2B5EF4-FFF2-40B4-BE49-F238E27FC236}">
                <a16:creationId xmlns:a16="http://schemas.microsoft.com/office/drawing/2014/main" id="{B6BE5941-C262-4805-8E53-B4CD143F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425" y="2371725"/>
            <a:ext cx="3783013" cy="679450"/>
          </a:xfrm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ct val="0"/>
              </a:spcAft>
            </a:pPr>
            <a:r>
              <a:rPr lang="ca-ES" altLang="ca-ES" dirty="0">
                <a:solidFill>
                  <a:srgbClr val="C00000"/>
                </a:solidFill>
              </a:rPr>
              <a:t>En funció de qui el subvenciona</a:t>
            </a:r>
          </a:p>
        </p:txBody>
      </p:sp>
      <p:sp>
        <p:nvSpPr>
          <p:cNvPr id="13316" name="Contenidor de contingut 4">
            <a:extLst>
              <a:ext uri="{FF2B5EF4-FFF2-40B4-BE49-F238E27FC236}">
                <a16:creationId xmlns:a16="http://schemas.microsoft.com/office/drawing/2014/main" id="{0B14D250-25A4-428F-A4F2-A40F2C570D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5" y="3051175"/>
            <a:ext cx="3783013" cy="2740025"/>
          </a:xfrm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ca-ES" altLang="ca-ES"/>
          </a:p>
          <a:p>
            <a:pPr eaLnBrk="1" hangingPunct="1">
              <a:spcAft>
                <a:spcPct val="0"/>
              </a:spcAft>
            </a:pPr>
            <a:r>
              <a:rPr lang="ca-ES" altLang="ca-ES"/>
              <a:t>Erasmus pràctiques</a:t>
            </a:r>
          </a:p>
          <a:p>
            <a:pPr eaLnBrk="1" hangingPunct="1">
              <a:spcAft>
                <a:spcPct val="0"/>
              </a:spcAft>
            </a:pPr>
            <a:endParaRPr lang="ca-ES" altLang="ca-ES"/>
          </a:p>
          <a:p>
            <a:pPr eaLnBrk="1" hangingPunct="1">
              <a:spcAft>
                <a:spcPct val="0"/>
              </a:spcAft>
            </a:pPr>
            <a:r>
              <a:rPr lang="ca-ES" altLang="ca-ES"/>
              <a:t>UAB Exchange programmes</a:t>
            </a:r>
          </a:p>
        </p:txBody>
      </p:sp>
      <p:sp>
        <p:nvSpPr>
          <p:cNvPr id="13317" name="Contenidor de text 5">
            <a:extLst>
              <a:ext uri="{FF2B5EF4-FFF2-40B4-BE49-F238E27FC236}">
                <a16:creationId xmlns:a16="http://schemas.microsoft.com/office/drawing/2014/main" id="{189DEAA8-55E7-4728-8B08-35EAF2308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7425" y="2371725"/>
            <a:ext cx="3660775" cy="679450"/>
          </a:xfrm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ct val="0"/>
              </a:spcAft>
            </a:pPr>
            <a:r>
              <a:rPr lang="ca-ES" altLang="ca-ES" dirty="0">
                <a:solidFill>
                  <a:srgbClr val="C00000"/>
                </a:solidFill>
              </a:rPr>
              <a:t>Tipus de destins</a:t>
            </a:r>
          </a:p>
        </p:txBody>
      </p:sp>
      <p:sp>
        <p:nvSpPr>
          <p:cNvPr id="13318" name="Contenidor de contingut 6">
            <a:extLst>
              <a:ext uri="{FF2B5EF4-FFF2-40B4-BE49-F238E27FC236}">
                <a16:creationId xmlns:a16="http://schemas.microsoft.com/office/drawing/2014/main" id="{9C1CA5F6-054C-4874-B892-A9A075ADC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7425" y="3051175"/>
            <a:ext cx="3660775" cy="2740025"/>
          </a:xfrm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ca-ES" altLang="ca-ES" dirty="0"/>
          </a:p>
          <a:p>
            <a:pPr eaLnBrk="1" hangingPunct="1">
              <a:spcAft>
                <a:spcPct val="0"/>
              </a:spcAft>
            </a:pPr>
            <a:r>
              <a:rPr lang="ca-ES" altLang="ca-ES" dirty="0"/>
              <a:t>A. Triat per l’estudiant i aprovat per coordinació </a:t>
            </a:r>
          </a:p>
          <a:p>
            <a:pPr eaLnBrk="1" hangingPunct="1">
              <a:spcAft>
                <a:spcPct val="0"/>
              </a:spcAft>
            </a:pPr>
            <a:endParaRPr lang="ca-ES" altLang="ca-ES" dirty="0"/>
          </a:p>
          <a:p>
            <a:pPr eaLnBrk="1" hangingPunct="1">
              <a:spcAft>
                <a:spcPct val="0"/>
              </a:spcAft>
            </a:pPr>
            <a:r>
              <a:rPr lang="ca-ES" altLang="ca-ES" dirty="0"/>
              <a:t>B. Coordinat per la Facultat</a:t>
            </a:r>
          </a:p>
          <a:p>
            <a:pPr eaLnBrk="1" hangingPunct="1">
              <a:spcAft>
                <a:spcPct val="0"/>
              </a:spcAft>
            </a:pPr>
            <a:endParaRPr lang="ca-ES" altLang="ca-ES" dirty="0"/>
          </a:p>
        </p:txBody>
      </p:sp>
      <p:sp>
        <p:nvSpPr>
          <p:cNvPr id="24583" name="Marcador de pie de página 1">
            <a:extLst>
              <a:ext uri="{FF2B5EF4-FFF2-40B4-BE49-F238E27FC236}">
                <a16:creationId xmlns:a16="http://schemas.microsoft.com/office/drawing/2014/main" id="{459D5015-A92E-4332-8E0E-85BF01C3CB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>
            <a:extLst>
              <a:ext uri="{FF2B5EF4-FFF2-40B4-BE49-F238E27FC236}">
                <a16:creationId xmlns:a16="http://schemas.microsoft.com/office/drawing/2014/main" id="{4B48C3B4-040A-4765-B30C-2A21C8E5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9382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ca-ES">
                <a:solidFill>
                  <a:srgbClr val="C00000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DESTINS</a:t>
            </a:r>
          </a:p>
        </p:txBody>
      </p:sp>
      <p:pic>
        <p:nvPicPr>
          <p:cNvPr id="38915" name="il_fi" descr="http://ywampatagonia.com.ar/media/patag/madr/2007/04/sudamerica.gif">
            <a:extLst>
              <a:ext uri="{FF2B5EF4-FFF2-40B4-BE49-F238E27FC236}">
                <a16:creationId xmlns:a16="http://schemas.microsoft.com/office/drawing/2014/main" id="{E499F557-F207-4DFF-BB42-8E3D3897262B}"/>
              </a:ext>
            </a:extLst>
          </p:cNvPr>
          <p:cNvPicPr>
            <a:picLocks noGrp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1846287"/>
            <a:ext cx="3203575" cy="3657600"/>
          </a:xfrm>
        </p:spPr>
      </p:pic>
      <p:sp>
        <p:nvSpPr>
          <p:cNvPr id="50180" name="Marcador de pie de página 1">
            <a:extLst>
              <a:ext uri="{FF2B5EF4-FFF2-40B4-BE49-F238E27FC236}">
                <a16:creationId xmlns:a16="http://schemas.microsoft.com/office/drawing/2014/main" id="{E1E9DE04-D35A-4A5D-9473-B3ABFD239D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cxnSp>
        <p:nvCxnSpPr>
          <p:cNvPr id="38917" name="Connector de fletxa recta 10">
            <a:extLst>
              <a:ext uri="{FF2B5EF4-FFF2-40B4-BE49-F238E27FC236}">
                <a16:creationId xmlns:a16="http://schemas.microsoft.com/office/drawing/2014/main" id="{591A7B7B-D0E1-4D95-B623-02539D4FC2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1989162"/>
            <a:ext cx="647700" cy="414338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8" name="Rectangle 11">
            <a:extLst>
              <a:ext uri="{FF2B5EF4-FFF2-40B4-BE49-F238E27FC236}">
                <a16:creationId xmlns:a16="http://schemas.microsoft.com/office/drawing/2014/main" id="{E4ADC17F-7D13-4BF5-B832-7DB0BA81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487762"/>
            <a:ext cx="792163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ca-ES"/>
              <a:t>Perú</a:t>
            </a:r>
          </a:p>
        </p:txBody>
      </p:sp>
      <p:cxnSp>
        <p:nvCxnSpPr>
          <p:cNvPr id="38919" name="Connector de fletxa recta 13">
            <a:extLst>
              <a:ext uri="{FF2B5EF4-FFF2-40B4-BE49-F238E27FC236}">
                <a16:creationId xmlns:a16="http://schemas.microsoft.com/office/drawing/2014/main" id="{58D8E5DC-C304-4297-A9CC-DB4807AAE4A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63938" y="3414737"/>
            <a:ext cx="792162" cy="288925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3AC78F1-5E16-41F4-BA21-3D071731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38475"/>
            <a:ext cx="1296987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ca-ES"/>
              <a:t>Colòmbia</a:t>
            </a:r>
          </a:p>
        </p:txBody>
      </p:sp>
      <p:cxnSp>
        <p:nvCxnSpPr>
          <p:cNvPr id="38921" name="Connector de fletxa recta 10">
            <a:extLst>
              <a:ext uri="{FF2B5EF4-FFF2-40B4-BE49-F238E27FC236}">
                <a16:creationId xmlns:a16="http://schemas.microsoft.com/office/drawing/2014/main" id="{0689585D-7FFF-4E84-88E5-CF95EEE409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63938" y="2979762"/>
            <a:ext cx="792162" cy="179388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Rectangle 8">
            <a:extLst>
              <a:ext uri="{FF2B5EF4-FFF2-40B4-BE49-F238E27FC236}">
                <a16:creationId xmlns:a16="http://schemas.microsoft.com/office/drawing/2014/main" id="{39E54537-EA16-4F10-862C-0A46A759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628800"/>
            <a:ext cx="9652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ca-ES"/>
              <a:t>Mèxic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3EA4B4CD-7998-49C0-A086-2BD34931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1689125"/>
            <a:ext cx="1296988" cy="358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ca-ES" dirty="0"/>
              <a:t>Nicaragua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D42C89E-8A2F-4DD2-8AD4-83BC0A01B4DA}"/>
              </a:ext>
            </a:extLst>
          </p:cNvPr>
          <p:cNvCxnSpPr>
            <a:cxnSpLocks/>
          </p:cNvCxnSpPr>
          <p:nvPr/>
        </p:nvCxnSpPr>
        <p:spPr>
          <a:xfrm flipH="1">
            <a:off x="3960813" y="2047900"/>
            <a:ext cx="1619250" cy="576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>
            <a:hlinkClick r:id="rId2"/>
            <a:extLst>
              <a:ext uri="{FF2B5EF4-FFF2-40B4-BE49-F238E27FC236}">
                <a16:creationId xmlns:a16="http://schemas.microsoft.com/office/drawing/2014/main" id="{94296023-21AE-2F12-A998-94BD47D2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04664"/>
            <a:ext cx="6816767" cy="5606790"/>
          </a:xfrm>
          <a:prstGeom prst="rect">
            <a:avLst/>
          </a:prstGeom>
        </p:spPr>
      </p:pic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25F1E27-878D-2664-FD35-CD99329D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id="{C58629D0-EB7D-4583-ABF1-1ACD1C840F28}"/>
              </a:ext>
            </a:extLst>
          </p:cNvPr>
          <p:cNvSpPr/>
          <p:nvPr/>
        </p:nvSpPr>
        <p:spPr>
          <a:xfrm>
            <a:off x="85836" y="1700808"/>
            <a:ext cx="1749860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 places de RECERCA (Puebla i Toluca)</a:t>
            </a:r>
          </a:p>
        </p:txBody>
      </p:sp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14C96932-8762-4769-8096-3E3D839EA7B9}"/>
              </a:ext>
            </a:extLst>
          </p:cNvPr>
          <p:cNvSpPr/>
          <p:nvPr/>
        </p:nvSpPr>
        <p:spPr>
          <a:xfrm>
            <a:off x="85836" y="1052736"/>
            <a:ext cx="1821868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Places de RECERCA i INTERVENCIÓ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BE25CF-A985-4D55-B882-4A9943C71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2699792" y="4221088"/>
            <a:ext cx="42044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3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8A4E9F27-1254-4CED-91E1-2FF372B2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758825"/>
            <a:ext cx="7710115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dirty="0">
                <a:solidFill>
                  <a:srgbClr val="FF0000"/>
                </a:solidFill>
              </a:rPr>
              <a:t>Pràctiques a EEUU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2EAA74FE-C8B6-47DD-B9FA-CB72AC17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ca-ES" dirty="0"/>
              <a:t>PROGRAMA PROPI DELS EEUU</a:t>
            </a:r>
          </a:p>
        </p:txBody>
      </p:sp>
      <p:sp>
        <p:nvSpPr>
          <p:cNvPr id="48132" name="Contenidor de peu de pàgina 3">
            <a:extLst>
              <a:ext uri="{FF2B5EF4-FFF2-40B4-BE49-F238E27FC236}">
                <a16:creationId xmlns:a16="http://schemas.microsoft.com/office/drawing/2014/main" id="{B0429A9C-9911-49BC-A80E-A86250F4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ca-ES"/>
              <a:t>Facultat ciències de l'educació. UAB</a:t>
            </a:r>
          </a:p>
        </p:txBody>
      </p:sp>
    </p:spTree>
    <p:extLst>
      <p:ext uri="{BB962C8B-B14F-4D97-AF65-F5344CB8AC3E}">
        <p14:creationId xmlns:p14="http://schemas.microsoft.com/office/powerpoint/2010/main" val="2666436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idor de contingut 2">
            <a:extLst>
              <a:ext uri="{FF2B5EF4-FFF2-40B4-BE49-F238E27FC236}">
                <a16:creationId xmlns:a16="http://schemas.microsoft.com/office/drawing/2014/main" id="{F299403C-C519-4B78-AC9E-8179A6451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7512184" cy="29863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10 MESOS ALS EEUU</a:t>
            </a:r>
            <a:endParaRPr lang="ca-ES" altLang="ca-ES" sz="18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Graus en Educació Social i Pedagogia: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Últim any – 5è curs, fent TFG o no (s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allarga un any el grau)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equiparen amb el  Pràcticum II 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Educació Social = </a:t>
            </a:r>
            <a:r>
              <a:rPr lang="ca-ES" altLang="ca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School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</a:t>
            </a:r>
            <a:r>
              <a:rPr lang="ca-ES" altLang="ca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Counselor</a:t>
            </a:r>
            <a:endParaRPr lang="ca-ES" altLang="ca-ES" sz="1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Pedagogia = </a:t>
            </a:r>
            <a:r>
              <a:rPr lang="ca-ES" altLang="ca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Special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</a:t>
            </a:r>
            <a:r>
              <a:rPr lang="ca-ES" altLang="ca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Needs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</a:t>
            </a:r>
            <a:r>
              <a:rPr lang="ca-ES" altLang="ca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Educator</a:t>
            </a:r>
            <a:endParaRPr lang="ca-ES" altLang="ca-ES" sz="1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endParaRPr lang="ca-ES" altLang="ca-ES" sz="16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ca-ES" altLang="ca-E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Graus en Educació Infantil i Primària: 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Últim any – 5è curs, fent TFG o no (s</a:t>
            </a:r>
            <a:r>
              <a:rPr lang="ca-ES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allarga un any el grau)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rgbClr val="FF2525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S</a:t>
            </a:r>
            <a:r>
              <a:rPr lang="ca-ES" altLang="fr-FR" sz="1400" dirty="0">
                <a:solidFill>
                  <a:srgbClr val="FF2525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’</a:t>
            </a:r>
            <a:r>
              <a:rPr lang="ca-ES" altLang="ca-ES" sz="1400" dirty="0">
                <a:solidFill>
                  <a:srgbClr val="FF2525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equiparen amb el Pràcticum IV o V (només un pràcticum)</a:t>
            </a:r>
          </a:p>
          <a:p>
            <a:pPr marL="384048" lvl="1" indent="-182880" algn="just" eaLnBrk="1" fontAlgn="auto" hangingPunct="1">
              <a:spcAft>
                <a:spcPts val="0"/>
              </a:spcAft>
              <a:defRPr/>
            </a:pP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Educació Infantil (=I5) i Primària = </a:t>
            </a:r>
            <a:r>
              <a:rPr lang="ca-ES" altLang="ca-ES" sz="1400" dirty="0" err="1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Teacher</a:t>
            </a:r>
            <a:r>
              <a:rPr lang="ca-ES" altLang="ca-ES" sz="1400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</a:t>
            </a:r>
            <a:endParaRPr lang="ca-ES" altLang="ca-ES" sz="1800" b="1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36868" name="Marcador de pie de página 1">
            <a:extLst>
              <a:ext uri="{FF2B5EF4-FFF2-40B4-BE49-F238E27FC236}">
                <a16:creationId xmlns:a16="http://schemas.microsoft.com/office/drawing/2014/main" id="{32DC775D-EA89-4F09-B14A-11A19277C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E01D8ED-0983-4571-91AD-FE56A784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>
            <a:normAutofit/>
          </a:bodyPr>
          <a:lstStyle/>
          <a:p>
            <a:r>
              <a:rPr lang="es-ES" sz="4000" b="1" dirty="0"/>
              <a:t>PARTNER: AMITY INSTITUTE</a:t>
            </a: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F74B87C6-E8AD-461C-A783-0B156D87B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437" y="2348880"/>
            <a:ext cx="2986379" cy="298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22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idor de contingut 2">
            <a:extLst>
              <a:ext uri="{FF2B5EF4-FFF2-40B4-BE49-F238E27FC236}">
                <a16:creationId xmlns:a16="http://schemas.microsoft.com/office/drawing/2014/main" id="{156DCCE7-A389-496F-9765-B24F3EBA8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874" y="1412776"/>
            <a:ext cx="8186614" cy="496855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altLang="ca-ES" sz="1800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10 MESOS A EEUU – COSTOS ASSOCIATS AL PROGRAMA</a:t>
            </a:r>
            <a:endParaRPr lang="ca-ES" altLang="ca-ES" sz="1800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ca-ES" altLang="es-ES" sz="1800" dirty="0">
                <a:solidFill>
                  <a:srgbClr val="202124"/>
                </a:solidFill>
              </a:rPr>
              <a:t>Taxa de sol·licitud no reemborsable de 200$ pagada a </a:t>
            </a:r>
            <a:r>
              <a:rPr lang="ca-ES" altLang="es-ES" sz="1800" dirty="0" err="1">
                <a:solidFill>
                  <a:srgbClr val="202124"/>
                </a:solidFill>
              </a:rPr>
              <a:t>Amity</a:t>
            </a:r>
            <a:r>
              <a:rPr lang="ca-ES" altLang="es-ES" sz="1800" dirty="0">
                <a:solidFill>
                  <a:srgbClr val="202124"/>
                </a:solidFill>
              </a:rPr>
              <a:t> </a:t>
            </a:r>
            <a:r>
              <a:rPr lang="ca-ES" altLang="es-ES" sz="1800" dirty="0" err="1">
                <a:solidFill>
                  <a:srgbClr val="202124"/>
                </a:solidFill>
              </a:rPr>
              <a:t>Institute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Tarifa SEVIS (</a:t>
            </a:r>
            <a:r>
              <a:rPr lang="en-US" sz="1800" dirty="0" err="1">
                <a:solidFill>
                  <a:schemeClr val="tx1"/>
                </a:solidFill>
              </a:rPr>
              <a:t>entrevista</a:t>
            </a:r>
            <a:r>
              <a:rPr lang="en-US" sz="1800" dirty="0">
                <a:solidFill>
                  <a:schemeClr val="tx1"/>
                </a:solidFill>
              </a:rPr>
              <a:t> VISA) - 220$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ca-ES" altLang="es-ES" sz="1800" dirty="0">
                <a:solidFill>
                  <a:srgbClr val="202124"/>
                </a:solidFill>
              </a:rPr>
              <a:t>Taxa de sol·licitud de VISAT (varia segons el país, aprox. 160$)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ca-ES" altLang="es-ES" sz="1800" dirty="0">
                <a:solidFill>
                  <a:srgbClr val="202124"/>
                </a:solidFill>
              </a:rPr>
              <a:t>Despeses de viatge cap a i des dels Estats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ca-ES" altLang="es-ES" sz="1800" dirty="0">
                <a:solidFill>
                  <a:srgbClr val="202124"/>
                </a:solidFill>
              </a:rPr>
              <a:t>Costos de l'assegurança mèdica (aprox. 95$/mes)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ca-ES" altLang="es-ES" sz="1800" dirty="0">
                <a:solidFill>
                  <a:srgbClr val="202124"/>
                </a:solidFill>
              </a:rPr>
              <a:t>Diners de despeses personals, un mínim de 250$/mes. Això cobreix els costos diaris d'articles de cura personal, roba, viatges, telèfon, etc. </a:t>
            </a:r>
          </a:p>
          <a:p>
            <a:pPr marL="0" indent="0">
              <a:buNone/>
            </a:pPr>
            <a:endParaRPr lang="en-US" sz="1800" dirty="0"/>
          </a:p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a-ES" altLang="es-ES" sz="1800" dirty="0">
                <a:solidFill>
                  <a:srgbClr val="202124"/>
                </a:solidFill>
              </a:rPr>
              <a:t>Considereu tots els costos abans d'aplicar. Els participants reben allotjament i menjar gratuïts (un valor aproximat de 900$/mes): ALLOTJAMENT AMB FAMÍLIA NORDAMERICANA</a:t>
            </a:r>
            <a:endParaRPr lang="ca-ES" altLang="es-ES" sz="1400" dirty="0">
              <a:solidFill>
                <a:schemeClr val="tx1"/>
              </a:solidFill>
            </a:endParaRPr>
          </a:p>
        </p:txBody>
      </p:sp>
      <p:sp>
        <p:nvSpPr>
          <p:cNvPr id="49156" name="Marcador de pie de página 1">
            <a:extLst>
              <a:ext uri="{FF2B5EF4-FFF2-40B4-BE49-F238E27FC236}">
                <a16:creationId xmlns:a16="http://schemas.microsoft.com/office/drawing/2014/main" id="{3461C212-A108-4A04-9AC0-5B69244D3B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D1B75-8D4A-47FA-9435-C81411AF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45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Marcador de pie de página 1">
            <a:extLst>
              <a:ext uri="{FF2B5EF4-FFF2-40B4-BE49-F238E27FC236}">
                <a16:creationId xmlns:a16="http://schemas.microsoft.com/office/drawing/2014/main" id="{32DC775D-EA89-4F09-B14A-11A19277C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8D95D39-48DA-44D5-BC5D-63AE75AE3C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340769"/>
            <a:ext cx="7772870" cy="4450434"/>
          </a:xfrm>
        </p:spPr>
        <p:txBody>
          <a:bodyPr/>
          <a:lstStyle/>
          <a:p>
            <a:r>
              <a:rPr lang="ca-ES" altLang="ca-ES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10 MESOS A EEUU – PROCÉS DE SELECCIÓ</a:t>
            </a:r>
            <a:endParaRPr lang="ca-ES" altLang="ca-ES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A1EDF3-D0E9-484C-8D43-632C57F9648B}"/>
              </a:ext>
            </a:extLst>
          </p:cNvPr>
          <p:cNvSpPr/>
          <p:nvPr/>
        </p:nvSpPr>
        <p:spPr>
          <a:xfrm>
            <a:off x="685330" y="1916832"/>
            <a:ext cx="77030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ca-ES" altLang="es-ES" b="1" dirty="0">
                <a:solidFill>
                  <a:srgbClr val="333333"/>
                </a:solidFill>
                <a:latin typeface="Helvetica" panose="020B0604020202020204" pitchFamily="34" charset="0"/>
              </a:rPr>
              <a:t>Requisits bàsics</a:t>
            </a:r>
          </a:p>
          <a:p>
            <a:pPr lvl="0" defTabSz="914400"/>
            <a:endParaRPr lang="ca-ES" altLang="es-ES" sz="800" dirty="0"/>
          </a:p>
          <a:p>
            <a:pPr lvl="0" defTabSz="914400">
              <a:buFontTx/>
              <a:buChar char="•"/>
            </a:pP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 Estar a l'últim any de la carrera. Cal allargar la carrera un any més.</a:t>
            </a:r>
          </a:p>
          <a:p>
            <a:pPr lvl="0" defTabSz="914400"/>
            <a:endParaRPr lang="ca-ES" altLang="es-E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defTabSz="914400">
              <a:buFontTx/>
              <a:buChar char="•"/>
            </a:pP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 Disposar d’un nivell B1 d’Anglès mínim (examen necessari)</a:t>
            </a:r>
          </a:p>
          <a:p>
            <a:pPr lvl="0" defTabSz="914400"/>
            <a:endParaRPr lang="ca-ES" altLang="es-E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defTabSz="914400">
              <a:buFontTx/>
              <a:buChar char="•"/>
            </a:pP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 Sol·licitar una entrevista amb la Coordinadora de Pràctiques Internacionals de la facultat (</a:t>
            </a: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  <a:hlinkClick r:id="rId2"/>
              </a:rPr>
              <a:t>Carla.Quesada@uab.cat</a:t>
            </a: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)</a:t>
            </a:r>
          </a:p>
          <a:p>
            <a:pPr lvl="0" defTabSz="914400"/>
            <a:endParaRPr lang="ca-ES" altLang="es-E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 defTabSz="914400">
              <a:buFontTx/>
              <a:buChar char="•"/>
            </a:pP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 Superar una entrevista amb </a:t>
            </a:r>
            <a:r>
              <a:rPr lang="ca-ES" altLang="es-ES" dirty="0" err="1">
                <a:solidFill>
                  <a:srgbClr val="333333"/>
                </a:solidFill>
                <a:latin typeface="Helvetica" panose="020B0604020202020204" pitchFamily="34" charset="0"/>
              </a:rPr>
              <a:t>l’Screening</a:t>
            </a: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ca-ES" altLang="es-ES" dirty="0" err="1">
                <a:solidFill>
                  <a:srgbClr val="333333"/>
                </a:solidFill>
                <a:latin typeface="Helvetica" panose="020B0604020202020204" pitchFamily="34" charset="0"/>
              </a:rPr>
              <a:t>Officer</a:t>
            </a:r>
            <a:r>
              <a:rPr lang="ca-ES" altLang="es-ES" dirty="0">
                <a:solidFill>
                  <a:srgbClr val="333333"/>
                </a:solidFill>
                <a:latin typeface="Helvetica" panose="020B0604020202020204" pitchFamily="34" charset="0"/>
              </a:rPr>
              <a:t> del programa</a:t>
            </a:r>
          </a:p>
        </p:txBody>
      </p:sp>
    </p:spTree>
    <p:extLst>
      <p:ext uri="{BB962C8B-B14F-4D97-AF65-F5344CB8AC3E}">
        <p14:creationId xmlns:p14="http://schemas.microsoft.com/office/powerpoint/2010/main" val="472478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idor de contingut 2">
            <a:extLst>
              <a:ext uri="{FF2B5EF4-FFF2-40B4-BE49-F238E27FC236}">
                <a16:creationId xmlns:a16="http://schemas.microsoft.com/office/drawing/2014/main" id="{156DCCE7-A389-496F-9765-B24F3EBA8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704" y="1340768"/>
            <a:ext cx="7970589" cy="4968551"/>
          </a:xfrm>
        </p:spPr>
        <p:txBody>
          <a:bodyPr rtlCol="0">
            <a:noAutofit/>
          </a:bodyPr>
          <a:lstStyle/>
          <a:p>
            <a:r>
              <a:rPr lang="ca-ES" altLang="ca-ES" sz="1800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10 MESOS A EEUU – DESCRIPCIÓ DE LES PRÀCTIQUES</a:t>
            </a:r>
            <a:endParaRPr lang="ca-ES" altLang="ca-ES" sz="1800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49156" name="Marcador de pie de página 1">
            <a:extLst>
              <a:ext uri="{FF2B5EF4-FFF2-40B4-BE49-F238E27FC236}">
                <a16:creationId xmlns:a16="http://schemas.microsoft.com/office/drawing/2014/main" id="{3461C212-A108-4A04-9AC0-5B69244D3B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39CDE5-4A2A-428E-AC84-57572A49B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61168"/>
              </p:ext>
            </p:extLst>
          </p:nvPr>
        </p:nvGraphicFramePr>
        <p:xfrm>
          <a:off x="204550" y="1988840"/>
          <a:ext cx="8734896" cy="279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78">
                  <a:extLst>
                    <a:ext uri="{9D8B030D-6E8A-4147-A177-3AD203B41FA5}">
                      <a16:colId xmlns:a16="http://schemas.microsoft.com/office/drawing/2014/main" val="299125664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2118376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653495611"/>
                    </a:ext>
                  </a:extLst>
                </a:gridCol>
                <a:gridCol w="2279214">
                  <a:extLst>
                    <a:ext uri="{9D8B030D-6E8A-4147-A177-3AD203B41FA5}">
                      <a16:colId xmlns:a16="http://schemas.microsoft.com/office/drawing/2014/main" val="2837883904"/>
                    </a:ext>
                  </a:extLst>
                </a:gridCol>
              </a:tblGrid>
              <a:tr h="1001677"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Grau / 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Fase 1. Orientació </a:t>
                      </a:r>
                    </a:p>
                    <a:p>
                      <a:r>
                        <a:rPr lang="ca-ES" sz="1600" noProof="0" dirty="0"/>
                        <a:t>(3-6setmanes)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Fase 2. Participació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Fase 3. Pràctica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42467"/>
                  </a:ext>
                </a:extLst>
              </a:tr>
              <a:tr h="1001677">
                <a:tc>
                  <a:txBody>
                    <a:bodyPr/>
                    <a:lstStyle/>
                    <a:p>
                      <a:r>
                        <a:rPr lang="en-US" sz="1600" dirty="0"/>
                        <a:t>GEP + GEI (5 </a:t>
                      </a:r>
                      <a:r>
                        <a:rPr lang="en-US" sz="1600" dirty="0" err="1"/>
                        <a:t>anys</a:t>
                      </a:r>
                      <a:r>
                        <a:rPr lang="en-US" sz="1600" dirty="0"/>
                        <a:t>) : Teacher 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(Elementary School: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5-12 </a:t>
                      </a:r>
                      <a:r>
                        <a:rPr lang="en-US" sz="1600" dirty="0" err="1"/>
                        <a:t>anys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Familiaritzar-se amb l'escola, conèixer les pràctiques de l'escola, familiaritzar-se amb la seva comunitat,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Ajudar a la docent a elaborar unitats didàctiques, compartir la seva cultura i treballar amb grups reduïts d'estudiants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Començar a ensenyar a l'aula sota la supervisió del docent-tutor, a avaluar I qualificar les tasques i a treballar amb un grup més gran d'estudiants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2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70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idor de contingut 2">
            <a:extLst>
              <a:ext uri="{FF2B5EF4-FFF2-40B4-BE49-F238E27FC236}">
                <a16:creationId xmlns:a16="http://schemas.microsoft.com/office/drawing/2014/main" id="{156DCCE7-A389-496F-9765-B24F3EBA8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703" y="1360467"/>
            <a:ext cx="7970589" cy="4968551"/>
          </a:xfrm>
        </p:spPr>
        <p:txBody>
          <a:bodyPr rtlCol="0">
            <a:noAutofit/>
          </a:bodyPr>
          <a:lstStyle/>
          <a:p>
            <a:r>
              <a:rPr lang="ca-ES" altLang="ca-ES" sz="1800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10 MESOS A EEUU – DESCRIPCIÓ DE LES PRÀCTIQUES</a:t>
            </a:r>
            <a:endParaRPr lang="ca-ES" altLang="ca-ES" sz="1800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49156" name="Marcador de pie de página 1">
            <a:extLst>
              <a:ext uri="{FF2B5EF4-FFF2-40B4-BE49-F238E27FC236}">
                <a16:creationId xmlns:a16="http://schemas.microsoft.com/office/drawing/2014/main" id="{3461C212-A108-4A04-9AC0-5B69244D3B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39CDE5-4A2A-428E-AC84-57572A49B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53409"/>
              </p:ext>
            </p:extLst>
          </p:nvPr>
        </p:nvGraphicFramePr>
        <p:xfrm>
          <a:off x="204550" y="1772816"/>
          <a:ext cx="87348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82">
                  <a:extLst>
                    <a:ext uri="{9D8B030D-6E8A-4147-A177-3AD203B41FA5}">
                      <a16:colId xmlns:a16="http://schemas.microsoft.com/office/drawing/2014/main" val="299125664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2118376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653495611"/>
                    </a:ext>
                  </a:extLst>
                </a:gridCol>
                <a:gridCol w="2952326">
                  <a:extLst>
                    <a:ext uri="{9D8B030D-6E8A-4147-A177-3AD203B41FA5}">
                      <a16:colId xmlns:a16="http://schemas.microsoft.com/office/drawing/2014/main" val="28378839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ca-ES" sz="1600" noProof="0"/>
                        <a:t>Grau / 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/>
                        <a:t>Fase 1. Orientació </a:t>
                      </a:r>
                    </a:p>
                    <a:p>
                      <a:r>
                        <a:rPr lang="ca-ES" sz="1600" noProof="0"/>
                        <a:t>(3-6setmanes)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/>
                        <a:t>Fase 2. Participació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/>
                        <a:t>Fase 3. Pràctica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42467"/>
                  </a:ext>
                </a:extLst>
              </a:tr>
              <a:tr h="1001677"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GPED: </a:t>
                      </a:r>
                      <a:r>
                        <a:rPr lang="ca-ES" sz="1600" noProof="0" dirty="0" err="1"/>
                        <a:t>Special</a:t>
                      </a:r>
                      <a:r>
                        <a:rPr lang="ca-ES" sz="1600" noProof="0" dirty="0"/>
                        <a:t> </a:t>
                      </a:r>
                      <a:r>
                        <a:rPr lang="ca-ES" sz="1600" noProof="0" dirty="0" err="1"/>
                        <a:t>Needs</a:t>
                      </a:r>
                      <a:r>
                        <a:rPr lang="ca-ES" sz="1600" noProof="0" dirty="0"/>
                        <a:t> </a:t>
                      </a:r>
                      <a:r>
                        <a:rPr lang="ca-ES" sz="1600" noProof="0" dirty="0" err="1"/>
                        <a:t>Educator</a:t>
                      </a:r>
                      <a:endParaRPr lang="ca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Familiaritzar-se amb l'escola, conèixer les pràctiques de l'escola, familiaritzar-se amb la seva comunitat, etc.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Ajudar l’educador/a de necessitats especials a reunir els registres i necessitats dels estudiants, familiaritzar-se amb les diferents eines o estratègies aplicades pels docents de necessitats especials dels EEUU, fins i tot compartir la seva cultura (ESP/CAT) i treballar amb grups reduïts d'estudiants quan es consideren les necessitats educatives dels estudiants i el seu impacte en el seu progrés o rendiment acadèmic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Reunir-se amb els estudiants sota la </a:t>
                      </a:r>
                      <a:r>
                        <a:rPr lang="ca-ES" sz="1600" noProof="0" dirty="0" err="1"/>
                        <a:t>tutorització</a:t>
                      </a:r>
                      <a:r>
                        <a:rPr lang="ca-ES" sz="1600" noProof="0" dirty="0"/>
                        <a:t> del docent de necessitats educatives especials, redactar informes sobre l'estudiant i ajudar amb les necessitats educatives especials dels estudiants o dissenyar i implementar intervencions en grups reduïts i grans per millorar la inclusió de </a:t>
                      </a:r>
                      <a:r>
                        <a:rPr lang="ca-ES" sz="1600" noProof="0" dirty="0" err="1"/>
                        <a:t>l'estudiantat</a:t>
                      </a:r>
                      <a:r>
                        <a:rPr lang="ca-ES" sz="1600" noProof="0" dirty="0"/>
                        <a:t> a nivell d'aula tenint en compte les necessitats educatives especials de l'estudiant i el seu impacte pel seu progrés o rendiment acadèmic.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2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725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idor de contingut 2">
            <a:extLst>
              <a:ext uri="{FF2B5EF4-FFF2-40B4-BE49-F238E27FC236}">
                <a16:creationId xmlns:a16="http://schemas.microsoft.com/office/drawing/2014/main" id="{156DCCE7-A389-496F-9765-B24F3EBA8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704" y="1268760"/>
            <a:ext cx="7970589" cy="4968551"/>
          </a:xfrm>
        </p:spPr>
        <p:txBody>
          <a:bodyPr rtlCol="0">
            <a:noAutofit/>
          </a:bodyPr>
          <a:lstStyle/>
          <a:p>
            <a:r>
              <a:rPr lang="ca-ES" altLang="ca-ES" sz="1800" b="1" dirty="0">
                <a:solidFill>
                  <a:schemeClr val="tx1"/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ESTADES DE PRÀCTIQUES DE 10 MESOS A EEUU – DESCRIPCIÓ DE LES PRÀCTIQUES</a:t>
            </a:r>
            <a:endParaRPr lang="ca-ES" altLang="ca-ES" sz="1800" dirty="0">
              <a:solidFill>
                <a:schemeClr val="tx1"/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49156" name="Marcador de pie de página 1">
            <a:extLst>
              <a:ext uri="{FF2B5EF4-FFF2-40B4-BE49-F238E27FC236}">
                <a16:creationId xmlns:a16="http://schemas.microsoft.com/office/drawing/2014/main" id="{3461C212-A108-4A04-9AC0-5B69244D3B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39CDE5-4A2A-428E-AC84-57572A49B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3799"/>
              </p:ext>
            </p:extLst>
          </p:nvPr>
        </p:nvGraphicFramePr>
        <p:xfrm>
          <a:off x="204550" y="1909151"/>
          <a:ext cx="873489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082">
                  <a:extLst>
                    <a:ext uri="{9D8B030D-6E8A-4147-A177-3AD203B41FA5}">
                      <a16:colId xmlns:a16="http://schemas.microsoft.com/office/drawing/2014/main" val="299125664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2118376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653495611"/>
                    </a:ext>
                  </a:extLst>
                </a:gridCol>
                <a:gridCol w="2952326">
                  <a:extLst>
                    <a:ext uri="{9D8B030D-6E8A-4147-A177-3AD203B41FA5}">
                      <a16:colId xmlns:a16="http://schemas.microsoft.com/office/drawing/2014/main" val="28378839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Grau / 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Fase 1. Orientació </a:t>
                      </a:r>
                    </a:p>
                    <a:p>
                      <a:r>
                        <a:rPr lang="ca-ES" sz="1600" noProof="0" dirty="0"/>
                        <a:t>(3-6setmanes)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Fase 2. Participació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Fase 3. Pràctica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42467"/>
                  </a:ext>
                </a:extLst>
              </a:tr>
              <a:tr h="1001677"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GES: </a:t>
                      </a:r>
                      <a:r>
                        <a:rPr lang="ca-ES" sz="1600" noProof="0" dirty="0" err="1"/>
                        <a:t>School</a:t>
                      </a:r>
                      <a:r>
                        <a:rPr lang="ca-ES" sz="1600" noProof="0" dirty="0"/>
                        <a:t> </a:t>
                      </a:r>
                      <a:r>
                        <a:rPr lang="ca-ES" sz="1600" noProof="0" dirty="0" err="1"/>
                        <a:t>Counselor</a:t>
                      </a:r>
                      <a:endParaRPr lang="ca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noProof="0" dirty="0"/>
                        <a:t>Familiaritzar-se amb l'escola, conèixer les pràctiques de l'escola, familiaritzar-se amb la seva comunitat,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Ajudar a l’orientador/a escolar amb els expedients i necessitats dels estudiants, familiaritzar-se amb les diferents eines o estratègies aplicades als EUA per als consellers, compartir la seva cultura i treballar amb grups reduïts d'estudiants quan es considera la salut mental dels estudiants i l'impacte de la transició a </a:t>
                      </a:r>
                      <a:r>
                        <a:rPr lang="ca-ES" sz="1600" noProof="0" dirty="0" err="1"/>
                        <a:t>middle</a:t>
                      </a:r>
                      <a:r>
                        <a:rPr lang="ca-ES" sz="1600" noProof="0" dirty="0"/>
                        <a:t> i </a:t>
                      </a:r>
                      <a:r>
                        <a:rPr lang="ca-ES" sz="1600" noProof="0" dirty="0" err="1"/>
                        <a:t>high</a:t>
                      </a:r>
                      <a:r>
                        <a:rPr lang="ca-ES" sz="1600" noProof="0" dirty="0"/>
                        <a:t> </a:t>
                      </a:r>
                      <a:r>
                        <a:rPr lang="ca-ES" sz="1600" noProof="0" dirty="0" err="1"/>
                        <a:t>school</a:t>
                      </a:r>
                      <a:r>
                        <a:rPr lang="ca-ES" sz="1600" noProof="0" dirty="0"/>
                        <a:t> sobre el benestar futur dels alumnes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Reunir-se amb els estudiants sota la supervisió del seu l’orientador/a escolar tutor, redactar informes sobre l'estudiant i ajudar amb les necessitats de salut mental dels estudiants o dissenyar i implementar intervencions en grup gran per millorar el benestar i la salut mental dels estudiants.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6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997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2730F825-DAF2-4D4E-9EE6-11578FA7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8013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ca-E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Perú</a:t>
            </a:r>
            <a:endParaRPr lang="fr-FR" altLang="ca-E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3E61F606-852C-4AF8-AE9E-A7DDC2A996C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5228047"/>
              </p:ext>
            </p:extLst>
          </p:nvPr>
        </p:nvGraphicFramePr>
        <p:xfrm>
          <a:off x="663186" y="1772816"/>
          <a:ext cx="7993062" cy="4464048"/>
        </p:xfrm>
        <a:graphic>
          <a:graphicData uri="http://schemas.openxmlformats.org/drawingml/2006/table">
            <a:tbl>
              <a:tblPr/>
              <a:tblGrid>
                <a:gridCol w="1287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521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Localitat</a:t>
                      </a:r>
                      <a:r>
                        <a:rPr kumimoji="0" lang="fr-FR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Centres 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informació</a:t>
                      </a:r>
                      <a:endParaRPr kumimoji="0" lang="fr-FR" altLang="ca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Places </a:t>
                      </a:r>
                      <a:endParaRPr kumimoji="0" lang="fr-FR" altLang="ca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Titulacions </a:t>
                      </a:r>
                      <a:endParaRPr kumimoji="0" lang="fr-FR" altLang="ca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521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Cusco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Asociación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Qosco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Maki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 Social</a:t>
                      </a:r>
                      <a:b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521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Cusco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C.E. 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Progresa</a:t>
                      </a: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Amantani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 </a:t>
                      </a:r>
                      <a:r>
                        <a:rPr kumimoji="0" lang="fr-FR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Infantil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521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Cusco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Mantay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 Social</a:t>
                      </a:r>
                      <a:b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62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Moyobamba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RBC de 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Sant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Martin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 Social</a:t>
                      </a:r>
                      <a:b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3344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Piura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Manitos Creciendo y Aprendiendo Felices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1</a:t>
                      </a: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Ed.Social</a:t>
                      </a: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/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</a:t>
                      </a:r>
                      <a:b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r>
                        <a:rPr kumimoji="0" lang="es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 </a:t>
                      </a:r>
                      <a:r>
                        <a:rPr kumimoji="0" lang="es-ES" altLang="ca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Primària</a:t>
                      </a:r>
                      <a:endParaRPr kumimoji="0" lang="fr-FR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52" marR="91452" marT="45439" marB="45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7" name="Marcador de pie de página 1">
            <a:extLst>
              <a:ext uri="{FF2B5EF4-FFF2-40B4-BE49-F238E27FC236}">
                <a16:creationId xmlns:a16="http://schemas.microsoft.com/office/drawing/2014/main" id="{FD6D8413-807B-4DE2-9818-03B7E8E90B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2" name="Título 1">
            <a:extLst>
              <a:ext uri="{FF2B5EF4-FFF2-40B4-BE49-F238E27FC236}">
                <a16:creationId xmlns:a16="http://schemas.microsoft.com/office/drawing/2014/main" id="{2A508E54-FE90-442C-BCA4-F0ADEEFA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ca-ES" sz="31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CONDICIONS GENERALS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8" name="Marcador de pie de página 1">
            <a:extLst>
              <a:ext uri="{FF2B5EF4-FFF2-40B4-BE49-F238E27FC236}">
                <a16:creationId xmlns:a16="http://schemas.microsoft.com/office/drawing/2014/main" id="{39672D5A-12A5-4CB3-9997-748330D2B4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3556512" y="6459785"/>
            <a:ext cx="382887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altLang="es-ES">
                <a:solidFill>
                  <a:schemeClr val="tx2"/>
                </a:solidFill>
              </a:rPr>
              <a:t>Facultat ciències de l'educació. UAB</a:t>
            </a:r>
          </a:p>
        </p:txBody>
      </p:sp>
      <p:graphicFrame>
        <p:nvGraphicFramePr>
          <p:cNvPr id="26630" name="Marcador de contenido 2">
            <a:extLst>
              <a:ext uri="{FF2B5EF4-FFF2-40B4-BE49-F238E27FC236}">
                <a16:creationId xmlns:a16="http://schemas.microsoft.com/office/drawing/2014/main" id="{25BA93DC-5A03-D161-9675-CD40C20013C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2454088"/>
              </p:ext>
            </p:extLst>
          </p:nvPr>
        </p:nvGraphicFramePr>
        <p:xfrm>
          <a:off x="3556397" y="260648"/>
          <a:ext cx="5098256" cy="602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BFAFE7E7-E248-422F-9537-F4C871A8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8013" cy="1189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ca-E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Mèxic</a:t>
            </a:r>
            <a:endParaRPr lang="fr-FR" altLang="ca-E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2331C49-B751-4E4F-A9F8-751079EF05A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49275" y="2420938"/>
          <a:ext cx="8135938" cy="2855912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478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Localitat</a:t>
                      </a: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Centres </a:t>
                      </a: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informació</a:t>
                      </a:r>
                      <a:endParaRPr kumimoji="0" lang="fr-FR" altLang="ca-E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Places </a:t>
                      </a: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Titulacions</a:t>
                      </a: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434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Puebla</a:t>
                      </a: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CUPS. </a:t>
                      </a:r>
                      <a:r>
                        <a:rPr lang="es-ES" sz="1400" dirty="0">
                          <a:latin typeface="+mn-lt"/>
                        </a:rPr>
                        <a:t>El Centro Universitario de Participación Social es una dependencia administrativa de la Benemérita Universidad Autónoma de Puebla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Educació</a:t>
                      </a: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social i </a:t>
                      </a: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667" marB="4566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271" name="Marcador de pie de página 1">
            <a:extLst>
              <a:ext uri="{FF2B5EF4-FFF2-40B4-BE49-F238E27FC236}">
                <a16:creationId xmlns:a16="http://schemas.microsoft.com/office/drawing/2014/main" id="{5D472485-0870-45B6-8C73-7F2068B684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4846D24F-D7D8-4ED8-9BEE-96DDE79C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8013" cy="1189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ca-E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Colòmbia</a:t>
            </a:r>
            <a:endParaRPr lang="fr-FR" altLang="ca-E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0FF0E02-1E3C-4946-BDD9-9EFCC4545BE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49275" y="2700338"/>
          <a:ext cx="8135938" cy="2519362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988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Localitat</a:t>
                      </a: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Centres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informació</a:t>
                      </a:r>
                      <a:endParaRPr kumimoji="0" lang="fr-FR" altLang="ca-E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Places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Titulacions</a:t>
                      </a: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74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Barranquilla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Univoluntarios</a:t>
                      </a:r>
                      <a:b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Universidad del Norte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Web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 </a:t>
                      </a:r>
                      <a:r>
                        <a:rPr kumimoji="0" lang="fr-FR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determinar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 </a:t>
                      </a: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Educació</a:t>
                      </a: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Ed.Infantil</a:t>
                      </a:r>
                      <a:b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endParaRPr kumimoji="0" lang="es-ES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Ed.Primària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Marcador de pie de página 1">
            <a:extLst>
              <a:ext uri="{FF2B5EF4-FFF2-40B4-BE49-F238E27FC236}">
                <a16:creationId xmlns:a16="http://schemas.microsoft.com/office/drawing/2014/main" id="{6A24D9EC-BA42-457C-87B0-189AE82651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4846D24F-D7D8-4ED8-9BEE-96DDE79C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8013" cy="1189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ca-E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Nicaragua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0FF0E02-1E3C-4946-BDD9-9EFCC4545BEB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49275" y="2700338"/>
          <a:ext cx="8135938" cy="2519362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988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Localitat</a:t>
                      </a: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Centres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informació</a:t>
                      </a:r>
                      <a:endParaRPr kumimoji="0" lang="fr-FR" altLang="ca-E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Places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Titulacions</a:t>
                      </a:r>
                      <a:r>
                        <a:rPr kumimoji="0" lang="fr-FR" altLang="ca-E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</a:t>
                      </a: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74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800" dirty="0"/>
                        <a:t>CAMOAPA,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FUNDACIÓN HOGAR LUCEROS DEL AMANECER, NICARAGUA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2000" b="0" i="0" kern="1200" dirty="0"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  <a:hlinkClick r:id="rId2"/>
                        </a:rPr>
                        <a:t>www.hogarlucerosdelamanecer.org</a:t>
                      </a:r>
                      <a:r>
                        <a:rPr lang="es-ES" sz="2000" b="0" i="0" kern="1200" dirty="0">
                          <a:solidFill>
                            <a:srgbClr val="29293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rPr>
                        <a:t> 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A </a:t>
                      </a:r>
                      <a:r>
                        <a:rPr kumimoji="0" lang="fr-FR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determinar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Pedagogia </a:t>
                      </a: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Educació</a:t>
                      </a:r>
                      <a: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 social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Ed.Infantil</a:t>
                      </a:r>
                      <a:br>
                        <a:rPr kumimoji="0" lang="es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</a:br>
                      <a:endParaRPr kumimoji="0" lang="es-ES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Ed.Primària</a:t>
                      </a:r>
                      <a:endParaRPr kumimoji="0" lang="fr-FR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29" marR="91429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Marcador de pie de página 1">
            <a:extLst>
              <a:ext uri="{FF2B5EF4-FFF2-40B4-BE49-F238E27FC236}">
                <a16:creationId xmlns:a16="http://schemas.microsoft.com/office/drawing/2014/main" id="{6A24D9EC-BA42-457C-87B0-189AE82651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9D4D9A5-5F2D-4F7A-9F84-5FDFF072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09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a) Si tu et busques el centre de pràctiques....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DB9C9B-B065-41DC-AE88-1DD19A7E82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113" y="2147888"/>
            <a:ext cx="7343775" cy="342423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defRPr/>
            </a:pPr>
            <a:endParaRPr lang="ca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ca-ES" dirty="0">
                <a:solidFill>
                  <a:schemeClr val="tx1"/>
                </a:solidFill>
              </a:rPr>
              <a:t>Necessitaràs tenir, a més a més de l’acceptació d’una entitat d’acollida on puguis fer l’estada de pràctiques, el </a:t>
            </a:r>
            <a:r>
              <a:rPr lang="ca-ES" dirty="0" err="1">
                <a:solidFill>
                  <a:schemeClr val="tx1"/>
                </a:solidFill>
              </a:rPr>
              <a:t>vist-i-plau</a:t>
            </a:r>
            <a:r>
              <a:rPr lang="ca-ES" dirty="0">
                <a:solidFill>
                  <a:schemeClr val="tx1"/>
                </a:solidFill>
              </a:rPr>
              <a:t> de la coordinació de mobilitat del teu grau.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dirty="0">
                <a:solidFill>
                  <a:schemeClr val="accent2"/>
                </a:solidFill>
                <a:hlinkClick r:id="rId2"/>
              </a:rPr>
              <a:t>           Contacta-hi!!</a:t>
            </a:r>
            <a:endParaRPr lang="ca-ES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a-ES" dirty="0">
                <a:solidFill>
                  <a:schemeClr val="tx1"/>
                </a:solidFill>
                <a:hlinkClick r:id="rId3"/>
              </a:rPr>
              <a:t>Més informació</a:t>
            </a:r>
            <a:endParaRPr lang="ca-ES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ca-ES" dirty="0">
                <a:solidFill>
                  <a:schemeClr val="tx1"/>
                </a:solidFill>
              </a:rPr>
              <a:t>Després, has de fer la sol·licitud segons el procediment que es troba a la pàgina del </a:t>
            </a:r>
            <a:r>
              <a:rPr lang="ca-ES" dirty="0">
                <a:solidFill>
                  <a:schemeClr val="tx1"/>
                </a:solidFill>
                <a:hlinkClick r:id="rId4"/>
              </a:rPr>
              <a:t>servei d’ocupabilitat </a:t>
            </a:r>
            <a:r>
              <a:rPr lang="ca-ES" dirty="0">
                <a:solidFill>
                  <a:schemeClr val="tx1"/>
                </a:solidFill>
              </a:rPr>
              <a:t>(1r termini maig)</a:t>
            </a:r>
          </a:p>
        </p:txBody>
      </p:sp>
      <p:sp>
        <p:nvSpPr>
          <p:cNvPr id="27652" name="Marcador de pie de página 3">
            <a:extLst>
              <a:ext uri="{FF2B5EF4-FFF2-40B4-BE49-F238E27FC236}">
                <a16:creationId xmlns:a16="http://schemas.microsoft.com/office/drawing/2014/main" id="{0ABAA278-8F56-4929-80BE-3701BC2E2D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pic>
        <p:nvPicPr>
          <p:cNvPr id="16389" name="Imatge 4">
            <a:extLst>
              <a:ext uri="{FF2B5EF4-FFF2-40B4-BE49-F238E27FC236}">
                <a16:creationId xmlns:a16="http://schemas.microsoft.com/office/drawing/2014/main" id="{FC506C2A-9BEF-4D22-849F-BE23754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578660" cy="5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ol 1">
            <a:extLst>
              <a:ext uri="{FF2B5EF4-FFF2-40B4-BE49-F238E27FC236}">
                <a16:creationId xmlns:a16="http://schemas.microsoft.com/office/drawing/2014/main" id="{35650EA7-8584-403C-AAD3-CBCB7B05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b) Si vols accedir a un dels centres coordinats per la facultat....</a:t>
            </a:r>
            <a:r>
              <a:rPr lang="es-ES" altLang="ca-ES" sz="32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</a:t>
            </a:r>
            <a:br>
              <a:rPr lang="es-ES" altLang="ca-ES" sz="32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</a:br>
            <a:r>
              <a:rPr lang="ca-ES" altLang="ca-ES" sz="27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Procediment de </a:t>
            </a:r>
            <a:r>
              <a:rPr lang="ca-ES" altLang="ca-E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Petició de places i selecció de la Facultat</a:t>
            </a:r>
            <a:br>
              <a:rPr lang="es-ES" altLang="ca-E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</a:br>
            <a:endParaRPr lang="es-ES" altLang="ca-ES" sz="32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267" name="Contenidor de contingut 2">
            <a:extLst>
              <a:ext uri="{FF2B5EF4-FFF2-40B4-BE49-F238E27FC236}">
                <a16:creationId xmlns:a16="http://schemas.microsoft.com/office/drawing/2014/main" id="{C3F4CA32-2A22-48EE-AF70-4E4E7EC1B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66963"/>
            <a:ext cx="7772400" cy="3424237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spcAft>
                <a:spcPts val="0"/>
              </a:spcAft>
              <a:defRPr/>
            </a:pPr>
            <a:endParaRPr lang="es-ES" altLang="ca-E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es-ES" altLang="ca-E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sp>
        <p:nvSpPr>
          <p:cNvPr id="28676" name="Marcador de pie de página 1">
            <a:extLst>
              <a:ext uri="{FF2B5EF4-FFF2-40B4-BE49-F238E27FC236}">
                <a16:creationId xmlns:a16="http://schemas.microsoft.com/office/drawing/2014/main" id="{08FE351E-6162-4352-B57C-8EA13FBC93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/>
              <a:t>Facultat ciències de l'educació. UAB</a:t>
            </a:r>
          </a:p>
        </p:txBody>
      </p:sp>
      <p:graphicFrame>
        <p:nvGraphicFramePr>
          <p:cNvPr id="6" name="Marcador de contenido 4">
            <a:hlinkClick r:id="rId2"/>
            <a:extLst>
              <a:ext uri="{FF2B5EF4-FFF2-40B4-BE49-F238E27FC236}">
                <a16:creationId xmlns:a16="http://schemas.microsoft.com/office/drawing/2014/main" id="{D869CD52-0550-484B-AD61-AF1694020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970075"/>
              </p:ext>
            </p:extLst>
          </p:nvPr>
        </p:nvGraphicFramePr>
        <p:xfrm>
          <a:off x="718219" y="1556794"/>
          <a:ext cx="7772400" cy="378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A55D16F-DBD8-4E8E-AEDB-8A41C08E7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5301206"/>
            <a:ext cx="4170025" cy="573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8A1811C-E334-FDAF-6CA9-35964396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41" y="149597"/>
            <a:ext cx="7763741" cy="615107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ca-ES" sz="3200" b="1" dirty="0">
                <a:solidFill>
                  <a:schemeClr val="bg1"/>
                </a:solidFill>
              </a:rPr>
              <a:t>DESTINACIONS COORDINADES PER LA FACULTAT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F9D382E-66A8-9D30-95A1-666825A19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Facultat ciències de l'educació. UAB</a:t>
            </a:r>
          </a:p>
        </p:txBody>
      </p:sp>
      <p:sp>
        <p:nvSpPr>
          <p:cNvPr id="7" name="Contenidor de contingut 6">
            <a:extLst>
              <a:ext uri="{FF2B5EF4-FFF2-40B4-BE49-F238E27FC236}">
                <a16:creationId xmlns:a16="http://schemas.microsoft.com/office/drawing/2014/main" id="{31016FE2-B541-C565-FE22-FF6B725A71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C9D3E8A9-A48D-9E48-DD8D-0EF9499E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0" y="743599"/>
            <a:ext cx="7848152" cy="55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0" name="Título 1">
            <a:extLst>
              <a:ext uri="{FF2B5EF4-FFF2-40B4-BE49-F238E27FC236}">
                <a16:creationId xmlns:a16="http://schemas.microsoft.com/office/drawing/2014/main" id="{9FEA03BD-BCCB-4FAB-915C-656785F3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ca-ES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DOCUMENTACIÓ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2" name="Marcador de pie de página 1">
            <a:extLst>
              <a:ext uri="{FF2B5EF4-FFF2-40B4-BE49-F238E27FC236}">
                <a16:creationId xmlns:a16="http://schemas.microsoft.com/office/drawing/2014/main" id="{98948D77-5B2B-40D5-93AE-03D2CB8365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auto">
          <a:xfrm>
            <a:off x="816881" y="6459785"/>
            <a:ext cx="281793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altLang="es-ES"/>
              <a:t>Facultat ciències de l'educació. UAB</a:t>
            </a:r>
          </a:p>
        </p:txBody>
      </p:sp>
      <p:sp>
        <p:nvSpPr>
          <p:cNvPr id="26649" name="Rectangle 5">
            <a:extLst>
              <a:ext uri="{FF2B5EF4-FFF2-40B4-BE49-F238E27FC236}">
                <a16:creationId xmlns:a16="http://schemas.microsoft.com/office/drawing/2014/main" id="{93B58657-F0F3-40B7-ABEB-47087E19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1779385"/>
            <a:ext cx="12009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br>
              <a:rPr lang="en-GB" altLang="ca-ES"/>
            </a:br>
            <a:endParaRPr lang="en-GB" alt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29835BAF-C70A-E6ED-5DA6-AD4BE7807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91" y="332656"/>
            <a:ext cx="6014145" cy="5832649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B544A89-9CD5-4612-8005-8B857FF83BC8}"/>
              </a:ext>
            </a:extLst>
          </p:cNvPr>
          <p:cNvSpPr/>
          <p:nvPr/>
        </p:nvSpPr>
        <p:spPr>
          <a:xfrm>
            <a:off x="3173597" y="6264573"/>
            <a:ext cx="5790891" cy="560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Els destins de la web s’aniran actualitzant a mesura que signem nous convenis</a:t>
            </a:r>
          </a:p>
        </p:txBody>
      </p:sp>
    </p:spTree>
    <p:extLst>
      <p:ext uri="{BB962C8B-B14F-4D97-AF65-F5344CB8AC3E}">
        <p14:creationId xmlns:p14="http://schemas.microsoft.com/office/powerpoint/2010/main" val="26362577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ol 1">
            <a:extLst>
              <a:ext uri="{FF2B5EF4-FFF2-40B4-BE49-F238E27FC236}">
                <a16:creationId xmlns:a16="http://schemas.microsoft.com/office/drawing/2014/main" id="{C9479D75-A9FE-4690-A1D1-19709634DE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179388"/>
            <a:ext cx="7772400" cy="10173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ca-E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LA BRESSOLA (FRANÇA)</a:t>
            </a:r>
            <a:br>
              <a:rPr lang="es-ES" altLang="es-ES" sz="32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endParaRPr lang="es-ES" altLang="ca-ES" sz="32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Contenidor de contingut 2">
            <a:extLst>
              <a:ext uri="{FF2B5EF4-FFF2-40B4-BE49-F238E27FC236}">
                <a16:creationId xmlns:a16="http://schemas.microsoft.com/office/drawing/2014/main" id="{07F0A8A5-417F-4D67-81B2-8A426D202D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4213" y="836712"/>
            <a:ext cx="7773987" cy="16747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s-ES" altLang="ca-E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</a:br>
            <a:r>
              <a:rPr lang="ca-ES" altLang="ca-E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La Facultat té un conveni amb l'Associació d'escoles laiques catalanes </a:t>
            </a:r>
            <a:r>
              <a:rPr lang="ca-ES" altLang="ca-E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La Bressola</a:t>
            </a:r>
            <a:r>
              <a:rPr lang="ca-ES" altLang="ca-E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de la Catalunya del Nord on els alumnes dels Graus en Educació Primària  i Educació Infantil poden fer un dels Pràcticum de la titulació</a:t>
            </a:r>
            <a:r>
              <a:rPr lang="ca-ES" altLang="ca-ES" sz="18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s-ES" altLang="ca-E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 </a:t>
            </a:r>
            <a:r>
              <a:rPr lang="ca-ES" altLang="ca-E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Tutor del destí Xavier Pascual (</a:t>
            </a:r>
            <a:r>
              <a:rPr lang="ca-ES" altLang="ca-E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  <a:hlinkClick r:id="rId2"/>
              </a:rPr>
              <a:t>xavier.pascual@uab.cat</a:t>
            </a:r>
            <a:r>
              <a:rPr lang="ca-ES" altLang="ca-ES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  <a:cs typeface="SimSun" panose="02010600030101010101" pitchFamily="2" charset="-122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ca-ES" altLang="ca-ES" sz="1800" b="1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endParaRPr lang="es-ES" altLang="ca-ES" sz="18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  <a:cs typeface="SimSun" panose="02010600030101010101" pitchFamily="2" charset="-12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7AE2D107-1BAF-4268-9812-12845628B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26237"/>
              </p:ext>
            </p:extLst>
          </p:nvPr>
        </p:nvGraphicFramePr>
        <p:xfrm>
          <a:off x="755650" y="2708275"/>
          <a:ext cx="7702550" cy="3262313"/>
        </p:xfrm>
        <a:graphic>
          <a:graphicData uri="http://schemas.openxmlformats.org/drawingml/2006/table">
            <a:tbl>
              <a:tblPr/>
              <a:tblGrid>
                <a:gridCol w="1274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31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Grau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Curs 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Pràcticum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Durada 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Quan es demana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Nombre de places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424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E. Primària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a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Doble Grau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3r.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4rt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(103701)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Pràcticum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6 setmanes aprox. entre gener i febrer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maig de 2n curs GEP i 3r curs Doble Grau (assignació places disponibles) o octubre de 3r curs GEP i 4rt doble Grau  (places vacants)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</a:rPr>
                        <a:t>Màxim 5</a:t>
                      </a: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579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E. Infantil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2n.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(102021)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Pràcticum II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4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</a:endParaRP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itchFamily="2" charset="-122"/>
                        </a:rPr>
                        <a:t>maig de 1r curs (assignació places disponibles) o octubre de 2n curs (places vacants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defRPr sz="2000">
                          <a:solidFill>
                            <a:srgbClr val="292934"/>
                          </a:solidFill>
                          <a:latin typeface="Arial" pitchFamily="34" charset="0"/>
                          <a:ea typeface="ＭＳ Ｐゴシック" pitchFamily="34" charset="-128"/>
                          <a:cs typeface="SimSun" pitchFamily="2" charset="-122"/>
                        </a:defRPr>
                      </a:lvl1pPr>
                      <a:lvl2pPr eaLnBrk="0">
                        <a:spcAft>
                          <a:spcPts val="1138"/>
                        </a:spcAft>
                        <a:defRPr sz="2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2pPr>
                      <a:lvl3pPr eaLnBrk="0">
                        <a:spcAft>
                          <a:spcPts val="850"/>
                        </a:spcAft>
                        <a:defRPr sz="14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3pPr>
                      <a:lvl4pPr eaLnBrk="0">
                        <a:spcAft>
                          <a:spcPts val="575"/>
                        </a:spcAft>
                        <a:defRPr sz="1200"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4pPr>
                      <a:lvl5pPr eaLnBrk="0">
                        <a:spcAft>
                          <a:spcPts val="288"/>
                        </a:spcAft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292934"/>
                          </a:solidFill>
                          <a:latin typeface="Arial" pitchFamily="34" charset="0"/>
                          <a:ea typeface="SimSun" pitchFamily="2" charset="-122"/>
                          <a:cs typeface="SimSun" pitchFamily="2" charset="-122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altLang="ca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/>
                        </a:rPr>
                        <a:t>Màxim 5</a:t>
                      </a:r>
                      <a:endParaRPr kumimoji="0" lang="ca-ES" altLang="ca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4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1F1DF0B1B6214FA8CAC362665C994E" ma:contentTypeVersion="15" ma:contentTypeDescription="Crear nuevo documento." ma:contentTypeScope="" ma:versionID="ce6c46b9da9993ed492c0872f296bbf9">
  <xsd:schema xmlns:xsd="http://www.w3.org/2001/XMLSchema" xmlns:xs="http://www.w3.org/2001/XMLSchema" xmlns:p="http://schemas.microsoft.com/office/2006/metadata/properties" xmlns:ns3="d2e66a25-b6fc-4850-aec8-f1180ec9bae8" xmlns:ns4="ba69650f-01de-4381-b528-a5e40b31f56a" targetNamespace="http://schemas.microsoft.com/office/2006/metadata/properties" ma:root="true" ma:fieldsID="19957cfd0e007d89d50be4ad115bd854" ns3:_="" ns4:_="">
    <xsd:import namespace="d2e66a25-b6fc-4850-aec8-f1180ec9bae8"/>
    <xsd:import namespace="ba69650f-01de-4381-b528-a5e40b31f56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66a25-b6fc-4850-aec8-f1180ec9b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9650f-01de-4381-b528-a5e40b31f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93D5DF-E610-4575-8EDD-E88A1E94B5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135E2-FEEA-4B29-ADF4-740F468C3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66a25-b6fc-4850-aec8-f1180ec9bae8"/>
    <ds:schemaRef ds:uri="ba69650f-01de-4381-b528-a5e40b31f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3592</TotalTime>
  <Words>3585</Words>
  <Application>Microsoft Office PowerPoint</Application>
  <PresentationFormat>Presentació en pantalla (4:3)</PresentationFormat>
  <Paragraphs>433</Paragraphs>
  <Slides>42</Slides>
  <Notes>2</Notes>
  <HiddenSlides>4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42</vt:i4>
      </vt:variant>
    </vt:vector>
  </HeadingPairs>
  <TitlesOfParts>
    <vt:vector size="55" baseType="lpstr">
      <vt:lpstr>arial</vt:lpstr>
      <vt:lpstr>arial</vt:lpstr>
      <vt:lpstr>Calibri</vt:lpstr>
      <vt:lpstr>Calibri Light</vt:lpstr>
      <vt:lpstr>Gill Sans MT</vt:lpstr>
      <vt:lpstr>Grandview</vt:lpstr>
      <vt:lpstr>Grandview Display</vt:lpstr>
      <vt:lpstr>Helvetica</vt:lpstr>
      <vt:lpstr>neue-haas-grotesk-display</vt:lpstr>
      <vt:lpstr>Times New Roman</vt:lpstr>
      <vt:lpstr>Retrospección</vt:lpstr>
      <vt:lpstr>Gallery</vt:lpstr>
      <vt:lpstr>CitationVTI</vt:lpstr>
      <vt:lpstr> PROGRAMES PRÀCTIQUES A L’ESTRANGER  UAB  2023-2024</vt:lpstr>
      <vt:lpstr>Programes d’Intercanvi: A qui dirigir-me?</vt:lpstr>
      <vt:lpstr>Tipus de Programes d’Intercanvi de Pràctiques</vt:lpstr>
      <vt:lpstr>CONDICIONS GENERALS</vt:lpstr>
      <vt:lpstr>a) Si tu et busques el centre de pràctiques....</vt:lpstr>
      <vt:lpstr>b) Si vols accedir a un dels centres coordinats per la facultat....  Procediment de Petició de places i selecció de la Facultat </vt:lpstr>
      <vt:lpstr>DESTINACIONS COORDINADES PER LA FACULTAT</vt:lpstr>
      <vt:lpstr>DOCUMENTACIÓ</vt:lpstr>
      <vt:lpstr>LA BRESSOLA (FRANÇA) </vt:lpstr>
      <vt:lpstr>La bressola.</vt:lpstr>
      <vt:lpstr>La Bressola és una associació cultural creada a Perpinyà l'any 1976 per a promoure una xarxa d'escoles associatives que practiquen la immersió lingüística en català a les comarques de la Catalunya del Nord. </vt:lpstr>
      <vt:lpstr>L'associació disposa d'un total de 9 centres, 7 dels quals són centres educatius de maternal i primària: </vt:lpstr>
      <vt:lpstr>VERTICALITAT</vt:lpstr>
      <vt:lpstr>La verticalitat</vt:lpstr>
      <vt:lpstr>El practicum a la bressola una alternativa diferent</vt:lpstr>
      <vt:lpstr>Presentació del PowerPoint</vt:lpstr>
      <vt:lpstr>Testimonis antigues alumnes u.a.b. Font (memòries pràcticum 21-22)</vt:lpstr>
      <vt:lpstr>PRÀCTIQUES coordinades per la Unitat de Didàctica de la Llengua i la Literatura</vt:lpstr>
      <vt:lpstr>DESTINS.......</vt:lpstr>
      <vt:lpstr>DESTINS.......</vt:lpstr>
      <vt:lpstr>DESTINS.......</vt:lpstr>
      <vt:lpstr>DESTINS que estem cercant .......</vt:lpstr>
      <vt:lpstr>PROCÉS.......</vt:lpstr>
      <vt:lpstr>MUNICH (ALEMANYA)</vt:lpstr>
      <vt:lpstr>DUBLÍN (IRLANDA)</vt:lpstr>
      <vt:lpstr>MAE SOT (TAILÀNDIA)</vt:lpstr>
      <vt:lpstr>Pràctiques a Llatinoamèrica</vt:lpstr>
      <vt:lpstr>Presentació del PowerPoint</vt:lpstr>
      <vt:lpstr>Presentació del PowerPoint</vt:lpstr>
      <vt:lpstr>DESTINS</vt:lpstr>
      <vt:lpstr>Presentació del PowerPoint</vt:lpstr>
      <vt:lpstr>Pràctiques a EEUU</vt:lpstr>
      <vt:lpstr>PARTNER: AMITY INSTITUTE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Perú</vt:lpstr>
      <vt:lpstr>Mèxic</vt:lpstr>
      <vt:lpstr>Colòmbia</vt:lpstr>
      <vt:lpstr>Nicaragua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PROGRAMES D’INTERCANVI UAB 2013-2014</dc:title>
  <dc:creator>Assumpta Sabanes Parramón</dc:creator>
  <cp:lastModifiedBy>Patricia Ruiz Antequera</cp:lastModifiedBy>
  <cp:revision>417</cp:revision>
  <cp:lastPrinted>2023-03-08T11:47:41Z</cp:lastPrinted>
  <dcterms:created xsi:type="dcterms:W3CDTF">2012-10-30T12:02:37Z</dcterms:created>
  <dcterms:modified xsi:type="dcterms:W3CDTF">2023-03-09T11:44:20Z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0x010100611F1DF0B1B6214FA8CAC362665C994E</vt:lpwstr>
  </property>
</Properties>
</file>