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1"/>
  </p:notesMasterIdLst>
  <p:handoutMasterIdLst>
    <p:handoutMasterId r:id="rId32"/>
  </p:handoutMasterIdLst>
  <p:sldIdLst>
    <p:sldId id="277" r:id="rId5"/>
    <p:sldId id="290" r:id="rId6"/>
    <p:sldId id="312" r:id="rId7"/>
    <p:sldId id="305" r:id="rId8"/>
    <p:sldId id="313" r:id="rId9"/>
    <p:sldId id="308" r:id="rId10"/>
    <p:sldId id="309" r:id="rId11"/>
    <p:sldId id="310" r:id="rId12"/>
    <p:sldId id="323" r:id="rId13"/>
    <p:sldId id="315" r:id="rId14"/>
    <p:sldId id="314" r:id="rId15"/>
    <p:sldId id="307" r:id="rId16"/>
    <p:sldId id="281" r:id="rId17"/>
    <p:sldId id="303" r:id="rId18"/>
    <p:sldId id="318" r:id="rId19"/>
    <p:sldId id="321" r:id="rId20"/>
    <p:sldId id="322" r:id="rId21"/>
    <p:sldId id="304" r:id="rId22"/>
    <p:sldId id="306" r:id="rId23"/>
    <p:sldId id="320" r:id="rId24"/>
    <p:sldId id="298" r:id="rId25"/>
    <p:sldId id="317" r:id="rId26"/>
    <p:sldId id="316" r:id="rId27"/>
    <p:sldId id="324" r:id="rId28"/>
    <p:sldId id="299" r:id="rId29"/>
    <p:sldId id="326" r:id="rId30"/>
  </p:sldIdLst>
  <p:sldSz cx="9144000" cy="6858000" type="screen4x3"/>
  <p:notesSz cx="6797675" cy="9926638"/>
  <p:defaultTextStyle>
    <a:defPPr>
      <a:defRPr lang="ca-E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9D47E0-D43F-4E84-9674-25B772A7F6BE}" v="5" dt="2022-02-28T12:31:54.3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 mitjà 2 - èmfasi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1" autoAdjust="0"/>
    <p:restoredTop sz="93140" autoAdjust="0"/>
  </p:normalViewPr>
  <p:slideViewPr>
    <p:cSldViewPr>
      <p:cViewPr varScale="1">
        <p:scale>
          <a:sx n="106" d="100"/>
          <a:sy n="106" d="100"/>
        </p:scale>
        <p:origin x="175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AB Programes Intercanvi" userId="257452f3-02d0-4bd9-968b-21549897bdba" providerId="ADAL" clId="{A49D47E0-D43F-4E84-9674-25B772A7F6BE}"/>
    <pc:docChg chg="undo custSel modSld">
      <pc:chgData name="UAB Programes Intercanvi" userId="257452f3-02d0-4bd9-968b-21549897bdba" providerId="ADAL" clId="{A49D47E0-D43F-4E84-9674-25B772A7F6BE}" dt="2022-02-28T12:35:04.249" v="954" actId="5793"/>
      <pc:docMkLst>
        <pc:docMk/>
      </pc:docMkLst>
      <pc:sldChg chg="modSp mod">
        <pc:chgData name="UAB Programes Intercanvi" userId="257452f3-02d0-4bd9-968b-21549897bdba" providerId="ADAL" clId="{A49D47E0-D43F-4E84-9674-25B772A7F6BE}" dt="2022-02-28T12:18:02.120" v="3" actId="6549"/>
        <pc:sldMkLst>
          <pc:docMk/>
          <pc:sldMk cId="0" sldId="290"/>
        </pc:sldMkLst>
        <pc:spChg chg="mod">
          <ac:chgData name="UAB Programes Intercanvi" userId="257452f3-02d0-4bd9-968b-21549897bdba" providerId="ADAL" clId="{A49D47E0-D43F-4E84-9674-25B772A7F6BE}" dt="2022-02-28T12:18:02.120" v="3" actId="6549"/>
          <ac:spMkLst>
            <pc:docMk/>
            <pc:sldMk cId="0" sldId="290"/>
            <ac:spMk id="5123" creationId="{EB2C5D4C-E354-4F59-BCE9-ACEBB7D6942A}"/>
          </ac:spMkLst>
        </pc:spChg>
      </pc:sldChg>
      <pc:sldChg chg="modSp mod">
        <pc:chgData name="UAB Programes Intercanvi" userId="257452f3-02d0-4bd9-968b-21549897bdba" providerId="ADAL" clId="{A49D47E0-D43F-4E84-9674-25B772A7F6BE}" dt="2022-02-28T12:34:20.315" v="904" actId="20577"/>
        <pc:sldMkLst>
          <pc:docMk/>
          <pc:sldMk cId="0" sldId="304"/>
        </pc:sldMkLst>
        <pc:spChg chg="mod">
          <ac:chgData name="UAB Programes Intercanvi" userId="257452f3-02d0-4bd9-968b-21549897bdba" providerId="ADAL" clId="{A49D47E0-D43F-4E84-9674-25B772A7F6BE}" dt="2022-02-28T12:34:20.315" v="904" actId="20577"/>
          <ac:spMkLst>
            <pc:docMk/>
            <pc:sldMk cId="0" sldId="304"/>
            <ac:spMk id="9219" creationId="{55AEAC12-6E14-4D79-8CDB-830D4B6C31B4}"/>
          </ac:spMkLst>
        </pc:spChg>
      </pc:sldChg>
      <pc:sldChg chg="modSp mod">
        <pc:chgData name="UAB Programes Intercanvi" userId="257452f3-02d0-4bd9-968b-21549897bdba" providerId="ADAL" clId="{A49D47E0-D43F-4E84-9674-25B772A7F6BE}" dt="2022-02-28T12:18:53.285" v="17" actId="6549"/>
        <pc:sldMkLst>
          <pc:docMk/>
          <pc:sldMk cId="0" sldId="308"/>
        </pc:sldMkLst>
        <pc:spChg chg="mod">
          <ac:chgData name="UAB Programes Intercanvi" userId="257452f3-02d0-4bd9-968b-21549897bdba" providerId="ADAL" clId="{A49D47E0-D43F-4E84-9674-25B772A7F6BE}" dt="2022-02-28T12:18:53.285" v="17" actId="6549"/>
          <ac:spMkLst>
            <pc:docMk/>
            <pc:sldMk cId="0" sldId="308"/>
            <ac:spMk id="3075" creationId="{5C2B6806-CD95-47D5-92C8-AE1B9D2E43F1}"/>
          </ac:spMkLst>
        </pc:spChg>
      </pc:sldChg>
      <pc:sldChg chg="modSp mod">
        <pc:chgData name="UAB Programes Intercanvi" userId="257452f3-02d0-4bd9-968b-21549897bdba" providerId="ADAL" clId="{A49D47E0-D43F-4E84-9674-25B772A7F6BE}" dt="2022-02-28T12:19:32.645" v="22" actId="6549"/>
        <pc:sldMkLst>
          <pc:docMk/>
          <pc:sldMk cId="0" sldId="318"/>
        </pc:sldMkLst>
        <pc:spChg chg="mod">
          <ac:chgData name="UAB Programes Intercanvi" userId="257452f3-02d0-4bd9-968b-21549897bdba" providerId="ADAL" clId="{A49D47E0-D43F-4E84-9674-25B772A7F6BE}" dt="2022-02-28T12:19:32.645" v="22" actId="6549"/>
          <ac:spMkLst>
            <pc:docMk/>
            <pc:sldMk cId="0" sldId="318"/>
            <ac:spMk id="9219" creationId="{1644816F-0C11-40CE-9E16-2D969EBEC2FD}"/>
          </ac:spMkLst>
        </pc:spChg>
      </pc:sldChg>
      <pc:sldChg chg="modSp mod">
        <pc:chgData name="UAB Programes Intercanvi" userId="257452f3-02d0-4bd9-968b-21549897bdba" providerId="ADAL" clId="{A49D47E0-D43F-4E84-9674-25B772A7F6BE}" dt="2022-02-28T12:35:04.249" v="954" actId="5793"/>
        <pc:sldMkLst>
          <pc:docMk/>
          <pc:sldMk cId="0" sldId="320"/>
        </pc:sldMkLst>
        <pc:graphicFrameChg chg="modGraphic">
          <ac:chgData name="UAB Programes Intercanvi" userId="257452f3-02d0-4bd9-968b-21549897bdba" providerId="ADAL" clId="{A49D47E0-D43F-4E84-9674-25B772A7F6BE}" dt="2022-02-28T12:35:04.249" v="954" actId="5793"/>
          <ac:graphicFrameMkLst>
            <pc:docMk/>
            <pc:sldMk cId="0" sldId="320"/>
            <ac:graphicFrameMk id="2" creationId="{7AE64AE8-768C-45D7-B6DE-70E9FCEE1EDF}"/>
          </ac:graphicFrameMkLst>
        </pc:graphicFrameChg>
      </pc:sldChg>
      <pc:sldChg chg="modSp mod">
        <pc:chgData name="UAB Programes Intercanvi" userId="257452f3-02d0-4bd9-968b-21549897bdba" providerId="ADAL" clId="{A49D47E0-D43F-4E84-9674-25B772A7F6BE}" dt="2022-02-28T12:33:27.575" v="842" actId="20577"/>
        <pc:sldMkLst>
          <pc:docMk/>
          <pc:sldMk cId="0" sldId="321"/>
        </pc:sldMkLst>
        <pc:spChg chg="mod">
          <ac:chgData name="UAB Programes Intercanvi" userId="257452f3-02d0-4bd9-968b-21549897bdba" providerId="ADAL" clId="{A49D47E0-D43F-4E84-9674-25B772A7F6BE}" dt="2022-02-28T12:33:27.575" v="842" actId="20577"/>
          <ac:spMkLst>
            <pc:docMk/>
            <pc:sldMk cId="0" sldId="321"/>
            <ac:spMk id="18435" creationId="{58D1E2A5-09CE-48E9-B5A5-23AE871C03C0}"/>
          </ac:spMkLst>
        </pc:spChg>
      </pc:sldChg>
      <pc:sldChg chg="modSp mod">
        <pc:chgData name="UAB Programes Intercanvi" userId="257452f3-02d0-4bd9-968b-21549897bdba" providerId="ADAL" clId="{A49D47E0-D43F-4E84-9674-25B772A7F6BE}" dt="2022-02-28T12:33:43.805" v="852" actId="20577"/>
        <pc:sldMkLst>
          <pc:docMk/>
          <pc:sldMk cId="0" sldId="322"/>
        </pc:sldMkLst>
        <pc:spChg chg="mod">
          <ac:chgData name="UAB Programes Intercanvi" userId="257452f3-02d0-4bd9-968b-21549897bdba" providerId="ADAL" clId="{A49D47E0-D43F-4E84-9674-25B772A7F6BE}" dt="2022-02-28T12:33:43.805" v="852" actId="20577"/>
          <ac:spMkLst>
            <pc:docMk/>
            <pc:sldMk cId="0" sldId="322"/>
            <ac:spMk id="3" creationId="{B40E872E-A46B-4704-B7DA-C53A5B4781A0}"/>
          </ac:spMkLst>
        </pc:spChg>
      </pc:sldChg>
      <pc:sldChg chg="modSp">
        <pc:chgData name="UAB Programes Intercanvi" userId="257452f3-02d0-4bd9-968b-21549897bdba" providerId="ADAL" clId="{A49D47E0-D43F-4E84-9674-25B772A7F6BE}" dt="2022-02-28T12:19:07.198" v="18" actId="14100"/>
        <pc:sldMkLst>
          <pc:docMk/>
          <pc:sldMk cId="0" sldId="323"/>
        </pc:sldMkLst>
        <pc:spChg chg="mod">
          <ac:chgData name="UAB Programes Intercanvi" userId="257452f3-02d0-4bd9-968b-21549897bdba" providerId="ADAL" clId="{A49D47E0-D43F-4E84-9674-25B772A7F6BE}" dt="2022-02-28T12:19:07.198" v="18" actId="14100"/>
          <ac:spMkLst>
            <pc:docMk/>
            <pc:sldMk cId="0" sldId="323"/>
            <ac:spMk id="3" creationId="{B908609B-C4E7-4B89-A323-2D923FC604D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EAD26B99-ECEC-4AA4-9FB2-11EC943EA8C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F88F3866-A6EB-43A1-853A-18833F80A46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E445F082-BC4F-42E2-AD02-AFC237E05DA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E5FB97E7-7B2E-4944-9A86-D789FF32CB8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7CB9220F-25BA-47D5-9E77-D59F29C881A7}" type="slidenum">
              <a:rPr lang="ca-ES" altLang="ca-ES"/>
              <a:pPr/>
              <a:t>‹#›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E9DD36B-9220-415E-B705-88D29F3289F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80C9567-C11E-44D8-814E-A6A23E80270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22A2261-25A2-4935-8E46-212C894B848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1D83AE6F-E4FD-4352-9E13-ACEB7CE5027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 noProof="0"/>
              <a:t>Haga clic para modificar el estilo de texto del patrón</a:t>
            </a:r>
          </a:p>
          <a:p>
            <a:pPr lvl="1"/>
            <a:r>
              <a:rPr lang="ca-ES" noProof="0"/>
              <a:t>Segundo nivel</a:t>
            </a:r>
          </a:p>
          <a:p>
            <a:pPr lvl="2"/>
            <a:r>
              <a:rPr lang="ca-ES" noProof="0"/>
              <a:t>Tercer nivel</a:t>
            </a:r>
          </a:p>
          <a:p>
            <a:pPr lvl="3"/>
            <a:r>
              <a:rPr lang="ca-ES" noProof="0"/>
              <a:t>Cuarto nivel</a:t>
            </a:r>
          </a:p>
          <a:p>
            <a:pPr lvl="4"/>
            <a:r>
              <a:rPr lang="ca-ES" noProof="0"/>
              <a:t>Quinto nivel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514BA9FB-6027-4CC8-B456-0F68BA24DBA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C55735B-D3A4-406E-9ECA-3C66CA87AA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9771D42F-F89E-4E1B-AAD3-995C670CD786}" type="slidenum">
              <a:rPr lang="ca-ES" altLang="ca-ES"/>
              <a:pPr/>
              <a:t>‹#›</a:t>
            </a:fld>
            <a:endParaRPr lang="ca-ES" alt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75A7C728-FD67-43C3-9FBB-90DEBE9A23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BF337C10-C50A-46BA-8E26-56276D92DBFE}" type="slidenum">
              <a:rPr lang="ca-ES" altLang="es-ES" sz="1200">
                <a:latin typeface="Times New Roman" panose="02020603050405020304" pitchFamily="18" charset="0"/>
              </a:rPr>
              <a:pPr/>
              <a:t>21</a:t>
            </a:fld>
            <a:endParaRPr lang="ca-ES" altLang="es-ES" sz="1200">
              <a:latin typeface="Times New Roman" panose="02020603050405020304" pitchFamily="18" charset="0"/>
            </a:endParaRPr>
          </a:p>
        </p:txBody>
      </p:sp>
      <p:sp>
        <p:nvSpPr>
          <p:cNvPr id="25603" name="Rectangle 7">
            <a:extLst>
              <a:ext uri="{FF2B5EF4-FFF2-40B4-BE49-F238E27FC236}">
                <a16:creationId xmlns:a16="http://schemas.microsoft.com/office/drawing/2014/main" id="{7A0C1DB8-2771-4F45-95F7-4282852D2B5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282" tIns="45142" rIns="90282" bIns="45142" anchor="b"/>
          <a:lstStyle>
            <a:lvl1pPr defTabSz="903288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/>
            <a:fld id="{D397B994-7512-4E48-ADBC-456CFE292AAF}" type="slidenum">
              <a:rPr lang="es-ES" altLang="es-ES" sz="1200">
                <a:latin typeface="Times New Roman" panose="02020603050405020304" pitchFamily="18" charset="0"/>
              </a:rPr>
              <a:pPr algn="r" eaLnBrk="1" hangingPunct="1"/>
              <a:t>21</a:t>
            </a:fld>
            <a:endParaRPr lang="es-ES" altLang="es-ES" sz="1200">
              <a:latin typeface="Times New Roman" panose="02020603050405020304" pitchFamily="18" charset="0"/>
            </a:endParaRPr>
          </a:p>
        </p:txBody>
      </p:sp>
      <p:sp>
        <p:nvSpPr>
          <p:cNvPr id="25604" name="Rectangle 2">
            <a:extLst>
              <a:ext uri="{FF2B5EF4-FFF2-40B4-BE49-F238E27FC236}">
                <a16:creationId xmlns:a16="http://schemas.microsoft.com/office/drawing/2014/main" id="{A510FD81-5474-4F08-8334-CA318710CD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1100"/>
          </a:xfrm>
          <a:ln/>
        </p:spPr>
      </p:sp>
      <p:sp>
        <p:nvSpPr>
          <p:cNvPr id="25605" name="Rectangle 3">
            <a:extLst>
              <a:ext uri="{FF2B5EF4-FFF2-40B4-BE49-F238E27FC236}">
                <a16:creationId xmlns:a16="http://schemas.microsoft.com/office/drawing/2014/main" id="{2F5EB1C1-39CF-42C0-9FCA-32BB35CA27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40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282" tIns="45142" rIns="90282" bIns="45142"/>
          <a:lstStyle/>
          <a:p>
            <a:pPr eaLnBrk="1" hangingPunct="1"/>
            <a:endParaRPr lang="es-ES_tradnl" alt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F8B9CCC4-F942-4B26-8E41-C3D6FEB8BD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CB1509B5-DE04-40E8-8047-71DCD24EAED5}" type="slidenum">
              <a:rPr lang="ca-ES" altLang="es-ES" sz="1200">
                <a:latin typeface="Times New Roman" panose="02020603050405020304" pitchFamily="18" charset="0"/>
              </a:rPr>
              <a:pPr/>
              <a:t>22</a:t>
            </a:fld>
            <a:endParaRPr lang="ca-ES" altLang="es-ES" sz="1200">
              <a:latin typeface="Times New Roman" panose="02020603050405020304" pitchFamily="18" charset="0"/>
            </a:endParaRPr>
          </a:p>
        </p:txBody>
      </p:sp>
      <p:sp>
        <p:nvSpPr>
          <p:cNvPr id="27651" name="Rectangle 7">
            <a:extLst>
              <a:ext uri="{FF2B5EF4-FFF2-40B4-BE49-F238E27FC236}">
                <a16:creationId xmlns:a16="http://schemas.microsoft.com/office/drawing/2014/main" id="{97D98F38-C770-4F75-A08D-DB55C5AB059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282" tIns="45142" rIns="90282" bIns="45142" anchor="b"/>
          <a:lstStyle>
            <a:lvl1pPr defTabSz="903288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/>
            <a:fld id="{ED9D6001-3A83-4806-BBE9-7B7C79D5AF43}" type="slidenum">
              <a:rPr lang="es-ES" altLang="es-ES" sz="1200">
                <a:latin typeface="Times New Roman" panose="02020603050405020304" pitchFamily="18" charset="0"/>
              </a:rPr>
              <a:pPr algn="r" eaLnBrk="1" hangingPunct="1"/>
              <a:t>22</a:t>
            </a:fld>
            <a:endParaRPr lang="es-ES" altLang="es-ES" sz="1200">
              <a:latin typeface="Times New Roman" panose="02020603050405020304" pitchFamily="18" charset="0"/>
            </a:endParaRPr>
          </a:p>
        </p:txBody>
      </p:sp>
      <p:sp>
        <p:nvSpPr>
          <p:cNvPr id="27652" name="Rectangle 2">
            <a:extLst>
              <a:ext uri="{FF2B5EF4-FFF2-40B4-BE49-F238E27FC236}">
                <a16:creationId xmlns:a16="http://schemas.microsoft.com/office/drawing/2014/main" id="{FEC3C0AA-2F49-4FF2-B50F-42C9E0FD66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1100"/>
          </a:xfrm>
          <a:ln/>
        </p:spPr>
      </p:sp>
      <p:sp>
        <p:nvSpPr>
          <p:cNvPr id="27653" name="Rectangle 3">
            <a:extLst>
              <a:ext uri="{FF2B5EF4-FFF2-40B4-BE49-F238E27FC236}">
                <a16:creationId xmlns:a16="http://schemas.microsoft.com/office/drawing/2014/main" id="{1D61CA1E-57CA-41B0-81E0-AEA4FCCFE7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40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282" tIns="45142" rIns="90282" bIns="45142"/>
          <a:lstStyle/>
          <a:p>
            <a:pPr eaLnBrk="1" hangingPunct="1"/>
            <a:endParaRPr lang="es-ES_tradnl" alt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D661DF5E-6F3B-47CD-989F-50D715ACE6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AEA2082F-6777-473C-99B4-8C53A358C16E}" type="slidenum">
              <a:rPr lang="ca-ES" altLang="es-ES" sz="1200">
                <a:latin typeface="Times New Roman" panose="02020603050405020304" pitchFamily="18" charset="0"/>
              </a:rPr>
              <a:pPr/>
              <a:t>23</a:t>
            </a:fld>
            <a:endParaRPr lang="ca-ES" altLang="es-ES" sz="1200">
              <a:latin typeface="Times New Roman" panose="02020603050405020304" pitchFamily="18" charset="0"/>
            </a:endParaRPr>
          </a:p>
        </p:txBody>
      </p:sp>
      <p:sp>
        <p:nvSpPr>
          <p:cNvPr id="29699" name="Rectangle 7">
            <a:extLst>
              <a:ext uri="{FF2B5EF4-FFF2-40B4-BE49-F238E27FC236}">
                <a16:creationId xmlns:a16="http://schemas.microsoft.com/office/drawing/2014/main" id="{AAECE0B8-F79D-44B0-8331-C90198AE5CF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282" tIns="45142" rIns="90282" bIns="45142" anchor="b"/>
          <a:lstStyle>
            <a:lvl1pPr defTabSz="903288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/>
            <a:fld id="{AA3910AF-A485-4F93-8558-B11EB9CFBFE4}" type="slidenum">
              <a:rPr lang="es-ES" altLang="es-ES" sz="1200">
                <a:latin typeface="Times New Roman" panose="02020603050405020304" pitchFamily="18" charset="0"/>
              </a:rPr>
              <a:pPr algn="r" eaLnBrk="1" hangingPunct="1"/>
              <a:t>23</a:t>
            </a:fld>
            <a:endParaRPr lang="es-ES" altLang="es-ES" sz="1200">
              <a:latin typeface="Times New Roman" panose="02020603050405020304" pitchFamily="18" charset="0"/>
            </a:endParaRPr>
          </a:p>
        </p:txBody>
      </p:sp>
      <p:sp>
        <p:nvSpPr>
          <p:cNvPr id="29700" name="Rectangle 2">
            <a:extLst>
              <a:ext uri="{FF2B5EF4-FFF2-40B4-BE49-F238E27FC236}">
                <a16:creationId xmlns:a16="http://schemas.microsoft.com/office/drawing/2014/main" id="{B5786204-94D3-4087-968F-B6363E7FFE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1100"/>
          </a:xfrm>
          <a:ln/>
        </p:spPr>
      </p:sp>
      <p:sp>
        <p:nvSpPr>
          <p:cNvPr id="29701" name="Rectangle 3">
            <a:extLst>
              <a:ext uri="{FF2B5EF4-FFF2-40B4-BE49-F238E27FC236}">
                <a16:creationId xmlns:a16="http://schemas.microsoft.com/office/drawing/2014/main" id="{922DB605-C0EF-473C-BAFE-2EE7EC33FE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40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282" tIns="45142" rIns="90282" bIns="45142"/>
          <a:lstStyle/>
          <a:p>
            <a:pPr eaLnBrk="1" hangingPunct="1"/>
            <a:endParaRPr lang="es-ES_tradnl" alt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a-ES"/>
              <a:t>Feu clic aquí per editar l'estil de subtítols del patró.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1B1802-9F07-4461-B351-8E257F780D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355343-889C-436D-BB06-E02046C8E3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69D976E-C8A7-42B0-AB4F-019DEBB051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B74D00-3AC9-45B3-822D-DBFCD83DFF11}" type="slidenum">
              <a:rPr lang="ca-ES" altLang="ca-ES"/>
              <a:pPr/>
              <a:t>‹#›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843661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DA12129-A5C5-4323-BD00-47B5C7AA3A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9E6897C-82FB-457F-8C73-B5290DBCD7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E1465CD-E589-460D-935E-2DE6CD7470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44E35-3ACE-44C4-A151-4BA8D5B7E376}" type="slidenum">
              <a:rPr lang="ca-ES" altLang="ca-ES"/>
              <a:pPr/>
              <a:t>‹#›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1356859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DAED82A-6A98-41A4-9AF0-80D6238E2C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1E8A698-C8FB-459C-B8B7-A88C479694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89A6B46-47C2-4A53-99F2-12BADB30C2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FB9A7E-2478-47F7-8EC7-9DFBE3812D1E}" type="slidenum">
              <a:rPr lang="ca-ES" altLang="ca-ES"/>
              <a:pPr/>
              <a:t>‹#›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256235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90370DD-797A-4AA4-802E-F5A29160C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A8CDF6D-656E-416E-A35D-0AAED281AC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2551A4E-816B-40FB-B109-E6CB3795D9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9DCAD7-C153-41BA-B144-EAE9D6644966}" type="slidenum">
              <a:rPr lang="ca-ES" altLang="ca-ES"/>
              <a:pPr/>
              <a:t>‹#›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1608397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a-ES"/>
              <a:t>Feu clic aquí per editar els estils de text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93513AF-22A2-4AB7-9A16-07F3A200B2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4DCD33-A413-4846-98A3-616AAFB2E7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F7C69B-399B-4F40-B909-C8665EC6F4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D73FC1-73CC-4A03-ADF3-407E78FCD5DE}" type="slidenum">
              <a:rPr lang="ca-ES" altLang="ca-ES"/>
              <a:pPr/>
              <a:t>‹#›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702128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A41D652-4592-48EA-9DCA-5C6281DB4A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9C53DE-AE7A-46D4-AE74-FF611D78CC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B820D14-88B7-42C6-9FA2-FF1692C967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5975C2-ECFF-4208-BF1B-90D91A704C81}" type="slidenum">
              <a:rPr lang="ca-ES" altLang="ca-ES"/>
              <a:pPr/>
              <a:t>‹#›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139865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aquí per editar els estils de text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aquí per editar els estils de text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3241258-366E-45CD-B28B-6F91943DDE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F3AEF07-421C-4644-9383-23E2DE53F0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D8DAF12-9EB5-4956-924A-9901D857B9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522A41-8A46-44A1-ABC7-E349247C8AF6}" type="slidenum">
              <a:rPr lang="ca-ES" altLang="ca-ES"/>
              <a:pPr/>
              <a:t>‹#›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810312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1A902AB-9FE3-4915-BED5-C363647556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3C4AEEE-5D8F-413F-A844-85F365F23A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3839DDD-A175-47E1-BCFC-C3512A7329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BC6311-D843-49B0-A225-9D301D001925}" type="slidenum">
              <a:rPr lang="ca-ES" altLang="ca-ES"/>
              <a:pPr/>
              <a:t>‹#›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328329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E66000A-4208-4766-B929-C1B6B7E597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173616E-B939-4661-932C-40693D824C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6DA0472-C659-48E4-90E7-22111E0C9D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FD084F-6F36-44F7-AC42-89546C389F6A}" type="slidenum">
              <a:rPr lang="ca-ES" altLang="ca-ES"/>
              <a:pPr/>
              <a:t>‹#›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1315269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/>
              <a:t>Feu clic aquí per editar els estils de text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6ABB95-6ABF-4032-A784-521CA247F1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7FBDCB-65C1-4157-A3C6-26DC87FC37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EB7E6C-FDAA-4EDB-B56C-467B42536B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1C5FA0-DB2E-4217-8A53-E6AC6B69CD7F}" type="slidenum">
              <a:rPr lang="ca-ES" altLang="ca-ES"/>
              <a:pPr/>
              <a:t>‹#›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4090425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/>
              <a:t>Feu clic aquí per editar els estils de text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CD6928-0244-47AE-BC40-C4BECD9D83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E1C2FE-3ABB-4E41-9F50-4F3626E316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368A66-A3BB-4770-A627-423A5873F0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4BFB61-6497-4009-8DC1-4483E2328277}" type="slidenum">
              <a:rPr lang="ca-ES" altLang="ca-ES"/>
              <a:pPr/>
              <a:t>‹#›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2270468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0FF3B92-5A27-453B-9D47-20C9327979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a-ES" altLang="es-ES"/>
              <a:t>Haga clic para modificar el estilo de título del patrón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3AAD13C-CDDD-4662-B6D9-681CA2CEC0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 altLang="es-ES"/>
              <a:t>Haga clic para modificar el estilo de texto del patrón</a:t>
            </a:r>
          </a:p>
          <a:p>
            <a:pPr lvl="1"/>
            <a:r>
              <a:rPr lang="ca-ES" altLang="es-ES"/>
              <a:t>Segundo nivel</a:t>
            </a:r>
          </a:p>
          <a:p>
            <a:pPr lvl="2"/>
            <a:r>
              <a:rPr lang="ca-ES" altLang="es-ES"/>
              <a:t>Tercer nivel</a:t>
            </a:r>
          </a:p>
          <a:p>
            <a:pPr lvl="3"/>
            <a:r>
              <a:rPr lang="ca-ES" altLang="es-ES"/>
              <a:t>Cuarto nivel</a:t>
            </a:r>
          </a:p>
          <a:p>
            <a:pPr lvl="4"/>
            <a:r>
              <a:rPr lang="ca-ES" altLang="es-ES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8B3EC50-EC5E-4160-B8BC-525F8D48902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FontTx/>
              <a:buNone/>
              <a:defRPr sz="1400">
                <a:latin typeface="+mn-lt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D112188-B34E-4E2E-8870-9B4C445800D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1400">
                <a:latin typeface="+mn-lt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9C4E43A-D36D-4CD7-B025-41CC76C9CF1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anose="02020603050405020304" pitchFamily="18" charset="0"/>
              </a:defRPr>
            </a:lvl1pPr>
          </a:lstStyle>
          <a:p>
            <a:fld id="{74EAEB82-87EF-46B7-9E86-29C3B03F37D9}" type="slidenum">
              <a:rPr lang="ca-ES" altLang="ca-ES"/>
              <a:pPr/>
              <a:t>‹#›</a:t>
            </a:fld>
            <a:endParaRPr lang="ca-ES" alt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sia.uab.es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ab.cat/web/mobilitat-i-intercanvi-internacional/programes-de-mobilitat-i-intercanvi-internacional/informacio-seleccionats-curs-2021/22-1345831941992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sepie.es/e-sepie/index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alliance4universities.eu/ayudas-a-la-movilidad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agaur.gencat.cat/es/beques-i-ajuts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ab.cat/doc/CertificadoExistenciaCoberturaSeguro" TargetMode="External"/><Relationship Id="rId2" Type="http://schemas.openxmlformats.org/officeDocument/2006/relationships/hyperlink" Target="http://www.uab.cat/doc/CertificatEstada_Propi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ab.cat/mobilitat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sia.uab.e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ab.cat/doc/CertificatEstada_UABExchang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sia.uab.es/" TargetMode="External"/><Relationship Id="rId4" Type="http://schemas.openxmlformats.org/officeDocument/2006/relationships/hyperlink" Target="http://www.uab.cat/doc/CertificatEstada_Propi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internacional.propi@uab.ca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seuelectronica.uab.cat/registre-presencial" TargetMode="External"/><Relationship Id="rId2" Type="http://schemas.openxmlformats.org/officeDocument/2006/relationships/hyperlink" Target="https://www.idcat.cat/idcat/ciutada/menu.d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oc.cat/knowledge-base/on-es-pot-obtenir-lidcat/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sia.uab.cat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mailto:uab.exchange.programme@uab.cat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maps/d/viewer?mid=1rkChNvxuFQCDarrJsvOFPgkL05M&amp;ll=8.541216076350095%2C39.40935204999994&amp;z=2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erveromnibus.omnibusbcn.com/GestorCotizaciones/Portal_Menu_UAB_Movilidad.php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sia.uab.es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sia.uab.e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AD7F5F9-7CFE-4C2B-B39A-B9E1F1B5643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00088" y="1052513"/>
            <a:ext cx="7772400" cy="3240087"/>
          </a:xfrm>
        </p:spPr>
        <p:txBody>
          <a:bodyPr/>
          <a:lstStyle/>
          <a:p>
            <a:r>
              <a:rPr lang="es-ES" altLang="es-ES" b="1" dirty="0">
                <a:solidFill>
                  <a:srgbClr val="00B05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UAB Exchange Programme 2022/23</a:t>
            </a:r>
            <a:br>
              <a:rPr lang="es-ES" altLang="es-ES" sz="4000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br>
              <a:rPr lang="es-ES" altLang="es-ES" sz="4000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s-ES" altLang="es-ES" sz="3600" b="1" dirty="0" err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Sessió</a:t>
            </a:r>
            <a:r>
              <a:rPr lang="es-ES" altLang="es-ES" sz="3600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informativa </a:t>
            </a:r>
            <a:r>
              <a:rPr lang="es-ES" altLang="es-ES" sz="3600" b="1" dirty="0" err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estudiants</a:t>
            </a:r>
            <a:r>
              <a:rPr lang="es-ES" altLang="es-ES" sz="3600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es-ES" altLang="es-ES" sz="3600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s-ES" altLang="es-ES" sz="3600" b="1" dirty="0" err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amb</a:t>
            </a:r>
            <a:r>
              <a:rPr lang="es-ES" altLang="es-ES" sz="3600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altLang="es-ES" sz="3600" b="1" dirty="0" err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plaça</a:t>
            </a:r>
            <a:r>
              <a:rPr lang="es-ES" altLang="es-ES" sz="3600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altLang="es-ES" sz="3600" b="1" dirty="0" err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assignada</a:t>
            </a:r>
            <a:endParaRPr lang="ca-ES" altLang="es-ES" sz="4000" b="1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099" name="Picture 6">
            <a:extLst>
              <a:ext uri="{FF2B5EF4-FFF2-40B4-BE49-F238E27FC236}">
                <a16:creationId xmlns:a16="http://schemas.microsoft.com/office/drawing/2014/main" id="{730F5AFE-39B3-494E-B2A6-E6479A960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4868863"/>
            <a:ext cx="2044700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9B91FD8E-2C4E-4144-9B28-1FD5996EAA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936625"/>
          </a:xfrm>
        </p:spPr>
        <p:txBody>
          <a:bodyPr/>
          <a:lstStyle/>
          <a:p>
            <a:pPr algn="l"/>
            <a:r>
              <a:rPr lang="ca-ES" altLang="es-ES" b="1">
                <a:solidFill>
                  <a:srgbClr val="00B050"/>
                </a:solidFill>
                <a:latin typeface="Calibri" panose="020F0502020204030204" pitchFamily="34" charset="0"/>
              </a:rPr>
              <a:t>Document de compromís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DDF2BCA6-DDF6-45F0-8FEF-BFCEFC48F7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9925" y="1196975"/>
            <a:ext cx="8151813" cy="5043488"/>
          </a:xfrm>
        </p:spPr>
        <p:txBody>
          <a:bodyPr/>
          <a:lstStyle/>
          <a:p>
            <a:pPr algn="just">
              <a:defRPr/>
            </a:pPr>
            <a:r>
              <a:rPr lang="ca-ES" sz="2800" dirty="0">
                <a:latin typeface="Calibri" panose="020F0502020204030204" pitchFamily="34" charset="0"/>
              </a:rPr>
              <a:t>És el document on es detallen les </a:t>
            </a:r>
            <a:r>
              <a:rPr lang="ca-ES" sz="2800" b="1" dirty="0">
                <a:latin typeface="Calibri" panose="020F0502020204030204" pitchFamily="34" charset="0"/>
              </a:rPr>
              <a:t>condicions del programa </a:t>
            </a:r>
            <a:r>
              <a:rPr lang="ca-ES" sz="2800" dirty="0">
                <a:latin typeface="Calibri" panose="020F0502020204030204" pitchFamily="34" charset="0"/>
              </a:rPr>
              <a:t>i haurà d’anar signat per l’estudiant, que es compromet a </a:t>
            </a:r>
            <a:r>
              <a:rPr lang="ca-ES" sz="2800" b="1" dirty="0">
                <a:latin typeface="Calibri" panose="020F0502020204030204" pitchFamily="34" charset="0"/>
              </a:rPr>
              <a:t>complir la normativa d’intercanvis </a:t>
            </a:r>
            <a:r>
              <a:rPr lang="ca-ES" sz="2800" dirty="0">
                <a:latin typeface="Calibri" panose="020F0502020204030204" pitchFamily="34" charset="0"/>
              </a:rPr>
              <a:t>de la UAB, així com a </a:t>
            </a:r>
            <a:r>
              <a:rPr lang="ca-ES" sz="2800" b="1" dirty="0">
                <a:latin typeface="Calibri" panose="020F0502020204030204" pitchFamily="34" charset="0"/>
              </a:rPr>
              <a:t>respectar la normativa del país i de la universitat d’acollida</a:t>
            </a:r>
            <a:r>
              <a:rPr lang="ca-ES" sz="2800" dirty="0">
                <a:latin typeface="Calibri" panose="020F0502020204030204" pitchFamily="34" charset="0"/>
              </a:rPr>
              <a:t>.</a:t>
            </a:r>
          </a:p>
          <a:p>
            <a:pPr marL="0" indent="0">
              <a:buFontTx/>
              <a:buNone/>
              <a:defRPr/>
            </a:pPr>
            <a:endParaRPr lang="ca-ES" altLang="ca-ES" sz="2000" dirty="0">
              <a:latin typeface="Calibri" panose="020F0502020204030204" pitchFamily="34" charset="0"/>
            </a:endParaRPr>
          </a:p>
          <a:p>
            <a:pPr algn="just">
              <a:defRPr/>
            </a:pPr>
            <a:r>
              <a:rPr lang="ca-ES" sz="2800" u="sng" dirty="0">
                <a:solidFill>
                  <a:srgbClr val="000000"/>
                </a:solidFill>
                <a:latin typeface="Calibri" panose="020F0502020204030204" pitchFamily="34" charset="0"/>
              </a:rPr>
              <a:t>A partir del mes de maig</a:t>
            </a:r>
            <a:r>
              <a:rPr lang="ca-ES" sz="28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ca-ES" altLang="es-ES" sz="2800" dirty="0">
                <a:solidFill>
                  <a:srgbClr val="000000"/>
                </a:solidFill>
                <a:latin typeface="Calibri" panose="020F0502020204030204" pitchFamily="34" charset="0"/>
              </a:rPr>
              <a:t>haureu de descarregar el “</a:t>
            </a:r>
            <a:r>
              <a:rPr lang="ca-ES" altLang="es-ES" sz="2800" b="1" i="1" dirty="0">
                <a:solidFill>
                  <a:srgbClr val="000000"/>
                </a:solidFill>
                <a:latin typeface="Calibri" panose="020F0502020204030204" pitchFamily="34" charset="0"/>
              </a:rPr>
              <a:t>Compromís”</a:t>
            </a:r>
            <a:r>
              <a:rPr lang="ca-ES" altLang="es-ES" sz="2800" dirty="0">
                <a:solidFill>
                  <a:srgbClr val="000000"/>
                </a:solidFill>
                <a:latin typeface="Calibri" panose="020F0502020204030204" pitchFamily="34" charset="0"/>
              </a:rPr>
              <a:t>, de la pàgina </a:t>
            </a:r>
            <a:r>
              <a:rPr lang="ca-ES" altLang="es-ES" sz="2800" dirty="0">
                <a:solidFill>
                  <a:srgbClr val="000000"/>
                </a:solidFill>
                <a:latin typeface="Calibri" panose="020F0502020204030204" pitchFamily="34" charset="0"/>
                <a:hlinkClick r:id="rId2"/>
              </a:rPr>
              <a:t>SIA</a:t>
            </a:r>
            <a:r>
              <a:rPr lang="ca-ES" altLang="es-ES" sz="2800" dirty="0">
                <a:solidFill>
                  <a:srgbClr val="000000"/>
                </a:solidFill>
                <a:latin typeface="Calibri" panose="020F0502020204030204" pitchFamily="34" charset="0"/>
              </a:rPr>
              <a:t> a l’Àrea Personal del vostre intercanvi (Sol·licitud i Consulta d’intercanvi OUT), signar-lo i carregar-lo al mateix lloc.</a:t>
            </a:r>
            <a:endParaRPr lang="ca-ES" sz="2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F132D056-32EC-42AE-9310-CEAE033059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8062913" cy="936625"/>
          </a:xfrm>
        </p:spPr>
        <p:txBody>
          <a:bodyPr/>
          <a:lstStyle/>
          <a:p>
            <a:pPr algn="l"/>
            <a:r>
              <a:rPr lang="ca-ES" altLang="es-ES" sz="3700" b="1">
                <a:solidFill>
                  <a:srgbClr val="00B050"/>
                </a:solidFill>
                <a:latin typeface="Calibri" panose="020F0502020204030204" pitchFamily="34" charset="0"/>
              </a:rPr>
              <a:t>Acord acadèmic – Learning agreement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A3BD2F27-81D0-4224-9B89-7DC52BBF70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052513"/>
            <a:ext cx="8353425" cy="5043487"/>
          </a:xfrm>
        </p:spPr>
        <p:txBody>
          <a:bodyPr/>
          <a:lstStyle/>
          <a:p>
            <a:pPr algn="just">
              <a:defRPr/>
            </a:pPr>
            <a:r>
              <a:rPr lang="ca-ES" sz="2800" dirty="0">
                <a:latin typeface="Calibri" panose="020F0502020204030204" pitchFamily="34" charset="0"/>
              </a:rPr>
              <a:t>Tots els estudiants d’intercanvi haureu de tramitar el </a:t>
            </a:r>
            <a:r>
              <a:rPr lang="ca-ES" sz="2800" b="1" dirty="0">
                <a:latin typeface="Calibri" panose="020F0502020204030204" pitchFamily="34" charset="0"/>
              </a:rPr>
              <a:t>Learning </a:t>
            </a:r>
            <a:r>
              <a:rPr lang="ca-ES" sz="2800" b="1" dirty="0" err="1">
                <a:latin typeface="Calibri" panose="020F0502020204030204" pitchFamily="34" charset="0"/>
              </a:rPr>
              <a:t>Agreement</a:t>
            </a:r>
            <a:r>
              <a:rPr lang="ca-ES" sz="2800" dirty="0">
                <a:latin typeface="Calibri" panose="020F0502020204030204" pitchFamily="34" charset="0"/>
              </a:rPr>
              <a:t> que és el document en el qual la persona coordinadora d’intercanvi i l’alumnat </a:t>
            </a:r>
            <a:r>
              <a:rPr lang="ca-ES" sz="2800" b="1" dirty="0">
                <a:latin typeface="Calibri" panose="020F0502020204030204" pitchFamily="34" charset="0"/>
              </a:rPr>
              <a:t>acorden</a:t>
            </a:r>
            <a:r>
              <a:rPr lang="ca-ES" sz="2800" dirty="0">
                <a:latin typeface="Calibri" panose="020F0502020204030204" pitchFamily="34" charset="0"/>
              </a:rPr>
              <a:t> les assignatures que es cursaran a la universitat de destinació i la correspondència amb les assignatures matriculades a la UAB.</a:t>
            </a:r>
          </a:p>
          <a:p>
            <a:pPr algn="just">
              <a:defRPr/>
            </a:pPr>
            <a:r>
              <a:rPr lang="ca-ES" sz="2800" dirty="0">
                <a:latin typeface="Calibri" panose="020F0502020204030204" pitchFamily="34" charset="0"/>
              </a:rPr>
              <a:t>Un cop a destinació és possible </a:t>
            </a:r>
            <a:r>
              <a:rPr lang="ca-ES" sz="2800" b="1" dirty="0">
                <a:latin typeface="Calibri" panose="020F0502020204030204" pitchFamily="34" charset="0"/>
              </a:rPr>
              <a:t>modificar el </a:t>
            </a:r>
            <a:r>
              <a:rPr lang="ca-ES" sz="2800" b="1" dirty="0" err="1">
                <a:latin typeface="Calibri" panose="020F0502020204030204" pitchFamily="34" charset="0"/>
              </a:rPr>
              <a:t>learning</a:t>
            </a:r>
            <a:r>
              <a:rPr lang="ca-ES" sz="2800" b="1" dirty="0">
                <a:latin typeface="Calibri" panose="020F0502020204030204" pitchFamily="34" charset="0"/>
              </a:rPr>
              <a:t> </a:t>
            </a:r>
            <a:r>
              <a:rPr lang="ca-ES" sz="2800" b="1" dirty="0" err="1">
                <a:latin typeface="Calibri" panose="020F0502020204030204" pitchFamily="34" charset="0"/>
              </a:rPr>
              <a:t>agreement</a:t>
            </a:r>
            <a:r>
              <a:rPr lang="ca-ES" sz="2800" dirty="0">
                <a:latin typeface="Calibri" panose="020F0502020204030204" pitchFamily="34" charset="0"/>
              </a:rPr>
              <a:t>, sempre amb autorització de la persona coordinadora d’intercanvis.</a:t>
            </a:r>
          </a:p>
          <a:p>
            <a:pPr algn="just">
              <a:defRPr/>
            </a:pPr>
            <a:r>
              <a:rPr lang="ca-ES" altLang="es-ES" sz="2800" b="1" dirty="0">
                <a:latin typeface="Calibri" panose="020F0502020204030204" pitchFamily="34" charset="0"/>
              </a:rPr>
              <a:t>Per consultes sobre aquest tema adreceu-vos a l’Oficina d’Intercanvis de la Gestió Acadèmica.</a:t>
            </a: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ca-ES" altLang="es-ES" sz="2800" dirty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ca-ES" altLang="es-E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98312C5-9BFA-4149-AFE5-BC844AA137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936625"/>
          </a:xfrm>
        </p:spPr>
        <p:txBody>
          <a:bodyPr/>
          <a:lstStyle/>
          <a:p>
            <a:pPr algn="l"/>
            <a:r>
              <a:rPr lang="es-ES" altLang="es-ES" b="1">
                <a:solidFill>
                  <a:srgbClr val="00B050"/>
                </a:solidFill>
                <a:latin typeface="Calibri" panose="020F0502020204030204" pitchFamily="34" charset="0"/>
              </a:rPr>
              <a:t>Normativa d’intercanvis</a:t>
            </a:r>
            <a:endParaRPr lang="ca-ES" altLang="es-ES" b="1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474F50E0-2391-4DE4-B37E-64D3700A03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41438"/>
            <a:ext cx="7772400" cy="5027204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s-ES" altLang="es-ES" sz="2800" dirty="0"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ca-ES" altLang="es-ES" sz="2800" dirty="0">
                <a:latin typeface="Calibri"/>
                <a:cs typeface="Calibri"/>
              </a:rPr>
              <a:t>Nombre de crèdits a </a:t>
            </a:r>
            <a:r>
              <a:rPr lang="ca-ES" altLang="es-ES" sz="2800" b="1" u="sng" dirty="0">
                <a:latin typeface="Calibri"/>
                <a:cs typeface="Calibri"/>
              </a:rPr>
              <a:t>matricular</a:t>
            </a:r>
            <a:r>
              <a:rPr lang="ca-ES" altLang="es-ES" sz="2800" dirty="0">
                <a:latin typeface="Calibri"/>
                <a:cs typeface="Calibri"/>
              </a:rPr>
              <a:t>:</a:t>
            </a:r>
          </a:p>
          <a:p>
            <a:pPr lvl="1">
              <a:lnSpc>
                <a:spcPct val="80000"/>
              </a:lnSpc>
              <a:defRPr/>
            </a:pPr>
            <a:r>
              <a:rPr lang="ca-ES" altLang="es-ES" sz="2400" dirty="0">
                <a:latin typeface="Calibri"/>
                <a:cs typeface="Calibri"/>
              </a:rPr>
              <a:t>Per a estades anuals =&gt; mínim </a:t>
            </a:r>
            <a:r>
              <a:rPr lang="ca-ES" altLang="es-ES" sz="2400" b="1" dirty="0">
                <a:latin typeface="Calibri"/>
                <a:cs typeface="Calibri"/>
              </a:rPr>
              <a:t>30 crèdits </a:t>
            </a:r>
          </a:p>
          <a:p>
            <a:pPr lvl="1">
              <a:lnSpc>
                <a:spcPct val="80000"/>
              </a:lnSpc>
              <a:defRPr/>
            </a:pPr>
            <a:r>
              <a:rPr lang="ca-ES" altLang="es-ES" sz="2400" dirty="0">
                <a:latin typeface="Calibri"/>
                <a:cs typeface="Calibri"/>
              </a:rPr>
              <a:t>Per a estades semestrals =&gt; mínim </a:t>
            </a:r>
            <a:r>
              <a:rPr lang="ca-ES" altLang="es-ES" sz="2400" b="1" dirty="0">
                <a:latin typeface="Calibri"/>
                <a:cs typeface="Calibri"/>
              </a:rPr>
              <a:t>15 crèdits</a:t>
            </a: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ca-ES" altLang="es-ES" sz="1400" dirty="0">
              <a:latin typeface="Calibri" panose="020F0502020204030204" pitchFamily="34" charset="0"/>
              <a:cs typeface="Calibri"/>
            </a:endParaRPr>
          </a:p>
          <a:p>
            <a:pPr>
              <a:lnSpc>
                <a:spcPct val="80000"/>
              </a:lnSpc>
              <a:defRPr/>
            </a:pPr>
            <a:r>
              <a:rPr lang="ca-ES" altLang="es-ES" sz="2800" dirty="0">
                <a:latin typeface="Calibri"/>
                <a:cs typeface="Calibri"/>
              </a:rPr>
              <a:t>Per poder cobrar l’ajut, un cop finalitzada l’estada  s’han hagut de </a:t>
            </a:r>
            <a:r>
              <a:rPr lang="ca-ES" altLang="es-ES" sz="2800" b="1" u="sng" dirty="0">
                <a:latin typeface="Calibri"/>
                <a:cs typeface="Calibri"/>
              </a:rPr>
              <a:t>superar</a:t>
            </a:r>
            <a:r>
              <a:rPr lang="ca-ES" altLang="es-ES" sz="2800" dirty="0">
                <a:latin typeface="Calibri"/>
                <a:cs typeface="Calibri"/>
              </a:rPr>
              <a:t> com a mínim:</a:t>
            </a:r>
          </a:p>
          <a:p>
            <a:pPr lvl="1">
              <a:lnSpc>
                <a:spcPct val="80000"/>
              </a:lnSpc>
              <a:defRPr/>
            </a:pPr>
            <a:r>
              <a:rPr lang="ca-ES" altLang="es-ES" sz="2400" b="1" dirty="0">
                <a:latin typeface="Calibri"/>
                <a:cs typeface="Calibri"/>
              </a:rPr>
              <a:t>20 crèdits </a:t>
            </a:r>
            <a:r>
              <a:rPr lang="ca-ES" altLang="es-ES" sz="2400" dirty="0">
                <a:latin typeface="Calibri"/>
                <a:cs typeface="Calibri"/>
              </a:rPr>
              <a:t>(estades anuals)</a:t>
            </a:r>
          </a:p>
          <a:p>
            <a:pPr lvl="1">
              <a:lnSpc>
                <a:spcPct val="80000"/>
              </a:lnSpc>
              <a:defRPr/>
            </a:pPr>
            <a:r>
              <a:rPr lang="ca-ES" altLang="es-ES" sz="2400" b="1" dirty="0">
                <a:latin typeface="Calibri"/>
                <a:cs typeface="Calibri"/>
              </a:rPr>
              <a:t>10 crèdits </a:t>
            </a:r>
            <a:r>
              <a:rPr lang="ca-ES" altLang="es-ES" sz="2400" dirty="0">
                <a:latin typeface="Calibri"/>
                <a:cs typeface="Calibri"/>
              </a:rPr>
              <a:t>(estades semestrals)</a:t>
            </a:r>
          </a:p>
          <a:p>
            <a:pPr lvl="2">
              <a:lnSpc>
                <a:spcPct val="80000"/>
              </a:lnSpc>
              <a:defRPr/>
            </a:pPr>
            <a:r>
              <a:rPr lang="ca-ES" sz="2000" b="1" dirty="0">
                <a:latin typeface="Calibri"/>
                <a:cs typeface="Calibri"/>
              </a:rPr>
              <a:t>En cas de tenir ajut econòmic, la no superació d’aquest nombre de crèdits implicarà la devolució de l’ajut.</a:t>
            </a:r>
            <a:endParaRPr lang="ca-ES" sz="2000" dirty="0">
              <a:latin typeface="Calibri"/>
              <a:ea typeface="+mn-lt"/>
              <a:cs typeface="+mn-lt"/>
            </a:endParaRPr>
          </a:p>
          <a:p>
            <a:pPr lvl="1">
              <a:lnSpc>
                <a:spcPct val="80000"/>
              </a:lnSpc>
              <a:buFontTx/>
              <a:buChar char="–"/>
              <a:defRPr/>
            </a:pPr>
            <a:endParaRPr lang="es-ES" altLang="es-ES" sz="2400" dirty="0">
              <a:solidFill>
                <a:srgbClr val="000000"/>
              </a:solidFill>
              <a:latin typeface="Calibri" panose="020F0502020204030204" pitchFamily="34" charset="0"/>
              <a:cs typeface="Calibri"/>
            </a:endParaRPr>
          </a:p>
          <a:p>
            <a:pPr lvl="1">
              <a:lnSpc>
                <a:spcPct val="80000"/>
              </a:lnSpc>
              <a:defRPr/>
            </a:pPr>
            <a:endParaRPr lang="es-ES" altLang="es-ES" sz="2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s-ES" altLang="es-ES" sz="12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80000"/>
              </a:lnSpc>
              <a:buFontTx/>
              <a:buChar char="–"/>
              <a:defRPr/>
            </a:pPr>
            <a:endParaRPr lang="ca-ES" altLang="es-ES" sz="2400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CD1B7B5-BC03-4C36-AEA7-D8B0F563C2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7761287" cy="503238"/>
          </a:xfrm>
        </p:spPr>
        <p:txBody>
          <a:bodyPr/>
          <a:lstStyle/>
          <a:p>
            <a:pPr algn="l"/>
            <a:r>
              <a:rPr lang="es-ES" altLang="es-ES" b="1">
                <a:solidFill>
                  <a:srgbClr val="00B050"/>
                </a:solidFill>
                <a:latin typeface="Calibri" panose="020F0502020204030204" pitchFamily="34" charset="0"/>
              </a:rPr>
              <a:t>Ajuts econòmics (1/8)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0335D6C-08CE-4F8A-AA00-30B8AF111A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7088" y="915988"/>
            <a:ext cx="7989887" cy="5043487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ca-ES" sz="1100" dirty="0">
              <a:latin typeface="Calibri" panose="020F0502020204030204" pitchFamily="34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ca-ES" sz="2800" dirty="0">
                <a:latin typeface="Calibri" panose="020F0502020204030204" pitchFamily="34" charset="0"/>
              </a:rPr>
              <a:t>El fet de tenir plaça assignada no garanteix </a:t>
            </a:r>
            <a:br>
              <a:rPr lang="ca-ES" sz="2800" dirty="0">
                <a:latin typeface="Calibri" panose="020F0502020204030204" pitchFamily="34" charset="0"/>
              </a:rPr>
            </a:br>
            <a:r>
              <a:rPr lang="ca-ES" sz="2800" dirty="0">
                <a:latin typeface="Calibri" panose="020F0502020204030204" pitchFamily="34" charset="0"/>
              </a:rPr>
              <a:t>la concessió de beca o ajut econòmic. </a:t>
            </a:r>
          </a:p>
          <a:p>
            <a:pPr algn="just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a-ES" sz="2800" dirty="0">
                <a:latin typeface="Calibri" panose="020F0502020204030204" pitchFamily="34" charset="0"/>
              </a:rPr>
              <a:t>La resolució dels ajuts es publicarà </a:t>
            </a:r>
            <a:r>
              <a:rPr lang="ca-ES" sz="2800" b="1" dirty="0">
                <a:latin typeface="Calibri" panose="020F0502020204030204" pitchFamily="34" charset="0"/>
              </a:rPr>
              <a:t>al mes d’abril </a:t>
            </a:r>
            <a:r>
              <a:rPr lang="ca-ES" sz="2800" dirty="0">
                <a:latin typeface="Calibri" panose="020F0502020204030204" pitchFamily="34" charset="0"/>
              </a:rPr>
              <a:t>al web de la UAB</a:t>
            </a:r>
            <a:r>
              <a:rPr lang="ca-ES" sz="2800" b="1" dirty="0">
                <a:latin typeface="Calibri" panose="020F0502020204030204" pitchFamily="34" charset="0"/>
              </a:rPr>
              <a:t> </a:t>
            </a:r>
            <a:r>
              <a:rPr lang="ca-ES" altLang="ca-ES" sz="2800" b="1" u="sng" dirty="0" err="1">
                <a:solidFill>
                  <a:srgbClr val="3333FF"/>
                </a:solidFill>
                <a:latin typeface="Calibri" panose="020F0502020204030204" pitchFamily="34" charset="0"/>
                <a:hlinkClick r:id="rId2"/>
              </a:rPr>
              <a:t>UAB</a:t>
            </a:r>
            <a:r>
              <a:rPr lang="ca-ES" altLang="ca-ES" sz="2800" b="1" u="sng" dirty="0">
                <a:solidFill>
                  <a:srgbClr val="3333FF"/>
                </a:solidFill>
                <a:latin typeface="Calibri" panose="020F0502020204030204" pitchFamily="34" charset="0"/>
                <a:hlinkClick r:id="rId2"/>
              </a:rPr>
              <a:t> - </a:t>
            </a:r>
            <a:r>
              <a:rPr lang="ca-ES" altLang="ca-ES" sz="2800" b="1" u="sng" dirty="0" err="1">
                <a:solidFill>
                  <a:srgbClr val="3333FF"/>
                </a:solidFill>
                <a:latin typeface="Calibri" panose="020F0502020204030204" pitchFamily="34" charset="0"/>
                <a:hlinkClick r:id="rId2"/>
              </a:rPr>
              <a:t>Mobilititat</a:t>
            </a:r>
            <a:r>
              <a:rPr lang="ca-ES" altLang="ca-ES" sz="2800" b="1" u="sng" dirty="0">
                <a:solidFill>
                  <a:srgbClr val="3333FF"/>
                </a:solidFill>
                <a:latin typeface="Calibri" panose="020F0502020204030204" pitchFamily="34" charset="0"/>
                <a:hlinkClick r:id="rId2"/>
              </a:rPr>
              <a:t> i Intercanvi Internacional</a:t>
            </a:r>
            <a:endParaRPr lang="ca-ES" altLang="ca-ES" sz="2800" b="1" u="sng" dirty="0">
              <a:solidFill>
                <a:srgbClr val="3333FF"/>
              </a:solidFill>
              <a:latin typeface="Calibri" panose="020F0502020204030204" pitchFamily="34" charset="0"/>
            </a:endParaRPr>
          </a:p>
          <a:p>
            <a:pPr algn="just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ca-ES" sz="1200" b="1" u="sng" dirty="0">
              <a:solidFill>
                <a:srgbClr val="3333FF"/>
              </a:solidFill>
              <a:latin typeface="Calibri" panose="020F0502020204030204" pitchFamily="34" charset="0"/>
            </a:endParaRPr>
          </a:p>
          <a:p>
            <a:pPr algn="just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ca-ES" sz="1200" b="1" u="sng" dirty="0">
              <a:solidFill>
                <a:srgbClr val="3333FF"/>
              </a:solidFill>
              <a:latin typeface="Calibri" panose="020F0502020204030204" pitchFamily="34" charset="0"/>
            </a:endParaRPr>
          </a:p>
          <a:p>
            <a:pPr algn="just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a-ES" b="1" dirty="0">
                <a:latin typeface="Calibri" panose="020F0502020204030204" pitchFamily="34" charset="0"/>
              </a:rPr>
              <a:t>Ajuts de Mobilitat UAB Exchange Programme (Fons UAB):</a:t>
            </a:r>
          </a:p>
          <a:p>
            <a:pPr lvl="2">
              <a:lnSpc>
                <a:spcPct val="80000"/>
              </a:lnSpc>
              <a:defRPr/>
            </a:pPr>
            <a:endParaRPr lang="ca-ES" sz="800" dirty="0">
              <a:latin typeface="Calibri" panose="020F0502020204030204" pitchFamily="34" charset="0"/>
            </a:endParaRPr>
          </a:p>
          <a:p>
            <a:pPr lvl="2" algn="just">
              <a:lnSpc>
                <a:spcPct val="80000"/>
              </a:lnSpc>
              <a:defRPr/>
            </a:pPr>
            <a:r>
              <a:rPr lang="ca-ES" sz="2000" dirty="0">
                <a:latin typeface="Calibri" panose="020F0502020204030204" pitchFamily="34" charset="0"/>
              </a:rPr>
              <a:t>S’assignaran per ordre de nota de participació. </a:t>
            </a:r>
          </a:p>
          <a:p>
            <a:pPr marL="914400" lvl="2" indent="0" algn="just">
              <a:lnSpc>
                <a:spcPct val="80000"/>
              </a:lnSpc>
              <a:buFontTx/>
              <a:buNone/>
              <a:defRPr/>
            </a:pPr>
            <a:r>
              <a:rPr lang="ca-ES" sz="2000" b="1" dirty="0">
                <a:latin typeface="Calibri" panose="020F0502020204030204" pitchFamily="34" charset="0"/>
              </a:rPr>
              <a:t>    No cal fer sol·licitud.</a:t>
            </a:r>
          </a:p>
          <a:p>
            <a:pPr lvl="2">
              <a:lnSpc>
                <a:spcPct val="80000"/>
              </a:lnSpc>
              <a:defRPr/>
            </a:pPr>
            <a:r>
              <a:rPr lang="ca-ES" sz="2000" dirty="0">
                <a:latin typeface="Calibri" panose="020F0502020204030204" pitchFamily="34" charset="0"/>
              </a:rPr>
              <a:t>Imports:</a:t>
            </a:r>
          </a:p>
          <a:p>
            <a:pPr lvl="3">
              <a:lnSpc>
                <a:spcPct val="80000"/>
              </a:lnSpc>
              <a:defRPr/>
            </a:pPr>
            <a:r>
              <a:rPr lang="ca-ES" altLang="es-ES" sz="1800" dirty="0">
                <a:latin typeface="Calibri" panose="020F0502020204030204" pitchFamily="34" charset="0"/>
              </a:rPr>
              <a:t>Estada anual: 1.200€</a:t>
            </a:r>
          </a:p>
          <a:p>
            <a:pPr lvl="3">
              <a:lnSpc>
                <a:spcPct val="80000"/>
              </a:lnSpc>
              <a:defRPr/>
            </a:pPr>
            <a:r>
              <a:rPr lang="ca-ES" altLang="es-ES" sz="1800" dirty="0">
                <a:latin typeface="Calibri" panose="020F0502020204030204" pitchFamily="34" charset="0"/>
              </a:rPr>
              <a:t>Estada semestral: 750€</a:t>
            </a:r>
          </a:p>
          <a:p>
            <a:pPr lvl="3">
              <a:lnSpc>
                <a:spcPct val="80000"/>
              </a:lnSpc>
              <a:defRPr/>
            </a:pPr>
            <a:r>
              <a:rPr lang="ca-ES" altLang="es-ES" sz="1800" dirty="0">
                <a:latin typeface="Calibri" panose="020F0502020204030204" pitchFamily="34" charset="0"/>
              </a:rPr>
              <a:t>Estada igual o inferior a 3 mesos: 500€</a:t>
            </a:r>
            <a:endParaRPr lang="ca-ES" sz="1800" dirty="0">
              <a:latin typeface="Calibri" panose="020F0502020204030204" pitchFamily="34" charset="0"/>
            </a:endParaRP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s-ES" altLang="es-ES" sz="2800" dirty="0"/>
          </a:p>
          <a:p>
            <a:pPr>
              <a:lnSpc>
                <a:spcPct val="80000"/>
              </a:lnSpc>
              <a:defRPr/>
            </a:pPr>
            <a:endParaRPr lang="es-ES" altLang="es-ES" sz="2400" dirty="0"/>
          </a:p>
          <a:p>
            <a:pPr>
              <a:lnSpc>
                <a:spcPct val="80000"/>
              </a:lnSpc>
              <a:defRPr/>
            </a:pPr>
            <a:endParaRPr lang="es-ES" altLang="es-ES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335FAB06-764A-4C7E-BE62-DCB057AAA2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476250"/>
            <a:ext cx="7761288" cy="503238"/>
          </a:xfrm>
        </p:spPr>
        <p:txBody>
          <a:bodyPr/>
          <a:lstStyle/>
          <a:p>
            <a:pPr algn="l"/>
            <a:r>
              <a:rPr lang="es-ES" altLang="es-ES" b="1">
                <a:solidFill>
                  <a:srgbClr val="00B050"/>
                </a:solidFill>
                <a:latin typeface="Calibri" panose="020F0502020204030204" pitchFamily="34" charset="0"/>
              </a:rPr>
              <a:t>Ajuts econòmics (2/8)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749CCC4-A467-459E-9F06-353A136A47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052513"/>
            <a:ext cx="8064500" cy="5043487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ca-ES" sz="2600" dirty="0">
              <a:latin typeface="Calibri" panose="020F0502020204030204" pitchFamily="34" charset="0"/>
            </a:endParaRPr>
          </a:p>
          <a:p>
            <a:pPr algn="just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s-ES" sz="2800" b="1" dirty="0" err="1">
                <a:latin typeface="Calibri" panose="020F0502020204030204" pitchFamily="34" charset="0"/>
              </a:rPr>
              <a:t>Ajuts</a:t>
            </a:r>
            <a:r>
              <a:rPr lang="es-ES" sz="2800" b="1" dirty="0">
                <a:latin typeface="Calibri" panose="020F0502020204030204" pitchFamily="34" charset="0"/>
              </a:rPr>
              <a:t> </a:t>
            </a:r>
            <a:r>
              <a:rPr lang="es-ES" sz="2800" b="1" dirty="0" err="1">
                <a:latin typeface="Calibri" panose="020F0502020204030204" pitchFamily="34" charset="0"/>
              </a:rPr>
              <a:t>específics</a:t>
            </a:r>
            <a:r>
              <a:rPr lang="es-ES" sz="2800" b="1" dirty="0">
                <a:latin typeface="Calibri" panose="020F0502020204030204" pitchFamily="34" charset="0"/>
              </a:rPr>
              <a:t> per </a:t>
            </a:r>
            <a:r>
              <a:rPr lang="es-ES" sz="2800" b="1" dirty="0" err="1">
                <a:latin typeface="Calibri" panose="020F0502020204030204" pitchFamily="34" charset="0"/>
              </a:rPr>
              <a:t>intercanvis</a:t>
            </a:r>
            <a:r>
              <a:rPr lang="es-ES" sz="2800" b="1" dirty="0">
                <a:latin typeface="Calibri" panose="020F0502020204030204" pitchFamily="34" charset="0"/>
              </a:rPr>
              <a:t> a </a:t>
            </a:r>
            <a:r>
              <a:rPr lang="es-ES" sz="2800" b="1" dirty="0" err="1">
                <a:latin typeface="Calibri" panose="020F0502020204030204" pitchFamily="34" charset="0"/>
              </a:rPr>
              <a:t>Àsia</a:t>
            </a:r>
            <a:r>
              <a:rPr lang="es-ES" sz="2800" b="1" dirty="0">
                <a:latin typeface="Calibri" panose="020F0502020204030204" pitchFamily="34" charset="0"/>
              </a:rPr>
              <a:t>:</a:t>
            </a:r>
          </a:p>
          <a:p>
            <a:pPr marL="857250" lvl="1" indent="-457200" algn="just">
              <a:lnSpc>
                <a:spcPct val="80000"/>
              </a:lnSpc>
              <a:buFont typeface="+mj-lt"/>
              <a:buAutoNum type="arabicPeriod"/>
              <a:defRPr/>
            </a:pPr>
            <a:r>
              <a:rPr lang="es-ES" sz="1800" u="sng" dirty="0" err="1">
                <a:latin typeface="Calibri" panose="020F0502020204030204" pitchFamily="34" charset="0"/>
              </a:rPr>
              <a:t>Japó</a:t>
            </a:r>
            <a:r>
              <a:rPr lang="es-ES" sz="1800" u="sng" dirty="0">
                <a:latin typeface="Calibri" panose="020F0502020204030204" pitchFamily="34" charset="0"/>
              </a:rPr>
              <a:t>: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s-ES" sz="1600" dirty="0">
                <a:latin typeface="Calibri" panose="020F0502020204030204" pitchFamily="34" charset="0"/>
              </a:rPr>
              <a:t>a)	JASSO  80,000yens/mes o 669€/mes</a:t>
            </a:r>
          </a:p>
          <a:p>
            <a:pPr marL="800100" lvl="1" indent="-342900">
              <a:lnSpc>
                <a:spcPct val="80000"/>
              </a:lnSpc>
              <a:buFontTx/>
              <a:buAutoNum type="alphaLcParenR" startAt="2"/>
              <a:defRPr/>
            </a:pPr>
            <a:r>
              <a:rPr lang="es-ES" sz="1600" dirty="0">
                <a:latin typeface="Calibri" panose="020F0502020204030204" pitchFamily="34" charset="0"/>
              </a:rPr>
              <a:t>MEXT  (N2 japonés)  117,000yens/mes o 979€/mes</a:t>
            </a:r>
          </a:p>
          <a:p>
            <a:pPr marL="800100" lvl="1" indent="-342900">
              <a:lnSpc>
                <a:spcPct val="80000"/>
              </a:lnSpc>
              <a:buFontTx/>
              <a:buAutoNum type="alphaLcParenR" startAt="2"/>
              <a:defRPr/>
            </a:pPr>
            <a:endParaRPr lang="es-ES" sz="1600" dirty="0">
              <a:latin typeface="Calibri" panose="020F0502020204030204" pitchFamily="34" charset="0"/>
            </a:endParaRPr>
          </a:p>
          <a:p>
            <a:pPr marL="400050" lvl="1" indent="0" algn="just">
              <a:lnSpc>
                <a:spcPct val="80000"/>
              </a:lnSpc>
              <a:buFontTx/>
              <a:buNone/>
              <a:defRPr/>
            </a:pPr>
            <a:r>
              <a:rPr lang="es-ES" sz="1800" dirty="0">
                <a:latin typeface="Calibri" panose="020F0502020204030204" pitchFamily="34" charset="0"/>
              </a:rPr>
              <a:t>2.	</a:t>
            </a:r>
            <a:r>
              <a:rPr lang="es-ES" sz="1800" u="sng" dirty="0" err="1">
                <a:latin typeface="Calibri" panose="020F0502020204030204" pitchFamily="34" charset="0"/>
              </a:rPr>
              <a:t>Korea</a:t>
            </a:r>
            <a:r>
              <a:rPr lang="es-ES" sz="1800" u="sng" dirty="0">
                <a:latin typeface="Calibri" panose="020F0502020204030204" pitchFamily="34" charset="0"/>
              </a:rPr>
              <a:t>:</a:t>
            </a:r>
          </a:p>
          <a:p>
            <a:pPr marL="914400" lvl="1" indent="-457200">
              <a:lnSpc>
                <a:spcPct val="80000"/>
              </a:lnSpc>
              <a:buFont typeface="+mj-lt"/>
              <a:buAutoNum type="alphaLcParenR"/>
              <a:defRPr/>
            </a:pPr>
            <a:r>
              <a:rPr lang="es-ES" sz="1600" dirty="0">
                <a:latin typeface="Calibri" panose="020F0502020204030204" pitchFamily="34" charset="0"/>
              </a:rPr>
              <a:t>DUO  1.000€/mes (</a:t>
            </a:r>
            <a:r>
              <a:rPr lang="es-ES" sz="1600" dirty="0" err="1">
                <a:latin typeface="Calibri" panose="020F0502020204030204" pitchFamily="34" charset="0"/>
              </a:rPr>
              <a:t>només</a:t>
            </a:r>
            <a:r>
              <a:rPr lang="es-ES" sz="1600" dirty="0">
                <a:latin typeface="Calibri" panose="020F0502020204030204" pitchFamily="34" charset="0"/>
              </a:rPr>
              <a:t> 4 </a:t>
            </a:r>
            <a:r>
              <a:rPr lang="es-ES" sz="1600" dirty="0" err="1">
                <a:latin typeface="Calibri" panose="020F0502020204030204" pitchFamily="34" charset="0"/>
              </a:rPr>
              <a:t>mesos</a:t>
            </a:r>
            <a:r>
              <a:rPr lang="es-ES" sz="1600" dirty="0">
                <a:latin typeface="Calibri" panose="020F0502020204030204" pitchFamily="34" charset="0"/>
              </a:rPr>
              <a:t>) 4.000 al semestre</a:t>
            </a:r>
          </a:p>
          <a:p>
            <a:pPr marL="914400" lvl="1" indent="-457200">
              <a:lnSpc>
                <a:spcPct val="80000"/>
              </a:lnSpc>
              <a:buFont typeface="+mj-lt"/>
              <a:buAutoNum type="alphaLcParenR"/>
              <a:defRPr/>
            </a:pPr>
            <a:r>
              <a:rPr lang="es-ES" sz="1600" dirty="0">
                <a:latin typeface="Calibri" panose="020F0502020204030204" pitchFamily="34" charset="0"/>
              </a:rPr>
              <a:t>Global </a:t>
            </a:r>
            <a:r>
              <a:rPr lang="es-ES" sz="1600" dirty="0" err="1">
                <a:latin typeface="Calibri" panose="020F0502020204030204" pitchFamily="34" charset="0"/>
              </a:rPr>
              <a:t>Korea</a:t>
            </a:r>
            <a:r>
              <a:rPr lang="es-ES" sz="1600" dirty="0">
                <a:latin typeface="Calibri" panose="020F0502020204030204" pitchFamily="34" charset="0"/>
              </a:rPr>
              <a:t> </a:t>
            </a:r>
            <a:r>
              <a:rPr lang="es-ES" sz="1600" dirty="0" err="1">
                <a:latin typeface="Calibri" panose="020F0502020204030204" pitchFamily="34" charset="0"/>
              </a:rPr>
              <a:t>Scholarship</a:t>
            </a:r>
            <a:r>
              <a:rPr lang="es-ES" sz="1600" dirty="0">
                <a:latin typeface="Calibri" panose="020F0502020204030204" pitchFamily="34" charset="0"/>
              </a:rPr>
              <a:t>  388€/mes (</a:t>
            </a:r>
            <a:r>
              <a:rPr lang="es-ES" sz="1600" dirty="0" err="1">
                <a:latin typeface="Calibri" panose="020F0502020204030204" pitchFamily="34" charset="0"/>
              </a:rPr>
              <a:t>només</a:t>
            </a:r>
            <a:r>
              <a:rPr lang="es-ES" sz="1600" dirty="0">
                <a:latin typeface="Calibri" panose="020F0502020204030204" pitchFamily="34" charset="0"/>
              </a:rPr>
              <a:t> 4 </a:t>
            </a:r>
            <a:r>
              <a:rPr lang="es-ES" sz="1600" dirty="0" err="1">
                <a:latin typeface="Calibri" panose="020F0502020204030204" pitchFamily="34" charset="0"/>
              </a:rPr>
              <a:t>mesos</a:t>
            </a:r>
            <a:r>
              <a:rPr lang="es-ES" sz="1600" dirty="0">
                <a:latin typeface="Calibri" panose="020F0502020204030204" pitchFamily="34" charset="0"/>
              </a:rPr>
              <a:t>) 1.552 al semestre</a:t>
            </a:r>
          </a:p>
          <a:p>
            <a:pPr marL="914400" lvl="1" indent="-457200">
              <a:lnSpc>
                <a:spcPct val="80000"/>
              </a:lnSpc>
              <a:buFont typeface="+mj-lt"/>
              <a:buAutoNum type="alphaLcParenR"/>
              <a:defRPr/>
            </a:pPr>
            <a:endParaRPr lang="es-ES" sz="1600" dirty="0">
              <a:latin typeface="Calibri" panose="020F0502020204030204" pitchFamily="34" charset="0"/>
            </a:endParaRPr>
          </a:p>
          <a:p>
            <a:pPr marL="800100" lvl="1" indent="-342900">
              <a:lnSpc>
                <a:spcPct val="80000"/>
              </a:lnSpc>
              <a:buFontTx/>
              <a:buAutoNum type="arabicPeriod" startAt="3"/>
              <a:defRPr/>
            </a:pPr>
            <a:r>
              <a:rPr lang="es-ES" sz="1800" dirty="0">
                <a:latin typeface="Calibri" panose="020F0502020204030204" pitchFamily="34" charset="0"/>
              </a:rPr>
              <a:t>  </a:t>
            </a:r>
            <a:r>
              <a:rPr lang="es-ES" sz="1800" u="sng" dirty="0" err="1">
                <a:latin typeface="Calibri" panose="020F0502020204030204" pitchFamily="34" charset="0"/>
              </a:rPr>
              <a:t>Xina</a:t>
            </a:r>
            <a:r>
              <a:rPr lang="es-ES" sz="1800" u="sng" dirty="0">
                <a:latin typeface="Calibri" panose="020F0502020204030204" pitchFamily="34" charset="0"/>
              </a:rPr>
              <a:t>:</a:t>
            </a:r>
          </a:p>
          <a:p>
            <a:pPr marL="857250" lvl="2" indent="0">
              <a:lnSpc>
                <a:spcPct val="80000"/>
              </a:lnSpc>
              <a:buFontTx/>
              <a:buNone/>
              <a:defRPr/>
            </a:pPr>
            <a:r>
              <a:rPr lang="es-ES" sz="1600" dirty="0">
                <a:latin typeface="Calibri" panose="020F0502020204030204" pitchFamily="34" charset="0"/>
              </a:rPr>
              <a:t>Consultar al SEPIE: </a:t>
            </a:r>
            <a:r>
              <a:rPr lang="ca-ES" sz="1600" dirty="0">
                <a:latin typeface="Calibri" panose="020F0502020204030204" pitchFamily="34" charset="0"/>
              </a:rPr>
              <a:t>Agencia Española para la </a:t>
            </a:r>
            <a:r>
              <a:rPr lang="ca-ES" sz="1600" dirty="0" err="1">
                <a:latin typeface="Calibri" panose="020F0502020204030204" pitchFamily="34" charset="0"/>
              </a:rPr>
              <a:t>Internacionalización</a:t>
            </a:r>
            <a:r>
              <a:rPr lang="ca-ES" sz="1600" dirty="0">
                <a:latin typeface="Calibri" panose="020F0502020204030204" pitchFamily="34" charset="0"/>
              </a:rPr>
              <a:t> de la </a:t>
            </a:r>
            <a:r>
              <a:rPr lang="ca-ES" sz="1600" dirty="0" err="1">
                <a:latin typeface="Calibri" panose="020F0502020204030204" pitchFamily="34" charset="0"/>
              </a:rPr>
              <a:t>Educación</a:t>
            </a:r>
            <a:endParaRPr lang="ca-ES" sz="1600" dirty="0">
              <a:latin typeface="Calibri" panose="020F0502020204030204" pitchFamily="34" charset="0"/>
            </a:endParaRPr>
          </a:p>
          <a:p>
            <a:pPr marL="857250" lvl="2" indent="0">
              <a:lnSpc>
                <a:spcPct val="80000"/>
              </a:lnSpc>
              <a:buFontTx/>
              <a:buNone/>
              <a:defRPr/>
            </a:pPr>
            <a:r>
              <a:rPr lang="es-ES" sz="1600" dirty="0">
                <a:hlinkClick r:id="rId2"/>
              </a:rPr>
              <a:t>http://sepie.es/e-sepie/index.html</a:t>
            </a:r>
            <a:endParaRPr lang="ca-ES" sz="1400" b="1" i="1" dirty="0">
              <a:latin typeface="Calibri" panose="020F0502020204030204" pitchFamily="34" charset="0"/>
            </a:endParaRP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ca-ES" sz="1400" b="1" i="1" dirty="0">
              <a:latin typeface="Calibri" panose="020F0502020204030204" pitchFamily="34" charset="0"/>
            </a:endParaRP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r>
              <a:rPr lang="ca-ES" sz="2400" b="1" i="1" dirty="0">
                <a:latin typeface="Calibri" panose="020F0502020204030204" pitchFamily="34" charset="0"/>
              </a:rPr>
              <a:t>    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a-ES" sz="2400" b="1" i="1" dirty="0">
                <a:latin typeface="Calibri"/>
                <a:cs typeface="Calibri"/>
              </a:rPr>
              <a:t>       Aquests ajuts són </a:t>
            </a:r>
            <a:r>
              <a:rPr lang="ca-ES" sz="2400" b="1" i="1" dirty="0">
                <a:solidFill>
                  <a:srgbClr val="FF0000"/>
                </a:solidFill>
                <a:latin typeface="Calibri"/>
                <a:cs typeface="Calibri"/>
              </a:rPr>
              <a:t>incompatibles</a:t>
            </a:r>
            <a:r>
              <a:rPr lang="ca-ES" sz="2400" b="1" i="1" dirty="0">
                <a:latin typeface="Calibri"/>
                <a:cs typeface="Calibri"/>
              </a:rPr>
              <a:t> amb l’ajut de la UAB.</a:t>
            </a:r>
            <a:endParaRPr lang="es-ES" altLang="es-ES" sz="24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 marL="914400" lvl="2" indent="0">
              <a:lnSpc>
                <a:spcPct val="80000"/>
              </a:lnSpc>
              <a:buFontTx/>
              <a:buNone/>
              <a:defRPr/>
            </a:pPr>
            <a:endParaRPr lang="ca-ES" sz="2000" b="1" dirty="0">
              <a:latin typeface="Calibri" panose="020F0502020204030204" pitchFamily="34" charset="0"/>
            </a:endParaRPr>
          </a:p>
          <a:p>
            <a:pPr lvl="1">
              <a:lnSpc>
                <a:spcPct val="80000"/>
              </a:lnSpc>
              <a:defRPr/>
            </a:pPr>
            <a:endParaRPr lang="ca-ES" sz="1800" dirty="0">
              <a:latin typeface="Calibri" panose="020F0502020204030204" pitchFamily="34" charset="0"/>
            </a:endParaRPr>
          </a:p>
          <a:p>
            <a:pPr marL="0" indent="0">
              <a:lnSpc>
                <a:spcPct val="80000"/>
              </a:lnSpc>
              <a:spcAft>
                <a:spcPts val="600"/>
              </a:spcAft>
              <a:buFontTx/>
              <a:buNone/>
              <a:defRPr/>
            </a:pPr>
            <a:endParaRPr lang="es-ES" altLang="es-ES" sz="2800" dirty="0">
              <a:latin typeface="Calibri" panose="020F0502020204030204" pitchFamily="34" charset="0"/>
            </a:endParaRPr>
          </a:p>
          <a:p>
            <a:pPr lvl="2">
              <a:lnSpc>
                <a:spcPct val="80000"/>
              </a:lnSpc>
              <a:defRPr/>
            </a:pPr>
            <a:endParaRPr lang="es-ES" altLang="es-E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EFBC06B5-DAF6-4BA5-9E65-119BAD8E42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476250"/>
            <a:ext cx="7761288" cy="503238"/>
          </a:xfrm>
        </p:spPr>
        <p:txBody>
          <a:bodyPr/>
          <a:lstStyle/>
          <a:p>
            <a:pPr algn="l"/>
            <a:r>
              <a:rPr lang="es-ES" altLang="es-ES" b="1">
                <a:solidFill>
                  <a:srgbClr val="00B050"/>
                </a:solidFill>
                <a:latin typeface="Calibri" panose="020F0502020204030204" pitchFamily="34" charset="0"/>
              </a:rPr>
              <a:t>Ajuts econòmics (3/8)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1644816F-0C11-40CE-9E16-2D969EBEC2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496300" cy="5043487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ca-ES" sz="800" dirty="0">
              <a:latin typeface="Calibri" panose="020F0502020204030204" pitchFamily="34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ca-ES" b="1" dirty="0" err="1">
                <a:latin typeface="Calibri" panose="020F0502020204030204" pitchFamily="34" charset="0"/>
              </a:rPr>
              <a:t>Becas</a:t>
            </a:r>
            <a:r>
              <a:rPr lang="ca-ES" b="1" dirty="0">
                <a:latin typeface="Calibri" panose="020F0502020204030204" pitchFamily="34" charset="0"/>
              </a:rPr>
              <a:t> Santander </a:t>
            </a:r>
            <a:r>
              <a:rPr lang="ca-ES" b="1" dirty="0" err="1">
                <a:latin typeface="Calibri" panose="020F0502020204030204" pitchFamily="34" charset="0"/>
              </a:rPr>
              <a:t>Iberoamérica</a:t>
            </a:r>
            <a:r>
              <a:rPr lang="ca-ES" b="1" dirty="0">
                <a:latin typeface="Calibri" panose="020F0502020204030204" pitchFamily="34" charset="0"/>
              </a:rPr>
              <a:t>:</a:t>
            </a:r>
          </a:p>
          <a:p>
            <a:pPr lvl="2" algn="just">
              <a:lnSpc>
                <a:spcPct val="80000"/>
              </a:lnSpc>
              <a:defRPr/>
            </a:pPr>
            <a:endParaRPr lang="ca-ES" sz="2000" dirty="0">
              <a:latin typeface="Calibri" panose="020F0502020204030204" pitchFamily="34" charset="0"/>
            </a:endParaRPr>
          </a:p>
          <a:p>
            <a:pPr marL="514350" lvl="1" indent="0" algn="just">
              <a:lnSpc>
                <a:spcPct val="80000"/>
              </a:lnSpc>
              <a:buFontTx/>
              <a:buNone/>
              <a:defRPr/>
            </a:pPr>
            <a:r>
              <a:rPr lang="ca-ES" sz="2400" i="1" dirty="0">
                <a:latin typeface="Calibri" panose="020F0502020204030204" pitchFamily="34" charset="0"/>
              </a:rPr>
              <a:t>El Banco de Santander en ha comunicat per al  2022/23 </a:t>
            </a:r>
          </a:p>
          <a:p>
            <a:pPr marL="514350" lvl="1" indent="0" algn="just">
              <a:lnSpc>
                <a:spcPct val="80000"/>
              </a:lnSpc>
              <a:buFontTx/>
              <a:buNone/>
              <a:defRPr/>
            </a:pPr>
            <a:r>
              <a:rPr lang="ca-ES" sz="2400" i="1" dirty="0">
                <a:latin typeface="Calibri" panose="020F0502020204030204" pitchFamily="34" charset="0"/>
              </a:rPr>
              <a:t>no obrirà convocatòria de la Beca Santander </a:t>
            </a:r>
            <a:r>
              <a:rPr lang="ca-ES" sz="2400" i="1" dirty="0" err="1">
                <a:latin typeface="Calibri" panose="020F0502020204030204" pitchFamily="34" charset="0"/>
              </a:rPr>
              <a:t>Iberoamérica</a:t>
            </a:r>
            <a:r>
              <a:rPr lang="ca-ES" sz="2400" i="1" dirty="0">
                <a:latin typeface="Calibri" panose="020F0502020204030204" pitchFamily="34" charset="0"/>
              </a:rPr>
              <a:t>.</a:t>
            </a:r>
            <a:endParaRPr lang="es-ES" altLang="es-ES" sz="2400" dirty="0">
              <a:latin typeface="Calibri" panose="020F0502020204030204" pitchFamily="34" charset="0"/>
            </a:endParaRPr>
          </a:p>
          <a:p>
            <a:pPr lvl="2">
              <a:lnSpc>
                <a:spcPct val="80000"/>
              </a:lnSpc>
              <a:defRPr/>
            </a:pPr>
            <a:endParaRPr lang="es-ES" altLang="es-E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ol 1">
            <a:extLst>
              <a:ext uri="{FF2B5EF4-FFF2-40B4-BE49-F238E27FC236}">
                <a16:creationId xmlns:a16="http://schemas.microsoft.com/office/drawing/2014/main" id="{985EA2D3-D816-47C1-A33D-2C0196072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260350"/>
            <a:ext cx="7772400" cy="792163"/>
          </a:xfrm>
        </p:spPr>
        <p:txBody>
          <a:bodyPr/>
          <a:lstStyle/>
          <a:p>
            <a:pPr algn="l"/>
            <a:r>
              <a:rPr lang="es-ES" altLang="es-ES" b="1" dirty="0" err="1">
                <a:solidFill>
                  <a:srgbClr val="00B050"/>
                </a:solidFill>
                <a:latin typeface="Calibri" panose="020F0502020204030204" pitchFamily="34" charset="0"/>
              </a:rPr>
              <a:t>Ajuts</a:t>
            </a:r>
            <a:r>
              <a:rPr lang="es-ES" altLang="es-ES" b="1" dirty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  <a:r>
              <a:rPr lang="es-ES" altLang="es-ES" b="1" dirty="0" err="1">
                <a:solidFill>
                  <a:srgbClr val="00B050"/>
                </a:solidFill>
                <a:latin typeface="Calibri" panose="020F0502020204030204" pitchFamily="34" charset="0"/>
              </a:rPr>
              <a:t>econòmics</a:t>
            </a:r>
            <a:r>
              <a:rPr lang="es-ES" altLang="es-ES" b="1" dirty="0">
                <a:solidFill>
                  <a:srgbClr val="00B050"/>
                </a:solidFill>
                <a:latin typeface="Calibri" panose="020F0502020204030204" pitchFamily="34" charset="0"/>
              </a:rPr>
              <a:t> (4/8)</a:t>
            </a:r>
            <a:endParaRPr lang="ca-ES" altLang="ca-ES" dirty="0"/>
          </a:p>
        </p:txBody>
      </p:sp>
      <p:sp>
        <p:nvSpPr>
          <p:cNvPr id="18435" name="Contenidor de contingut 2">
            <a:extLst>
              <a:ext uri="{FF2B5EF4-FFF2-40B4-BE49-F238E27FC236}">
                <a16:creationId xmlns:a16="http://schemas.microsoft.com/office/drawing/2014/main" id="{58D1E2A5-09CE-48E9-B5A5-23AE871C0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125" y="1039797"/>
            <a:ext cx="8820472" cy="38973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  <a:defRPr/>
            </a:pPr>
            <a:r>
              <a:rPr lang="ca-ES" altLang="ca-ES" sz="2800" b="1" dirty="0">
                <a:latin typeface="Calibri" panose="020F0502020204030204" pitchFamily="34" charset="0"/>
              </a:rPr>
              <a:t>Erasmus+ KA107 / KA171 i KA103, ajuts de la UAB</a:t>
            </a:r>
          </a:p>
          <a:p>
            <a:pPr marL="0" indent="0">
              <a:buNone/>
              <a:defRPr/>
            </a:pPr>
            <a:r>
              <a:rPr lang="ca-ES" sz="1600" dirty="0">
                <a:latin typeface="Calibri" panose="020F0502020204030204" pitchFamily="34" charset="0"/>
                <a:cs typeface="Calibri" panose="020F0502020204030204" pitchFamily="34" charset="0"/>
              </a:rPr>
              <a:t>El programa Erasmus+ estableix dos vies possibles pel finançament d’estades a països associats (països associats són els que no participen plenament en el programa Erasmus+)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ca-ES" sz="1800" dirty="0">
                <a:latin typeface="Calibri" panose="020F0502020204030204" pitchFamily="34" charset="0"/>
                <a:cs typeface="Calibri" panose="020F0502020204030204" pitchFamily="34" charset="0"/>
              </a:rPr>
              <a:t>No cal fer cap sol·licitud: </a:t>
            </a:r>
            <a:r>
              <a:rPr lang="ca-ES" sz="1600" dirty="0">
                <a:latin typeface="Calibri" panose="020F0502020204030204" pitchFamily="34" charset="0"/>
                <a:cs typeface="Calibri" panose="020F0502020204030204" pitchFamily="34" charset="0"/>
              </a:rPr>
              <a:t>Els ajuts s’atorgaran seguint els criteris de selecció establerts en la convocatòria (nota de participació) i de la importància estratègica per a la UAB de l’acord amb la universitat de destinació en el cas de l’adjudicació d’ajuts provinents del projecte KA131.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ca-ES" sz="1800" dirty="0">
                <a:latin typeface="Calibri" panose="020F0502020204030204" pitchFamily="34" charset="0"/>
                <a:cs typeface="Calibri" panose="020F0502020204030204" pitchFamily="34" charset="0"/>
              </a:rPr>
              <a:t>Programa Erasmus+ KA107 / KA171 de la UAB:</a:t>
            </a:r>
          </a:p>
          <a:p>
            <a:pPr lvl="2">
              <a:buFontTx/>
              <a:buChar char="-"/>
              <a:defRPr/>
            </a:pPr>
            <a:r>
              <a:rPr lang="ca-ES" sz="1600" dirty="0">
                <a:latin typeface="Calibri" panose="020F0502020204030204" pitchFamily="34" charset="0"/>
                <a:cs typeface="Calibri" panose="020F0502020204030204" pitchFamily="34" charset="0"/>
              </a:rPr>
              <a:t>Projecte 2020: ajuts disponibles per Israel, Palestina i Tunísia</a:t>
            </a:r>
          </a:p>
          <a:p>
            <a:pPr lvl="2">
              <a:buFontTx/>
              <a:buChar char="-"/>
              <a:defRPr/>
            </a:pPr>
            <a:r>
              <a:rPr lang="ca-ES" sz="1600" dirty="0">
                <a:latin typeface="Calibri" panose="020F0502020204030204" pitchFamily="34" charset="0"/>
                <a:cs typeface="Calibri" panose="020F0502020204030204" pitchFamily="34" charset="0"/>
              </a:rPr>
              <a:t>Projecte 2022: pendent de l’assignació de pressupost per la Comissió Europea (juny 2022)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ca-ES" sz="1800" dirty="0">
                <a:latin typeface="Calibri" panose="020F0502020204030204" pitchFamily="34" charset="0"/>
                <a:cs typeface="Calibri" panose="020F0502020204030204" pitchFamily="34" charset="0"/>
              </a:rPr>
              <a:t>Programa KA131: Es destinarà fins a un 20% dels fons atorgats al projecte KA131 (del darrer pressupost adjudicat), per a estades a institucions dels països associats. </a:t>
            </a:r>
            <a:endParaRPr lang="ca-ES" altLang="ca-ES" sz="1800" b="1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ca-ES" sz="2400" b="1" dirty="0">
                <a:latin typeface="Calibri" panose="020F0502020204030204" pitchFamily="34" charset="0"/>
                <a:cs typeface="Calibri" panose="020F0502020204030204" pitchFamily="34" charset="0"/>
              </a:rPr>
              <a:t>Erasmus KA171 A4U</a:t>
            </a:r>
            <a:r>
              <a:rPr lang="ca-ES" sz="24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ca-ES" sz="1800" dirty="0">
                <a:latin typeface="Calibri" panose="020F0502020204030204" pitchFamily="34" charset="0"/>
                <a:cs typeface="Calibri" panose="020F0502020204030204" pitchFamily="34" charset="0"/>
              </a:rPr>
              <a:t>Cal fer una sol·licitud al web de la A4U, ajuts disponibles per Rússia</a:t>
            </a:r>
          </a:p>
          <a:p>
            <a:pPr marL="400050" lvl="1" indent="0">
              <a:buNone/>
              <a:defRPr/>
            </a:pPr>
            <a:r>
              <a:rPr lang="es-ES" sz="1600" b="1" u="sng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http://alliance4universities.eu/ayudas-a-la-movilidad</a:t>
            </a:r>
            <a:r>
              <a:rPr lang="es-ES" sz="1600" u="sng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/</a:t>
            </a:r>
            <a:endParaRPr lang="ca-ES" sz="5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buFontTx/>
              <a:buNone/>
              <a:defRPr/>
            </a:pPr>
            <a:r>
              <a:rPr lang="ca-ES" sz="2800" b="1" i="1" dirty="0">
                <a:latin typeface="Calibri" panose="020F0502020204030204" pitchFamily="34" charset="0"/>
              </a:rPr>
              <a:t> Aquests ajuts són </a:t>
            </a:r>
            <a:r>
              <a:rPr lang="ca-ES" sz="2800" b="1" i="1" dirty="0">
                <a:solidFill>
                  <a:srgbClr val="FF0000"/>
                </a:solidFill>
                <a:latin typeface="Calibri" panose="020F0502020204030204" pitchFamily="34" charset="0"/>
              </a:rPr>
              <a:t>incompatibles</a:t>
            </a:r>
            <a:r>
              <a:rPr lang="ca-ES" sz="2800" b="1" i="1" dirty="0">
                <a:latin typeface="Calibri" panose="020F0502020204030204" pitchFamily="34" charset="0"/>
              </a:rPr>
              <a:t> amb l’ajut de la UAB</a:t>
            </a:r>
          </a:p>
          <a:p>
            <a:pPr lvl="2">
              <a:buFontTx/>
              <a:buChar char="-"/>
              <a:defRPr/>
            </a:pPr>
            <a:endParaRPr lang="ca-ES" altLang="ca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ol 1">
            <a:extLst>
              <a:ext uri="{FF2B5EF4-FFF2-40B4-BE49-F238E27FC236}">
                <a16:creationId xmlns:a16="http://schemas.microsoft.com/office/drawing/2014/main" id="{1878903D-361A-497A-8B7A-39D281CAF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60350"/>
            <a:ext cx="7772400" cy="887413"/>
          </a:xfrm>
        </p:spPr>
        <p:txBody>
          <a:bodyPr/>
          <a:lstStyle/>
          <a:p>
            <a:pPr algn="l"/>
            <a:r>
              <a:rPr lang="es-ES" altLang="es-ES" b="1">
                <a:solidFill>
                  <a:srgbClr val="00B050"/>
                </a:solidFill>
                <a:latin typeface="Calibri" panose="020F0502020204030204" pitchFamily="34" charset="0"/>
              </a:rPr>
              <a:t>Ajuts econòmics (5/8)</a:t>
            </a:r>
            <a:endParaRPr lang="ca-ES" altLang="ca-ES"/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B40E872E-A46B-4704-B7DA-C53A5B478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68413"/>
            <a:ext cx="8207375" cy="4827587"/>
          </a:xfrm>
        </p:spPr>
        <p:txBody>
          <a:bodyPr/>
          <a:lstStyle/>
          <a:p>
            <a:pPr>
              <a:lnSpc>
                <a:spcPct val="80000"/>
              </a:lnSpc>
              <a:buFontTx/>
              <a:buChar char="-"/>
              <a:defRPr/>
            </a:pPr>
            <a:r>
              <a:rPr lang="ca-ES" sz="2800" b="1" dirty="0">
                <a:latin typeface="Calibri" panose="020F0502020204030204" pitchFamily="34" charset="0"/>
              </a:rPr>
              <a:t>Beques MOBINT – AGAUR</a:t>
            </a: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ca-ES" sz="2800" b="1" dirty="0">
              <a:latin typeface="Calibri" panose="020F0502020204030204" pitchFamily="34" charset="0"/>
            </a:endParaRP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r>
              <a:rPr lang="ca-ES" sz="2000" dirty="0">
                <a:latin typeface="Arial" pitchFamily="34" charset="0"/>
                <a:cs typeface="Arial" pitchFamily="34" charset="0"/>
              </a:rPr>
              <a:t>     </a:t>
            </a:r>
            <a:r>
              <a:rPr lang="ca-ES" sz="2400" dirty="0">
                <a:latin typeface="Arial" pitchFamily="34" charset="0"/>
                <a:cs typeface="Arial" pitchFamily="34" charset="0"/>
              </a:rPr>
              <a:t>dades orientatives segons curs 2022/23</a:t>
            </a: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ca-ES" sz="2400" dirty="0">
              <a:latin typeface="Arial" pitchFamily="34" charset="0"/>
              <a:cs typeface="Arial" pitchFamily="34" charset="0"/>
            </a:endParaRPr>
          </a:p>
          <a:p>
            <a:pPr lvl="1" indent="-342900">
              <a:lnSpc>
                <a:spcPct val="80000"/>
              </a:lnSpc>
              <a:buFontTx/>
              <a:buChar char="-"/>
              <a:defRPr/>
            </a:pPr>
            <a:r>
              <a:rPr lang="ca-ES" sz="2400" dirty="0">
                <a:latin typeface="Arial" pitchFamily="34" charset="0"/>
                <a:cs typeface="Arial" pitchFamily="34" charset="0"/>
              </a:rPr>
              <a:t>Convocatòria entre juliol i octubre de 2022</a:t>
            </a:r>
          </a:p>
          <a:p>
            <a:pPr lvl="1" indent="-342900">
              <a:lnSpc>
                <a:spcPct val="80000"/>
              </a:lnSpc>
              <a:buFontTx/>
              <a:buChar char="-"/>
              <a:defRPr/>
            </a:pPr>
            <a:endParaRPr lang="ca-ES" sz="2400" dirty="0">
              <a:latin typeface="Arial" pitchFamily="34" charset="0"/>
              <a:cs typeface="Arial" pitchFamily="34" charset="0"/>
            </a:endParaRPr>
          </a:p>
          <a:p>
            <a:pPr lvl="1" indent="-342900">
              <a:lnSpc>
                <a:spcPct val="80000"/>
              </a:lnSpc>
              <a:buFontTx/>
              <a:buChar char="-"/>
              <a:defRPr/>
            </a:pPr>
            <a:r>
              <a:rPr lang="ca-ES" sz="2400" dirty="0">
                <a:latin typeface="Arial" pitchFamily="34" charset="0"/>
                <a:cs typeface="Arial" pitchFamily="34" charset="0"/>
              </a:rPr>
              <a:t> 200€ mensuals durant 6 mesos màxim</a:t>
            </a:r>
          </a:p>
          <a:p>
            <a:pPr lvl="1" indent="-342900">
              <a:lnSpc>
                <a:spcPct val="80000"/>
              </a:lnSpc>
              <a:buFontTx/>
              <a:buChar char="-"/>
              <a:defRPr/>
            </a:pPr>
            <a:endParaRPr lang="ca-ES" sz="2400" dirty="0">
              <a:latin typeface="Arial" pitchFamily="34" charset="0"/>
              <a:cs typeface="Arial" pitchFamily="34" charset="0"/>
            </a:endParaRPr>
          </a:p>
          <a:p>
            <a:pPr lvl="1" indent="-342900">
              <a:lnSpc>
                <a:spcPct val="80000"/>
              </a:lnSpc>
              <a:buFontTx/>
              <a:buChar char="-"/>
              <a:defRPr/>
            </a:pPr>
            <a:r>
              <a:rPr lang="ca-ES" sz="2400" dirty="0">
                <a:latin typeface="Arial" pitchFamily="34" charset="0"/>
                <a:cs typeface="Arial" pitchFamily="34" charset="0"/>
              </a:rPr>
              <a:t>L’estudiant sol·licita directament l’ajut a: </a:t>
            </a:r>
            <a:r>
              <a:rPr lang="ca-ES" sz="2400" b="1" dirty="0">
                <a:solidFill>
                  <a:srgbClr val="3333FF"/>
                </a:solidFill>
                <a:latin typeface="Calibri" panose="020F0502020204030204" pitchFamily="34" charset="0"/>
                <a:hlinkClick r:id="rId2"/>
              </a:rPr>
              <a:t>w</a:t>
            </a:r>
            <a:r>
              <a:rPr lang="es-ES" sz="2400" b="1" dirty="0">
                <a:solidFill>
                  <a:srgbClr val="3333FF"/>
                </a:solidFill>
                <a:latin typeface="Calibri" panose="020F0502020204030204" pitchFamily="34" charset="0"/>
                <a:hlinkClick r:id="rId2"/>
              </a:rPr>
              <a:t>ww.gencat.cat/</a:t>
            </a:r>
            <a:r>
              <a:rPr lang="es-ES" sz="2400" b="1" dirty="0" err="1">
                <a:solidFill>
                  <a:srgbClr val="3333FF"/>
                </a:solidFill>
                <a:latin typeface="Calibri" panose="020F0502020204030204" pitchFamily="34" charset="0"/>
                <a:hlinkClick r:id="rId2"/>
              </a:rPr>
              <a:t>agaur</a:t>
            </a:r>
            <a:r>
              <a:rPr lang="es-ES" sz="2400" b="1" dirty="0">
                <a:solidFill>
                  <a:srgbClr val="3333FF"/>
                </a:solidFill>
                <a:latin typeface="Calibri" panose="020F0502020204030204" pitchFamily="34" charset="0"/>
                <a:hlinkClick r:id="rId2"/>
              </a:rPr>
              <a:t>/</a:t>
            </a:r>
            <a:endParaRPr lang="es-ES" sz="2400" b="1" dirty="0">
              <a:solidFill>
                <a:srgbClr val="3333FF"/>
              </a:solidFill>
              <a:latin typeface="Calibri" panose="020F0502020204030204" pitchFamily="34" charset="0"/>
            </a:endParaRPr>
          </a:p>
          <a:p>
            <a:pPr marL="400050" lvl="1" indent="0">
              <a:lnSpc>
                <a:spcPct val="80000"/>
              </a:lnSpc>
              <a:buFontTx/>
              <a:buNone/>
              <a:defRPr/>
            </a:pPr>
            <a:endParaRPr lang="ca-ES" sz="2400" dirty="0">
              <a:latin typeface="Arial" pitchFamily="34" charset="0"/>
              <a:cs typeface="Arial" pitchFamily="34" charset="0"/>
            </a:endParaRPr>
          </a:p>
          <a:p>
            <a:pPr marL="400050" lvl="1" indent="0">
              <a:buFontTx/>
              <a:buNone/>
              <a:defRPr/>
            </a:pPr>
            <a:r>
              <a:rPr lang="ca-ES" b="1" i="1" dirty="0">
                <a:latin typeface="Calibri" panose="020F0502020204030204" pitchFamily="34" charset="0"/>
              </a:rPr>
              <a:t>Aquest ajut és </a:t>
            </a:r>
            <a:r>
              <a:rPr lang="ca-ES" b="1" i="1" u="sng" dirty="0">
                <a:solidFill>
                  <a:srgbClr val="00B050"/>
                </a:solidFill>
                <a:latin typeface="Calibri" panose="020F0502020204030204" pitchFamily="34" charset="0"/>
              </a:rPr>
              <a:t>compatible</a:t>
            </a:r>
            <a:r>
              <a:rPr lang="ca-ES" b="1" i="1" dirty="0">
                <a:latin typeface="Calibri" panose="020F0502020204030204" pitchFamily="34" charset="0"/>
              </a:rPr>
              <a:t> amb l’ajut de la UAB</a:t>
            </a:r>
          </a:p>
          <a:p>
            <a:pPr>
              <a:defRPr/>
            </a:pPr>
            <a:endParaRPr lang="ca-E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74C461B6-5FAF-497D-A5B1-31D15E245C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0563" y="333375"/>
            <a:ext cx="7761287" cy="503238"/>
          </a:xfrm>
        </p:spPr>
        <p:txBody>
          <a:bodyPr/>
          <a:lstStyle/>
          <a:p>
            <a:pPr algn="l"/>
            <a:r>
              <a:rPr lang="es-ES" altLang="es-ES" b="1">
                <a:solidFill>
                  <a:srgbClr val="00B050"/>
                </a:solidFill>
                <a:latin typeface="Calibri" panose="020F0502020204030204" pitchFamily="34" charset="0"/>
              </a:rPr>
              <a:t>Ajuts econòmics (6/8)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5AEAC12-6E14-4D79-8CDB-830D4B6C31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043488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s-ES" altLang="es-ES" sz="800" dirty="0">
              <a:solidFill>
                <a:schemeClr val="accent2"/>
              </a:solidFill>
            </a:endParaRPr>
          </a:p>
          <a:p>
            <a:pPr>
              <a:spcAft>
                <a:spcPts val="1200"/>
              </a:spcAft>
              <a:defRPr/>
            </a:pPr>
            <a:r>
              <a:rPr lang="ca-ES" sz="2800" dirty="0">
                <a:latin typeface="Calibri" panose="020F0502020204030204" pitchFamily="34" charset="0"/>
              </a:rPr>
              <a:t>El pagament </a:t>
            </a:r>
            <a:r>
              <a:rPr lang="ca-ES" sz="2600" dirty="0">
                <a:latin typeface="Calibri" panose="020F0502020204030204" pitchFamily="34" charset="0"/>
              </a:rPr>
              <a:t>(Fons UAB i Erasmus+ KA107/171 o 131)</a:t>
            </a:r>
            <a:r>
              <a:rPr lang="ca-ES" sz="2800" dirty="0">
                <a:latin typeface="Calibri" panose="020F0502020204030204" pitchFamily="34" charset="0"/>
              </a:rPr>
              <a:t>, es farà per transferència bancària, en dos terminis:</a:t>
            </a:r>
            <a:endParaRPr lang="es-ES" sz="2800" dirty="0">
              <a:latin typeface="Calibri" panose="020F0502020204030204" pitchFamily="34" charset="0"/>
            </a:endParaRP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ca-ES" sz="2800" dirty="0">
                <a:latin typeface="Calibri"/>
                <a:cs typeface="Calibri"/>
              </a:rPr>
              <a:t>	</a:t>
            </a:r>
            <a:r>
              <a:rPr lang="ca-ES" sz="2600" dirty="0">
                <a:latin typeface="Calibri"/>
                <a:cs typeface="Calibri"/>
              </a:rPr>
              <a:t>El </a:t>
            </a:r>
            <a:r>
              <a:rPr lang="ca-ES" sz="2600" b="1" dirty="0">
                <a:latin typeface="Calibri"/>
                <a:cs typeface="Calibri"/>
              </a:rPr>
              <a:t>80%</a:t>
            </a:r>
            <a:r>
              <a:rPr lang="ca-ES" sz="2600" dirty="0">
                <a:latin typeface="Calibri"/>
                <a:cs typeface="Calibri"/>
              </a:rPr>
              <a:t> </a:t>
            </a:r>
            <a:r>
              <a:rPr lang="ca-ES" sz="2600" i="1" dirty="0">
                <a:latin typeface="Calibri"/>
                <a:cs typeface="Calibri"/>
              </a:rPr>
              <a:t>(70% per Erasmus+) </a:t>
            </a:r>
            <a:r>
              <a:rPr lang="ca-ES" sz="2600" dirty="0">
                <a:latin typeface="Calibri"/>
                <a:cs typeface="Calibri"/>
              </a:rPr>
              <a:t>del total adjudicat s’efectuarà quan l’estudiant hagi fet arribar còpia escanejada del </a:t>
            </a:r>
            <a:r>
              <a:rPr lang="ca-ES" sz="2600" dirty="0">
                <a:latin typeface="Calibri"/>
                <a:cs typeface="Calibri"/>
                <a:hlinkClick r:id="rId2"/>
              </a:rPr>
              <a:t>Certificat d’arribada</a:t>
            </a:r>
            <a:r>
              <a:rPr lang="ca-ES" sz="2600" dirty="0">
                <a:latin typeface="Calibri"/>
                <a:cs typeface="Calibri"/>
              </a:rPr>
              <a:t>, Declaració responsabilitat, </a:t>
            </a:r>
            <a:r>
              <a:rPr lang="ca-ES" sz="2600" u="sng" dirty="0">
                <a:solidFill>
                  <a:srgbClr val="000000"/>
                </a:solidFill>
                <a:latin typeface="Calibri"/>
                <a:cs typeface="Calibri"/>
              </a:rPr>
              <a:t>Document de Compromís</a:t>
            </a:r>
            <a:r>
              <a:rPr lang="ca-ES" sz="26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ca-ES" sz="2600" i="1" dirty="0">
                <a:latin typeface="Calibri"/>
                <a:cs typeface="Calibri"/>
              </a:rPr>
              <a:t>(Conveni des subvenció pel KA107) </a:t>
            </a:r>
            <a:r>
              <a:rPr lang="ca-ES" sz="2600" dirty="0">
                <a:latin typeface="Calibri"/>
                <a:cs typeface="Calibri"/>
              </a:rPr>
              <a:t>i document de </a:t>
            </a:r>
            <a:r>
              <a:rPr lang="ca-ES" sz="2600" dirty="0">
                <a:latin typeface="Calibri"/>
                <a:cs typeface="Calibri"/>
                <a:hlinkClick r:id="rId3"/>
              </a:rPr>
              <a:t>Cobertura d’assegurança</a:t>
            </a:r>
            <a:r>
              <a:rPr lang="ca-ES" sz="2600" dirty="0">
                <a:latin typeface="Calibri"/>
                <a:cs typeface="Calibri"/>
              </a:rPr>
              <a:t>.</a:t>
            </a:r>
            <a:endParaRPr lang="es-ES" sz="2600" dirty="0">
              <a:latin typeface="Calibri"/>
              <a:cs typeface="Calibri"/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a-ES" sz="2600" dirty="0">
                <a:latin typeface="Calibri" panose="020F0502020204030204" pitchFamily="34" charset="0"/>
              </a:rPr>
              <a:t>	El </a:t>
            </a:r>
            <a:r>
              <a:rPr lang="ca-ES" sz="2600" b="1" dirty="0">
                <a:latin typeface="Calibri" panose="020F0502020204030204" pitchFamily="34" charset="0"/>
              </a:rPr>
              <a:t>20%</a:t>
            </a:r>
            <a:r>
              <a:rPr lang="ca-ES" sz="2600" dirty="0">
                <a:latin typeface="Calibri" panose="020F0502020204030204" pitchFamily="34" charset="0"/>
              </a:rPr>
              <a:t> </a:t>
            </a:r>
            <a:r>
              <a:rPr lang="ca-ES" sz="2600" i="1" dirty="0">
                <a:latin typeface="Calibri" panose="020F0502020204030204" pitchFamily="34" charset="0"/>
              </a:rPr>
              <a:t>(30% per Erasmus+) </a:t>
            </a:r>
            <a:r>
              <a:rPr lang="ca-ES" sz="2600" dirty="0">
                <a:latin typeface="Calibri" panose="020F0502020204030204" pitchFamily="34" charset="0"/>
              </a:rPr>
              <a:t>restant es farà en finalitzar l’estada, quan l’estudiant hagi enviat còpia del </a:t>
            </a:r>
            <a:r>
              <a:rPr lang="ca-ES" sz="2600" dirty="0">
                <a:latin typeface="Calibri" panose="020F0502020204030204" pitchFamily="34" charset="0"/>
                <a:hlinkClick r:id="rId2"/>
              </a:rPr>
              <a:t>Certificat d’estada </a:t>
            </a:r>
            <a:r>
              <a:rPr lang="ca-ES" sz="2600" dirty="0">
                <a:latin typeface="Calibri" panose="020F0502020204030204" pitchFamily="34" charset="0"/>
              </a:rPr>
              <a:t>.</a:t>
            </a:r>
            <a:endParaRPr lang="es-ES" sz="2600" dirty="0">
              <a:latin typeface="Calibri" panose="020F0502020204030204" pitchFamily="34" charset="0"/>
            </a:endParaRP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s-ES" altLang="es-ES" sz="2800" dirty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s-ES" altLang="es-ES" sz="2400" dirty="0"/>
          </a:p>
          <a:p>
            <a:pPr>
              <a:lnSpc>
                <a:spcPct val="80000"/>
              </a:lnSpc>
              <a:defRPr/>
            </a:pPr>
            <a:endParaRPr lang="es-ES" altLang="es-ES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B69508B7-EBA9-487B-940A-4DBF0AFB1A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476250"/>
            <a:ext cx="7761287" cy="503238"/>
          </a:xfrm>
        </p:spPr>
        <p:txBody>
          <a:bodyPr/>
          <a:lstStyle/>
          <a:p>
            <a:pPr algn="l"/>
            <a:r>
              <a:rPr lang="es-ES" altLang="es-ES" b="1">
                <a:solidFill>
                  <a:srgbClr val="00B050"/>
                </a:solidFill>
                <a:latin typeface="Calibri" panose="020F0502020204030204" pitchFamily="34" charset="0"/>
              </a:rPr>
              <a:t>Ajuts econòmics (7/8)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B4D1DEE6-0AAF-4D52-B06B-5C699DCD8D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168400"/>
            <a:ext cx="8497888" cy="56896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s-ES" altLang="es-ES" sz="240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 algn="just"/>
            <a:r>
              <a:rPr lang="ca-ES" altLang="ca-ES" sz="2400">
                <a:latin typeface="Calibri" panose="020F0502020204030204" pitchFamily="34" charset="0"/>
              </a:rPr>
              <a:t>Els ajuts atorgats per la UAB seran </a:t>
            </a:r>
            <a:r>
              <a:rPr lang="ca-ES" altLang="ca-ES" sz="2400" b="1">
                <a:latin typeface="Calibri" panose="020F0502020204030204" pitchFamily="34" charset="0"/>
              </a:rPr>
              <a:t>incompatibles</a:t>
            </a:r>
            <a:r>
              <a:rPr lang="ca-ES" altLang="ca-ES" sz="2400">
                <a:latin typeface="Calibri" panose="020F0502020204030204" pitchFamily="34" charset="0"/>
              </a:rPr>
              <a:t> amb altres ajuts d’igual o superior quantia dels quals la UAB en pugui tenir coneixement (excepte els ajuts complementaris). </a:t>
            </a:r>
            <a:endParaRPr lang="es-ES" altLang="ca-ES" sz="2400">
              <a:latin typeface="Calibri" panose="020F0502020204030204" pitchFamily="34" charset="0"/>
            </a:endParaRPr>
          </a:p>
          <a:p>
            <a:pPr algn="just"/>
            <a:r>
              <a:rPr lang="ca-ES" altLang="ca-ES" sz="2400">
                <a:latin typeface="Calibri" panose="020F0502020204030204" pitchFamily="34" charset="0"/>
              </a:rPr>
              <a:t>Els ajuts atorgats per la UAB seran </a:t>
            </a:r>
            <a:r>
              <a:rPr lang="ca-ES" altLang="ca-ES" sz="2400" b="1">
                <a:latin typeface="Calibri" panose="020F0502020204030204" pitchFamily="34" charset="0"/>
              </a:rPr>
              <a:t>incompatibles</a:t>
            </a:r>
            <a:r>
              <a:rPr lang="ca-ES" altLang="ca-ES" sz="2400">
                <a:latin typeface="Calibri" panose="020F0502020204030204" pitchFamily="34" charset="0"/>
              </a:rPr>
              <a:t> amb els ajuts corresponents al programa Erasmus+ KA107. </a:t>
            </a:r>
            <a:endParaRPr lang="es-ES" altLang="ca-ES" sz="2400">
              <a:latin typeface="Calibri" panose="020F0502020204030204" pitchFamily="34" charset="0"/>
            </a:endParaRPr>
          </a:p>
          <a:p>
            <a:pPr algn="just"/>
            <a:r>
              <a:rPr lang="ca-ES" altLang="ca-ES" sz="2400">
                <a:latin typeface="Calibri" panose="020F0502020204030204" pitchFamily="34" charset="0"/>
              </a:rPr>
              <a:t>En el cas de gaudir de dos ajuts que siguin incompatibles, l’estudiant haurà de renunciar per escrit a un d’ells. </a:t>
            </a:r>
            <a:endParaRPr lang="es-ES" altLang="ca-ES" sz="2400">
              <a:latin typeface="Calibri" panose="020F0502020204030204" pitchFamily="34" charset="0"/>
            </a:endParaRPr>
          </a:p>
          <a:p>
            <a:pPr algn="just"/>
            <a:r>
              <a:rPr lang="ca-ES" altLang="ca-ES" sz="2400">
                <a:latin typeface="Calibri" panose="020F0502020204030204" pitchFamily="34" charset="0"/>
              </a:rPr>
              <a:t>Les beques </a:t>
            </a:r>
            <a:r>
              <a:rPr lang="ca-ES" altLang="ca-ES" sz="2400" b="1">
                <a:latin typeface="Calibri" panose="020F0502020204030204" pitchFamily="34" charset="0"/>
              </a:rPr>
              <a:t>MOBINT </a:t>
            </a:r>
            <a:r>
              <a:rPr lang="ca-ES" altLang="ca-ES" sz="2400">
                <a:latin typeface="Calibri" panose="020F0502020204030204" pitchFamily="34" charset="0"/>
              </a:rPr>
              <a:t>són </a:t>
            </a:r>
            <a:r>
              <a:rPr lang="ca-ES" altLang="ca-ES" sz="2400" b="1">
                <a:latin typeface="Calibri" panose="020F0502020204030204" pitchFamily="34" charset="0"/>
              </a:rPr>
              <a:t>complementàries </a:t>
            </a:r>
            <a:r>
              <a:rPr lang="ca-ES" altLang="ca-ES" sz="2400">
                <a:latin typeface="Calibri" panose="020F0502020204030204" pitchFamily="34" charset="0"/>
              </a:rPr>
              <a:t>a l’ajut provinent de fons UAB o amb l’ajut Erasmus+ KA107.</a:t>
            </a:r>
            <a:endParaRPr lang="es-ES" altLang="es-ES" sz="2200"/>
          </a:p>
          <a:p>
            <a:pPr>
              <a:lnSpc>
                <a:spcPct val="80000"/>
              </a:lnSpc>
            </a:pPr>
            <a:endParaRPr lang="es-ES" altLang="es-ES" sz="2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6CB9E9A-286C-491A-8BBE-55EFC4AF39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936625"/>
          </a:xfrm>
        </p:spPr>
        <p:txBody>
          <a:bodyPr/>
          <a:lstStyle/>
          <a:p>
            <a:pPr algn="l"/>
            <a:r>
              <a:rPr lang="es-ES" altLang="es-ES" b="1">
                <a:solidFill>
                  <a:srgbClr val="00B050"/>
                </a:solidFill>
                <a:latin typeface="Calibri" panose="020F0502020204030204" pitchFamily="34" charset="0"/>
              </a:rPr>
              <a:t>Dossier informatiu</a:t>
            </a:r>
            <a:endParaRPr lang="ca-ES" altLang="es-ES" b="1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EB2C5D4C-E354-4F59-BCE9-ACEBB7D69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41438"/>
            <a:ext cx="8207375" cy="4754562"/>
          </a:xfrm>
        </p:spPr>
        <p:txBody>
          <a:bodyPr/>
          <a:lstStyle/>
          <a:p>
            <a:pPr marL="457200" lvl="1" indent="0">
              <a:lnSpc>
                <a:spcPct val="80000"/>
              </a:lnSpc>
              <a:buFontTx/>
              <a:buNone/>
            </a:pPr>
            <a:r>
              <a:rPr lang="ca-ES" altLang="ca-ES" sz="2400" b="1" dirty="0">
                <a:latin typeface="Calibri" panose="020F0502020204030204" pitchFamily="34" charset="0"/>
              </a:rPr>
              <a:t>Podreu descarregar el dossier informatiu al web </a:t>
            </a:r>
            <a:br>
              <a:rPr lang="ca-ES" altLang="ca-ES" sz="2400" b="1" dirty="0">
                <a:latin typeface="Calibri" panose="020F0502020204030204" pitchFamily="34" charset="0"/>
              </a:rPr>
            </a:br>
            <a:r>
              <a:rPr lang="ca-ES" altLang="ca-ES" sz="2400" b="1" dirty="0">
                <a:latin typeface="Calibri" panose="020F0502020204030204" pitchFamily="34" charset="0"/>
              </a:rPr>
              <a:t>de la UAB </a:t>
            </a:r>
            <a:r>
              <a:rPr lang="ca-ES" altLang="ca-ES" sz="2400" dirty="0">
                <a:latin typeface="Calibri" panose="020F0502020204030204" pitchFamily="34" charset="0"/>
              </a:rPr>
              <a:t> </a:t>
            </a:r>
            <a:r>
              <a:rPr lang="ca-ES" altLang="ca-ES" sz="2400" b="1" u="sng" dirty="0">
                <a:solidFill>
                  <a:srgbClr val="3333FF"/>
                </a:solidFill>
                <a:latin typeface="Calibri" panose="020F0502020204030204" pitchFamily="34" charset="0"/>
                <a:hlinkClick r:id="rId2"/>
              </a:rPr>
              <a:t>http://www.uab.cat/mobilitat</a:t>
            </a:r>
            <a:r>
              <a:rPr lang="ca-ES" altLang="ca-ES" sz="2400" dirty="0">
                <a:latin typeface="Calibri" panose="020F0502020204030204" pitchFamily="34" charset="0"/>
              </a:rPr>
              <a:t>, apartat “Informació seleccionats 2022/23”.</a:t>
            </a:r>
            <a:endParaRPr lang="es-ES" altLang="ca-ES" sz="2400" dirty="0">
              <a:latin typeface="Calibri" panose="020F0502020204030204" pitchFamily="34" charset="0"/>
            </a:endParaRPr>
          </a:p>
          <a:p>
            <a:pPr marL="457200" lvl="1" indent="0">
              <a:lnSpc>
                <a:spcPct val="80000"/>
              </a:lnSpc>
              <a:buFontTx/>
              <a:buNone/>
            </a:pPr>
            <a:endParaRPr lang="es-ES" altLang="ca-ES" sz="1400" dirty="0">
              <a:latin typeface="Calibri" panose="020F0502020204030204" pitchFamily="34" charset="0"/>
            </a:endParaRPr>
          </a:p>
          <a:p>
            <a:pPr marL="457200" lvl="1" indent="0" algn="just">
              <a:lnSpc>
                <a:spcPct val="80000"/>
              </a:lnSpc>
              <a:buFontTx/>
              <a:buNone/>
            </a:pPr>
            <a:r>
              <a:rPr lang="ca-ES" altLang="ca-ES" sz="2400" dirty="0">
                <a:latin typeface="Calibri" panose="020F0502020204030204" pitchFamily="34" charset="0"/>
              </a:rPr>
              <a:t>En aquest dossier trobareu els passos que caldrà seguir a partir de l’adjudicació de plaça per aconseguir l'acceptació de la universitat de destinació. </a:t>
            </a:r>
          </a:p>
          <a:p>
            <a:pPr marL="457200" lvl="1" indent="0">
              <a:lnSpc>
                <a:spcPct val="80000"/>
              </a:lnSpc>
              <a:buFontTx/>
              <a:buNone/>
            </a:pPr>
            <a:endParaRPr lang="ca-ES" altLang="ca-ES" sz="1400" dirty="0">
              <a:latin typeface="Calibri" panose="020F0502020204030204" pitchFamily="34" charset="0"/>
            </a:endParaRPr>
          </a:p>
          <a:p>
            <a:pPr marL="457200" lvl="1" indent="0" algn="just">
              <a:lnSpc>
                <a:spcPct val="80000"/>
              </a:lnSpc>
              <a:buFontTx/>
              <a:buNone/>
            </a:pPr>
            <a:r>
              <a:rPr lang="ca-ES" altLang="ca-ES" sz="2400" dirty="0">
                <a:latin typeface="Calibri" panose="020F0502020204030204" pitchFamily="34" charset="0"/>
              </a:rPr>
              <a:t>També s'hi indiquen els documents que caldrà emplenar </a:t>
            </a:r>
            <a:br>
              <a:rPr lang="ca-ES" altLang="ca-ES" sz="2400" dirty="0">
                <a:latin typeface="Calibri" panose="020F0502020204030204" pitchFamily="34" charset="0"/>
              </a:rPr>
            </a:br>
            <a:r>
              <a:rPr lang="ca-ES" altLang="ca-ES" sz="2400" dirty="0">
                <a:latin typeface="Calibri" panose="020F0502020204030204" pitchFamily="34" charset="0"/>
              </a:rPr>
              <a:t>i lliurar durant el procés, així com els llocs i les persones que hi intervindran.</a:t>
            </a:r>
          </a:p>
          <a:p>
            <a:pPr marL="457200" lvl="1" indent="0">
              <a:lnSpc>
                <a:spcPct val="80000"/>
              </a:lnSpc>
              <a:buFontTx/>
              <a:buNone/>
            </a:pPr>
            <a:endParaRPr lang="ca-ES" altLang="ca-ES" sz="2400" dirty="0">
              <a:latin typeface="Calibri" panose="020F0502020204030204" pitchFamily="34" charset="0"/>
            </a:endParaRPr>
          </a:p>
          <a:p>
            <a:pPr marL="457200" lvl="1" indent="0" algn="just">
              <a:lnSpc>
                <a:spcPct val="80000"/>
              </a:lnSpc>
              <a:buFontTx/>
              <a:buNone/>
            </a:pPr>
            <a:r>
              <a:rPr lang="ca-ES" altLang="ca-ES" sz="2400" dirty="0">
                <a:latin typeface="Calibri" panose="020F0502020204030204" pitchFamily="34" charset="0"/>
              </a:rPr>
              <a:t>És </a:t>
            </a:r>
            <a:r>
              <a:rPr lang="ca-ES" altLang="ca-ES" sz="2400" b="1" dirty="0">
                <a:latin typeface="Calibri" panose="020F0502020204030204" pitchFamily="34" charset="0"/>
              </a:rPr>
              <a:t>imprescindible</a:t>
            </a:r>
            <a:r>
              <a:rPr lang="ca-ES" altLang="ca-ES" sz="2400" dirty="0">
                <a:latin typeface="Calibri" panose="020F0502020204030204" pitchFamily="34" charset="0"/>
              </a:rPr>
              <a:t> que llegiu aquest dossier per evitar malentesos i sorpreses d'última hora.</a:t>
            </a:r>
          </a:p>
          <a:p>
            <a:pPr marL="457200" lvl="1" indent="0">
              <a:lnSpc>
                <a:spcPct val="80000"/>
              </a:lnSpc>
              <a:buFontTx/>
              <a:buNone/>
            </a:pPr>
            <a:endParaRPr lang="es-ES" altLang="ca-ES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ol 1">
            <a:extLst>
              <a:ext uri="{FF2B5EF4-FFF2-40B4-BE49-F238E27FC236}">
                <a16:creationId xmlns:a16="http://schemas.microsoft.com/office/drawing/2014/main" id="{7C545D96-47AB-40A7-B4A9-ABCF1CAFD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3338"/>
            <a:ext cx="7772400" cy="1143000"/>
          </a:xfrm>
        </p:spPr>
        <p:txBody>
          <a:bodyPr/>
          <a:lstStyle/>
          <a:p>
            <a:pPr algn="l"/>
            <a:r>
              <a:rPr lang="es-ES" altLang="es-ES" b="1">
                <a:solidFill>
                  <a:srgbClr val="00B050"/>
                </a:solidFill>
                <a:latin typeface="Calibri" panose="020F0502020204030204" pitchFamily="34" charset="0"/>
              </a:rPr>
              <a:t>Ajuts econòmics (8/8)</a:t>
            </a:r>
            <a:endParaRPr lang="ca-ES" altLang="ca-ES"/>
          </a:p>
        </p:txBody>
      </p:sp>
      <p:sp>
        <p:nvSpPr>
          <p:cNvPr id="4" name="Contenidor de contingut 2">
            <a:extLst>
              <a:ext uri="{FF2B5EF4-FFF2-40B4-BE49-F238E27FC236}">
                <a16:creationId xmlns:a16="http://schemas.microsoft.com/office/drawing/2014/main" id="{2221514E-9441-4239-BD70-9FD686558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1073150"/>
            <a:ext cx="7773988" cy="4251325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ca-ES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Quadre resum</a:t>
            </a:r>
          </a:p>
          <a:p>
            <a:pPr marL="0" indent="0">
              <a:buFontTx/>
              <a:buNone/>
              <a:defRPr/>
            </a:pPr>
            <a:endParaRPr lang="ca-ES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  <a:defRPr/>
            </a:pPr>
            <a:endParaRPr lang="ca-ES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  <a:defRPr/>
            </a:pPr>
            <a:endParaRPr lang="ca-ES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ca-ES" dirty="0"/>
          </a:p>
        </p:txBody>
      </p:sp>
      <p:graphicFrame>
        <p:nvGraphicFramePr>
          <p:cNvPr id="5" name="Taula 4">
            <a:extLst>
              <a:ext uri="{FF2B5EF4-FFF2-40B4-BE49-F238E27FC236}">
                <a16:creationId xmlns:a16="http://schemas.microsoft.com/office/drawing/2014/main" id="{C5C3E9F1-15B4-4616-9CFA-9D177BB6D9FE}"/>
              </a:ext>
            </a:extLst>
          </p:cNvPr>
          <p:cNvGraphicFramePr>
            <a:graphicFrameLocks noGrp="1"/>
          </p:cNvGraphicFramePr>
          <p:nvPr/>
        </p:nvGraphicFramePr>
        <p:xfrm>
          <a:off x="1763713" y="6092825"/>
          <a:ext cx="3756025" cy="4429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4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2913">
                <a:tc>
                  <a:txBody>
                    <a:bodyPr/>
                    <a:lstStyle/>
                    <a:p>
                      <a:endParaRPr lang="ca-E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27" marB="45727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a-ES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Incompatibles entre si</a:t>
                      </a:r>
                    </a:p>
                  </a:txBody>
                  <a:tcPr marL="91435" marR="91435"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" name="Taula 1">
            <a:extLst>
              <a:ext uri="{FF2B5EF4-FFF2-40B4-BE49-F238E27FC236}">
                <a16:creationId xmlns:a16="http://schemas.microsoft.com/office/drawing/2014/main" id="{7AE64AE8-768C-45D7-B6DE-70E9FCEE1E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077786"/>
              </p:ext>
            </p:extLst>
          </p:nvPr>
        </p:nvGraphicFramePr>
        <p:xfrm>
          <a:off x="1258888" y="1700213"/>
          <a:ext cx="6924675" cy="4114799"/>
        </p:xfrm>
        <a:graphic>
          <a:graphicData uri="http://schemas.openxmlformats.org/drawingml/2006/table">
            <a:tbl>
              <a:tblPr/>
              <a:tblGrid>
                <a:gridCol w="1741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8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31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31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12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7309">
                <a:tc>
                  <a:txBody>
                    <a:bodyPr/>
                    <a:lstStyle/>
                    <a:p>
                      <a:pPr algn="l" fontAlgn="t"/>
                      <a:endParaRPr lang="ca-E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62" marR="5262" marT="526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endParaRPr lang="ca-ES" sz="15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5262" marR="5262" marT="52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6665">
                <a:tc>
                  <a:txBody>
                    <a:bodyPr/>
                    <a:lstStyle/>
                    <a:p>
                      <a:pPr algn="l" fontAlgn="t"/>
                      <a:endParaRPr lang="ca-E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62" marR="5262" marT="526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a-E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Beques Universitats Àsia</a:t>
                      </a:r>
                    </a:p>
                  </a:txBody>
                  <a:tcPr marL="5262" marR="5262" marT="52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a-E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Fons UAB</a:t>
                      </a:r>
                    </a:p>
                  </a:txBody>
                  <a:tcPr marL="5262" marR="5262" marT="52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a-E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Fons Erasmus+ </a:t>
                      </a:r>
                      <a:endParaRPr lang="ca-ES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62" marR="5262" marT="52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a-E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Beques MOBINT (AGAUR)</a:t>
                      </a:r>
                    </a:p>
                  </a:txBody>
                  <a:tcPr marL="5262" marR="5262" marT="52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6165"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ca-E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UAB Exchange </a:t>
                      </a:r>
                      <a:r>
                        <a:rPr lang="ca-ES" sz="15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Programme</a:t>
                      </a:r>
                    </a:p>
                  </a:txBody>
                  <a:tcPr marL="5262" marR="5262" marT="52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ca-E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Resolució (previsió): Abril 2022 </a:t>
                      </a:r>
                      <a:br>
                        <a:rPr lang="ca-E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br>
                        <a:rPr lang="ca-E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ca-ES" sz="1500" b="0" i="0" u="sng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Japó</a:t>
                      </a:r>
                      <a:r>
                        <a:rPr lang="ca-E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: JASSO, MEXT</a:t>
                      </a:r>
                      <a:br>
                        <a:rPr lang="ca-E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br>
                        <a:rPr lang="ca-E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ca-ES" sz="1500" b="0" i="0" u="sng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Korea</a:t>
                      </a:r>
                      <a:r>
                        <a:rPr lang="ca-E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: DUO, Global </a:t>
                      </a:r>
                      <a:r>
                        <a:rPr lang="ca-ES" sz="1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Korea</a:t>
                      </a:r>
                      <a:r>
                        <a:rPr lang="ca-E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ca-ES" sz="1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Scholarship</a:t>
                      </a:r>
                      <a:br>
                        <a:rPr lang="ca-E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br>
                        <a:rPr lang="ca-E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ca-ES" sz="1500" b="0" i="0" u="sng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Xina</a:t>
                      </a:r>
                      <a:endParaRPr lang="ca-E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62" marR="5262" marT="52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ca-E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Resolució: Juliol 2022</a:t>
                      </a:r>
                    </a:p>
                  </a:txBody>
                  <a:tcPr marL="5262" marR="5262" marT="52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ca-E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Resolució: Juliol 2021</a:t>
                      </a:r>
                    </a:p>
                  </a:txBody>
                  <a:tcPr marL="5262" marR="5262" marT="52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a-E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Convocatòria (previsió):</a:t>
                      </a:r>
                    </a:p>
                  </a:txBody>
                  <a:tcPr marL="5262" marR="5262" marT="52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2D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6165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a-E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Juliol – octubre 2022</a:t>
                      </a:r>
                    </a:p>
                  </a:txBody>
                  <a:tcPr marL="5262" marR="5262" marT="52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D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6165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cal fer </a:t>
                      </a:r>
                      <a:r>
                        <a:rPr lang="fr-FR" sz="1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sol·licitud</a:t>
                      </a:r>
                      <a:r>
                        <a:rPr lang="fr-F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al web de l'AGAUR</a:t>
                      </a:r>
                    </a:p>
                  </a:txBody>
                  <a:tcPr marL="5262" marR="5262" marT="52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D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6165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ca-E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62" marR="5262" marT="526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D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6165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a-E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62" marR="5262" marT="526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26">
            <a:extLst>
              <a:ext uri="{FF2B5EF4-FFF2-40B4-BE49-F238E27FC236}">
                <a16:creationId xmlns:a16="http://schemas.microsoft.com/office/drawing/2014/main" id="{11310090-1A1F-43A5-B590-0F0D4BDA46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260350"/>
            <a:ext cx="82296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36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4579" name="Rectangle 1027">
            <a:extLst>
              <a:ext uri="{FF2B5EF4-FFF2-40B4-BE49-F238E27FC236}">
                <a16:creationId xmlns:a16="http://schemas.microsoft.com/office/drawing/2014/main" id="{7D3C21DB-970E-482B-9A07-C3A111FDD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888" y="1484313"/>
            <a:ext cx="8101012" cy="583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endParaRPr lang="ca-ES" altLang="ca-ES" sz="800">
              <a:latin typeface="Calibri" panose="020F0502020204030204" pitchFamily="34" charset="0"/>
            </a:endParaRP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a-ES" altLang="ca-ES">
                <a:latin typeface="Calibri" panose="020F0502020204030204" pitchFamily="34" charset="0"/>
              </a:rPr>
              <a:t> </a:t>
            </a:r>
            <a:r>
              <a:rPr lang="ca-ES" altLang="ca-ES" sz="2400">
                <a:latin typeface="Calibri" panose="020F0502020204030204" pitchFamily="34" charset="0"/>
              </a:rPr>
              <a:t>Abans de marxar, haureu d’entrar al </a:t>
            </a:r>
            <a:r>
              <a:rPr lang="ca-ES" altLang="es-ES" sz="2400">
                <a:solidFill>
                  <a:srgbClr val="000000"/>
                </a:solidFill>
                <a:latin typeface="Calibri" panose="020F0502020204030204" pitchFamily="34" charset="0"/>
              </a:rPr>
              <a:t>pàgina </a:t>
            </a:r>
            <a:r>
              <a:rPr lang="ca-ES" altLang="es-ES" sz="2400">
                <a:solidFill>
                  <a:srgbClr val="000000"/>
                </a:solidFill>
                <a:latin typeface="Calibri" panose="020F0502020204030204" pitchFamily="34" charset="0"/>
                <a:hlinkClick r:id="rId3"/>
              </a:rPr>
              <a:t>SIA</a:t>
            </a:r>
            <a:r>
              <a:rPr lang="ca-ES" altLang="es-ES" sz="2400">
                <a:solidFill>
                  <a:srgbClr val="000000"/>
                </a:solidFill>
                <a:latin typeface="Calibri" panose="020F0502020204030204" pitchFamily="34" charset="0"/>
              </a:rPr>
              <a:t> a l’Àrea Personal del vostre intercanvi (Sol·licitud i Consulta d’intercanvi OUT), </a:t>
            </a:r>
            <a:r>
              <a:rPr lang="ca-ES" altLang="ca-ES" sz="2400">
                <a:latin typeface="Calibri" panose="020F0502020204030204" pitchFamily="34" charset="0"/>
              </a:rPr>
              <a:t>les dates previstes de la vostra estada i les vostres </a:t>
            </a:r>
            <a:r>
              <a:rPr lang="ca-ES" altLang="ca-ES" sz="2400" b="1">
                <a:latin typeface="Calibri" panose="020F0502020204030204" pitchFamily="34" charset="0"/>
              </a:rPr>
              <a:t>dades bancàries</a:t>
            </a:r>
            <a:r>
              <a:rPr lang="ca-ES" altLang="ca-ES" sz="2400">
                <a:latin typeface="Calibri" panose="020F0502020204030204" pitchFamily="34" charset="0"/>
              </a:rPr>
              <a:t> (només si heu obtingut un ajut econòmic).</a:t>
            </a:r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endParaRPr lang="ca-ES" altLang="ca-ES" sz="2400">
              <a:latin typeface="Calibri" panose="020F0502020204030204" pitchFamily="34" charset="0"/>
            </a:endParaRPr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endParaRPr lang="es-ES" altLang="ca-ES" sz="2300">
              <a:latin typeface="Calibri" panose="020F0502020204030204" pitchFamily="34" charset="0"/>
            </a:endParaRPr>
          </a:p>
          <a:p>
            <a:pPr lvl="1">
              <a:lnSpc>
                <a:spcPct val="90000"/>
              </a:lnSpc>
              <a:buFontTx/>
              <a:buChar char="•"/>
            </a:pPr>
            <a:endParaRPr lang="ca-ES" altLang="ca-ES" sz="230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endParaRPr lang="es-ES" altLang="ca-ES" sz="2700">
              <a:latin typeface="Calibri" panose="020F0502020204030204" pitchFamily="34" charset="0"/>
            </a:endParaRPr>
          </a:p>
          <a:p>
            <a:pPr eaLnBrk="1" hangingPunct="1">
              <a:buFont typeface="Monotype Sorts" pitchFamily="2" charset="2"/>
              <a:buChar char="•"/>
            </a:pPr>
            <a:endParaRPr lang="ca-ES" altLang="es-ES" sz="1400">
              <a:latin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a-ES" altLang="es-ES" sz="2000">
              <a:latin typeface="Verdana" panose="020B060403050404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a-ES" altLang="es-ES" sz="2000">
              <a:latin typeface="Verdana" panose="020B0604030504040204" pitchFamily="34" charset="0"/>
            </a:endParaRPr>
          </a:p>
          <a:p>
            <a:pPr lvl="1" eaLnBrk="1" hangingPunct="1">
              <a:spcBef>
                <a:spcPct val="0"/>
              </a:spcBef>
              <a:buFontTx/>
              <a:buNone/>
            </a:pPr>
            <a:endParaRPr lang="ca-ES" altLang="es-ES" sz="2000">
              <a:latin typeface="Verdana" panose="020B0604030504040204" pitchFamily="34" charset="0"/>
            </a:endParaRPr>
          </a:p>
        </p:txBody>
      </p:sp>
      <p:sp>
        <p:nvSpPr>
          <p:cNvPr id="24580" name="Rectangle 1026">
            <a:extLst>
              <a:ext uri="{FF2B5EF4-FFF2-40B4-BE49-F238E27FC236}">
                <a16:creationId xmlns:a16="http://schemas.microsoft.com/office/drawing/2014/main" id="{8898D6D2-C9FB-4AD8-BE7E-C9DCB2BD18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63" y="188913"/>
            <a:ext cx="82296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3600">
              <a:solidFill>
                <a:schemeClr val="accent2"/>
              </a:solidFill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C579AC4-731E-487D-B6D6-FBB19538858F}"/>
              </a:ext>
            </a:extLst>
          </p:cNvPr>
          <p:cNvSpPr txBox="1">
            <a:spLocks noChangeArrowheads="1"/>
          </p:cNvSpPr>
          <p:nvPr/>
        </p:nvSpPr>
        <p:spPr>
          <a:xfrm>
            <a:off x="250825" y="347663"/>
            <a:ext cx="8208963" cy="67627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>
              <a:defRPr/>
            </a:pPr>
            <a:r>
              <a:rPr lang="es-ES" altLang="es-ES" b="1" kern="0" dirty="0">
                <a:solidFill>
                  <a:schemeClr val="accent2"/>
                </a:solidFill>
                <a:latin typeface="Calibri" panose="020F0502020204030204" pitchFamily="34" charset="0"/>
              </a:rPr>
              <a:t>  </a:t>
            </a:r>
            <a:r>
              <a:rPr lang="es-ES" altLang="es-ES" b="1" kern="0" dirty="0" err="1">
                <a:solidFill>
                  <a:srgbClr val="00B050"/>
                </a:solidFill>
                <a:latin typeface="Calibri" panose="020F0502020204030204" pitchFamily="34" charset="0"/>
              </a:rPr>
              <a:t>Dades</a:t>
            </a:r>
            <a:r>
              <a:rPr lang="es-ES" altLang="es-ES" b="1" kern="0" dirty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  <a:r>
              <a:rPr lang="es-ES" altLang="es-ES" b="1" kern="0" dirty="0" err="1">
                <a:solidFill>
                  <a:srgbClr val="00B050"/>
                </a:solidFill>
                <a:latin typeface="Calibri" panose="020F0502020204030204" pitchFamily="34" charset="0"/>
              </a:rPr>
              <a:t>bancàries</a:t>
            </a:r>
            <a:r>
              <a:rPr lang="es-ES" altLang="es-ES" b="1" kern="0" dirty="0">
                <a:solidFill>
                  <a:srgbClr val="00B050"/>
                </a:solidFill>
                <a:latin typeface="Calibri" panose="020F0502020204030204" pitchFamily="34" charset="0"/>
              </a:rPr>
              <a:t> i dates </a:t>
            </a:r>
            <a:r>
              <a:rPr lang="es-ES" altLang="es-ES" b="1" kern="0" dirty="0" err="1">
                <a:solidFill>
                  <a:srgbClr val="00B050"/>
                </a:solidFill>
                <a:latin typeface="Calibri" panose="020F0502020204030204" pitchFamily="34" charset="0"/>
              </a:rPr>
              <a:t>previstes</a:t>
            </a:r>
            <a:endParaRPr lang="es-ES" altLang="es-ES" b="1" kern="0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randomBar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26">
            <a:extLst>
              <a:ext uri="{FF2B5EF4-FFF2-40B4-BE49-F238E27FC236}">
                <a16:creationId xmlns:a16="http://schemas.microsoft.com/office/drawing/2014/main" id="{0D4C5726-AD88-403A-82EA-3D9466F63F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260350"/>
            <a:ext cx="82296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36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6627" name="Rectangle 1027">
            <a:extLst>
              <a:ext uri="{FF2B5EF4-FFF2-40B4-BE49-F238E27FC236}">
                <a16:creationId xmlns:a16="http://schemas.microsoft.com/office/drawing/2014/main" id="{EBC0346D-4414-48DF-AA20-711A70C32D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1341438"/>
            <a:ext cx="7902575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ca-ES" altLang="ca-ES" sz="2800" b="1" dirty="0">
                <a:latin typeface="Calibri"/>
                <a:cs typeface="Calibri"/>
              </a:rPr>
              <a:t> A l’arribada a la universitat de destinació</a:t>
            </a:r>
          </a:p>
          <a:p>
            <a:pPr algn="just">
              <a:lnSpc>
                <a:spcPct val="90000"/>
              </a:lnSpc>
              <a:buNone/>
            </a:pPr>
            <a:r>
              <a:rPr lang="ca-ES" altLang="es-ES" sz="2400" dirty="0">
                <a:solidFill>
                  <a:srgbClr val="000000"/>
                </a:solidFill>
                <a:latin typeface="Calibri"/>
                <a:cs typeface="Calibri"/>
              </a:rPr>
              <a:t>Haureu de descarregar el “</a:t>
            </a:r>
            <a:r>
              <a:rPr lang="ca-ES" altLang="ca-ES" sz="2400" b="1" dirty="0">
                <a:latin typeface="Calibri"/>
                <a:cs typeface="Calibri"/>
                <a:hlinkClick r:id="rId3"/>
              </a:rPr>
              <a:t>Certificat d’Estada </a:t>
            </a:r>
            <a:r>
              <a:rPr lang="ca-ES" altLang="ca-ES" sz="2400" dirty="0">
                <a:solidFill>
                  <a:srgbClr val="000000"/>
                </a:solidFill>
                <a:latin typeface="Calibri"/>
                <a:cs typeface="Calibri"/>
                <a:hlinkClick r:id="rId4"/>
              </a:rPr>
              <a:t> </a:t>
            </a:r>
            <a:r>
              <a:rPr lang="ca-ES" altLang="es-ES" sz="2400" b="1" i="1" dirty="0">
                <a:solidFill>
                  <a:srgbClr val="000000"/>
                </a:solidFill>
                <a:latin typeface="Calibri"/>
                <a:cs typeface="Calibri"/>
              </a:rPr>
              <a:t>”</a:t>
            </a:r>
            <a:r>
              <a:rPr lang="ca-ES" altLang="es-ES" sz="2400" dirty="0">
                <a:solidFill>
                  <a:srgbClr val="000000"/>
                </a:solidFill>
                <a:latin typeface="Calibri"/>
                <a:cs typeface="Calibri"/>
              </a:rPr>
              <a:t>, de la pàgina </a:t>
            </a:r>
            <a:r>
              <a:rPr lang="ca-ES" altLang="es-ES" sz="2400" dirty="0">
                <a:solidFill>
                  <a:srgbClr val="000000"/>
                </a:solidFill>
                <a:latin typeface="Calibri"/>
                <a:cs typeface="Calibri"/>
                <a:hlinkClick r:id="rId5"/>
              </a:rPr>
              <a:t>SIA</a:t>
            </a:r>
            <a:r>
              <a:rPr lang="ca-ES" altLang="es-ES" sz="2400" dirty="0">
                <a:solidFill>
                  <a:srgbClr val="000000"/>
                </a:solidFill>
                <a:latin typeface="Calibri"/>
                <a:cs typeface="Calibri"/>
              </a:rPr>
              <a:t> a l’Àrea Personal del vostre intercanvi (Sol·licitud i Consulta d’intercanvi OUT), fer-lo signar i segellar (</a:t>
            </a:r>
            <a:r>
              <a:rPr lang="ca-ES" altLang="es-ES" sz="2400" u="sng" dirty="0">
                <a:solidFill>
                  <a:srgbClr val="000000"/>
                </a:solidFill>
                <a:latin typeface="Calibri"/>
                <a:cs typeface="Calibri"/>
              </a:rPr>
              <a:t>apartat Arribada</a:t>
            </a:r>
            <a:r>
              <a:rPr lang="ca-ES" altLang="es-ES" sz="2400" dirty="0">
                <a:solidFill>
                  <a:srgbClr val="000000"/>
                </a:solidFill>
                <a:latin typeface="Calibri"/>
                <a:cs typeface="Calibri"/>
              </a:rPr>
              <a:t>) per la universitat de destinació i carregar el document a la mateixa pàgina on l’heu descarregat. </a:t>
            </a:r>
            <a:endParaRPr lang="ca-ES" altLang="ca-ES" sz="2400" dirty="0">
              <a:latin typeface="Calibri" panose="020F0502020204030204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ca-ES" altLang="ca-ES" sz="2800" b="1" dirty="0">
                <a:latin typeface="Calibri"/>
                <a:cs typeface="Calibri"/>
              </a:rPr>
              <a:t> En finalitzar l’estada (*)</a:t>
            </a:r>
          </a:p>
          <a:p>
            <a:pPr algn="just">
              <a:lnSpc>
                <a:spcPct val="90000"/>
              </a:lnSpc>
              <a:buNone/>
            </a:pPr>
            <a:r>
              <a:rPr lang="ca-ES" altLang="es-ES" sz="2400" dirty="0">
                <a:solidFill>
                  <a:srgbClr val="000000"/>
                </a:solidFill>
                <a:latin typeface="Calibri"/>
                <a:cs typeface="Calibri"/>
              </a:rPr>
              <a:t>Haureu de descarregar el “</a:t>
            </a:r>
            <a:r>
              <a:rPr lang="ca-ES" altLang="ca-ES" sz="2400" b="1" dirty="0">
                <a:latin typeface="Calibri"/>
                <a:cs typeface="Calibri"/>
                <a:hlinkClick r:id="rId3"/>
              </a:rPr>
              <a:t>Certificat d’Estada </a:t>
            </a:r>
            <a:r>
              <a:rPr lang="ca-ES" altLang="ca-ES" sz="24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ca-ES" altLang="es-ES" sz="2400" b="1" i="1" dirty="0">
                <a:solidFill>
                  <a:srgbClr val="000000"/>
                </a:solidFill>
                <a:latin typeface="Calibri"/>
                <a:cs typeface="Calibri"/>
              </a:rPr>
              <a:t>”</a:t>
            </a:r>
            <a:r>
              <a:rPr lang="ca-ES" altLang="es-ES" sz="2400" dirty="0">
                <a:solidFill>
                  <a:srgbClr val="000000"/>
                </a:solidFill>
                <a:latin typeface="Calibri"/>
                <a:cs typeface="Calibri"/>
              </a:rPr>
              <a:t>, de la pàgina </a:t>
            </a:r>
            <a:r>
              <a:rPr lang="ca-ES" altLang="es-ES" sz="2400" dirty="0">
                <a:solidFill>
                  <a:srgbClr val="000000"/>
                </a:solidFill>
                <a:latin typeface="Calibri"/>
                <a:cs typeface="Calibri"/>
                <a:hlinkClick r:id="rId5"/>
              </a:rPr>
              <a:t>SIA</a:t>
            </a:r>
            <a:r>
              <a:rPr lang="ca-ES" altLang="es-ES" sz="2400" dirty="0">
                <a:solidFill>
                  <a:srgbClr val="000000"/>
                </a:solidFill>
                <a:latin typeface="Calibri"/>
                <a:cs typeface="Calibri"/>
              </a:rPr>
              <a:t> a l’Àrea Personal del vostre intercanvi (Sol·licitud i Consulta d’intercanvi OUT), fer-lo signar i segellar (</a:t>
            </a:r>
            <a:r>
              <a:rPr lang="ca-ES" altLang="es-ES" sz="2400" u="sng" dirty="0">
                <a:solidFill>
                  <a:srgbClr val="000000"/>
                </a:solidFill>
                <a:latin typeface="Calibri"/>
                <a:cs typeface="Calibri"/>
              </a:rPr>
              <a:t>apartat Finalització d’estada</a:t>
            </a:r>
            <a:r>
              <a:rPr lang="ca-ES" altLang="es-ES" sz="2400" dirty="0">
                <a:solidFill>
                  <a:srgbClr val="000000"/>
                </a:solidFill>
                <a:latin typeface="Calibri"/>
                <a:cs typeface="Calibri"/>
              </a:rPr>
              <a:t>) per la universitat de destinació i carregar el document a la mateixa pàgina on l’heu descarregat. </a:t>
            </a:r>
            <a:endParaRPr lang="ca-ES" altLang="ca-ES" sz="2400" dirty="0">
              <a:latin typeface="Calibri" panose="020F0502020204030204" pitchFamily="34" charset="0"/>
            </a:endParaRPr>
          </a:p>
          <a:p>
            <a:pPr algn="just">
              <a:lnSpc>
                <a:spcPct val="90000"/>
              </a:lnSpc>
            </a:pPr>
            <a:endParaRPr lang="es-ES" altLang="ca-ES" sz="2800" dirty="0">
              <a:latin typeface="Calibri" panose="020F0502020204030204" pitchFamily="34" charset="0"/>
            </a:endParaRPr>
          </a:p>
          <a:p>
            <a:pPr eaLnBrk="1" hangingPunct="1">
              <a:buFont typeface="Monotype Sorts" pitchFamily="2" charset="2"/>
              <a:buChar char="•"/>
            </a:pPr>
            <a:endParaRPr lang="ca-ES" altLang="es-ES" sz="1400" dirty="0">
              <a:latin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a-ES" altLang="es-ES" sz="2000" dirty="0">
              <a:latin typeface="Verdana" panose="020B060403050404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a-ES" altLang="es-ES" sz="2000" dirty="0">
              <a:latin typeface="Verdana" panose="020B0604030504040204" pitchFamily="34" charset="0"/>
            </a:endParaRPr>
          </a:p>
          <a:p>
            <a:pPr lvl="1" eaLnBrk="1" hangingPunct="1">
              <a:spcBef>
                <a:spcPct val="0"/>
              </a:spcBef>
              <a:buFontTx/>
              <a:buNone/>
            </a:pPr>
            <a:endParaRPr lang="ca-ES" altLang="es-ES" sz="2000" dirty="0">
              <a:latin typeface="Verdana" panose="020B0604030504040204" pitchFamily="34" charset="0"/>
            </a:endParaRPr>
          </a:p>
        </p:txBody>
      </p:sp>
      <p:sp>
        <p:nvSpPr>
          <p:cNvPr id="26628" name="Rectangle 1026">
            <a:extLst>
              <a:ext uri="{FF2B5EF4-FFF2-40B4-BE49-F238E27FC236}">
                <a16:creationId xmlns:a16="http://schemas.microsoft.com/office/drawing/2014/main" id="{45E60C6D-A3DD-4878-935E-9037BF9E20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63" y="188913"/>
            <a:ext cx="82296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3600">
              <a:solidFill>
                <a:schemeClr val="accent2"/>
              </a:solidFill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109EDFF-CC4C-4CB1-BB8C-F6B4BF138074}"/>
              </a:ext>
            </a:extLst>
          </p:cNvPr>
          <p:cNvSpPr txBox="1">
            <a:spLocks noChangeArrowheads="1"/>
          </p:cNvSpPr>
          <p:nvPr/>
        </p:nvSpPr>
        <p:spPr>
          <a:xfrm>
            <a:off x="250825" y="347663"/>
            <a:ext cx="8208963" cy="67627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>
              <a:defRPr/>
            </a:pPr>
            <a:r>
              <a:rPr lang="es-ES" altLang="es-ES" b="1" kern="0" dirty="0">
                <a:solidFill>
                  <a:schemeClr val="accent2"/>
                </a:solidFill>
                <a:latin typeface="Calibri" panose="020F0502020204030204" pitchFamily="34" charset="0"/>
              </a:rPr>
              <a:t>  </a:t>
            </a:r>
            <a:r>
              <a:rPr lang="es-ES" altLang="es-ES" b="1" kern="0" dirty="0" err="1">
                <a:solidFill>
                  <a:srgbClr val="00B050"/>
                </a:solidFill>
                <a:latin typeface="Calibri" panose="020F0502020204030204" pitchFamily="34" charset="0"/>
              </a:rPr>
              <a:t>Certificat</a:t>
            </a:r>
            <a:r>
              <a:rPr lang="es-ES" altLang="es-ES" b="1" kern="0" dirty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  <a:r>
              <a:rPr lang="es-ES" altLang="es-ES" b="1" kern="0" dirty="0" err="1">
                <a:solidFill>
                  <a:srgbClr val="00B050"/>
                </a:solidFill>
                <a:latin typeface="Calibri" panose="020F0502020204030204" pitchFamily="34" charset="0"/>
              </a:rPr>
              <a:t>d’estada</a:t>
            </a:r>
            <a:endParaRPr lang="es-ES" altLang="es-ES" b="1" kern="0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randomBar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>
            <a:extLst>
              <a:ext uri="{FF2B5EF4-FFF2-40B4-BE49-F238E27FC236}">
                <a16:creationId xmlns:a16="http://schemas.microsoft.com/office/drawing/2014/main" id="{9B88DA00-C15F-4801-B88B-E91EAA123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260350"/>
            <a:ext cx="82296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36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8675" name="Rectangle 1027">
            <a:extLst>
              <a:ext uri="{FF2B5EF4-FFF2-40B4-BE49-F238E27FC236}">
                <a16:creationId xmlns:a16="http://schemas.microsoft.com/office/drawing/2014/main" id="{E8D3CEC0-3CF7-4138-8CE4-78DBBF35B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63" y="936625"/>
            <a:ext cx="8435975" cy="504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ca-ES" altLang="es-ES" sz="2400" b="1" dirty="0">
                <a:solidFill>
                  <a:srgbClr val="00B050"/>
                </a:solidFill>
                <a:latin typeface="Calibri" panose="020F0502020204030204" pitchFamily="34" charset="0"/>
              </a:rPr>
              <a:t>TRÀMITS ACADÈMICS</a:t>
            </a:r>
          </a:p>
          <a:p>
            <a:pPr algn="just" eaLnBrk="1" hangingPunct="1">
              <a:defRPr/>
            </a:pPr>
            <a:r>
              <a:rPr lang="ca-ES" altLang="es-ES" sz="2400" b="1" dirty="0">
                <a:latin typeface="Calibri" panose="020F0502020204030204" pitchFamily="34" charset="0"/>
              </a:rPr>
              <a:t>Oficina d’Intercanvis del centre (Gestió Acadèmica): </a:t>
            </a:r>
            <a:r>
              <a:rPr lang="ca-ES" altLang="es-ES" sz="2400" dirty="0">
                <a:latin typeface="Calibri" panose="020F0502020204030204" pitchFamily="34" charset="0"/>
              </a:rPr>
              <a:t>Tràmits acadèmics (</a:t>
            </a:r>
            <a:r>
              <a:rPr lang="ca-ES" altLang="es-ES" sz="2400" dirty="0" err="1">
                <a:latin typeface="Calibri" panose="020F0502020204030204" pitchFamily="34" charset="0"/>
              </a:rPr>
              <a:t>learning</a:t>
            </a:r>
            <a:r>
              <a:rPr lang="ca-ES" altLang="es-ES" sz="2400" dirty="0">
                <a:latin typeface="Calibri" panose="020F0502020204030204" pitchFamily="34" charset="0"/>
              </a:rPr>
              <a:t> </a:t>
            </a:r>
            <a:r>
              <a:rPr lang="ca-ES" altLang="es-ES" sz="2400" dirty="0" err="1">
                <a:latin typeface="Calibri" panose="020F0502020204030204" pitchFamily="34" charset="0"/>
              </a:rPr>
              <a:t>agreement</a:t>
            </a:r>
            <a:r>
              <a:rPr lang="ca-ES" altLang="es-ES" sz="2400" dirty="0">
                <a:latin typeface="Calibri" panose="020F0502020204030204" pitchFamily="34" charset="0"/>
              </a:rPr>
              <a:t>, matrícula, reconeixements, renúncies, perllongament, etc.) </a:t>
            </a:r>
            <a:endParaRPr lang="ca-ES" altLang="es-ES" sz="1400" dirty="0">
              <a:latin typeface="Calibri" panose="020F0502020204030204" pitchFamily="34" charset="0"/>
            </a:endParaRPr>
          </a:p>
          <a:p>
            <a:pPr algn="just" eaLnBrk="1" hangingPunct="1">
              <a:defRPr/>
            </a:pPr>
            <a:r>
              <a:rPr lang="ca-ES" altLang="es-ES" sz="2400" b="1" dirty="0">
                <a:latin typeface="Calibri" panose="020F0502020204030204" pitchFamily="34" charset="0"/>
              </a:rPr>
              <a:t>Persona coordinadora d’intercanvis del centre</a:t>
            </a:r>
            <a:r>
              <a:rPr lang="ca-ES" altLang="es-ES" sz="2400" dirty="0">
                <a:latin typeface="Calibri" panose="020F0502020204030204" pitchFamily="34" charset="0"/>
              </a:rPr>
              <a:t>: </a:t>
            </a:r>
            <a:br>
              <a:rPr lang="ca-ES" altLang="es-ES" sz="2400" dirty="0">
                <a:latin typeface="Calibri" panose="020F0502020204030204" pitchFamily="34" charset="0"/>
              </a:rPr>
            </a:br>
            <a:r>
              <a:rPr lang="ca-ES" altLang="es-ES" sz="2400" dirty="0">
                <a:latin typeface="Calibri" panose="020F0502020204030204" pitchFamily="34" charset="0"/>
              </a:rPr>
              <a:t>Acord d’Estudis amb les assignatures que es cursaran a l’estranger i posterior reconeixement.</a:t>
            </a:r>
            <a:endParaRPr lang="ca-ES" altLang="es-ES" sz="1400" dirty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  <a:defRPr/>
            </a:pPr>
            <a:r>
              <a:rPr lang="ca-ES" altLang="es-ES" sz="2400" b="1" dirty="0">
                <a:solidFill>
                  <a:srgbClr val="00B050"/>
                </a:solidFill>
                <a:latin typeface="Calibri" panose="020F0502020204030204" pitchFamily="34" charset="0"/>
              </a:rPr>
              <a:t>TRÀMITS ADMINISTRATIUS</a:t>
            </a:r>
          </a:p>
          <a:p>
            <a:pPr eaLnBrk="1" hangingPunct="1">
              <a:defRPr/>
            </a:pPr>
            <a:r>
              <a:rPr lang="ca-ES" altLang="es-ES" sz="2400" b="1" dirty="0">
                <a:latin typeface="Calibri"/>
                <a:cs typeface="Calibri"/>
              </a:rPr>
              <a:t>Àrea de Relacions Internacionals</a:t>
            </a:r>
            <a:r>
              <a:rPr lang="ca-ES" altLang="es-ES" sz="2400" dirty="0">
                <a:latin typeface="Calibri"/>
                <a:cs typeface="Calibri"/>
              </a:rPr>
              <a:t>, Pl. Cívica (planta baixa de l’Hemeroteca General): és l’interlocutor institucional entre la UAB i les universitats col·laboradores (</a:t>
            </a:r>
            <a:r>
              <a:rPr lang="es-ES" sz="2400" b="1" u="sng" dirty="0">
                <a:latin typeface="Calibri"/>
                <a:cs typeface="Calibri"/>
                <a:hlinkClick r:id="rId3"/>
              </a:rPr>
              <a:t>uab.exchange.programme</a:t>
            </a:r>
            <a:r>
              <a:rPr lang="en-US" sz="2400" b="1" u="sng" dirty="0">
                <a:latin typeface="Calibri"/>
                <a:cs typeface="Calibri"/>
                <a:hlinkClick r:id="rId3"/>
              </a:rPr>
              <a:t>@uab.cat</a:t>
            </a:r>
            <a:r>
              <a:rPr lang="ca-ES" altLang="es-ES" sz="2400" dirty="0">
                <a:latin typeface="Calibri"/>
                <a:cs typeface="Calibri"/>
              </a:rPr>
              <a:t>). </a:t>
            </a:r>
            <a:endParaRPr lang="ca-ES" altLang="es-ES" sz="2400" dirty="0">
              <a:latin typeface="Calibri" panose="020F0502020204030204" pitchFamily="34" charset="0"/>
              <a:cs typeface="Calibri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ca-ES" altLang="es-ES" sz="2400" dirty="0">
                <a:latin typeface="Calibri" panose="020F0502020204030204" pitchFamily="34" charset="0"/>
              </a:rPr>
              <a:t>	CAL DEMANAR CITA PRÈVIA PER </a:t>
            </a:r>
            <a:r>
              <a:rPr lang="ca-ES" altLang="es-ES" sz="2400" dirty="0">
                <a:latin typeface="Calibri" panose="020F0502020204030204" pitchFamily="34" charset="0"/>
                <a:hlinkClick r:id="rId3"/>
              </a:rPr>
              <a:t>CORREU ELECTRÒNIC</a:t>
            </a:r>
            <a:endParaRPr lang="ca-ES" altLang="es-ES" sz="2400" b="1" dirty="0">
              <a:latin typeface="Verdana" panose="020B060403050404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ca-ES" altLang="es-ES" sz="2000" dirty="0">
              <a:latin typeface="Verdana" panose="020B060403050404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ca-ES" altLang="es-ES" sz="2000" dirty="0">
              <a:latin typeface="Verdana" panose="020B0604030504040204" pitchFamily="34" charset="0"/>
            </a:endParaRPr>
          </a:p>
          <a:p>
            <a:pPr lvl="1" eaLnBrk="1" hangingPunct="1">
              <a:spcBef>
                <a:spcPct val="0"/>
              </a:spcBef>
              <a:buFontTx/>
              <a:buNone/>
              <a:defRPr/>
            </a:pPr>
            <a:endParaRPr lang="ca-ES" altLang="es-ES" sz="2000" dirty="0">
              <a:latin typeface="Verdana" panose="020B0604030504040204" pitchFamily="34" charset="0"/>
            </a:endParaRPr>
          </a:p>
        </p:txBody>
      </p:sp>
      <p:sp>
        <p:nvSpPr>
          <p:cNvPr id="28676" name="Rectangle 1026">
            <a:extLst>
              <a:ext uri="{FF2B5EF4-FFF2-40B4-BE49-F238E27FC236}">
                <a16:creationId xmlns:a16="http://schemas.microsoft.com/office/drawing/2014/main" id="{8845485A-9912-4A19-A724-190D8701DB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63" y="188913"/>
            <a:ext cx="82296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3600">
              <a:solidFill>
                <a:schemeClr val="accent2"/>
              </a:solidFill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8E41BFE-7710-4C8F-834E-F6683C6CE559}"/>
              </a:ext>
            </a:extLst>
          </p:cNvPr>
          <p:cNvSpPr txBox="1">
            <a:spLocks noChangeArrowheads="1"/>
          </p:cNvSpPr>
          <p:nvPr/>
        </p:nvSpPr>
        <p:spPr>
          <a:xfrm>
            <a:off x="323850" y="244475"/>
            <a:ext cx="7761288" cy="67627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>
              <a:defRPr/>
            </a:pPr>
            <a:r>
              <a:rPr lang="es-ES" altLang="es-ES" b="1" kern="0" dirty="0">
                <a:solidFill>
                  <a:schemeClr val="accent2"/>
                </a:solidFill>
                <a:latin typeface="Calibri" panose="020F0502020204030204" pitchFamily="34" charset="0"/>
              </a:rPr>
              <a:t>  </a:t>
            </a:r>
            <a:r>
              <a:rPr lang="es-ES" altLang="es-ES" b="1" kern="0" dirty="0" err="1">
                <a:solidFill>
                  <a:srgbClr val="00B050"/>
                </a:solidFill>
                <a:latin typeface="Calibri" panose="020F0502020204030204" pitchFamily="34" charset="0"/>
              </a:rPr>
              <a:t>On</a:t>
            </a:r>
            <a:r>
              <a:rPr lang="es-ES" altLang="es-ES" b="1" kern="0" dirty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  <a:r>
              <a:rPr lang="es-ES" altLang="es-ES" b="1" kern="0" dirty="0" err="1">
                <a:solidFill>
                  <a:srgbClr val="00B050"/>
                </a:solidFill>
                <a:latin typeface="Calibri" panose="020F0502020204030204" pitchFamily="34" charset="0"/>
              </a:rPr>
              <a:t>m’he</a:t>
            </a:r>
            <a:r>
              <a:rPr lang="es-ES" altLang="es-ES" b="1" kern="0" dirty="0">
                <a:solidFill>
                  <a:srgbClr val="00B050"/>
                </a:solidFill>
                <a:latin typeface="Calibri" panose="020F0502020204030204" pitchFamily="34" charset="0"/>
              </a:rPr>
              <a:t> de dirigir?</a:t>
            </a:r>
          </a:p>
        </p:txBody>
      </p:sp>
    </p:spTree>
  </p:cSld>
  <p:clrMapOvr>
    <a:masterClrMapping/>
  </p:clrMapOvr>
  <p:transition>
    <p:randomBar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ol 1">
            <a:extLst>
              <a:ext uri="{FF2B5EF4-FFF2-40B4-BE49-F238E27FC236}">
                <a16:creationId xmlns:a16="http://schemas.microsoft.com/office/drawing/2014/main" id="{7DF4749E-6A47-4EFD-AFFA-F26F81C2F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88913"/>
            <a:ext cx="8964612" cy="863600"/>
          </a:xfrm>
        </p:spPr>
        <p:txBody>
          <a:bodyPr/>
          <a:lstStyle/>
          <a:p>
            <a:pPr algn="l"/>
            <a:r>
              <a:rPr lang="ca-ES" altLang="es-ES" sz="4000" b="1">
                <a:solidFill>
                  <a:srgbClr val="00B050"/>
                </a:solidFill>
                <a:latin typeface="Calibri" panose="020F0502020204030204" pitchFamily="34" charset="0"/>
              </a:rPr>
              <a:t>Certificat digital per signatura electrònica</a:t>
            </a:r>
            <a:endParaRPr lang="es-ES" altLang="es-ES" sz="4000" b="1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30723" name="Contenidor de contingut 2">
            <a:extLst>
              <a:ext uri="{FF2B5EF4-FFF2-40B4-BE49-F238E27FC236}">
                <a16:creationId xmlns:a16="http://schemas.microsoft.com/office/drawing/2014/main" id="{EF42748C-8E64-4433-BAA2-840E0874AE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41438"/>
            <a:ext cx="8134350" cy="4754562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ca-ES" altLang="es-ES" sz="2800" dirty="0">
                <a:latin typeface="Calibri"/>
                <a:cs typeface="Calibri"/>
              </a:rPr>
              <a:t>Per la realització de </a:t>
            </a:r>
            <a:r>
              <a:rPr lang="ca-ES" altLang="es-ES" sz="2800" b="1" dirty="0">
                <a:latin typeface="Calibri"/>
                <a:cs typeface="Calibri"/>
              </a:rPr>
              <a:t>tràmits amb la UAB</a:t>
            </a:r>
            <a:r>
              <a:rPr lang="ca-ES" altLang="es-ES" sz="2800" dirty="0">
                <a:latin typeface="Calibri"/>
                <a:cs typeface="Calibri"/>
              </a:rPr>
              <a:t> serà </a:t>
            </a:r>
            <a:r>
              <a:rPr lang="ca-ES" altLang="es-ES" sz="2800" b="1" dirty="0">
                <a:latin typeface="Calibri"/>
                <a:cs typeface="Calibri"/>
              </a:rPr>
              <a:t>necessari</a:t>
            </a:r>
            <a:r>
              <a:rPr lang="ca-ES" altLang="es-ES" sz="2800" dirty="0">
                <a:latin typeface="Calibri"/>
                <a:cs typeface="Calibri"/>
              </a:rPr>
              <a:t> disposar d’un </a:t>
            </a:r>
            <a:r>
              <a:rPr lang="ca-ES" altLang="es-ES" sz="2800" b="1" dirty="0">
                <a:latin typeface="Calibri"/>
                <a:cs typeface="Calibri"/>
              </a:rPr>
              <a:t>certificat digital</a:t>
            </a:r>
            <a:r>
              <a:rPr lang="ca-ES" altLang="es-ES" sz="2800" dirty="0">
                <a:latin typeface="Calibri"/>
                <a:cs typeface="Calibri"/>
              </a:rPr>
              <a:t> per tal de poder signar els documents mitjançant signatura electrònica. Si no disposeu de certificat digital podeu obtenir el certificat </a:t>
            </a:r>
            <a:r>
              <a:rPr lang="ca-ES" altLang="es-ES" sz="2800" dirty="0" err="1">
                <a:latin typeface="Calibri"/>
                <a:cs typeface="Calibri"/>
              </a:rPr>
              <a:t>IdCAT</a:t>
            </a:r>
            <a:r>
              <a:rPr lang="ca-ES" altLang="es-ES" sz="2800" dirty="0">
                <a:latin typeface="Calibri"/>
                <a:cs typeface="Calibri"/>
              </a:rPr>
              <a:t> de manera gratuïta accedint al </a:t>
            </a:r>
            <a:r>
              <a:rPr lang="ca-ES" altLang="es-ES" sz="2800" u="sng" dirty="0">
                <a:latin typeface="Calibri"/>
                <a:cs typeface="Calibri"/>
                <a:hlinkClick r:id="rId2"/>
              </a:rPr>
              <a:t>web d'idCAT</a:t>
            </a:r>
            <a:r>
              <a:rPr lang="ca-ES" altLang="es-ES" sz="2800" dirty="0">
                <a:latin typeface="Calibri"/>
                <a:cs typeface="Calibri"/>
              </a:rPr>
              <a:t>, i posteriorment sol·licitant </a:t>
            </a:r>
            <a:r>
              <a:rPr lang="ca-ES" altLang="es-ES" sz="2800" u="sng" dirty="0">
                <a:latin typeface="Calibri"/>
                <a:cs typeface="Calibri"/>
                <a:hlinkClick r:id="rId3"/>
              </a:rPr>
              <a:t>Cita Prèvia</a:t>
            </a:r>
            <a:r>
              <a:rPr lang="ca-ES" altLang="es-ES" sz="2800" dirty="0">
                <a:latin typeface="Calibri"/>
                <a:cs typeface="Calibri"/>
              </a:rPr>
              <a:t> a l’OAMR (Oficina d’Assistència en Matèria de Registre) de l’edifici del Rectorat, o a qualsevol dels </a:t>
            </a:r>
            <a:r>
              <a:rPr lang="ca-ES" altLang="es-ES" sz="2800" u="sng" dirty="0">
                <a:latin typeface="Calibri"/>
                <a:cs typeface="Calibri"/>
                <a:hlinkClick r:id="rId4"/>
              </a:rPr>
              <a:t>ajuntaments i oficines d’atenció ciutadana de Catalunya</a:t>
            </a:r>
            <a:r>
              <a:rPr lang="ca-ES" altLang="es-ES" sz="2800" dirty="0">
                <a:latin typeface="Calibri"/>
                <a:cs typeface="Calibri"/>
              </a:rPr>
              <a:t>.</a:t>
            </a:r>
            <a:endParaRPr lang="es-ES" altLang="es-ES"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ítol 1">
            <a:extLst>
              <a:ext uri="{FF2B5EF4-FFF2-40B4-BE49-F238E27FC236}">
                <a16:creationId xmlns:a16="http://schemas.microsoft.com/office/drawing/2014/main" id="{FFA2ACC5-01B2-455A-B1EA-7F9436BFD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371475"/>
          </a:xfrm>
        </p:spPr>
        <p:txBody>
          <a:bodyPr/>
          <a:lstStyle/>
          <a:p>
            <a:pPr algn="l"/>
            <a:r>
              <a:rPr lang="ca-ES" altLang="es-ES" b="1">
                <a:solidFill>
                  <a:srgbClr val="00B050"/>
                </a:solidFill>
                <a:latin typeface="Calibri" panose="020F0502020204030204" pitchFamily="34" charset="0"/>
              </a:rPr>
              <a:t>Adreça institucional UAB</a:t>
            </a:r>
            <a:endParaRPr lang="es-ES" altLang="es-ES" b="1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6147" name="Contenidor de contingut 2">
            <a:extLst>
              <a:ext uri="{FF2B5EF4-FFF2-40B4-BE49-F238E27FC236}">
                <a16:creationId xmlns:a16="http://schemas.microsoft.com/office/drawing/2014/main" id="{DC8EB453-0E04-4506-B0F4-58B436FB1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41438"/>
            <a:ext cx="8134350" cy="4754562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s-ES" altLang="es-ES" sz="1000" dirty="0">
              <a:latin typeface="Calibri" panose="020F0502020204030204" pitchFamily="34" charset="0"/>
            </a:endParaRPr>
          </a:p>
          <a:p>
            <a:pPr algn="just">
              <a:defRPr/>
            </a:pPr>
            <a:r>
              <a:rPr lang="es-ES" altLang="es-ES" dirty="0">
                <a:latin typeface="Calibri" panose="020F0502020204030204" pitchFamily="34" charset="0"/>
              </a:rPr>
              <a:t>Totes les </a:t>
            </a:r>
            <a:r>
              <a:rPr lang="es-ES" altLang="es-ES" dirty="0" err="1">
                <a:latin typeface="Calibri" panose="020F0502020204030204" pitchFamily="34" charset="0"/>
              </a:rPr>
              <a:t>comunicacions</a:t>
            </a:r>
            <a:r>
              <a:rPr lang="es-ES" altLang="es-ES" dirty="0">
                <a:latin typeface="Calibri" panose="020F0502020204030204" pitchFamily="34" charset="0"/>
              </a:rPr>
              <a:t> de la UAB </a:t>
            </a:r>
            <a:r>
              <a:rPr lang="es-ES" altLang="es-ES" dirty="0" err="1">
                <a:latin typeface="Calibri" panose="020F0502020204030204" pitchFamily="34" charset="0"/>
              </a:rPr>
              <a:t>als</a:t>
            </a:r>
            <a:r>
              <a:rPr lang="es-ES" altLang="es-ES" dirty="0">
                <a:latin typeface="Calibri" panose="020F0502020204030204" pitchFamily="34" charset="0"/>
              </a:rPr>
              <a:t> </a:t>
            </a:r>
            <a:r>
              <a:rPr lang="es-ES" altLang="es-ES" dirty="0" err="1">
                <a:latin typeface="Calibri" panose="020F0502020204030204" pitchFamily="34" charset="0"/>
              </a:rPr>
              <a:t>estudiants</a:t>
            </a:r>
            <a:r>
              <a:rPr lang="es-ES" altLang="es-ES" dirty="0">
                <a:latin typeface="Calibri" panose="020F0502020204030204" pitchFamily="34" charset="0"/>
              </a:rPr>
              <a:t> es </a:t>
            </a:r>
            <a:r>
              <a:rPr lang="es-ES" altLang="es-ES" dirty="0" err="1">
                <a:latin typeface="Calibri" panose="020F0502020204030204" pitchFamily="34" charset="0"/>
              </a:rPr>
              <a:t>faran</a:t>
            </a:r>
            <a:r>
              <a:rPr lang="es-ES" altLang="es-ES" dirty="0">
                <a:latin typeface="Calibri" panose="020F0502020204030204" pitchFamily="34" charset="0"/>
              </a:rPr>
              <a:t> </a:t>
            </a:r>
            <a:r>
              <a:rPr lang="es-ES" altLang="es-ES" dirty="0" err="1">
                <a:latin typeface="Calibri" panose="020F0502020204030204" pitchFamily="34" charset="0"/>
              </a:rPr>
              <a:t>mitjançant</a:t>
            </a:r>
            <a:r>
              <a:rPr lang="es-ES" altLang="es-ES" dirty="0">
                <a:latin typeface="Calibri" panose="020F0502020204030204" pitchFamily="34" charset="0"/>
              </a:rPr>
              <a:t> el </a:t>
            </a:r>
            <a:r>
              <a:rPr lang="es-ES" altLang="es-ES" b="1" dirty="0" err="1">
                <a:latin typeface="Calibri" panose="020F0502020204030204" pitchFamily="34" charset="0"/>
              </a:rPr>
              <a:t>correu</a:t>
            </a:r>
            <a:r>
              <a:rPr lang="es-ES" altLang="es-ES" b="1" dirty="0">
                <a:latin typeface="Calibri" panose="020F0502020204030204" pitchFamily="34" charset="0"/>
              </a:rPr>
              <a:t> </a:t>
            </a:r>
            <a:r>
              <a:rPr lang="es-ES" altLang="es-ES" b="1" dirty="0" err="1">
                <a:latin typeface="Calibri" panose="020F0502020204030204" pitchFamily="34" charset="0"/>
              </a:rPr>
              <a:t>electrònic</a:t>
            </a:r>
            <a:r>
              <a:rPr lang="es-ES" altLang="es-ES" b="1" dirty="0">
                <a:latin typeface="Calibri" panose="020F0502020204030204" pitchFamily="34" charset="0"/>
              </a:rPr>
              <a:t> institucional</a:t>
            </a:r>
            <a:r>
              <a:rPr lang="es-ES" altLang="es-ES" dirty="0">
                <a:latin typeface="Calibri" panose="020F0502020204030204" pitchFamily="34" charset="0"/>
              </a:rPr>
              <a:t> </a:t>
            </a:r>
            <a:r>
              <a:rPr lang="es-ES" altLang="es-ES" b="1" dirty="0">
                <a:latin typeface="Calibri" panose="020F0502020204030204" pitchFamily="34" charset="0"/>
              </a:rPr>
              <a:t>de la UAB:</a:t>
            </a:r>
          </a:p>
          <a:p>
            <a:pPr marL="0" indent="0">
              <a:buFontTx/>
              <a:buNone/>
              <a:defRPr/>
            </a:pPr>
            <a:r>
              <a:rPr lang="es-ES" altLang="es-ES" b="1" dirty="0">
                <a:latin typeface="Calibri" panose="020F0502020204030204" pitchFamily="34" charset="0"/>
              </a:rPr>
              <a:t>	</a:t>
            </a:r>
            <a:r>
              <a:rPr lang="es-ES" altLang="es-ES" i="1" dirty="0">
                <a:solidFill>
                  <a:srgbClr val="00B050"/>
                </a:solidFill>
                <a:latin typeface="Calibri" panose="020F0502020204030204" pitchFamily="34" charset="0"/>
              </a:rPr>
              <a:t>exemple.exemple</a:t>
            </a:r>
            <a:r>
              <a:rPr lang="es-ES" altLang="es-ES" dirty="0">
                <a:solidFill>
                  <a:srgbClr val="00B050"/>
                </a:solidFill>
                <a:latin typeface="Calibri" panose="020F0502020204030204" pitchFamily="34" charset="0"/>
              </a:rPr>
              <a:t>@autonoma.cat</a:t>
            </a:r>
          </a:p>
          <a:p>
            <a:pPr marL="0" indent="0">
              <a:buFontTx/>
              <a:buNone/>
              <a:defRPr/>
            </a:pPr>
            <a:endParaRPr lang="es-ES" altLang="es-ES" sz="2000" dirty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es-ES" altLang="es-ES" dirty="0" err="1">
                <a:latin typeface="Calibri" panose="020F0502020204030204" pitchFamily="34" charset="0"/>
              </a:rPr>
              <a:t>S’hi</a:t>
            </a:r>
            <a:r>
              <a:rPr lang="es-ES" altLang="es-ES" dirty="0">
                <a:latin typeface="Calibri" panose="020F0502020204030204" pitchFamily="34" charset="0"/>
              </a:rPr>
              <a:t> </a:t>
            </a:r>
            <a:r>
              <a:rPr lang="es-ES" altLang="es-ES" dirty="0" err="1">
                <a:latin typeface="Calibri" panose="020F0502020204030204" pitchFamily="34" charset="0"/>
              </a:rPr>
              <a:t>accedeix</a:t>
            </a:r>
            <a:r>
              <a:rPr lang="es-ES" altLang="es-ES" dirty="0">
                <a:latin typeface="Calibri" panose="020F0502020204030204" pitchFamily="34" charset="0"/>
              </a:rPr>
              <a:t> des de </a:t>
            </a:r>
            <a:r>
              <a:rPr lang="es-ES" altLang="es-ES" dirty="0">
                <a:latin typeface="Calibri" panose="020F0502020204030204" pitchFamily="34" charset="0"/>
                <a:hlinkClick r:id="rId2"/>
              </a:rPr>
              <a:t>http://sia.uab.cat</a:t>
            </a:r>
            <a:r>
              <a:rPr lang="es-ES" altLang="es-ES" dirty="0">
                <a:latin typeface="Calibri" panose="020F0502020204030204" pitchFamily="34" charset="0"/>
              </a:rPr>
              <a:t> &gt; </a:t>
            </a:r>
            <a:r>
              <a:rPr lang="es-ES" altLang="es-ES" dirty="0" err="1">
                <a:latin typeface="Calibri" panose="020F0502020204030204" pitchFamily="34" charset="0"/>
              </a:rPr>
              <a:t>Alumnes</a:t>
            </a:r>
            <a:r>
              <a:rPr lang="es-ES" altLang="es-ES" dirty="0">
                <a:latin typeface="Calibri" panose="020F0502020204030204" pitchFamily="34" charset="0"/>
              </a:rPr>
              <a:t> &gt; Serveis &gt; </a:t>
            </a:r>
            <a:r>
              <a:rPr lang="pt-BR" dirty="0" err="1">
                <a:latin typeface="Calibri" panose="020F0502020204030204" pitchFamily="34" charset="0"/>
                <a:cs typeface="Calibri" panose="020F0502020204030204" pitchFamily="34" charset="0"/>
              </a:rPr>
              <a:t>Accés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 a Correu </a:t>
            </a:r>
            <a:r>
              <a:rPr lang="pt-BR" dirty="0" err="1">
                <a:latin typeface="Calibri" panose="020F0502020204030204" pitchFamily="34" charset="0"/>
                <a:cs typeface="Calibri" panose="020F0502020204030204" pitchFamily="34" charset="0"/>
              </a:rPr>
              <a:t>Alumnes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 						    (e-campus)</a:t>
            </a:r>
            <a:endParaRPr lang="es-ES" alt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Tx/>
              <a:buNone/>
              <a:defRPr/>
            </a:pPr>
            <a:endParaRPr lang="es-ES" altLang="es-E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32334051-92E4-4945-A3D2-E4498003B0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520" y="2130425"/>
            <a:ext cx="8892480" cy="1470025"/>
          </a:xfrm>
        </p:spPr>
        <p:txBody>
          <a:bodyPr/>
          <a:lstStyle/>
          <a:p>
            <a:r>
              <a:rPr lang="ca-ES" i="1" dirty="0">
                <a:solidFill>
                  <a:srgbClr val="00B050"/>
                </a:solidFill>
              </a:rPr>
              <a:t>Moltes gràcies per la vostra atenció!</a:t>
            </a:r>
          </a:p>
        </p:txBody>
      </p:sp>
      <p:sp>
        <p:nvSpPr>
          <p:cNvPr id="3" name="Subtítol 2">
            <a:extLst>
              <a:ext uri="{FF2B5EF4-FFF2-40B4-BE49-F238E27FC236}">
                <a16:creationId xmlns:a16="http://schemas.microsoft.com/office/drawing/2014/main" id="{D751F87D-88EB-401B-B559-06B1BEE3E9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a-ES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uab</a:t>
            </a:r>
            <a:r>
              <a:rPr lang="ca-ES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.exchange.programme@uab.cat</a:t>
            </a:r>
            <a:r>
              <a:rPr lang="ca-ES" dirty="0">
                <a:solidFill>
                  <a:srgbClr val="0070C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15790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FC32E80-2674-41CF-A5F7-0C5054C18F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936625"/>
          </a:xfrm>
        </p:spPr>
        <p:txBody>
          <a:bodyPr/>
          <a:lstStyle/>
          <a:p>
            <a:pPr algn="l"/>
            <a:r>
              <a:rPr lang="es-ES" altLang="es-ES" b="1">
                <a:solidFill>
                  <a:srgbClr val="00B050"/>
                </a:solidFill>
                <a:latin typeface="Calibri" panose="020F0502020204030204" pitchFamily="34" charset="0"/>
              </a:rPr>
              <a:t>Admissió a l’altra universitat</a:t>
            </a:r>
            <a:endParaRPr lang="ca-ES" altLang="es-ES" b="1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4DBD76C-1474-44CE-9186-C3C3A6BD54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980728"/>
            <a:ext cx="8207375" cy="5104786"/>
          </a:xfrm>
        </p:spPr>
        <p:txBody>
          <a:bodyPr/>
          <a:lstStyle/>
          <a:p>
            <a:pPr algn="just">
              <a:defRPr/>
            </a:pPr>
            <a:r>
              <a:rPr lang="ca-ES" altLang="es-ES" sz="2600" dirty="0">
                <a:latin typeface="Calibri" panose="020F0502020204030204" pitchFamily="34" charset="0"/>
              </a:rPr>
              <a:t>El fet de tenir una </a:t>
            </a:r>
            <a:r>
              <a:rPr lang="ca-ES" altLang="es-ES" sz="2600" b="1" dirty="0">
                <a:latin typeface="Calibri" panose="020F0502020204030204" pitchFamily="34" charset="0"/>
              </a:rPr>
              <a:t>plaça assignada NO implica</a:t>
            </a:r>
            <a:r>
              <a:rPr lang="ca-ES" altLang="es-ES" sz="2600" dirty="0">
                <a:latin typeface="Calibri" panose="020F0502020204030204" pitchFamily="34" charset="0"/>
              </a:rPr>
              <a:t> l’</a:t>
            </a:r>
            <a:r>
              <a:rPr lang="ca-ES" altLang="es-ES" sz="2600" b="1" dirty="0">
                <a:latin typeface="Calibri" panose="020F0502020204030204" pitchFamily="34" charset="0"/>
              </a:rPr>
              <a:t>admissió automàtica </a:t>
            </a:r>
            <a:r>
              <a:rPr lang="ca-ES" altLang="es-ES" sz="2600" dirty="0">
                <a:latin typeface="Calibri" panose="020F0502020204030204" pitchFamily="34" charset="0"/>
              </a:rPr>
              <a:t>per part de la universitat de destinació.</a:t>
            </a:r>
          </a:p>
          <a:p>
            <a:pPr marL="0" indent="0">
              <a:buFontTx/>
              <a:buNone/>
              <a:defRPr/>
            </a:pPr>
            <a:endParaRPr lang="ca-ES" sz="2600" dirty="0">
              <a:latin typeface="Calibri" panose="020F0502020204030204" pitchFamily="34" charset="0"/>
            </a:endParaRPr>
          </a:p>
          <a:p>
            <a:pPr algn="just">
              <a:defRPr/>
            </a:pPr>
            <a:r>
              <a:rPr lang="ca-ES" sz="2600" dirty="0">
                <a:latin typeface="Calibri" panose="020F0502020204030204" pitchFamily="34" charset="0"/>
              </a:rPr>
              <a:t>Per tal que la universitat de destinació us accepti com a estudiants d’intercanvi haureu de preparar tota la </a:t>
            </a:r>
            <a:r>
              <a:rPr lang="ca-ES" sz="2600" b="1" dirty="0">
                <a:latin typeface="Calibri" panose="020F0502020204030204" pitchFamily="34" charset="0"/>
              </a:rPr>
              <a:t>documentació original que us requereixin</a:t>
            </a:r>
            <a:r>
              <a:rPr lang="ca-ES" sz="2600" dirty="0">
                <a:latin typeface="Calibri" panose="020F0502020204030204" pitchFamily="34" charset="0"/>
              </a:rPr>
              <a:t>, és a dir, haureu de presentar una </a:t>
            </a:r>
            <a:r>
              <a:rPr lang="ca-ES" sz="2600" b="1" dirty="0">
                <a:latin typeface="Calibri" panose="020F0502020204030204" pitchFamily="34" charset="0"/>
              </a:rPr>
              <a:t>SOL·LICITUD D’ADMISSIÓ.</a:t>
            </a:r>
            <a:r>
              <a:rPr lang="ca-ES" sz="2600" dirty="0">
                <a:latin typeface="Calibri" panose="020F0502020204030204" pitchFamily="34" charset="0"/>
              </a:rPr>
              <a:t> </a:t>
            </a:r>
          </a:p>
          <a:p>
            <a:pPr marL="0" indent="0">
              <a:buFontTx/>
              <a:buNone/>
              <a:defRPr/>
            </a:pPr>
            <a:endParaRPr lang="ca-ES" sz="2600" dirty="0">
              <a:latin typeface="Calibri" panose="020F0502020204030204" pitchFamily="34" charset="0"/>
            </a:endParaRPr>
          </a:p>
          <a:p>
            <a:pPr algn="just">
              <a:defRPr/>
            </a:pPr>
            <a:r>
              <a:rPr lang="ca-ES" sz="2600" dirty="0">
                <a:latin typeface="Calibri"/>
                <a:cs typeface="Calibri"/>
              </a:rPr>
              <a:t>En tots els casos, l'</a:t>
            </a:r>
            <a:r>
              <a:rPr lang="ca-ES" sz="2600" b="1" dirty="0">
                <a:latin typeface="Calibri"/>
                <a:cs typeface="Calibri"/>
              </a:rPr>
              <a:t>admissió</a:t>
            </a:r>
            <a:r>
              <a:rPr lang="ca-ES" sz="2600" dirty="0">
                <a:latin typeface="Calibri"/>
                <a:cs typeface="Calibri"/>
              </a:rPr>
              <a:t> al programa d'intercanvi resta </a:t>
            </a:r>
            <a:r>
              <a:rPr lang="ca-ES" sz="2600" b="1" dirty="0">
                <a:latin typeface="Calibri"/>
                <a:cs typeface="Calibri"/>
              </a:rPr>
              <a:t>condicionada a l'acceptació final per part de </a:t>
            </a:r>
            <a:br>
              <a:rPr lang="ca-ES" sz="2600" b="1" dirty="0">
                <a:latin typeface="Calibri" panose="020F0502020204030204" pitchFamily="34" charset="0"/>
              </a:rPr>
            </a:br>
            <a:r>
              <a:rPr lang="ca-ES" sz="2600" b="1" dirty="0">
                <a:latin typeface="Calibri"/>
                <a:cs typeface="Calibri"/>
              </a:rPr>
              <a:t>la universitat de destinació i a la situació sanitària del moment</a:t>
            </a:r>
            <a:r>
              <a:rPr lang="ca-ES" sz="2600" dirty="0">
                <a:latin typeface="Calibri"/>
                <a:cs typeface="Calibri"/>
              </a:rPr>
              <a:t>.</a:t>
            </a:r>
            <a:endParaRPr lang="es-ES" sz="2600" dirty="0">
              <a:latin typeface="Calibri"/>
              <a:cs typeface="Calibri"/>
            </a:endParaRP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s-ES" altLang="ca-E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E337428-E24D-4466-A8CA-BC0A117606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15888"/>
            <a:ext cx="7772400" cy="936625"/>
          </a:xfrm>
        </p:spPr>
        <p:txBody>
          <a:bodyPr/>
          <a:lstStyle/>
          <a:p>
            <a:pPr algn="l"/>
            <a:r>
              <a:rPr lang="es-ES" altLang="es-ES" b="1">
                <a:solidFill>
                  <a:srgbClr val="00B050"/>
                </a:solidFill>
                <a:latin typeface="Calibri" panose="020F0502020204030204" pitchFamily="34" charset="0"/>
              </a:rPr>
              <a:t>Sol·licitud d’admissió (1/2)</a:t>
            </a:r>
            <a:endParaRPr lang="ca-ES" altLang="es-ES" b="1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26EB954-6DC0-4073-B108-19413263F2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046163"/>
            <a:ext cx="8424862" cy="5256212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ca-ES" altLang="es-ES" sz="800" dirty="0">
              <a:latin typeface="Calibri" panose="020F0502020204030204" pitchFamily="34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ca-ES" sz="2800" dirty="0">
                <a:latin typeface="Calibri" panose="020F0502020204030204" pitchFamily="34" charset="0"/>
              </a:rPr>
              <a:t>L’Àrea de Relacions Internacionals (ARI), es posarà en contacte amb vosaltres, per correu electrònic, per informar-vos del procés de sol·licitud d’admissió i la documentació a presentar.</a:t>
            </a:r>
          </a:p>
          <a:p>
            <a:pPr algn="just">
              <a:lnSpc>
                <a:spcPct val="80000"/>
              </a:lnSpc>
              <a:defRPr/>
            </a:pPr>
            <a:endParaRPr lang="ca-ES" sz="1000" dirty="0">
              <a:latin typeface="Calibri" panose="020F0502020204030204" pitchFamily="34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ca-ES" sz="2800" dirty="0">
                <a:latin typeface="Calibri" panose="020F0502020204030204" pitchFamily="34" charset="0"/>
              </a:rPr>
              <a:t>Excepte en els casos en que la Sol·licitud sigui 100% online (*), la </a:t>
            </a:r>
            <a:r>
              <a:rPr lang="ca-ES" sz="2800" b="1" dirty="0">
                <a:latin typeface="Calibri" panose="020F0502020204030204" pitchFamily="34" charset="0"/>
              </a:rPr>
              <a:t>documentació original</a:t>
            </a:r>
            <a:r>
              <a:rPr lang="ca-ES" sz="2800" dirty="0">
                <a:latin typeface="Calibri" panose="020F0502020204030204" pitchFamily="34" charset="0"/>
              </a:rPr>
              <a:t> </a:t>
            </a:r>
            <a:r>
              <a:rPr lang="ca-ES" sz="2800" b="1" dirty="0">
                <a:latin typeface="Calibri" panose="020F0502020204030204" pitchFamily="34" charset="0"/>
              </a:rPr>
              <a:t>s’ha de lliurar en paper a l’ARI</a:t>
            </a:r>
            <a:r>
              <a:rPr lang="ca-ES" sz="2800" dirty="0">
                <a:latin typeface="Calibri" panose="020F0502020204030204" pitchFamily="34" charset="0"/>
              </a:rPr>
              <a:t>, situada a l’entrada de la Biblioteca de Comunicació i Hemeroteca General, Plaça Cívica.</a:t>
            </a:r>
          </a:p>
          <a:p>
            <a:pPr algn="just">
              <a:lnSpc>
                <a:spcPct val="80000"/>
              </a:lnSpc>
              <a:defRPr/>
            </a:pPr>
            <a:endParaRPr lang="ca-ES" sz="1200" b="1" dirty="0">
              <a:latin typeface="Calibri" panose="020F0502020204030204" pitchFamily="34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ca-ES" sz="2800" dirty="0">
                <a:latin typeface="Calibri" panose="020F0502020204030204" pitchFamily="34" charset="0"/>
              </a:rPr>
              <a:t>L’ARI s’encarregarà de fer arribar tota la vostra documentació a l’altra universitat dins de termini. </a:t>
            </a:r>
            <a:r>
              <a:rPr lang="ca-ES" sz="2800" b="1" dirty="0">
                <a:latin typeface="Calibri" panose="020F0502020204030204" pitchFamily="34" charset="0"/>
              </a:rPr>
              <a:t>No envieu la documentació vosaltres directament </a:t>
            </a:r>
            <a:r>
              <a:rPr lang="ca-ES" sz="2800" dirty="0">
                <a:latin typeface="Calibri" panose="020F0502020204030204" pitchFamily="34" charset="0"/>
              </a:rPr>
              <a:t>a la universitat. </a:t>
            </a:r>
          </a:p>
          <a:p>
            <a:pPr>
              <a:lnSpc>
                <a:spcPct val="80000"/>
              </a:lnSpc>
              <a:defRPr/>
            </a:pPr>
            <a:endParaRPr lang="ca-ES" sz="2800" dirty="0"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ca-ES" sz="2800" dirty="0">
              <a:latin typeface="Calibri" panose="020F0502020204030204" pitchFamily="34" charset="0"/>
            </a:endParaRP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ca-ES" sz="1400" dirty="0">
              <a:latin typeface="Calibri" panose="020F0502020204030204" pitchFamily="34" charset="0"/>
            </a:endParaRP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ca-ES" altLang="es-ES" sz="1400" b="1" dirty="0">
              <a:latin typeface="Calibri" panose="020F0502020204030204" pitchFamily="34" charset="0"/>
            </a:endParaRP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ca-ES" altLang="es-ES" sz="2800" dirty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ca-ES" altLang="es-E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4A8D918-38A3-4551-9D9E-CBF3657B7B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7863" y="147638"/>
            <a:ext cx="7772400" cy="936625"/>
          </a:xfrm>
        </p:spPr>
        <p:txBody>
          <a:bodyPr/>
          <a:lstStyle/>
          <a:p>
            <a:pPr algn="l"/>
            <a:r>
              <a:rPr lang="es-ES" altLang="es-ES" b="1">
                <a:solidFill>
                  <a:srgbClr val="00B050"/>
                </a:solidFill>
                <a:latin typeface="Calibri" panose="020F0502020204030204" pitchFamily="34" charset="0"/>
              </a:rPr>
              <a:t>Sol·licitud d’admissió (2/2)</a:t>
            </a:r>
            <a:endParaRPr lang="ca-ES" altLang="es-ES" b="1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4F559F5-AB18-40D4-99D5-C5F3AD89D8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820150" cy="5043487"/>
          </a:xfrm>
        </p:spPr>
        <p:txBody>
          <a:bodyPr/>
          <a:lstStyle/>
          <a:p>
            <a:pPr algn="just">
              <a:lnSpc>
                <a:spcPct val="80000"/>
              </a:lnSpc>
              <a:defRPr/>
            </a:pPr>
            <a:r>
              <a:rPr lang="ca-ES" sz="2200" dirty="0">
                <a:latin typeface="Calibri"/>
                <a:cs typeface="Calibri"/>
              </a:rPr>
              <a:t>La informació dels documents que heu de preparar per a cada destinació la podeu obtenir directament a les webs de les universitats o </a:t>
            </a:r>
            <a:r>
              <a:rPr lang="ca-ES" sz="2200" b="1" dirty="0">
                <a:latin typeface="Calibri"/>
                <a:cs typeface="Calibri"/>
              </a:rPr>
              <a:t>accedint al </a:t>
            </a:r>
            <a:r>
              <a:rPr lang="ca-ES" sz="2200" b="1" dirty="0">
                <a:latin typeface="Calibri"/>
                <a:cs typeface="Calibri"/>
                <a:hlinkClick r:id="rId2"/>
              </a:rPr>
              <a:t>Mapa de Destinacions </a:t>
            </a:r>
            <a:r>
              <a:rPr lang="ca-ES" sz="2200" b="1" dirty="0">
                <a:latin typeface="Calibri"/>
                <a:cs typeface="Calibri"/>
              </a:rPr>
              <a:t> </a:t>
            </a:r>
            <a:r>
              <a:rPr lang="ca-ES" sz="2200" dirty="0">
                <a:latin typeface="Calibri"/>
                <a:cs typeface="Calibri"/>
              </a:rPr>
              <a:t>publicat al web de la UAB. </a:t>
            </a:r>
            <a:endParaRPr lang="ca-ES" sz="2200" dirty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ca-ES" sz="2200" dirty="0">
                <a:latin typeface="Calibri" panose="020F0502020204030204" pitchFamily="34" charset="0"/>
                <a:cs typeface="Calibri" panose="020F0502020204030204" pitchFamily="34" charset="0"/>
              </a:rPr>
              <a:t>Sempre us demanaran: </a:t>
            </a:r>
            <a:endParaRPr lang="es-E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defRPr/>
            </a:pPr>
            <a:r>
              <a:rPr lang="ca-ES" sz="2200" dirty="0">
                <a:latin typeface="Calibri" panose="020F0502020204030204" pitchFamily="34" charset="0"/>
                <a:cs typeface="Calibri" panose="020F0502020204030204" pitchFamily="34" charset="0"/>
              </a:rPr>
              <a:t>Certificat de notes (Gestió Acadèmica ho envia a l’ARI).</a:t>
            </a:r>
            <a:endParaRPr lang="es-E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defRPr/>
            </a:pPr>
            <a:r>
              <a:rPr lang="ca-ES" sz="2200" dirty="0">
                <a:latin typeface="Calibri" panose="020F0502020204030204" pitchFamily="34" charset="0"/>
                <a:cs typeface="Calibri" panose="020F0502020204030204" pitchFamily="34" charset="0"/>
              </a:rPr>
              <a:t>Còpia del passaport vigent</a:t>
            </a:r>
            <a:endParaRPr lang="es-E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defRPr/>
            </a:pPr>
            <a:r>
              <a:rPr lang="ca-ES" sz="2200" dirty="0">
                <a:latin typeface="Calibri" panose="020F0502020204030204" pitchFamily="34" charset="0"/>
                <a:cs typeface="Calibri" panose="020F0502020204030204" pitchFamily="34" charset="0"/>
              </a:rPr>
              <a:t>Assegurança que us cobreixi durant tota l’estada d’intercanvi (*)</a:t>
            </a:r>
            <a:endParaRPr lang="es-E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ca-ES" sz="2200" dirty="0">
                <a:latin typeface="Calibri" panose="020F0502020204030204" pitchFamily="34" charset="0"/>
                <a:cs typeface="Calibri" panose="020F0502020204030204" pitchFamily="34" charset="0"/>
              </a:rPr>
              <a:t>Altres documents que us poden demanar són:</a:t>
            </a:r>
            <a:endParaRPr lang="es-E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defRPr/>
            </a:pPr>
            <a:r>
              <a:rPr lang="ca-ES" sz="2200" dirty="0">
                <a:latin typeface="Calibri" panose="020F0502020204030204" pitchFamily="34" charset="0"/>
                <a:cs typeface="Calibri" panose="020F0502020204030204" pitchFamily="34" charset="0"/>
              </a:rPr>
              <a:t>Certificat de coneixement de llengües</a:t>
            </a:r>
          </a:p>
          <a:p>
            <a:pPr lvl="1">
              <a:defRPr/>
            </a:pPr>
            <a:r>
              <a:rPr lang="ca-ES" sz="2200" dirty="0">
                <a:latin typeface="Calibri" panose="020F0502020204030204" pitchFamily="34" charset="0"/>
                <a:cs typeface="Calibri" panose="020F0502020204030204" pitchFamily="34" charset="0"/>
              </a:rPr>
              <a:t>Certificat bancari conforme es disposa de fons suficients per l’estada</a:t>
            </a:r>
          </a:p>
          <a:p>
            <a:pPr lvl="1">
              <a:defRPr/>
            </a:pPr>
            <a:r>
              <a:rPr lang="ca-ES" sz="2200" dirty="0">
                <a:latin typeface="Calibri"/>
                <a:cs typeface="Calibri"/>
              </a:rPr>
              <a:t>Certificat mèdic, cartilla vacunes, </a:t>
            </a:r>
            <a:r>
              <a:rPr lang="ca-ES" sz="2200" b="1" dirty="0">
                <a:latin typeface="Calibri"/>
                <a:cs typeface="Calibri"/>
              </a:rPr>
              <a:t>passaport COVID,</a:t>
            </a:r>
            <a:r>
              <a:rPr lang="ca-ES" sz="2200" dirty="0">
                <a:latin typeface="Calibri"/>
                <a:cs typeface="Calibri"/>
              </a:rPr>
              <a:t> etc.</a:t>
            </a:r>
          </a:p>
          <a:p>
            <a:pPr>
              <a:defRPr/>
            </a:pPr>
            <a:r>
              <a:rPr lang="ca-ES" sz="2200" dirty="0">
                <a:latin typeface="Calibri" panose="020F0502020204030204" pitchFamily="34" charset="0"/>
                <a:cs typeface="Calibri" panose="020F0502020204030204" pitchFamily="34" charset="0"/>
              </a:rPr>
              <a:t>Un cop admesos la universitat de destí us enviarà una “</a:t>
            </a:r>
            <a:r>
              <a:rPr lang="ca-ES" sz="2200" u="sng" dirty="0">
                <a:latin typeface="Calibri" panose="020F0502020204030204" pitchFamily="34" charset="0"/>
                <a:cs typeface="Calibri" panose="020F0502020204030204" pitchFamily="34" charset="0"/>
              </a:rPr>
              <a:t>Carta d’invitació</a:t>
            </a:r>
            <a:r>
              <a:rPr lang="ca-ES" sz="2200" dirty="0">
                <a:latin typeface="Calibri" panose="020F0502020204030204" pitchFamily="34" charset="0"/>
                <a:cs typeface="Calibri" panose="020F0502020204030204" pitchFamily="34" charset="0"/>
              </a:rPr>
              <a:t>” amb la que podreu tramitar el VISAT (consulteu a ambaixada / consolat)</a:t>
            </a:r>
            <a:endParaRPr lang="es-E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80000"/>
              </a:lnSpc>
              <a:defRPr/>
            </a:pPr>
            <a:endParaRPr lang="ca-ES" sz="2800" dirty="0">
              <a:latin typeface="Calibri" panose="020F0502020204030204" pitchFamily="34" charset="0"/>
            </a:endParaRP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ca-ES" sz="2800" dirty="0">
              <a:latin typeface="Calibri" panose="020F0502020204030204" pitchFamily="34" charset="0"/>
            </a:endParaRP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ca-ES" sz="1400" dirty="0">
              <a:latin typeface="Calibri" panose="020F0502020204030204" pitchFamily="34" charset="0"/>
            </a:endParaRP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ca-ES" altLang="es-ES" sz="1400" b="1" dirty="0">
              <a:latin typeface="Calibri" panose="020F0502020204030204" pitchFamily="34" charset="0"/>
            </a:endParaRP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ca-ES" altLang="es-ES" sz="2800" dirty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ca-ES" altLang="es-E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A773956-E694-4751-ADA0-11561D4EE4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936625"/>
          </a:xfrm>
        </p:spPr>
        <p:txBody>
          <a:bodyPr/>
          <a:lstStyle/>
          <a:p>
            <a:pPr algn="l"/>
            <a:r>
              <a:rPr lang="es-ES" altLang="es-ES" b="1">
                <a:solidFill>
                  <a:srgbClr val="00B050"/>
                </a:solidFill>
                <a:latin typeface="Calibri" panose="020F0502020204030204" pitchFamily="34" charset="0"/>
              </a:rPr>
              <a:t>Assegurança mèdica (1/3)</a:t>
            </a:r>
            <a:endParaRPr lang="ca-ES" altLang="es-ES" b="1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C2B6806-CD95-47D5-92C8-AE1B9D2E43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981075"/>
            <a:ext cx="8137525" cy="5259388"/>
          </a:xfrm>
        </p:spPr>
        <p:txBody>
          <a:bodyPr/>
          <a:lstStyle/>
          <a:p>
            <a:pPr marL="0" indent="0">
              <a:spcBef>
                <a:spcPts val="400"/>
              </a:spcBef>
              <a:buFontTx/>
              <a:buNone/>
              <a:defRPr/>
            </a:pPr>
            <a:endParaRPr lang="ca-ES" sz="800" dirty="0">
              <a:latin typeface="Calibri" panose="020F0502020204030204" pitchFamily="34" charset="0"/>
            </a:endParaRPr>
          </a:p>
          <a:p>
            <a:pPr algn="just">
              <a:spcBef>
                <a:spcPts val="400"/>
              </a:spcBef>
              <a:defRPr/>
            </a:pPr>
            <a:r>
              <a:rPr lang="ca-ES" sz="2800" dirty="0">
                <a:latin typeface="Calibri" panose="020F0502020204030204" pitchFamily="34" charset="0"/>
              </a:rPr>
              <a:t>Cal contractar </a:t>
            </a:r>
            <a:r>
              <a:rPr lang="ca-ES" sz="2800" b="1" dirty="0">
                <a:latin typeface="Calibri" panose="020F0502020204030204" pitchFamily="34" charset="0"/>
              </a:rPr>
              <a:t>l’assegurança complementària </a:t>
            </a:r>
            <a:br>
              <a:rPr lang="ca-ES" sz="2800" b="1" dirty="0">
                <a:latin typeface="Calibri" panose="020F0502020204030204" pitchFamily="34" charset="0"/>
              </a:rPr>
            </a:br>
            <a:r>
              <a:rPr lang="ca-ES" sz="2800" b="1" dirty="0">
                <a:latin typeface="Calibri" panose="020F0502020204030204" pitchFamily="34" charset="0"/>
              </a:rPr>
              <a:t>de mobilitat</a:t>
            </a:r>
            <a:r>
              <a:rPr lang="ca-ES" sz="2800" dirty="0">
                <a:latin typeface="Calibri" panose="020F0502020204030204" pitchFamily="34" charset="0"/>
              </a:rPr>
              <a:t> (8,06 € el curs 21/22) en formalitzar la vostra matrícula a la UAB per al curs 2022/23.</a:t>
            </a:r>
            <a:endParaRPr lang="es-ES" sz="2800" dirty="0">
              <a:latin typeface="Calibri" panose="020F0502020204030204" pitchFamily="34" charset="0"/>
            </a:endParaRPr>
          </a:p>
          <a:p>
            <a:pPr marL="0" indent="0">
              <a:spcBef>
                <a:spcPts val="400"/>
              </a:spcBef>
              <a:buFontTx/>
              <a:buNone/>
              <a:defRPr/>
            </a:pPr>
            <a:endParaRPr lang="es-ES" sz="600" dirty="0">
              <a:latin typeface="Calibri" panose="020F0502020204030204" pitchFamily="34" charset="0"/>
            </a:endParaRPr>
          </a:p>
          <a:p>
            <a:pPr algn="just">
              <a:spcBef>
                <a:spcPts val="400"/>
              </a:spcBef>
              <a:defRPr/>
            </a:pPr>
            <a:r>
              <a:rPr lang="ca-ES" sz="2800" dirty="0">
                <a:latin typeface="Calibri" panose="020F0502020204030204" pitchFamily="34" charset="0"/>
              </a:rPr>
              <a:t>A més a més, els estudiants del UAB Exchange Programme haureu de tramitar-ne </a:t>
            </a:r>
            <a:r>
              <a:rPr lang="ca-ES" sz="2800" b="1" dirty="0">
                <a:latin typeface="Calibri" panose="020F0502020204030204" pitchFamily="34" charset="0"/>
              </a:rPr>
              <a:t>una altra amb més capital assegurat (300.000€)</a:t>
            </a:r>
            <a:r>
              <a:rPr lang="ca-ES" sz="2800" dirty="0">
                <a:latin typeface="Calibri" panose="020F0502020204030204" pitchFamily="34" charset="0"/>
              </a:rPr>
              <a:t>, que cobreixi els casos de malaltia, afectació COVID-19, accident i repatriació per malaltia, accident greu o defunció, durant tota l’estada d’intercanvi.</a:t>
            </a:r>
            <a:endParaRPr lang="es-ES" sz="2800" dirty="0">
              <a:latin typeface="Calibri" panose="020F0502020204030204" pitchFamily="34" charset="0"/>
            </a:endParaRPr>
          </a:p>
          <a:p>
            <a:pPr marL="0" indent="0" algn="ctr">
              <a:lnSpc>
                <a:spcPct val="80000"/>
              </a:lnSpc>
              <a:spcBef>
                <a:spcPts val="2000"/>
              </a:spcBef>
              <a:buFontTx/>
              <a:buNone/>
              <a:defRPr/>
            </a:pPr>
            <a:r>
              <a:rPr lang="ca-ES" sz="2400" b="1" u="sng" dirty="0">
                <a:solidFill>
                  <a:srgbClr val="3333FF"/>
                </a:solidFill>
                <a:latin typeface="Calibri" panose="020F0502020204030204" pitchFamily="34" charset="0"/>
                <a:hlinkClick r:id="rId2"/>
              </a:rPr>
              <a:t>http://www.omnibusbcn.com</a:t>
            </a:r>
            <a:r>
              <a:rPr lang="ca-ES" sz="2400" b="1" dirty="0">
                <a:solidFill>
                  <a:srgbClr val="3333FF"/>
                </a:solidFill>
                <a:latin typeface="Calibri" panose="020F0502020204030204" pitchFamily="34" charset="0"/>
                <a:hlinkClick r:id="rId2"/>
              </a:rPr>
              <a:t> </a:t>
            </a:r>
            <a:r>
              <a:rPr lang="ca-E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/</a:t>
            </a:r>
            <a:r>
              <a:rPr lang="ca-ES" sz="2400" b="1" dirty="0">
                <a:solidFill>
                  <a:srgbClr val="3333FF"/>
                </a:solidFill>
                <a:latin typeface="Calibri" panose="020F0502020204030204" pitchFamily="34" charset="0"/>
              </a:rPr>
              <a:t> </a:t>
            </a:r>
            <a:r>
              <a:rPr lang="ca-ES" sz="2400" b="1" dirty="0">
                <a:latin typeface="Calibri" panose="020F0502020204030204" pitchFamily="34" charset="0"/>
              </a:rPr>
              <a:t>info@omnibusbcn.com</a:t>
            </a:r>
            <a:endParaRPr lang="es-ES" sz="2400" dirty="0"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ca-ES" altLang="es-ES" sz="2800" dirty="0">
              <a:latin typeface="Calibri" panose="020F0502020204030204" pitchFamily="34" charset="0"/>
            </a:endParaRP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ca-ES" altLang="es-E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11069F3-C3D1-4E37-9D67-AB5184EA07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936625"/>
          </a:xfrm>
        </p:spPr>
        <p:txBody>
          <a:bodyPr/>
          <a:lstStyle/>
          <a:p>
            <a:pPr algn="l"/>
            <a:r>
              <a:rPr lang="es-ES" altLang="es-ES" b="1">
                <a:solidFill>
                  <a:srgbClr val="00B050"/>
                </a:solidFill>
                <a:latin typeface="Calibri" panose="020F0502020204030204" pitchFamily="34" charset="0"/>
              </a:rPr>
              <a:t>Assegurança mèdica (2/3)</a:t>
            </a:r>
            <a:endParaRPr lang="ca-ES" altLang="es-ES" b="1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3CC0DCB-52E1-4269-AADA-04C620C562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550275" cy="4176713"/>
          </a:xfrm>
        </p:spPr>
        <p:txBody>
          <a:bodyPr/>
          <a:lstStyle/>
          <a:p>
            <a:pPr algn="just">
              <a:spcBef>
                <a:spcPts val="400"/>
              </a:spcBef>
              <a:defRPr/>
            </a:pPr>
            <a:r>
              <a:rPr lang="ca-ES" sz="2800" dirty="0">
                <a:latin typeface="Calibri" panose="020F0502020204030204" pitchFamily="34" charset="0"/>
              </a:rPr>
              <a:t>Hi ha universitats que obliguen a contractar l’assegurança o bé a la mateixa universitat o bé al país de destinació (sobretot destinacions d’EUA, Austràlia, Canadà...)</a:t>
            </a:r>
          </a:p>
          <a:p>
            <a:pPr marL="400050" lvl="1" indent="0" algn="just">
              <a:spcBef>
                <a:spcPts val="400"/>
              </a:spcBef>
              <a:buFontTx/>
              <a:buNone/>
              <a:defRPr/>
            </a:pPr>
            <a:r>
              <a:rPr lang="ca-ES" u="sng" dirty="0">
                <a:latin typeface="Calibri" panose="020F0502020204030204" pitchFamily="34" charset="0"/>
              </a:rPr>
              <a:t>Important</a:t>
            </a:r>
            <a:r>
              <a:rPr lang="ca-ES" dirty="0">
                <a:latin typeface="Calibri" panose="020F0502020204030204" pitchFamily="34" charset="0"/>
              </a:rPr>
              <a:t>: En aquest cas us recomanem que contracteu una assegurança addicional que cobreixi des del moment que sortiu de viatge fins el dia de matrícula a la universitat de destí. </a:t>
            </a:r>
          </a:p>
          <a:p>
            <a:pPr marL="0" indent="0">
              <a:spcBef>
                <a:spcPts val="400"/>
              </a:spcBef>
              <a:buFontTx/>
              <a:buNone/>
              <a:defRPr/>
            </a:pPr>
            <a:endParaRPr lang="ca-ES" sz="2600" dirty="0">
              <a:latin typeface="Calibri" panose="020F0502020204030204" pitchFamily="34" charset="0"/>
            </a:endParaRP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ca-ES" altLang="es-ES" sz="2800" dirty="0"/>
          </a:p>
        </p:txBody>
      </p:sp>
      <p:sp>
        <p:nvSpPr>
          <p:cNvPr id="10244" name="Rectangle 1">
            <a:extLst>
              <a:ext uri="{FF2B5EF4-FFF2-40B4-BE49-F238E27FC236}">
                <a16:creationId xmlns:a16="http://schemas.microsoft.com/office/drawing/2014/main" id="{CDD97525-2E3C-46BF-8DF2-65FF9EFA86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7675" y="2852738"/>
            <a:ext cx="1944688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341313" indent="-341313" defTabSz="449263">
              <a:spcBef>
                <a:spcPct val="20000"/>
              </a:spcBef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lnSpc>
                <a:spcPct val="90000"/>
              </a:lnSpc>
              <a:spcBef>
                <a:spcPts val="600"/>
              </a:spcBef>
              <a:buFont typeface="Monotype Sorts" pitchFamily="2" charset="2"/>
              <a:buNone/>
            </a:pPr>
            <a:endParaRPr lang="es-ES" altLang="es-ES" sz="240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C43BC9E8-B794-4011-A107-21B113ED92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936625"/>
          </a:xfrm>
        </p:spPr>
        <p:txBody>
          <a:bodyPr/>
          <a:lstStyle/>
          <a:p>
            <a:pPr algn="l"/>
            <a:r>
              <a:rPr lang="es-ES" altLang="es-ES" b="1" dirty="0" err="1">
                <a:solidFill>
                  <a:srgbClr val="00B050"/>
                </a:solidFill>
                <a:latin typeface="Calibri" panose="020F0502020204030204" pitchFamily="34" charset="0"/>
              </a:rPr>
              <a:t>Assegurança</a:t>
            </a:r>
            <a:r>
              <a:rPr lang="es-ES" altLang="es-ES" b="1" dirty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  <a:r>
              <a:rPr lang="es-ES" altLang="es-ES" b="1" dirty="0" err="1">
                <a:solidFill>
                  <a:srgbClr val="00B050"/>
                </a:solidFill>
                <a:latin typeface="Calibri" panose="020F0502020204030204" pitchFamily="34" charset="0"/>
              </a:rPr>
              <a:t>mèdica</a:t>
            </a:r>
            <a:r>
              <a:rPr lang="es-ES" altLang="es-ES" b="1" dirty="0">
                <a:solidFill>
                  <a:srgbClr val="00B050"/>
                </a:solidFill>
                <a:latin typeface="Calibri" panose="020F0502020204030204" pitchFamily="34" charset="0"/>
              </a:rPr>
              <a:t> (3/3)</a:t>
            </a:r>
            <a:endParaRPr lang="ca-ES" altLang="es-ES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5696D8E-9A4E-4734-BC33-CC71AE0126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0850" y="1196975"/>
            <a:ext cx="8242300" cy="5043488"/>
          </a:xfrm>
        </p:spPr>
        <p:txBody>
          <a:bodyPr/>
          <a:lstStyle/>
          <a:p>
            <a:pPr algn="just"/>
            <a:r>
              <a:rPr lang="ca-ES" altLang="es-ES" sz="2800" dirty="0">
                <a:solidFill>
                  <a:srgbClr val="000000"/>
                </a:solidFill>
                <a:latin typeface="Calibri" panose="020F0502020204030204" pitchFamily="34" charset="0"/>
              </a:rPr>
              <a:t>Un cop tingueu la pòlissa d’assegurança, ja sigui la </a:t>
            </a:r>
            <a:r>
              <a:rPr lang="ca-ES" altLang="es-ES" sz="2800" dirty="0" err="1">
                <a:solidFill>
                  <a:srgbClr val="000000"/>
                </a:solidFill>
                <a:latin typeface="Calibri" panose="020F0502020204030204" pitchFamily="34" charset="0"/>
              </a:rPr>
              <a:t>d’Òmnimbus</a:t>
            </a:r>
            <a:r>
              <a:rPr lang="ca-ES" altLang="es-ES" sz="2800" dirty="0">
                <a:solidFill>
                  <a:srgbClr val="000000"/>
                </a:solidFill>
                <a:latin typeface="Calibri" panose="020F0502020204030204" pitchFamily="34" charset="0"/>
              </a:rPr>
              <a:t>, una pròpia o de la Universitat de destinació, </a:t>
            </a:r>
            <a:r>
              <a:rPr lang="ca-ES" altLang="es-ES" sz="2800" u="sng" dirty="0">
                <a:solidFill>
                  <a:srgbClr val="000000"/>
                </a:solidFill>
                <a:latin typeface="Calibri" panose="020F0502020204030204" pitchFamily="34" charset="0"/>
              </a:rPr>
              <a:t>a partir del mes de maig</a:t>
            </a:r>
            <a:r>
              <a:rPr lang="ca-ES" altLang="es-ES" sz="2800" dirty="0">
                <a:solidFill>
                  <a:srgbClr val="000000"/>
                </a:solidFill>
                <a:latin typeface="Calibri" panose="020F0502020204030204" pitchFamily="34" charset="0"/>
              </a:rPr>
              <a:t>, haureu de descarregar el “</a:t>
            </a:r>
            <a:r>
              <a:rPr lang="ca-ES" altLang="es-ES" sz="2800" b="1" i="1" dirty="0" err="1">
                <a:solidFill>
                  <a:srgbClr val="000000"/>
                </a:solidFill>
                <a:latin typeface="Calibri" panose="020F0502020204030204" pitchFamily="34" charset="0"/>
              </a:rPr>
              <a:t>Certificado</a:t>
            </a:r>
            <a:r>
              <a:rPr lang="ca-ES" altLang="es-ES" sz="2800" b="1" i="1" dirty="0">
                <a:solidFill>
                  <a:srgbClr val="000000"/>
                </a:solidFill>
                <a:latin typeface="Calibri" panose="020F0502020204030204" pitchFamily="34" charset="0"/>
              </a:rPr>
              <a:t> de </a:t>
            </a:r>
            <a:r>
              <a:rPr lang="ca-ES" altLang="es-ES" sz="2800" b="1" i="1" dirty="0" err="1">
                <a:solidFill>
                  <a:srgbClr val="000000"/>
                </a:solidFill>
                <a:latin typeface="Calibri" panose="020F0502020204030204" pitchFamily="34" charset="0"/>
              </a:rPr>
              <a:t>existencia</a:t>
            </a:r>
            <a:r>
              <a:rPr lang="ca-ES" altLang="es-ES" sz="2800" b="1" i="1" dirty="0">
                <a:solidFill>
                  <a:srgbClr val="000000"/>
                </a:solidFill>
                <a:latin typeface="Calibri" panose="020F0502020204030204" pitchFamily="34" charset="0"/>
              </a:rPr>
              <a:t> de cobertura de </a:t>
            </a:r>
            <a:r>
              <a:rPr lang="ca-ES" altLang="es-ES" sz="2800" b="1" i="1" dirty="0" err="1">
                <a:solidFill>
                  <a:srgbClr val="000000"/>
                </a:solidFill>
                <a:latin typeface="Calibri" panose="020F0502020204030204" pitchFamily="34" charset="0"/>
              </a:rPr>
              <a:t>seguro</a:t>
            </a:r>
            <a:r>
              <a:rPr lang="ca-ES" altLang="es-ES" sz="2800" b="1" i="1" dirty="0">
                <a:solidFill>
                  <a:srgbClr val="000000"/>
                </a:solidFill>
                <a:latin typeface="Calibri" panose="020F0502020204030204" pitchFamily="34" charset="0"/>
              </a:rPr>
              <a:t>”</a:t>
            </a:r>
            <a:r>
              <a:rPr lang="ca-ES" altLang="es-ES" sz="2800" dirty="0">
                <a:solidFill>
                  <a:srgbClr val="000000"/>
                </a:solidFill>
                <a:latin typeface="Calibri" panose="020F0502020204030204" pitchFamily="34" charset="0"/>
              </a:rPr>
              <a:t>, de la pàgina </a:t>
            </a:r>
            <a:r>
              <a:rPr lang="ca-ES" altLang="es-ES" sz="2800" dirty="0">
                <a:solidFill>
                  <a:srgbClr val="000000"/>
                </a:solidFill>
                <a:latin typeface="Calibri" panose="020F0502020204030204" pitchFamily="34" charset="0"/>
                <a:hlinkClick r:id="rId2"/>
              </a:rPr>
              <a:t>SIA</a:t>
            </a:r>
            <a:r>
              <a:rPr lang="ca-ES" altLang="es-ES" sz="2800" dirty="0">
                <a:solidFill>
                  <a:srgbClr val="000000"/>
                </a:solidFill>
                <a:latin typeface="Calibri" panose="020F0502020204030204" pitchFamily="34" charset="0"/>
              </a:rPr>
              <a:t> a l’Àrea Personal del vostre intercanvi (Sol·licitud i Consulta d’intercanvi OUT), signar-lo i carregar-lo al mateix lloc. </a:t>
            </a:r>
            <a:endParaRPr lang="ca-ES" altLang="ca-ES" sz="2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/>
            <a:r>
              <a:rPr lang="ca-ES" altLang="ca-ES" sz="2800" dirty="0">
                <a:latin typeface="Calibri" panose="020F0502020204030204" pitchFamily="34" charset="0"/>
              </a:rPr>
              <a:t>En qualsevol cas, recomanem </a:t>
            </a:r>
            <a:r>
              <a:rPr lang="ca-ES" altLang="ca-ES" sz="2800" b="1" dirty="0">
                <a:latin typeface="Calibri" panose="020F0502020204030204" pitchFamily="34" charset="0"/>
              </a:rPr>
              <a:t>no contractar cap assegurança abans de tenir l’acceptació oficial </a:t>
            </a:r>
            <a:r>
              <a:rPr lang="ca-ES" altLang="ca-ES" sz="2800" dirty="0">
                <a:latin typeface="Calibri" panose="020F0502020204030204" pitchFamily="34" charset="0"/>
              </a:rPr>
              <a:t>de la universitat de destinació.</a:t>
            </a:r>
            <a:endParaRPr lang="es-ES" altLang="ca-ES" sz="28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Título">
            <a:extLst>
              <a:ext uri="{FF2B5EF4-FFF2-40B4-BE49-F238E27FC236}">
                <a16:creationId xmlns:a16="http://schemas.microsoft.com/office/drawing/2014/main" id="{526CF8D4-741F-4750-A346-6F261DB8B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428625"/>
            <a:ext cx="7772400" cy="552450"/>
          </a:xfrm>
        </p:spPr>
        <p:txBody>
          <a:bodyPr/>
          <a:lstStyle/>
          <a:p>
            <a:r>
              <a:rPr lang="ca-ES" altLang="ca-ES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Especificitats Covid-19</a:t>
            </a:r>
            <a:endParaRPr lang="es-ES" altLang="ca-ES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B908609B-C4E7-4B89-A323-2D923FC60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563" y="1125538"/>
            <a:ext cx="8345933" cy="4643437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ca-E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a-ES" sz="2800" dirty="0">
                <a:latin typeface="Calibri" panose="020F0502020204030204" pitchFamily="34" charset="0"/>
                <a:cs typeface="Calibri" panose="020F0502020204030204" pitchFamily="34" charset="0"/>
              </a:rPr>
              <a:t>A causa de la situació de pandèmia mundial, haureu de tenir en compte els següents punts:</a:t>
            </a:r>
          </a:p>
          <a:p>
            <a:pPr marL="514350" indent="-514350">
              <a:buFontTx/>
              <a:buAutoNum type="alphaLcParenR"/>
              <a:defRPr/>
            </a:pPr>
            <a:r>
              <a:rPr lang="ca-ES" sz="2400" dirty="0"/>
              <a:t>L’assegurança haurà de tenir una cobertura de </a:t>
            </a:r>
            <a:r>
              <a:rPr lang="ca-ES" sz="2400" b="1" dirty="0"/>
              <a:t>300.000 euros</a:t>
            </a:r>
            <a:r>
              <a:rPr lang="ca-ES" sz="2400" dirty="0"/>
              <a:t>.</a:t>
            </a:r>
          </a:p>
          <a:p>
            <a:pPr marL="514350" indent="-514350" algn="just">
              <a:buFontTx/>
              <a:buAutoNum type="alphaLcParenR"/>
              <a:defRPr/>
            </a:pPr>
            <a:r>
              <a:rPr lang="ca-ES" altLang="es-ES" sz="2400" u="sng" dirty="0">
                <a:solidFill>
                  <a:srgbClr val="000000"/>
                </a:solidFill>
              </a:rPr>
              <a:t>A partir del mes de maig</a:t>
            </a:r>
            <a:r>
              <a:rPr lang="ca-ES" altLang="es-ES" sz="2400" dirty="0">
                <a:solidFill>
                  <a:srgbClr val="000000"/>
                </a:solidFill>
              </a:rPr>
              <a:t>, h</a:t>
            </a:r>
            <a:r>
              <a:rPr lang="ca-ES" sz="2400" dirty="0">
                <a:solidFill>
                  <a:srgbClr val="000000"/>
                </a:solidFill>
              </a:rPr>
              <a:t>aureu </a:t>
            </a:r>
            <a:r>
              <a:rPr lang="ca-ES" altLang="es-ES" sz="2400" dirty="0">
                <a:solidFill>
                  <a:srgbClr val="000000"/>
                </a:solidFill>
              </a:rPr>
              <a:t>de descarregar la “</a:t>
            </a:r>
            <a:r>
              <a:rPr lang="ca-ES" sz="2400" dirty="0">
                <a:solidFill>
                  <a:srgbClr val="000000"/>
                </a:solidFill>
              </a:rPr>
              <a:t>Declaració de Responsabilitat</a:t>
            </a:r>
            <a:r>
              <a:rPr lang="ca-ES" altLang="es-ES" sz="2400" dirty="0">
                <a:solidFill>
                  <a:srgbClr val="000000"/>
                </a:solidFill>
              </a:rPr>
              <a:t>”, de la pàgina </a:t>
            </a:r>
            <a:r>
              <a:rPr lang="ca-ES" altLang="es-ES" sz="2400" dirty="0">
                <a:solidFill>
                  <a:srgbClr val="000000"/>
                </a:solidFill>
                <a:hlinkClick r:id="rId2"/>
              </a:rPr>
              <a:t>SIA</a:t>
            </a:r>
            <a:r>
              <a:rPr lang="ca-ES" altLang="es-ES" sz="2400" dirty="0">
                <a:solidFill>
                  <a:srgbClr val="000000"/>
                </a:solidFill>
              </a:rPr>
              <a:t> a l’Àrea Personal del vostre intercanvi (Sol·licitud i Consulta d’intercanvi OUT), signar-la i carregar-la al mateix lloc. </a:t>
            </a:r>
            <a:endParaRPr lang="es-ES" sz="2400" dirty="0">
              <a:solidFill>
                <a:srgbClr val="000000"/>
              </a:solidFill>
            </a:endParaRPr>
          </a:p>
          <a:p>
            <a:pPr marL="514350" indent="-514350" algn="just">
              <a:buFontTx/>
              <a:buAutoNum type="alphaLcParenR"/>
              <a:defRPr/>
            </a:pPr>
            <a:r>
              <a:rPr lang="ca-ES" sz="2400" dirty="0"/>
              <a:t>En el cas que us demanin una </a:t>
            </a:r>
            <a:r>
              <a:rPr lang="ca-ES" sz="2400" b="1" dirty="0"/>
              <a:t>PCR</a:t>
            </a:r>
            <a:r>
              <a:rPr lang="ca-ES" sz="2400" dirty="0"/>
              <a:t> negativa per entrar al país de destí, tingueu en compte que la UAB no es farà càrrec de l’import de la mateixa.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seny per defecte">
  <a:themeElements>
    <a:clrScheme name="Disseny per defec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seny per defec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341313" marR="0" indent="-341313" algn="just" defTabSz="449263" rtl="0" eaLnBrk="0" fontAlgn="base" latinLnBrk="0" hangingPunct="0">
          <a:lnSpc>
            <a:spcPct val="90000"/>
          </a:lnSpc>
          <a:spcBef>
            <a:spcPts val="600"/>
          </a:spcBef>
          <a:spcAft>
            <a:spcPct val="0"/>
          </a:spcAft>
          <a:buClrTx/>
          <a:buSzTx/>
          <a:buFont typeface="Monotype Sorts" pitchFamily="2" charset="2"/>
          <a:buNone/>
          <a:tabLst>
            <a:tab pos="911225" algn="l"/>
            <a:tab pos="1825625" algn="l"/>
            <a:tab pos="2740025" algn="l"/>
            <a:tab pos="3654425" algn="l"/>
            <a:tab pos="4568825" algn="l"/>
            <a:tab pos="5483225" algn="l"/>
            <a:tab pos="6397625" algn="l"/>
            <a:tab pos="7312025" algn="l"/>
            <a:tab pos="8226425" algn="l"/>
            <a:tab pos="9140825" algn="l"/>
            <a:tab pos="10055225" algn="l"/>
          </a:tabLst>
          <a:defRPr kumimoji="0" lang="ca-E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341313" marR="0" indent="-341313" algn="just" defTabSz="449263" rtl="0" eaLnBrk="0" fontAlgn="base" latinLnBrk="0" hangingPunct="0">
          <a:lnSpc>
            <a:spcPct val="90000"/>
          </a:lnSpc>
          <a:spcBef>
            <a:spcPts val="600"/>
          </a:spcBef>
          <a:spcAft>
            <a:spcPct val="0"/>
          </a:spcAft>
          <a:buClrTx/>
          <a:buSzTx/>
          <a:buFont typeface="Monotype Sorts" pitchFamily="2" charset="2"/>
          <a:buNone/>
          <a:tabLst>
            <a:tab pos="911225" algn="l"/>
            <a:tab pos="1825625" algn="l"/>
            <a:tab pos="2740025" algn="l"/>
            <a:tab pos="3654425" algn="l"/>
            <a:tab pos="4568825" algn="l"/>
            <a:tab pos="5483225" algn="l"/>
            <a:tab pos="6397625" algn="l"/>
            <a:tab pos="7312025" algn="l"/>
            <a:tab pos="8226425" algn="l"/>
            <a:tab pos="9140825" algn="l"/>
            <a:tab pos="10055225" algn="l"/>
          </a:tabLst>
          <a:defRPr kumimoji="0" lang="ca-E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isseny per defec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seny per defec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seny per defec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seny per defec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seny per defec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seny per defec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seny per defec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l'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l'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343D018995924AA519A2847E1AF797" ma:contentTypeVersion="2" ma:contentTypeDescription="Crea un document nou" ma:contentTypeScope="" ma:versionID="947c8549f14c753f68d3702fc6be6e34">
  <xsd:schema xmlns:xsd="http://www.w3.org/2001/XMLSchema" xmlns:xs="http://www.w3.org/2001/XMLSchema" xmlns:p="http://schemas.microsoft.com/office/2006/metadata/properties" xmlns:ns2="ee1f67ce-da88-4dfb-a650-0f0da831f464" targetNamespace="http://schemas.microsoft.com/office/2006/metadata/properties" ma:root="true" ma:fieldsID="09d2c8d14c8521459e533f30c6be32ac" ns2:_="">
    <xsd:import namespace="ee1f67ce-da88-4dfb-a650-0f0da831f4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1f67ce-da88-4dfb-a650-0f0da831f4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us de contingut"/>
        <xsd:element ref="dc:title" minOccurs="0" maxOccurs="1" ma:index="4" ma:displayName="Títo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35E21EE-BC45-43F9-AC21-2EF4EE0CA73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9576217-B4E9-43FD-8208-1F618C0D0A2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D8CB01-DE0C-4223-A9B8-85071EF72E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1f67ce-da88-4dfb-a650-0f0da831f4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3218</TotalTime>
  <Words>2227</Words>
  <Application>Microsoft Office PowerPoint</Application>
  <PresentationFormat>Presentació en pantalla (4:3)</PresentationFormat>
  <Paragraphs>212</Paragraphs>
  <Slides>26</Slides>
  <Notes>3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6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26</vt:i4>
      </vt:variant>
    </vt:vector>
  </HeadingPairs>
  <TitlesOfParts>
    <vt:vector size="33" baseType="lpstr">
      <vt:lpstr>Arial</vt:lpstr>
      <vt:lpstr>Calibri</vt:lpstr>
      <vt:lpstr>Monotype Sorts</vt:lpstr>
      <vt:lpstr>Times New Roman</vt:lpstr>
      <vt:lpstr>Verdana</vt:lpstr>
      <vt:lpstr>Wingdings</vt:lpstr>
      <vt:lpstr>Disseny per defecte</vt:lpstr>
      <vt:lpstr>UAB Exchange Programme 2022/23  Sessió informativa estudiants  amb plaça assignada</vt:lpstr>
      <vt:lpstr>Dossier informatiu</vt:lpstr>
      <vt:lpstr>Admissió a l’altra universitat</vt:lpstr>
      <vt:lpstr>Sol·licitud d’admissió (1/2)</vt:lpstr>
      <vt:lpstr>Sol·licitud d’admissió (2/2)</vt:lpstr>
      <vt:lpstr>Assegurança mèdica (1/3)</vt:lpstr>
      <vt:lpstr>Assegurança mèdica (2/3)</vt:lpstr>
      <vt:lpstr>Assegurança mèdica (3/3)</vt:lpstr>
      <vt:lpstr>Especificitats Covid-19</vt:lpstr>
      <vt:lpstr>Document de compromís</vt:lpstr>
      <vt:lpstr>Acord acadèmic – Learning agreement</vt:lpstr>
      <vt:lpstr>Normativa d’intercanvis</vt:lpstr>
      <vt:lpstr>Ajuts econòmics (1/8)</vt:lpstr>
      <vt:lpstr>Ajuts econòmics (2/8)</vt:lpstr>
      <vt:lpstr>Ajuts econòmics (3/8)</vt:lpstr>
      <vt:lpstr>Ajuts econòmics (4/8)</vt:lpstr>
      <vt:lpstr>Ajuts econòmics (5/8)</vt:lpstr>
      <vt:lpstr>Ajuts econòmics (6/8)</vt:lpstr>
      <vt:lpstr>Ajuts econòmics (7/8)</vt:lpstr>
      <vt:lpstr>Ajuts econòmics (8/8)</vt:lpstr>
      <vt:lpstr>Presentació del PowerPoint</vt:lpstr>
      <vt:lpstr>Presentació del PowerPoint</vt:lpstr>
      <vt:lpstr>Presentació del PowerPoint</vt:lpstr>
      <vt:lpstr>Certificat digital per signatura electrònica</vt:lpstr>
      <vt:lpstr>Adreça institucional UAB</vt:lpstr>
      <vt:lpstr>Moltes gràcies per la vostra atenció!</vt:lpstr>
    </vt:vector>
  </TitlesOfParts>
  <Company>UAB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 título de diapositiva</dc:title>
  <dc:creator>sbau</dc:creator>
  <cp:lastModifiedBy>Isabel Boncompte Bonfill</cp:lastModifiedBy>
  <cp:revision>279</cp:revision>
  <cp:lastPrinted>2020-02-14T09:18:49Z</cp:lastPrinted>
  <dcterms:created xsi:type="dcterms:W3CDTF">2005-07-25T13:43:24Z</dcterms:created>
  <dcterms:modified xsi:type="dcterms:W3CDTF">2022-03-01T15:55:27Z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0x01010072343D018995924AA519A2847E1AF797</vt:lpwstr>
  </property>
</Properties>
</file>