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08" r:id="rId2"/>
  </p:sldMasterIdLst>
  <p:notesMasterIdLst>
    <p:notesMasterId r:id="rId29"/>
  </p:notesMasterIdLst>
  <p:handoutMasterIdLst>
    <p:handoutMasterId r:id="rId30"/>
  </p:handoutMasterIdLst>
  <p:sldIdLst>
    <p:sldId id="256" r:id="rId3"/>
    <p:sldId id="291" r:id="rId4"/>
    <p:sldId id="307" r:id="rId5"/>
    <p:sldId id="310" r:id="rId6"/>
    <p:sldId id="311" r:id="rId7"/>
    <p:sldId id="309" r:id="rId8"/>
    <p:sldId id="304" r:id="rId9"/>
    <p:sldId id="294" r:id="rId10"/>
    <p:sldId id="292" r:id="rId11"/>
    <p:sldId id="314" r:id="rId12"/>
    <p:sldId id="312" r:id="rId13"/>
    <p:sldId id="298" r:id="rId14"/>
    <p:sldId id="316" r:id="rId15"/>
    <p:sldId id="313" r:id="rId16"/>
    <p:sldId id="317" r:id="rId17"/>
    <p:sldId id="315" r:id="rId18"/>
    <p:sldId id="325" r:id="rId19"/>
    <p:sldId id="305" r:id="rId20"/>
    <p:sldId id="319" r:id="rId21"/>
    <p:sldId id="320" r:id="rId22"/>
    <p:sldId id="321" r:id="rId23"/>
    <p:sldId id="322" r:id="rId24"/>
    <p:sldId id="323" r:id="rId25"/>
    <p:sldId id="324" r:id="rId26"/>
    <p:sldId id="302" r:id="rId27"/>
    <p:sldId id="301" r:id="rId28"/>
  </p:sldIdLst>
  <p:sldSz cx="9144000" cy="6858000" type="screen4x3"/>
  <p:notesSz cx="6797675" cy="987266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18" userDrawn="1">
          <p15:clr>
            <a:srgbClr val="A4A3A4"/>
          </p15:clr>
        </p15:guide>
        <p15:guide id="2" pos="19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ontserrat Masoliver Puig" initials="MMP" lastIdx="3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99"/>
    <a:srgbClr val="336600"/>
    <a:srgbClr val="FBE5E3"/>
    <a:srgbClr val="404040"/>
    <a:srgbClr val="014729"/>
    <a:srgbClr val="606060"/>
    <a:srgbClr val="FFFFFF"/>
    <a:srgbClr val="33CC33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Estilo temático 1 - Énfasis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Estilo medio 4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88" autoAdjust="0"/>
    <p:restoredTop sz="95179" autoAdjust="0"/>
  </p:normalViewPr>
  <p:slideViewPr>
    <p:cSldViewPr>
      <p:cViewPr varScale="1">
        <p:scale>
          <a:sx n="80" d="100"/>
          <a:sy n="80" d="100"/>
        </p:scale>
        <p:origin x="475" y="-269"/>
      </p:cViewPr>
      <p:guideLst>
        <p:guide orient="horz" pos="618"/>
        <p:guide pos="192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95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44813" cy="49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>
                <a:latin typeface="Times New Roman" panose="02020603050405020304" pitchFamily="18" charset="0"/>
              </a:defRPr>
            </a:lvl1pPr>
          </a:lstStyle>
          <a:p>
            <a:endParaRPr lang="es-ES" altLang="es-E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864" y="1"/>
            <a:ext cx="2944812" cy="49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>
                <a:latin typeface="Times New Roman" panose="02020603050405020304" pitchFamily="18" charset="0"/>
              </a:defRPr>
            </a:lvl1pPr>
          </a:lstStyle>
          <a:p>
            <a:endParaRPr lang="es-ES" altLang="es-ES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378558"/>
            <a:ext cx="2944813" cy="494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>
                <a:latin typeface="Times New Roman" panose="02020603050405020304" pitchFamily="18" charset="0"/>
              </a:defRPr>
            </a:lvl1pPr>
          </a:lstStyle>
          <a:p>
            <a:endParaRPr lang="es-ES" altLang="es-E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864" y="9378558"/>
            <a:ext cx="2944812" cy="494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>
                <a:latin typeface="Times New Roman" panose="02020603050405020304" pitchFamily="18" charset="0"/>
              </a:defRPr>
            </a:lvl1pPr>
          </a:lstStyle>
          <a:p>
            <a:fld id="{37AC74E9-1CFF-4D23-94EB-FD48C9E3B428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5954672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400" cy="49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>
                <a:latin typeface="Times New Roman" panose="02020603050405020304" pitchFamily="18" charset="0"/>
              </a:defRPr>
            </a:lvl1pPr>
          </a:lstStyle>
          <a:p>
            <a:endParaRPr lang="ca-ES" altLang="es-ES"/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9" y="1"/>
            <a:ext cx="2946400" cy="49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>
                <a:latin typeface="Times New Roman" panose="02020603050405020304" pitchFamily="18" charset="0"/>
              </a:defRPr>
            </a:lvl1pPr>
          </a:lstStyle>
          <a:p>
            <a:endParaRPr lang="ca-ES" altLang="es-ES"/>
          </a:p>
        </p:txBody>
      </p:sp>
      <p:sp>
        <p:nvSpPr>
          <p:cNvPr id="1269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1863" y="739775"/>
            <a:ext cx="4933950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69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1" y="4688490"/>
            <a:ext cx="5438775" cy="4443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a-ES" altLang="es-ES"/>
              <a:t>Feu clic aquí per editar els estils de text del patró</a:t>
            </a:r>
          </a:p>
          <a:p>
            <a:pPr lvl="1"/>
            <a:r>
              <a:rPr lang="ca-ES" altLang="es-ES"/>
              <a:t>Segon nivell</a:t>
            </a:r>
          </a:p>
          <a:p>
            <a:pPr lvl="2"/>
            <a:r>
              <a:rPr lang="ca-ES" altLang="es-ES"/>
              <a:t>Tercer nivell</a:t>
            </a:r>
          </a:p>
          <a:p>
            <a:pPr lvl="3"/>
            <a:r>
              <a:rPr lang="ca-ES" altLang="es-ES"/>
              <a:t>Quart nivell</a:t>
            </a:r>
          </a:p>
          <a:p>
            <a:pPr lvl="4"/>
            <a:r>
              <a:rPr lang="ca-ES" altLang="es-ES"/>
              <a:t>Cinquè nivell</a:t>
            </a:r>
          </a:p>
        </p:txBody>
      </p:sp>
      <p:sp>
        <p:nvSpPr>
          <p:cNvPr id="1269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6978"/>
            <a:ext cx="2946400" cy="49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>
                <a:latin typeface="Times New Roman" panose="02020603050405020304" pitchFamily="18" charset="0"/>
              </a:defRPr>
            </a:lvl1pPr>
          </a:lstStyle>
          <a:p>
            <a:endParaRPr lang="ca-ES" altLang="es-ES"/>
          </a:p>
        </p:txBody>
      </p:sp>
      <p:sp>
        <p:nvSpPr>
          <p:cNvPr id="1269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9" y="9376978"/>
            <a:ext cx="2946400" cy="49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>
                <a:latin typeface="Times New Roman" panose="02020603050405020304" pitchFamily="18" charset="0"/>
              </a:defRPr>
            </a:lvl1pPr>
          </a:lstStyle>
          <a:p>
            <a:fld id="{54C5B3EF-C55A-47F5-A084-69998F892896}" type="slidenum">
              <a:rPr lang="ca-ES" altLang="es-ES"/>
              <a:pPr/>
              <a:t>‹Nº›</a:t>
            </a:fld>
            <a:endParaRPr lang="ca-ES" altLang="es-ES"/>
          </a:p>
        </p:txBody>
      </p:sp>
    </p:spTree>
    <p:extLst>
      <p:ext uri="{BB962C8B-B14F-4D97-AF65-F5344CB8AC3E}">
        <p14:creationId xmlns:p14="http://schemas.microsoft.com/office/powerpoint/2010/main" val="28609691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002998-BD4C-4658-9E2A-D459A60E763D}" type="slidenum">
              <a:rPr lang="ca-ES" altLang="es-ES"/>
              <a:pPr/>
              <a:t>1</a:t>
            </a:fld>
            <a:endParaRPr lang="ca-ES" altLang="es-ES"/>
          </a:p>
        </p:txBody>
      </p:sp>
      <p:sp>
        <p:nvSpPr>
          <p:cNvPr id="147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a-ES" altLang="es-ES" dirty="0"/>
          </a:p>
        </p:txBody>
      </p:sp>
    </p:spTree>
    <p:extLst>
      <p:ext uri="{BB962C8B-B14F-4D97-AF65-F5344CB8AC3E}">
        <p14:creationId xmlns:p14="http://schemas.microsoft.com/office/powerpoint/2010/main" val="27187427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30275" y="739775"/>
            <a:ext cx="4937125" cy="3703638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82ABBF-8E1D-4348-B78C-80C83A0B430B}" type="slidenum">
              <a:rPr lang="ca-ES" smtClean="0"/>
              <a:pPr>
                <a:defRPr/>
              </a:pPr>
              <a:t>18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1306854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_tradnl" dirty="0" err="1"/>
              <a:t>Agrair</a:t>
            </a:r>
            <a:r>
              <a:rPr lang="es-ES_tradnl" dirty="0"/>
              <a:t> a </a:t>
            </a:r>
            <a:r>
              <a:rPr lang="es-ES_tradnl" dirty="0" err="1"/>
              <a:t>tot</a:t>
            </a:r>
            <a:r>
              <a:rPr lang="es-ES_tradnl" dirty="0"/>
              <a:t> </a:t>
            </a:r>
            <a:r>
              <a:rPr lang="es-ES_tradnl" dirty="0" err="1"/>
              <a:t>l’equip</a:t>
            </a:r>
            <a:r>
              <a:rPr lang="es-ES_tradnl" dirty="0"/>
              <a:t> de </a:t>
            </a:r>
            <a:r>
              <a:rPr lang="es-ES_tradnl" dirty="0" err="1"/>
              <a:t>Dinamització</a:t>
            </a:r>
            <a:r>
              <a:rPr lang="es-ES_tradnl" baseline="0" dirty="0"/>
              <a:t> </a:t>
            </a:r>
            <a:r>
              <a:rPr lang="es-ES_tradnl" baseline="0" dirty="0" err="1"/>
              <a:t>Comunitària</a:t>
            </a:r>
            <a:r>
              <a:rPr lang="es-ES_tradnl" baseline="0" dirty="0"/>
              <a:t> el </a:t>
            </a:r>
            <a:r>
              <a:rPr lang="es-ES_tradnl" baseline="0" dirty="0" err="1"/>
              <a:t>seu</a:t>
            </a:r>
            <a:r>
              <a:rPr lang="es-ES_tradnl" baseline="0" dirty="0"/>
              <a:t> </a:t>
            </a:r>
            <a:r>
              <a:rPr lang="es-ES_tradnl" baseline="0" dirty="0" err="1"/>
              <a:t>ajut</a:t>
            </a:r>
            <a:r>
              <a:rPr lang="es-ES_tradnl" baseline="0" dirty="0"/>
              <a:t> en </a:t>
            </a:r>
            <a:r>
              <a:rPr lang="es-ES_tradnl" baseline="0" dirty="0" err="1"/>
              <a:t>l’organització</a:t>
            </a:r>
            <a:r>
              <a:rPr lang="es-ES_tradnl" baseline="0" dirty="0"/>
              <a:t> </a:t>
            </a:r>
            <a:r>
              <a:rPr lang="es-ES_tradnl" baseline="0" dirty="0" err="1"/>
              <a:t>d’aquest</a:t>
            </a:r>
            <a:r>
              <a:rPr lang="es-ES_tradnl" baseline="0" dirty="0"/>
              <a:t> </a:t>
            </a:r>
            <a:r>
              <a:rPr lang="es-ES_tradnl" baseline="0" dirty="0" err="1"/>
              <a:t>esdeveniment</a:t>
            </a:r>
            <a:r>
              <a:rPr lang="es-ES_tradnl" baseline="0" dirty="0"/>
              <a:t>. Presentar a </a:t>
            </a:r>
            <a:r>
              <a:rPr lang="es-ES_tradnl" baseline="0" dirty="0" err="1"/>
              <a:t>tothom</a:t>
            </a:r>
            <a:r>
              <a:rPr lang="es-ES_tradnl" baseline="0" dirty="0"/>
              <a:t> de la taula i a la resta de </a:t>
            </a:r>
            <a:r>
              <a:rPr lang="es-ES_tradnl" baseline="0" dirty="0" err="1"/>
              <a:t>l’ARI</a:t>
            </a:r>
            <a:r>
              <a:rPr lang="es-ES_tradnl" baseline="0" dirty="0"/>
              <a:t> que </a:t>
            </a:r>
            <a:r>
              <a:rPr lang="es-ES_tradnl" baseline="0" dirty="0" err="1"/>
              <a:t>està</a:t>
            </a:r>
            <a:r>
              <a:rPr lang="es-ES_tradnl" baseline="0" dirty="0"/>
              <a:t> a la sala o a la </a:t>
            </a:r>
            <a:r>
              <a:rPr lang="es-ES_tradnl" baseline="0" dirty="0" err="1"/>
              <a:t>fir</a:t>
            </a:r>
            <a:r>
              <a:rPr lang="es-ES_tradnl" baseline="0" dirty="0"/>
              <a:t>. </a:t>
            </a:r>
            <a:r>
              <a:rPr lang="es-ES_tradnl" dirty="0"/>
              <a:t> 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482ABBF-8E1D-4348-B78C-80C83A0B430B}" type="slidenum">
              <a:rPr kumimoji="0" lang="ca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ca-E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09345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82ABBF-8E1D-4348-B78C-80C83A0B430B}" type="slidenum">
              <a:rPr lang="ca-ES" smtClean="0"/>
              <a:pPr>
                <a:defRPr/>
              </a:pPr>
              <a:t>20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0408350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82ABBF-8E1D-4348-B78C-80C83A0B430B}" type="slidenum">
              <a:rPr lang="ca-ES" smtClean="0"/>
              <a:pPr>
                <a:defRPr/>
              </a:pPr>
              <a:t>21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8029689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82ABBF-8E1D-4348-B78C-80C83A0B430B}" type="slidenum">
              <a:rPr lang="ca-ES" smtClean="0"/>
              <a:pPr>
                <a:defRPr/>
              </a:pPr>
              <a:t>22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53049517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82ABBF-8E1D-4348-B78C-80C83A0B430B}" type="slidenum">
              <a:rPr lang="ca-ES" smtClean="0"/>
              <a:pPr>
                <a:defRPr/>
              </a:pPr>
              <a:t>23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4647621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82ABBF-8E1D-4348-B78C-80C83A0B430B}" type="slidenum">
              <a:rPr lang="ca-ES" smtClean="0"/>
              <a:pPr>
                <a:defRPr/>
              </a:pPr>
              <a:t>24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9115527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30275" y="739775"/>
            <a:ext cx="4937125" cy="3703638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82ABBF-8E1D-4348-B78C-80C83A0B430B}" type="slidenum">
              <a:rPr lang="ca-ES" smtClean="0"/>
              <a:pPr>
                <a:defRPr/>
              </a:pPr>
              <a:t>2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1306854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30275" y="739775"/>
            <a:ext cx="4937125" cy="3703638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82ABBF-8E1D-4348-B78C-80C83A0B430B}" type="slidenum">
              <a:rPr lang="ca-ES" smtClean="0"/>
              <a:pPr>
                <a:defRPr/>
              </a:pPr>
              <a:t>3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9392611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30275" y="739775"/>
            <a:ext cx="4937125" cy="3703638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82ABBF-8E1D-4348-B78C-80C83A0B430B}" type="slidenum">
              <a:rPr lang="ca-ES" smtClean="0"/>
              <a:pPr>
                <a:defRPr/>
              </a:pPr>
              <a:t>7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1306854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30275" y="739775"/>
            <a:ext cx="4937125" cy="3703638"/>
          </a:xfrm>
        </p:spPr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82ABBF-8E1D-4348-B78C-80C83A0B430B}" type="slidenum">
              <a:rPr lang="ca-ES" smtClean="0"/>
              <a:pPr>
                <a:defRPr/>
              </a:pPr>
              <a:t>8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1660804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30275" y="739775"/>
            <a:ext cx="4937125" cy="3703638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82ABBF-8E1D-4348-B78C-80C83A0B430B}" type="slidenum">
              <a:rPr lang="ca-ES" smtClean="0"/>
              <a:pPr>
                <a:defRPr/>
              </a:pPr>
              <a:t>9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8926430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30275" y="739775"/>
            <a:ext cx="4937125" cy="3703638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82ABBF-8E1D-4348-B78C-80C83A0B430B}" type="slidenum">
              <a:rPr kumimoji="0" lang="ca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ca-E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61536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30275" y="739775"/>
            <a:ext cx="4937125" cy="3703638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82ABBF-8E1D-4348-B78C-80C83A0B430B}" type="slidenum">
              <a:rPr lang="ca-ES" smtClean="0"/>
              <a:pPr>
                <a:defRPr/>
              </a:pPr>
              <a:t>11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8084296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30275" y="739775"/>
            <a:ext cx="4937125" cy="3703638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82ABBF-8E1D-4348-B78C-80C83A0B430B}" type="slidenum">
              <a:rPr lang="ca-ES" smtClean="0"/>
              <a:pPr>
                <a:defRPr/>
              </a:pPr>
              <a:t>17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291517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rgbClr val="2C4023"/>
                </a:solidFill>
              </a:defRPr>
            </a:lvl1pPr>
          </a:lstStyle>
          <a:p>
            <a:r>
              <a:rPr lang="es-ES" dirty="0" err="1"/>
              <a:t>Títol</a:t>
            </a:r>
            <a:r>
              <a:rPr lang="es-ES" dirty="0"/>
              <a:t> de la </a:t>
            </a:r>
            <a:r>
              <a:rPr lang="es-ES" dirty="0" err="1"/>
              <a:t>presentació</a:t>
            </a:r>
            <a:endParaRPr lang="es-ES" dirty="0"/>
          </a:p>
        </p:txBody>
      </p:sp>
      <p:sp>
        <p:nvSpPr>
          <p:cNvPr id="3" name="Subtíto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rgbClr val="8FC88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a-ES" dirty="0"/>
              <a:t>Subtítol</a:t>
            </a:r>
            <a:endParaRPr lang="es-ES" dirty="0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s-ES" altLang="es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 altLang="es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149CE3-A1F5-4CF9-8DCC-35B3B72EC1E5}" type="slidenum">
              <a:rPr lang="es-ES" altLang="es-ES" smtClean="0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234867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2987824" y="548680"/>
            <a:ext cx="5698976" cy="648072"/>
          </a:xfrm>
          <a:prstGeom prst="rect">
            <a:avLst/>
          </a:prstGeom>
        </p:spPr>
        <p:txBody>
          <a:bodyPr/>
          <a:lstStyle/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s-ES" altLang="es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 altLang="es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149CE3-A1F5-4CF9-8DCC-35B3B72EC1E5}" type="slidenum">
              <a:rPr lang="es-ES" altLang="es-ES" smtClean="0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89690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s-ES" altLang="es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 altLang="es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149CE3-A1F5-4CF9-8DCC-35B3B72EC1E5}" type="slidenum">
              <a:rPr lang="es-ES" altLang="es-ES" smtClean="0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3812167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22708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Subtíto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a-ES"/>
              <a:t>Feu clic aquí per editar l'estil de subtítols del patró.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A145FD-0CE4-47DF-B344-F2C67B151A7B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7968959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a-ES"/>
              <a:t>Feu clic aquí per editar els estils de text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4E7DC4-70E9-4FCD-A51E-0D7106E37F11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6645528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a-ES"/>
              <a:t>Feu clic aquí per editar els estils de text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3C40B3-C194-41BE-82DF-2129086C249B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716834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e contingut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/>
              <a:t>Feu clic aquí per editar els estils de text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/>
              <a:t>Feu clic aquí per editar els estils de text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17C5B4-16A6-4FFE-BF78-F2A0247F93EB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6773003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/>
              <a:t>Feu clic aquí per editar els estils de text</a:t>
            </a: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a-ES"/>
              <a:t>Feu clic aquí per editar els estils de text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5" name="Contenidor de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/>
              <a:t>Feu clic aquí per editar els estils de text</a:t>
            </a:r>
          </a:p>
        </p:txBody>
      </p:sp>
      <p:sp>
        <p:nvSpPr>
          <p:cNvPr id="6" name="Contenidor de contingut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a-ES"/>
              <a:t>Feu clic aquí per editar els estils de text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833DC5-0F19-4743-962A-DB1161AF63E3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1774728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F00B12-0E0F-438A-BEC7-86BF655EB373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9867718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D64CE0-3CA1-4F12-86EC-E0B8F56332D0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501317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2987824" y="548680"/>
            <a:ext cx="5698976" cy="648072"/>
          </a:xfrm>
          <a:prstGeom prst="rect">
            <a:avLst/>
          </a:prstGeom>
        </p:spPr>
        <p:txBody>
          <a:bodyPr/>
          <a:lstStyle/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s-ES" altLang="es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 altLang="es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149CE3-A1F5-4CF9-8DCC-35B3B72EC1E5}" type="slidenum">
              <a:rPr lang="es-ES" altLang="es-ES" smtClean="0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8227081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a-ES"/>
              <a:t>Feu clic aquí per editar els estils de text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/>
              <a:t>Feu clic aquí per editar els estils de text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2FDFA8-3740-4AF8-8668-707A869F4CFD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0394890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'imatg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/>
              <a:t>Feu clic aquí per editar els estils de text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5B21FC-D460-420D-BCE6-F8271ADC2EA3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5838758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a-ES"/>
              <a:t>Feu clic aquí per editar els estils de text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FF4BC2-C539-4E70-887B-3EF417603DD4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4787193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a-ES"/>
              <a:t>Feu clic aquí per editar els estils de text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835427-00C7-46C2-BBC3-2A2123A34D28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248730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a-ES"/>
              <a:t>Editeu els estils de text del patró</a:t>
            </a:r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s-ES" altLang="es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 altLang="es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149CE3-A1F5-4CF9-8DCC-35B3B72EC1E5}" type="slidenum">
              <a:rPr lang="es-ES" altLang="es-ES" smtClean="0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785110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2987824" y="548680"/>
            <a:ext cx="5698976" cy="648072"/>
          </a:xfrm>
          <a:prstGeom prst="rect">
            <a:avLst/>
          </a:prstGeom>
        </p:spPr>
        <p:txBody>
          <a:bodyPr/>
          <a:lstStyle/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e contingut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s-ES" altLang="es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 altLang="es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149CE3-A1F5-4CF9-8DCC-35B3B72EC1E5}" type="slidenum">
              <a:rPr lang="es-ES" altLang="es-ES" smtClean="0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42125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2987824" y="548680"/>
            <a:ext cx="5698976" cy="64807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a-ES"/>
              <a:t>Feu clic aquí per editar l'estil</a:t>
            </a:r>
            <a:endParaRPr lang="es-ES" dirty="0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/>
              <a:t>Editeu els estils de text del patró</a:t>
            </a: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5" name="Contenidor de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/>
              <a:t>Editeu els estils de text del patró</a:t>
            </a:r>
          </a:p>
        </p:txBody>
      </p:sp>
      <p:sp>
        <p:nvSpPr>
          <p:cNvPr id="6" name="Contenidor de contingut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7" name="Contenidor de data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s-ES" altLang="es-ES"/>
          </a:p>
        </p:txBody>
      </p:sp>
      <p:sp>
        <p:nvSpPr>
          <p:cNvPr id="8" name="Contenidor de peu de pàgina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 altLang="es-ES"/>
          </a:p>
        </p:txBody>
      </p:sp>
      <p:sp>
        <p:nvSpPr>
          <p:cNvPr id="9" name="Contenidor de número de diapositiva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149CE3-A1F5-4CF9-8DCC-35B3B72EC1E5}" type="slidenum">
              <a:rPr lang="es-ES" altLang="es-ES" smtClean="0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434780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2987824" y="548680"/>
            <a:ext cx="5698976" cy="648072"/>
          </a:xfrm>
          <a:prstGeom prst="rect">
            <a:avLst/>
          </a:prstGeom>
        </p:spPr>
        <p:txBody>
          <a:bodyPr/>
          <a:lstStyle/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e data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s-ES" altLang="es-ES"/>
          </a:p>
        </p:txBody>
      </p:sp>
      <p:sp>
        <p:nvSpPr>
          <p:cNvPr id="4" name="Contenidor de peu de pàgina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 altLang="es-ES"/>
          </a:p>
        </p:txBody>
      </p:sp>
      <p:sp>
        <p:nvSpPr>
          <p:cNvPr id="5" name="Conteni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149CE3-A1F5-4CF9-8DCC-35B3B72EC1E5}" type="slidenum">
              <a:rPr lang="es-ES" altLang="es-ES" smtClean="0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388976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data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s-ES" altLang="es-ES" dirty="0"/>
          </a:p>
        </p:txBody>
      </p:sp>
      <p:sp>
        <p:nvSpPr>
          <p:cNvPr id="3" name="Contenidor de peu de pàgina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 altLang="es-ES" dirty="0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149CE3-A1F5-4CF9-8DCC-35B3B72EC1E5}" type="slidenum">
              <a:rPr lang="es-ES" altLang="es-ES" smtClean="0"/>
              <a:pPr/>
              <a:t>‹Nº›</a:t>
            </a:fld>
            <a:endParaRPr lang="es-ES" altLang="es-ES" dirty="0"/>
          </a:p>
        </p:txBody>
      </p:sp>
    </p:spTree>
    <p:extLst>
      <p:ext uri="{BB962C8B-B14F-4D97-AF65-F5344CB8AC3E}">
        <p14:creationId xmlns:p14="http://schemas.microsoft.com/office/powerpoint/2010/main" val="578079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/>
              <a:t>Editeu els estils de text del patró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s-ES" altLang="es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 altLang="es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149CE3-A1F5-4CF9-8DCC-35B3B72EC1E5}" type="slidenum">
              <a:rPr lang="es-ES" altLang="es-ES" smtClean="0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646257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'imatg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a-ES"/>
              <a:t>Feu clic a la icona per afegir una imatge</a:t>
            </a:r>
            <a:endParaRPr lang="es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/>
              <a:t>Editeu els estils de text del patró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s-ES" altLang="es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 altLang="es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149CE3-A1F5-4CF9-8DCC-35B3B72EC1E5}" type="slidenum">
              <a:rPr lang="es-ES" altLang="es-ES" smtClean="0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086885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G:\Maria Antònia\2017-05-09 PPT INSTITUCIONAL\Sin título-1.png"/>
          <p:cNvPicPr>
            <a:picLocks noChangeAspect="1" noChangeArrowheads="1"/>
          </p:cNvPicPr>
          <p:nvPr/>
        </p:nvPicPr>
        <p:blipFill>
          <a:blip r:embed="rId14" cstate="print"/>
          <a:srcRect l="8003" t="19104" r="61763" b="72708"/>
          <a:stretch>
            <a:fillRect/>
          </a:stretch>
        </p:blipFill>
        <p:spPr bwMode="auto">
          <a:xfrm>
            <a:off x="467544" y="-27384"/>
            <a:ext cx="3256384" cy="574656"/>
          </a:xfrm>
          <a:prstGeom prst="rect">
            <a:avLst/>
          </a:prstGeom>
          <a:noFill/>
        </p:spPr>
      </p:pic>
      <p:pic>
        <p:nvPicPr>
          <p:cNvPr id="13" name="Picture 4" descr="G:\Maria Antònia\2017-05-09 PPT INSTITUCIONAL\Sin título-1.png"/>
          <p:cNvPicPr>
            <a:picLocks noChangeAspect="1" noChangeArrowheads="1"/>
          </p:cNvPicPr>
          <p:nvPr/>
        </p:nvPicPr>
        <p:blipFill>
          <a:blip r:embed="rId14" cstate="print"/>
          <a:srcRect l="40015" t="19104" r="45757" b="72708"/>
          <a:stretch>
            <a:fillRect/>
          </a:stretch>
        </p:blipFill>
        <p:spPr bwMode="auto">
          <a:xfrm>
            <a:off x="3851920" y="-99392"/>
            <a:ext cx="1512168" cy="567063"/>
          </a:xfrm>
          <a:prstGeom prst="rect">
            <a:avLst/>
          </a:prstGeom>
          <a:noFill/>
        </p:spPr>
      </p:pic>
      <p:pic>
        <p:nvPicPr>
          <p:cNvPr id="14" name="Imatge 13" descr="compo_vertical_1-02.jpg"/>
          <p:cNvPicPr>
            <a:picLocks noChangeAspect="1"/>
          </p:cNvPicPr>
          <p:nvPr userDrawn="1"/>
        </p:nvPicPr>
        <p:blipFill>
          <a:blip r:embed="rId15" cstate="print"/>
          <a:srcRect l="2236"/>
          <a:stretch>
            <a:fillRect/>
          </a:stretch>
        </p:blipFill>
        <p:spPr>
          <a:xfrm>
            <a:off x="0" y="0"/>
            <a:ext cx="4745631" cy="6858000"/>
          </a:xfrm>
          <a:prstGeom prst="rect">
            <a:avLst/>
          </a:prstGeom>
        </p:spPr>
      </p:pic>
      <p:pic>
        <p:nvPicPr>
          <p:cNvPr id="15" name="Picture 4" descr="G:\Maria Antònia\2017-05-09 PPT INSTITUCIONAL\Sin título-1.png"/>
          <p:cNvPicPr>
            <a:picLocks noChangeAspect="1" noChangeArrowheads="1"/>
          </p:cNvPicPr>
          <p:nvPr userDrawn="1"/>
        </p:nvPicPr>
        <p:blipFill>
          <a:blip r:embed="rId14" cstate="print"/>
          <a:srcRect l="8003" t="19104" r="61763" b="72708"/>
          <a:stretch>
            <a:fillRect/>
          </a:stretch>
        </p:blipFill>
        <p:spPr bwMode="auto">
          <a:xfrm>
            <a:off x="611560" y="192875"/>
            <a:ext cx="2016225" cy="355805"/>
          </a:xfrm>
          <a:prstGeom prst="rect">
            <a:avLst/>
          </a:prstGeom>
          <a:noFill/>
        </p:spPr>
      </p:pic>
      <p:pic>
        <p:nvPicPr>
          <p:cNvPr id="16" name="Imatge 15" descr="compo_vertical_2-02.jpg"/>
          <p:cNvPicPr>
            <a:picLocks noChangeAspect="1"/>
          </p:cNvPicPr>
          <p:nvPr userDrawn="1"/>
        </p:nvPicPr>
        <p:blipFill>
          <a:blip r:embed="rId16" cstate="print"/>
          <a:srcRect l="2967"/>
          <a:stretch>
            <a:fillRect/>
          </a:stretch>
        </p:blipFill>
        <p:spPr>
          <a:xfrm>
            <a:off x="4470377" y="0"/>
            <a:ext cx="4710135" cy="6858000"/>
          </a:xfrm>
          <a:prstGeom prst="rect">
            <a:avLst/>
          </a:prstGeom>
        </p:spPr>
      </p:pic>
      <p:pic>
        <p:nvPicPr>
          <p:cNvPr id="19" name="Imatge 18" descr="Sin título-1-02-02.png"/>
          <p:cNvPicPr>
            <a:picLocks noChangeAspect="1"/>
          </p:cNvPicPr>
          <p:nvPr userDrawn="1"/>
        </p:nvPicPr>
        <p:blipFill>
          <a:blip r:embed="rId17" cstate="print"/>
          <a:stretch>
            <a:fillRect/>
          </a:stretch>
        </p:blipFill>
        <p:spPr>
          <a:xfrm>
            <a:off x="3109126" y="116632"/>
            <a:ext cx="712952" cy="504056"/>
          </a:xfrm>
          <a:prstGeom prst="rect">
            <a:avLst/>
          </a:prstGeom>
        </p:spPr>
      </p:pic>
      <p:sp>
        <p:nvSpPr>
          <p:cNvPr id="20" name="Rectangle 19"/>
          <p:cNvSpPr/>
          <p:nvPr userDrawn="1"/>
        </p:nvSpPr>
        <p:spPr>
          <a:xfrm>
            <a:off x="0" y="620688"/>
            <a:ext cx="9180512" cy="5832648"/>
          </a:xfrm>
          <a:prstGeom prst="rect">
            <a:avLst/>
          </a:prstGeom>
          <a:solidFill>
            <a:schemeClr val="l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5513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673" r:id="rId12"/>
  </p:sldLayoutIdLst>
  <p:transition>
    <p:randomBar/>
  </p:transition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a-ES"/>
              <a:t>Haga clic para modificar el estilo de título del patrón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a-ES"/>
              <a:t>Haga clic para modificar el estilo de texto del patrón</a:t>
            </a:r>
          </a:p>
          <a:p>
            <a:pPr lvl="1"/>
            <a:r>
              <a:rPr lang="ca-ES"/>
              <a:t>Segundo nivel</a:t>
            </a:r>
          </a:p>
          <a:p>
            <a:pPr lvl="2"/>
            <a:r>
              <a:rPr lang="ca-ES"/>
              <a:t>Tercer nivel</a:t>
            </a:r>
          </a:p>
          <a:p>
            <a:pPr lvl="3"/>
            <a:r>
              <a:rPr lang="ca-ES"/>
              <a:t>Cuarto nivel</a:t>
            </a:r>
          </a:p>
          <a:p>
            <a:pPr lvl="4"/>
            <a:r>
              <a:rPr lang="ca-ES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buFontTx/>
              <a:buNone/>
              <a:defRPr sz="1400">
                <a:latin typeface="+mn-lt"/>
              </a:defRPr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FontTx/>
              <a:buNone/>
              <a:defRPr sz="1400">
                <a:latin typeface="+mn-lt"/>
              </a:defRPr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FontTx/>
              <a:buNone/>
              <a:defRPr sz="1400">
                <a:latin typeface="+mn-lt"/>
              </a:defRPr>
            </a:lvl1pPr>
          </a:lstStyle>
          <a:p>
            <a:pPr>
              <a:defRPr/>
            </a:pPr>
            <a:fld id="{15FCD586-689D-481B-899E-C6539BE49A06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597423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ntercanvis.medicina@uab.ca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ab.cat/doc/Convocatoria_Unica_20182019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becas-santander.com/erasmus" TargetMode="External"/><Relationship Id="rId2" Type="http://schemas.openxmlformats.org/officeDocument/2006/relationships/hyperlink" Target="https://www.uab.cat/web/mobilitat-i-intercanvi-internacional/programes-de-mobilitat-i-intercanvi-internacional/erasmus-estudis/ajuts-economics-1345664833455.htm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ecas-santander.com/es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ab.cat/web/mobilitat-i-intercanvi-internacional/erasmus-ka107-projecte-2018-estudiants-out-a-partner-countries-1345772554660.html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ab.cat/doc/Convocatoria_Unica_20182019" TargetMode="External"/><Relationship Id="rId2" Type="http://schemas.openxmlformats.org/officeDocument/2006/relationships/hyperlink" Target="http://agaur.gencat.cat/ca/beques-i-ajuts/convocatories-per-temes/Ajuts-a-la-mobilitat-internacional-de-lestudiantat-amb-reconeixement-academic-i-a-la-mobilitat-de-lestudiantat-en-el-marc-del-Programa-de-millora-i-innovacio-en-la-formacio-de-mestres-de-les-universitats-catalanes-MOBINTMIF-2019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mailto:nom.cognom@e-campus.uab.cat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ab.cat/web/mobilitat-internacional-1345701093579.html" TargetMode="External"/><Relationship Id="rId2" Type="http://schemas.openxmlformats.org/officeDocument/2006/relationships/hyperlink" Target="https://www.uab.cat/web/mobilitat-i-intercanvi-internacional/programes-de-mobilitat-i-intercanvi-internacional/erasmus-estudis/informacio-general-1345664833348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Intercanvis.medicina@uab.cat" TargetMode="External"/><Relationship Id="rId4" Type="http://schemas.openxmlformats.org/officeDocument/2006/relationships/hyperlink" Target="http://www.uab.cat/doc/Convocatoria_Unica_20182019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mailto:irena.jedlickova@upol.cz" TargetMode="External"/><Relationship Id="rId13" Type="http://schemas.openxmlformats.org/officeDocument/2006/relationships/hyperlink" Target="mailto:kirsi.liimatainen@hamk.fi" TargetMode="External"/><Relationship Id="rId3" Type="http://schemas.openxmlformats.org/officeDocument/2006/relationships/hyperlink" Target="mailto:babette.grabner@fh-salzburg.ac.at" TargetMode="External"/><Relationship Id="rId7" Type="http://schemas.openxmlformats.org/officeDocument/2006/relationships/hyperlink" Target="mailto:ijurkovic@vtsbj.hr" TargetMode="External"/><Relationship Id="rId12" Type="http://schemas.openxmlformats.org/officeDocument/2006/relationships/hyperlink" Target="mailto:minna.markanen@samk.fi" TargetMode="External"/><Relationship Id="rId2" Type="http://schemas.openxmlformats.org/officeDocument/2006/relationships/hyperlink" Target="mailto:Christoph.meinhart@fh-salzburg.ac.at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mailto:zpuharic@vub.hr" TargetMode="External"/><Relationship Id="rId11" Type="http://schemas.openxmlformats.org/officeDocument/2006/relationships/hyperlink" Target="mailto:j.polito@chr-metz-thionville.fr" TargetMode="External"/><Relationship Id="rId5" Type="http://schemas.openxmlformats.org/officeDocument/2006/relationships/hyperlink" Target="mailto:international@pxl.be" TargetMode="External"/><Relationship Id="rId10" Type="http://schemas.openxmlformats.org/officeDocument/2006/relationships/hyperlink" Target="mailto:daneljantra@nooruse.ee" TargetMode="External"/><Relationship Id="rId4" Type="http://schemas.openxmlformats.org/officeDocument/2006/relationships/hyperlink" Target="mailto:Mimi.Market@PXL.BE" TargetMode="External"/><Relationship Id="rId9" Type="http://schemas.openxmlformats.org/officeDocument/2006/relationships/hyperlink" Target="mailto:janika.pael@gmail.com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mailto:erasmus@unitbv.ro" TargetMode="External"/><Relationship Id="rId3" Type="http://schemas.openxmlformats.org/officeDocument/2006/relationships/hyperlink" Target="mailto:papp.katalin@unideb.hu" TargetMode="External"/><Relationship Id="rId7" Type="http://schemas.openxmlformats.org/officeDocument/2006/relationships/hyperlink" Target="mailto:sofiacorreia@ics.lisboa.ucp.pt" TargetMode="External"/><Relationship Id="rId2" Type="http://schemas.openxmlformats.org/officeDocument/2006/relationships/hyperlink" Target="mailto:feldhaus-plumin@eh-berlin.de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mailto:cottafavi.katiuscia@policlinico.mo.it" TargetMode="External"/><Relationship Id="rId11" Type="http://schemas.openxmlformats.org/officeDocument/2006/relationships/hyperlink" Target="mailto:c.jackson@rgu.ac.uk" TargetMode="External"/><Relationship Id="rId5" Type="http://schemas.openxmlformats.org/officeDocument/2006/relationships/hyperlink" Target="mailto:international@unife.it" TargetMode="External"/><Relationship Id="rId10" Type="http://schemas.openxmlformats.org/officeDocument/2006/relationships/hyperlink" Target="mailto:Claire.peers@plymouth.ac.uk" TargetMode="External"/><Relationship Id="rId4" Type="http://schemas.openxmlformats.org/officeDocument/2006/relationships/hyperlink" Target="mailto:m.manfredini@ospfe.it" TargetMode="External"/><Relationship Id="rId9" Type="http://schemas.openxmlformats.org/officeDocument/2006/relationships/hyperlink" Target="mailto:incoming@unitbv.ro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tru.ca/" TargetMode="External"/><Relationship Id="rId3" Type="http://schemas.openxmlformats.org/officeDocument/2006/relationships/hyperlink" Target="mailto:eminebol@omu.edu.tr" TargetMode="External"/><Relationship Id="rId7" Type="http://schemas.openxmlformats.org/officeDocument/2006/relationships/hyperlink" Target="mailto:thoot@tru.ca" TargetMode="External"/><Relationship Id="rId12" Type="http://schemas.openxmlformats.org/officeDocument/2006/relationships/hyperlink" Target="http://www.umy.ac.id/en" TargetMode="External"/><Relationship Id="rId2" Type="http://schemas.openxmlformats.org/officeDocument/2006/relationships/hyperlink" Target="mailto:bastienne.derooij@zuyd.nl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mailto:mtaylor@tru.ca" TargetMode="External"/><Relationship Id="rId11" Type="http://schemas.openxmlformats.org/officeDocument/2006/relationships/hyperlink" Target="mailto:eko@umy.ac.id" TargetMode="External"/><Relationship Id="rId5" Type="http://schemas.openxmlformats.org/officeDocument/2006/relationships/hyperlink" Target="mailto:merlinda_alus@yahoo.co" TargetMode="External"/><Relationship Id="rId10" Type="http://schemas.openxmlformats.org/officeDocument/2006/relationships/hyperlink" Target="http://www.ui.ac.id/" TargetMode="External"/><Relationship Id="rId4" Type="http://schemas.openxmlformats.org/officeDocument/2006/relationships/hyperlink" Target="mailto:anna.sandelin@liu.se" TargetMode="External"/><Relationship Id="rId9" Type="http://schemas.openxmlformats.org/officeDocument/2006/relationships/hyperlink" Target="mailto:taraferakanita@ui.ac.id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sia.uab.e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eb2.uab.es:31501/cosmos/Controlador/?@ebf2f349580da806=@1bedd0984ff1624c&amp;@57b88e10f1a90c1a=@a039d9c04653ef8c&amp;@d2e9d205e120747b=@057dbf7322b5fb19&amp;@7768acd4afb2a0dcaab9840b9661a38391fdaa47be8ebfbb=@f6313b39283a9692&amp;@34ee43953e5fe695cf56daffdffb97681d601ab7f2118a8c=@32f8bad9603d6f81&amp;@f159383c5f17f705a3a0887a97288719=@b23030604649740f&amp;@516cbd36a6c7b80e=@badb6ddefeb754dd&amp;@cf98bb17a2e7a822=@c3bc55394f73eb3fa3a0887a97288719&amp;@1542a058212e2087=@fcedbb18de37e7eb&amp;@d9ce157cc24bed8c=@b1359d06a0218df1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ol 1"/>
          <p:cNvSpPr txBox="1">
            <a:spLocks/>
          </p:cNvSpPr>
          <p:nvPr/>
        </p:nvSpPr>
        <p:spPr>
          <a:xfrm>
            <a:off x="683568" y="692696"/>
            <a:ext cx="7992888" cy="1800200"/>
          </a:xfrm>
          <a:prstGeom prst="rect">
            <a:avLst/>
          </a:prstGeom>
        </p:spPr>
        <p:txBody>
          <a:bodyPr anchor="ctr"/>
          <a:lstStyle>
            <a:lvl1pPr algn="r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rgbClr val="336600"/>
                </a:solidFill>
                <a:latin typeface="+mj-lt"/>
                <a:ea typeface="+mj-ea"/>
                <a:cs typeface="+mj-cs"/>
              </a:defRPr>
            </a:lvl1pPr>
            <a:lvl2pPr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336600"/>
                </a:solidFill>
                <a:latin typeface="Verdana" panose="020B0604030504040204" pitchFamily="34" charset="0"/>
              </a:defRPr>
            </a:lvl2pPr>
            <a:lvl3pPr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336600"/>
                </a:solidFill>
                <a:latin typeface="Verdana" panose="020B0604030504040204" pitchFamily="34" charset="0"/>
              </a:defRPr>
            </a:lvl3pPr>
            <a:lvl4pPr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336600"/>
                </a:solidFill>
                <a:latin typeface="Verdana" panose="020B0604030504040204" pitchFamily="34" charset="0"/>
              </a:defRPr>
            </a:lvl4pPr>
            <a:lvl5pPr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336600"/>
                </a:solidFill>
                <a:latin typeface="Verdana" panose="020B0604030504040204" pitchFamily="34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336600"/>
                </a:solidFill>
                <a:latin typeface="Verdana" panose="020B0604030504040204" pitchFamily="34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336600"/>
                </a:solidFill>
                <a:latin typeface="Verdana" panose="020B0604030504040204" pitchFamily="34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336600"/>
                </a:solidFill>
                <a:latin typeface="Verdana" panose="020B0604030504040204" pitchFamily="34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336600"/>
                </a:solidFill>
                <a:latin typeface="Verdana" panose="020B0604030504040204" pitchFamily="34" charset="0"/>
              </a:defRPr>
            </a:lvl9pPr>
          </a:lstStyle>
          <a:p>
            <a:pPr algn="l">
              <a:lnSpc>
                <a:spcPct val="100000"/>
              </a:lnSpc>
            </a:pPr>
            <a:endParaRPr lang="ca-ES" sz="4400" b="1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00000"/>
              </a:lnSpc>
            </a:pPr>
            <a:endParaRPr lang="ca-ES" sz="4400" b="1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ca-ES" sz="32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CONVOCATÒRIA ÚNICA</a:t>
            </a:r>
          </a:p>
          <a:p>
            <a:pPr algn="ctr"/>
            <a:r>
              <a:rPr lang="ca-ES" sz="32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Intercanvis 2021/22</a:t>
            </a:r>
            <a:r>
              <a:rPr lang="en-US" sz="3600" dirty="0">
                <a:solidFill>
                  <a:schemeClr val="tx1"/>
                </a:solidFill>
                <a:latin typeface="+mj-ea"/>
                <a:cs typeface="+mj-ea"/>
              </a:rPr>
              <a:t/>
            </a:r>
            <a:br>
              <a:rPr lang="en-US" sz="3600" dirty="0">
                <a:solidFill>
                  <a:schemeClr val="tx1"/>
                </a:solidFill>
                <a:latin typeface="+mj-ea"/>
                <a:cs typeface="+mj-ea"/>
              </a:rPr>
            </a:br>
            <a:r>
              <a:rPr lang="ca-ES" sz="3200" b="1" u="sng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Modalitat estudis</a:t>
            </a:r>
            <a:endParaRPr lang="es-ES_tradnl" sz="3200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</a:pPr>
            <a:r>
              <a:rPr lang="en-US" sz="3600" dirty="0">
                <a:solidFill>
                  <a:schemeClr val="tx1"/>
                </a:solidFill>
                <a:latin typeface="+mj-ea"/>
                <a:cs typeface="+mj-ea"/>
              </a:rPr>
              <a:t/>
            </a:r>
            <a:br>
              <a:rPr lang="en-US" sz="3600" dirty="0">
                <a:solidFill>
                  <a:schemeClr val="tx1"/>
                </a:solidFill>
                <a:latin typeface="+mj-ea"/>
                <a:cs typeface="+mj-ea"/>
              </a:rPr>
            </a:br>
            <a:endParaRPr lang="es-ES_tradnl" sz="3600" b="1" dirty="0">
              <a:solidFill>
                <a:schemeClr val="bg1"/>
              </a:solidFill>
            </a:endParaRPr>
          </a:p>
        </p:txBody>
      </p:sp>
      <p:sp>
        <p:nvSpPr>
          <p:cNvPr id="6" name="Subtítol 2"/>
          <p:cNvSpPr txBox="1">
            <a:spLocks/>
          </p:cNvSpPr>
          <p:nvPr/>
        </p:nvSpPr>
        <p:spPr>
          <a:xfrm>
            <a:off x="2159732" y="2492896"/>
            <a:ext cx="5040560" cy="111612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2000" dirty="0">
                <a:latin typeface="+mj-ea"/>
                <a:cs typeface="+mj-ea"/>
              </a:rPr>
              <a:t/>
            </a:r>
            <a:br>
              <a:rPr lang="en-US" sz="2000" dirty="0">
                <a:latin typeface="+mj-ea"/>
                <a:cs typeface="+mj-ea"/>
              </a:rPr>
            </a:br>
            <a:r>
              <a:rPr lang="ca-ES" sz="20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Erasmus+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ca-ES" sz="20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UAB Exchange </a:t>
            </a:r>
            <a:r>
              <a:rPr lang="ca-ES" sz="2000" b="1" dirty="0" err="1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Programme</a:t>
            </a:r>
            <a:r>
              <a:rPr lang="en-US" sz="2000" dirty="0">
                <a:latin typeface="+mj-ea"/>
                <a:cs typeface="+mj-ea"/>
              </a:rPr>
              <a:t/>
            </a:r>
            <a:br>
              <a:rPr lang="en-US" sz="2000" dirty="0">
                <a:latin typeface="+mj-ea"/>
                <a:cs typeface="+mj-ea"/>
              </a:rPr>
            </a:br>
            <a:endParaRPr lang="es-ES_tradnl" sz="2000" dirty="0">
              <a:solidFill>
                <a:schemeClr val="bg1"/>
              </a:solidFill>
            </a:endParaRPr>
          </a:p>
          <a:p>
            <a:pPr marL="0" indent="0" algn="ctr">
              <a:lnSpc>
                <a:spcPct val="100000"/>
              </a:lnSpc>
              <a:buNone/>
            </a:pPr>
            <a:endParaRPr lang="es-ES_tradnl" sz="1125" dirty="0">
              <a:solidFill>
                <a:schemeClr val="bg1"/>
              </a:solidFill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395536" y="3847466"/>
            <a:ext cx="7632848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u="sng" dirty="0">
                <a:latin typeface="Arial" panose="020B0604020202020204" pitchFamily="34" charset="0"/>
                <a:cs typeface="Arial" panose="020B0604020202020204" pitchFamily="34" charset="0"/>
              </a:rPr>
              <a:t>Grau </a:t>
            </a:r>
            <a:r>
              <a:rPr lang="es-ES" sz="2800" u="sng" dirty="0" err="1">
                <a:latin typeface="Arial" panose="020B0604020202020204" pitchFamily="34" charset="0"/>
                <a:cs typeface="Arial" panose="020B0604020202020204" pitchFamily="34" charset="0"/>
              </a:rPr>
              <a:t>Infermeria</a:t>
            </a:r>
            <a:endParaRPr lang="es-ES" sz="28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28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Coordinadora Intercanvis </a:t>
            </a: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Infermeria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M.Dolors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Bernabeu</a:t>
            </a:r>
          </a:p>
          <a:p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Exchange </a:t>
            </a: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Officer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Facultat Medicina : Sara Ruiz</a:t>
            </a:r>
          </a:p>
          <a:p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Intercanvis.medicina@uab.cat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</p:cSld>
  <p:clrMapOvr>
    <a:masterClrMapping/>
  </p:clrMapOvr>
  <p:transition>
    <p:randomBar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 bwMode="auto">
          <a:xfrm>
            <a:off x="5061456" y="4974844"/>
            <a:ext cx="3983917" cy="107939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Proves</a:t>
            </a: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s-E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d’Idiomes</a:t>
            </a: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al Servei de Llengües UAB : </a:t>
            </a:r>
          </a:p>
          <a:p>
            <a:pPr marL="457200" marR="0" lvl="1" indent="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457200" marR="0" lvl="1" indent="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Matrícula: del 9 al 20 </a:t>
            </a:r>
            <a:r>
              <a:rPr kumimoji="0" lang="es-E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d’octubre</a:t>
            </a:r>
            <a:endParaRPr kumimoji="0" lang="es-ES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457200" marR="0" lvl="1" indent="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Exàmens</a:t>
            </a:r>
            <a:r>
              <a:rPr kumimoji="0" lang="es-E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: del 28/10 al 4/11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061" y="632917"/>
            <a:ext cx="8785313" cy="1728192"/>
          </a:xfrm>
        </p:spPr>
        <p:txBody>
          <a:bodyPr/>
          <a:lstStyle/>
          <a:p>
            <a:pPr algn="ctr">
              <a:lnSpc>
                <a:spcPct val="80000"/>
              </a:lnSpc>
            </a:pPr>
            <a:r>
              <a:rPr lang="ca-ES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Criteris de Selecció</a:t>
            </a:r>
            <a:br>
              <a:rPr lang="ca-ES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</a:br>
            <a:r>
              <a:rPr lang="ca-ES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a-ES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</a:br>
            <a:r>
              <a:rPr lang="ca-ES" sz="24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Nota de participació =  </a:t>
            </a:r>
            <a:r>
              <a:rPr lang="ca-ES" sz="2300" b="1" dirty="0">
                <a:latin typeface="Arial" pitchFamily="34" charset="0"/>
                <a:cs typeface="Arial" pitchFamily="34" charset="0"/>
              </a:rPr>
              <a:t>Expedient acadèmic</a:t>
            </a:r>
            <a:br>
              <a:rPr lang="ca-ES" sz="2300" b="1" dirty="0">
                <a:latin typeface="Arial" pitchFamily="34" charset="0"/>
                <a:cs typeface="Arial" pitchFamily="34" charset="0"/>
              </a:rPr>
            </a:br>
            <a:r>
              <a:rPr lang="ca-ES" sz="2300" b="1" dirty="0">
                <a:latin typeface="Arial" pitchFamily="34" charset="0"/>
                <a:cs typeface="Arial" pitchFamily="34" charset="0"/>
              </a:rPr>
              <a:t>                                      +</a:t>
            </a:r>
            <a:br>
              <a:rPr lang="ca-ES" sz="2300" b="1" dirty="0">
                <a:latin typeface="Arial" pitchFamily="34" charset="0"/>
                <a:cs typeface="Arial" pitchFamily="34" charset="0"/>
              </a:rPr>
            </a:br>
            <a:r>
              <a:rPr lang="ca-ES" sz="2300" b="1" dirty="0">
                <a:latin typeface="Arial" pitchFamily="34" charset="0"/>
                <a:cs typeface="Arial" pitchFamily="34" charset="0"/>
              </a:rPr>
              <a:t>                                                   Acreditació del nivell d’idioma</a:t>
            </a:r>
            <a:br>
              <a:rPr lang="ca-ES" sz="2300" b="1" dirty="0">
                <a:latin typeface="Arial" pitchFamily="34" charset="0"/>
                <a:cs typeface="Arial" pitchFamily="34" charset="0"/>
              </a:rPr>
            </a:br>
            <a:r>
              <a:rPr lang="ca-ES" sz="24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a-ES" sz="24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</a:br>
            <a:r>
              <a:rPr lang="ca-ES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a-ES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</a:br>
            <a:r>
              <a:rPr lang="ca-ES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a-ES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</a:br>
            <a:endParaRPr lang="ca-ES" sz="320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60060" y="2348880"/>
            <a:ext cx="4746713" cy="3777281"/>
          </a:xfrm>
          <a:noFill/>
          <a:ln>
            <a:noFill/>
          </a:ln>
        </p:spPr>
        <p:txBody>
          <a:bodyPr/>
          <a:lstStyle/>
          <a:p>
            <a:pPr lvl="1" algn="ctr">
              <a:lnSpc>
                <a:spcPct val="80000"/>
              </a:lnSpc>
              <a:buFontTx/>
              <a:buNone/>
            </a:pPr>
            <a:endParaRPr lang="es-ES" sz="9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s-ES" sz="1500" b="1" dirty="0"/>
              <a:t>Certificats </a:t>
            </a:r>
            <a:r>
              <a:rPr lang="es-ES" sz="1500" b="1" dirty="0" err="1"/>
              <a:t>admesos</a:t>
            </a:r>
            <a:r>
              <a:rPr lang="es-ES" sz="1500" b="1" dirty="0"/>
              <a:t>: </a:t>
            </a:r>
          </a:p>
          <a:p>
            <a:pPr>
              <a:buFontTx/>
              <a:buChar char="-"/>
            </a:pPr>
            <a:r>
              <a:rPr lang="es-ES" sz="1500" dirty="0"/>
              <a:t>Serveis o centres de </a:t>
            </a:r>
            <a:r>
              <a:rPr lang="es-ES" sz="1500" dirty="0" err="1"/>
              <a:t>llengües</a:t>
            </a:r>
            <a:r>
              <a:rPr lang="es-ES" sz="1500" dirty="0"/>
              <a:t> de les </a:t>
            </a:r>
            <a:r>
              <a:rPr lang="es-ES" sz="1500" dirty="0" err="1"/>
              <a:t>universitats</a:t>
            </a:r>
            <a:r>
              <a:rPr lang="es-ES" sz="1500" dirty="0"/>
              <a:t> </a:t>
            </a:r>
            <a:r>
              <a:rPr lang="es-ES" sz="1500" dirty="0" err="1"/>
              <a:t>públiques</a:t>
            </a:r>
            <a:r>
              <a:rPr lang="es-ES" sz="1500" dirty="0"/>
              <a:t> i de les </a:t>
            </a:r>
            <a:r>
              <a:rPr lang="es-ES" sz="1500" dirty="0" err="1"/>
              <a:t>universitats</a:t>
            </a:r>
            <a:r>
              <a:rPr lang="es-ES" sz="1500" dirty="0"/>
              <a:t> </a:t>
            </a:r>
            <a:r>
              <a:rPr lang="es-ES" sz="1500" dirty="0" err="1"/>
              <a:t>privades</a:t>
            </a:r>
            <a:r>
              <a:rPr lang="es-ES" sz="1500" dirty="0"/>
              <a:t> del sistema </a:t>
            </a:r>
            <a:r>
              <a:rPr lang="es-ES" sz="1500" dirty="0" err="1"/>
              <a:t>universitari</a:t>
            </a:r>
            <a:r>
              <a:rPr lang="es-ES" sz="1500" dirty="0"/>
              <a:t> </a:t>
            </a:r>
            <a:r>
              <a:rPr lang="es-ES" sz="1500" dirty="0" err="1"/>
              <a:t>català</a:t>
            </a:r>
            <a:r>
              <a:rPr lang="es-ES" sz="1500" dirty="0"/>
              <a:t>; </a:t>
            </a:r>
          </a:p>
          <a:p>
            <a:pPr>
              <a:buFontTx/>
              <a:buChar char="-"/>
            </a:pPr>
            <a:r>
              <a:rPr lang="es-ES" sz="1500" dirty="0" err="1"/>
              <a:t>Escoles</a:t>
            </a:r>
            <a:r>
              <a:rPr lang="es-ES" sz="1500" dirty="0"/>
              <a:t> </a:t>
            </a:r>
            <a:r>
              <a:rPr lang="es-ES" sz="1500" dirty="0" err="1"/>
              <a:t>oficials</a:t>
            </a:r>
            <a:r>
              <a:rPr lang="es-ES" sz="1500" dirty="0"/>
              <a:t> </a:t>
            </a:r>
            <a:r>
              <a:rPr lang="es-ES" sz="1500" dirty="0" err="1"/>
              <a:t>d’idiomes</a:t>
            </a:r>
            <a:r>
              <a:rPr lang="es-ES" sz="1500" dirty="0"/>
              <a:t>; </a:t>
            </a:r>
          </a:p>
          <a:p>
            <a:pPr>
              <a:buFontTx/>
              <a:buChar char="-"/>
            </a:pPr>
            <a:r>
              <a:rPr lang="es-ES" sz="1500" dirty="0" err="1"/>
              <a:t>Instituts</a:t>
            </a:r>
            <a:r>
              <a:rPr lang="es-ES" sz="1500" dirty="0"/>
              <a:t> </a:t>
            </a:r>
            <a:r>
              <a:rPr lang="es-ES" sz="1500" dirty="0" err="1"/>
              <a:t>dependents</a:t>
            </a:r>
            <a:r>
              <a:rPr lang="es-ES" sz="1500" dirty="0"/>
              <a:t> </a:t>
            </a:r>
            <a:r>
              <a:rPr lang="es-ES" sz="1500" dirty="0" err="1"/>
              <a:t>d’organismes</a:t>
            </a:r>
            <a:r>
              <a:rPr lang="es-ES" sz="1500" dirty="0"/>
              <a:t> </a:t>
            </a:r>
            <a:r>
              <a:rPr lang="es-ES" sz="1500" dirty="0" err="1"/>
              <a:t>oficials</a:t>
            </a:r>
            <a:r>
              <a:rPr lang="es-ES" sz="1500" dirty="0"/>
              <a:t> (British Council, Institut </a:t>
            </a:r>
            <a:r>
              <a:rPr lang="es-ES" sz="1500" dirty="0" err="1"/>
              <a:t>Français</a:t>
            </a:r>
            <a:r>
              <a:rPr lang="es-ES" sz="1500" dirty="0"/>
              <a:t>, Alliance </a:t>
            </a:r>
            <a:r>
              <a:rPr lang="es-ES" sz="1500" dirty="0" err="1"/>
              <a:t>Française</a:t>
            </a:r>
            <a:r>
              <a:rPr lang="es-ES" sz="1500" dirty="0"/>
              <a:t>, Goethe Institut, </a:t>
            </a:r>
            <a:r>
              <a:rPr lang="es-ES" sz="1500" dirty="0" err="1"/>
              <a:t>Istituto</a:t>
            </a:r>
            <a:r>
              <a:rPr lang="es-ES" sz="1500" dirty="0"/>
              <a:t> Italiano di Cultura, </a:t>
            </a:r>
            <a:r>
              <a:rPr lang="es-ES" sz="1500" dirty="0" err="1"/>
              <a:t>Instituo</a:t>
            </a:r>
            <a:r>
              <a:rPr lang="es-ES" sz="1500" dirty="0"/>
              <a:t> </a:t>
            </a:r>
            <a:r>
              <a:rPr lang="es-ES" sz="1500" dirty="0" err="1"/>
              <a:t>Camões</a:t>
            </a:r>
            <a:r>
              <a:rPr lang="es-ES" sz="1500" dirty="0"/>
              <a:t>, Institut </a:t>
            </a:r>
            <a:r>
              <a:rPr lang="es-ES" sz="1500" dirty="0" err="1"/>
              <a:t>Confuci</a:t>
            </a:r>
            <a:r>
              <a:rPr lang="es-ES" sz="1500" dirty="0"/>
              <a:t>, etc.)</a:t>
            </a:r>
          </a:p>
          <a:p>
            <a:pPr lvl="1" algn="ctr">
              <a:lnSpc>
                <a:spcPct val="80000"/>
              </a:lnSpc>
              <a:buNone/>
            </a:pPr>
            <a:endParaRPr lang="ca-ES" sz="1800" i="1" dirty="0">
              <a:hlinkClick r:id="rId3"/>
            </a:endParaRPr>
          </a:p>
          <a:p>
            <a:pPr lvl="1" algn="ctr">
              <a:lnSpc>
                <a:spcPct val="80000"/>
              </a:lnSpc>
              <a:buFontTx/>
              <a:buNone/>
            </a:pPr>
            <a:endParaRPr lang="ca-ES" sz="1800" b="1" u="sng" dirty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  <a:p>
            <a:pPr lvl="1" algn="ctr">
              <a:lnSpc>
                <a:spcPct val="80000"/>
              </a:lnSpc>
              <a:buFontTx/>
              <a:buNone/>
            </a:pPr>
            <a:endParaRPr lang="es-ES" sz="2000" dirty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80000"/>
              </a:lnSpc>
              <a:buFontTx/>
              <a:buNone/>
            </a:pPr>
            <a:endParaRPr lang="es-ES" sz="2000" b="1" dirty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es-ES" sz="1800" dirty="0"/>
              <a:t>		</a:t>
            </a:r>
            <a:endParaRPr lang="ca-ES" sz="1800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006775" y="2204864"/>
            <a:ext cx="4038600" cy="2422169"/>
          </a:xfrm>
        </p:spPr>
        <p:txBody>
          <a:bodyPr/>
          <a:lstStyle/>
          <a:p>
            <a:pPr marL="0" indent="0">
              <a:buNone/>
            </a:pPr>
            <a:endParaRPr lang="es-ES" sz="1500" b="1" dirty="0"/>
          </a:p>
          <a:p>
            <a:pPr lvl="1">
              <a:lnSpc>
                <a:spcPct val="80000"/>
              </a:lnSpc>
              <a:buFontTx/>
              <a:buNone/>
            </a:pPr>
            <a:endParaRPr lang="ca-ES" sz="1800" dirty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ca-ES" sz="1600" dirty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S’ha de lliurar original + còpia a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a-ES" sz="1600" dirty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la Gestió Acadèmica mentre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a-ES" sz="1600" dirty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estigui obert el període de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a-ES" sz="1600" dirty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sol·licitud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ca-ES" sz="1600" dirty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ca-ES" sz="1600" dirty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ca-ES" sz="1600" b="1" dirty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Data límit : 09/11/2019</a:t>
            </a:r>
            <a:r>
              <a:rPr lang="ca-ES" sz="1600" dirty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4744" y="5060432"/>
            <a:ext cx="4523532" cy="711247"/>
          </a:xfrm>
          <a:prstGeom prst="rect">
            <a:avLst/>
          </a:prstGeom>
        </p:spPr>
      </p:pic>
      <p:cxnSp>
        <p:nvCxnSpPr>
          <p:cNvPr id="8" name="Conector recto de flecha 7"/>
          <p:cNvCxnSpPr/>
          <p:nvPr/>
        </p:nvCxnSpPr>
        <p:spPr>
          <a:xfrm flipH="1">
            <a:off x="2627784" y="2361109"/>
            <a:ext cx="3096345" cy="2758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de flecha 12"/>
          <p:cNvCxnSpPr/>
          <p:nvPr/>
        </p:nvCxnSpPr>
        <p:spPr>
          <a:xfrm>
            <a:off x="5796136" y="2348085"/>
            <a:ext cx="720080" cy="3608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10879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835696" y="620688"/>
            <a:ext cx="4820072" cy="792386"/>
          </a:xfrm>
        </p:spPr>
        <p:txBody>
          <a:bodyPr/>
          <a:lstStyle/>
          <a:p>
            <a:r>
              <a:rPr lang="ca-ES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Reconeixement d’estudis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484784"/>
            <a:ext cx="8496944" cy="4680520"/>
          </a:xfrm>
        </p:spPr>
        <p:txBody>
          <a:bodyPr/>
          <a:lstStyle/>
          <a:p>
            <a:pPr marL="0" indent="0">
              <a:buNone/>
            </a:pPr>
            <a:endParaRPr lang="ca-ES" sz="1800" dirty="0"/>
          </a:p>
          <a:p>
            <a:pPr lvl="1">
              <a:lnSpc>
                <a:spcPct val="80000"/>
              </a:lnSpc>
            </a:pPr>
            <a:endParaRPr lang="ca-ES" sz="2400" dirty="0">
              <a:solidFill>
                <a:schemeClr val="accent2"/>
              </a:solidFill>
              <a:cs typeface="Times New Roman"/>
            </a:endParaRP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/>
          </p:nvPr>
        </p:nvGraphicFramePr>
        <p:xfrm>
          <a:off x="457200" y="2044467"/>
          <a:ext cx="8229600" cy="2103120"/>
        </p:xfrm>
        <a:graphic>
          <a:graphicData uri="http://schemas.openxmlformats.org/drawingml/2006/table">
            <a:tbl>
              <a:tblPr/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ES" dirty="0"/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>
                          <a:effectLst/>
                        </a:rPr>
                        <a:t>Formació </a:t>
                      </a:r>
                      <a:r>
                        <a:rPr lang="es-ES" b="1" dirty="0" err="1">
                          <a:effectLst/>
                        </a:rPr>
                        <a:t>bàsica</a:t>
                      </a:r>
                      <a:endParaRPr lang="es-ES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err="1">
                          <a:effectLst/>
                        </a:rPr>
                        <a:t>Obligatoris</a:t>
                      </a:r>
                      <a:r>
                        <a:rPr lang="es-ES" b="1" dirty="0">
                          <a:effectLst/>
                        </a:rPr>
                        <a:t> </a:t>
                      </a:r>
                      <a:endParaRPr lang="es-ES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>
                          <a:effectLst/>
                        </a:rPr>
                        <a:t>Optatius</a:t>
                      </a:r>
                      <a:endParaRPr lang="es-ES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>
                          <a:effectLst/>
                        </a:rPr>
                        <a:t>Treball de Final de Grau</a:t>
                      </a:r>
                      <a:endParaRPr lang="pt-BR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dirty="0"/>
                        <a:t>1r </a:t>
                      </a:r>
                      <a:r>
                        <a:rPr lang="es-ES" dirty="0" err="1"/>
                        <a:t>curs</a:t>
                      </a:r>
                      <a:endParaRPr lang="es-E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effectLst/>
                        </a:rPr>
                        <a:t>48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effectLst/>
                        </a:rPr>
                        <a:t>12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/>
                        <a:t> 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/>
                        <a:t> 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/>
                        <a:t>2n curs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effectLst/>
                        </a:rPr>
                        <a:t>12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effectLst/>
                        </a:rPr>
                        <a:t>48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/>
                        <a:t> 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/>
                        <a:t> 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/>
                        <a:t>3r curs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/>
                        <a:t> 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effectLst/>
                        </a:rPr>
                        <a:t>60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/>
                        <a:t> 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/>
                        <a:t>4t curs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/>
                        <a:t> 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effectLst/>
                        </a:rPr>
                        <a:t>21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effectLst/>
                        </a:rPr>
                        <a:t>30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effectLst/>
                        </a:rPr>
                        <a:t>9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57200" y="2618973"/>
            <a:ext cx="210314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7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985299" y="1382129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u="sng" dirty="0"/>
              <a:t>Pla </a:t>
            </a:r>
            <a:r>
              <a:rPr lang="es-ES" b="1" u="sng" dirty="0" err="1"/>
              <a:t>d’estudis</a:t>
            </a:r>
            <a:r>
              <a:rPr lang="es-ES" b="1" u="sng" dirty="0"/>
              <a:t> </a:t>
            </a:r>
            <a:r>
              <a:rPr lang="es-ES" b="1" u="sng" dirty="0" err="1"/>
              <a:t>Infermeria</a:t>
            </a:r>
            <a:endParaRPr lang="es-ES" b="1" u="sng" dirty="0"/>
          </a:p>
        </p:txBody>
      </p:sp>
      <p:sp>
        <p:nvSpPr>
          <p:cNvPr id="5" name="4 CuadroTexto"/>
          <p:cNvSpPr txBox="1"/>
          <p:nvPr/>
        </p:nvSpPr>
        <p:spPr>
          <a:xfrm>
            <a:off x="3635896" y="4657359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err="1"/>
              <a:t>Pràcticum</a:t>
            </a:r>
            <a:r>
              <a:rPr lang="es-ES" sz="1600" dirty="0"/>
              <a:t> VI</a:t>
            </a:r>
          </a:p>
          <a:p>
            <a:endParaRPr lang="es-ES" sz="1600" dirty="0"/>
          </a:p>
        </p:txBody>
      </p:sp>
      <p:cxnSp>
        <p:nvCxnSpPr>
          <p:cNvPr id="10" name="9 Conector recto de flecha"/>
          <p:cNvCxnSpPr/>
          <p:nvPr/>
        </p:nvCxnSpPr>
        <p:spPr>
          <a:xfrm flipH="1">
            <a:off x="4461463" y="4077072"/>
            <a:ext cx="110537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 de flecha"/>
          <p:cNvCxnSpPr/>
          <p:nvPr/>
        </p:nvCxnSpPr>
        <p:spPr>
          <a:xfrm>
            <a:off x="6156176" y="4221088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CuadroTexto"/>
          <p:cNvSpPr txBox="1"/>
          <p:nvPr/>
        </p:nvSpPr>
        <p:spPr>
          <a:xfrm>
            <a:off x="5301305" y="4657360"/>
            <a:ext cx="15927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dirty="0" err="1"/>
              <a:t>Atenció</a:t>
            </a:r>
            <a:r>
              <a:rPr lang="es-ES" sz="1600" dirty="0"/>
              <a:t> </a:t>
            </a:r>
            <a:r>
              <a:rPr lang="es-ES" sz="1600" dirty="0" err="1"/>
              <a:t>menció</a:t>
            </a:r>
            <a:r>
              <a:rPr lang="es-ES" sz="1600" dirty="0"/>
              <a:t> !</a:t>
            </a:r>
          </a:p>
        </p:txBody>
      </p:sp>
    </p:spTree>
    <p:extLst>
      <p:ext uri="{BB962C8B-B14F-4D97-AF65-F5344CB8AC3E}">
        <p14:creationId xmlns:p14="http://schemas.microsoft.com/office/powerpoint/2010/main" val="7352327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7956D6E-4D4A-4596-9349-E0FD412D6C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340768"/>
            <a:ext cx="7772400" cy="4680520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s-ES" sz="2400" b="1" i="1" dirty="0" err="1">
                <a:solidFill>
                  <a:srgbClr val="336600"/>
                </a:solidFill>
                <a:latin typeface="Arial" pitchFamily="34" charset="0"/>
                <a:ea typeface="+mj-ea"/>
                <a:cs typeface="Arial" pitchFamily="34" charset="0"/>
              </a:rPr>
              <a:t>Destinacions</a:t>
            </a:r>
            <a:r>
              <a:rPr lang="es-ES" sz="2400" b="1" i="1" dirty="0">
                <a:solidFill>
                  <a:srgbClr val="336600"/>
                </a:solidFill>
                <a:latin typeface="Arial" pitchFamily="34" charset="0"/>
                <a:ea typeface="+mj-ea"/>
                <a:cs typeface="Arial" pitchFamily="34" charset="0"/>
              </a:rPr>
              <a:t> Erasmus</a:t>
            </a:r>
          </a:p>
          <a:p>
            <a:pPr marL="0" indent="0" algn="ctr">
              <a:buNone/>
            </a:pPr>
            <a:r>
              <a:rPr lang="es-ES" sz="1900" i="1" dirty="0">
                <a:latin typeface="Arial"/>
                <a:cs typeface="Arial"/>
              </a:rPr>
              <a:t>(a </a:t>
            </a:r>
            <a:r>
              <a:rPr lang="es-ES" sz="1900" i="1" dirty="0" err="1">
                <a:latin typeface="Arial"/>
                <a:cs typeface="Arial"/>
              </a:rPr>
              <a:t>nivell</a:t>
            </a:r>
            <a:r>
              <a:rPr lang="es-ES" sz="1900" i="1" dirty="0">
                <a:latin typeface="Arial"/>
                <a:cs typeface="Arial"/>
              </a:rPr>
              <a:t> </a:t>
            </a:r>
            <a:r>
              <a:rPr lang="es-ES" sz="1900" i="1" dirty="0" err="1">
                <a:latin typeface="Arial"/>
                <a:cs typeface="Arial"/>
              </a:rPr>
              <a:t>orientatiu</a:t>
            </a:r>
            <a:r>
              <a:rPr lang="es-ES" sz="1900" i="1" dirty="0">
                <a:latin typeface="Arial"/>
                <a:cs typeface="Arial"/>
              </a:rPr>
              <a:t> : </a:t>
            </a:r>
            <a:r>
              <a:rPr lang="es-ES" sz="1900" i="1" dirty="0" err="1">
                <a:latin typeface="Arial"/>
                <a:cs typeface="Arial"/>
              </a:rPr>
              <a:t>dades</a:t>
            </a:r>
            <a:r>
              <a:rPr lang="es-ES" sz="1900" i="1" dirty="0">
                <a:latin typeface="Arial"/>
                <a:cs typeface="Arial"/>
              </a:rPr>
              <a:t>  </a:t>
            </a:r>
            <a:r>
              <a:rPr lang="es-ES" sz="1900" i="1" dirty="0" err="1">
                <a:latin typeface="Arial"/>
                <a:cs typeface="Arial"/>
              </a:rPr>
              <a:t>curs</a:t>
            </a:r>
            <a:r>
              <a:rPr lang="es-ES" sz="1900" i="1" dirty="0">
                <a:latin typeface="Arial"/>
                <a:cs typeface="Arial"/>
              </a:rPr>
              <a:t> 2020/21)</a:t>
            </a:r>
          </a:p>
          <a:p>
            <a:pPr marL="0" indent="0" algn="ctr">
              <a:buNone/>
            </a:pPr>
            <a:endParaRPr lang="es-ES" sz="1500" i="1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ca-ES" sz="2800" b="1" dirty="0">
                <a:latin typeface="Arial"/>
                <a:cs typeface="Arial"/>
              </a:rPr>
              <a:t>Fons Erasmus </a:t>
            </a:r>
            <a:r>
              <a:rPr lang="ca-ES" sz="2800" dirty="0">
                <a:latin typeface="Arial"/>
                <a:cs typeface="Arial"/>
              </a:rPr>
              <a:t>(UE i MECD)</a:t>
            </a:r>
          </a:p>
          <a:p>
            <a:pPr marL="0" indent="0">
              <a:buNone/>
            </a:pPr>
            <a:endParaRPr lang="ca-ES" sz="1300" dirty="0">
              <a:latin typeface="Arial"/>
              <a:cs typeface="Arial"/>
            </a:endParaRPr>
          </a:p>
          <a:p>
            <a:r>
              <a:rPr lang="ca-ES" sz="2800" dirty="0">
                <a:latin typeface="Arial"/>
                <a:cs typeface="Arial"/>
              </a:rPr>
              <a:t>Països grup 1: 300€/mes</a:t>
            </a:r>
          </a:p>
          <a:p>
            <a:r>
              <a:rPr lang="ca-ES" sz="2800" dirty="0">
                <a:latin typeface="Arial"/>
                <a:cs typeface="Arial"/>
              </a:rPr>
              <a:t>Països grup 2: 250€/mes</a:t>
            </a:r>
          </a:p>
          <a:p>
            <a:r>
              <a:rPr lang="ca-ES" sz="2800" dirty="0">
                <a:latin typeface="Arial"/>
                <a:cs typeface="Arial"/>
              </a:rPr>
              <a:t>Països grup 3: 200€/mes </a:t>
            </a:r>
            <a:r>
              <a:rPr lang="ca-ES" sz="2300" dirty="0">
                <a:latin typeface="Arial"/>
                <a:cs typeface="Arial"/>
              </a:rPr>
              <a:t> </a:t>
            </a:r>
            <a:r>
              <a:rPr lang="es-ES" sz="2300" dirty="0">
                <a:latin typeface="Arial" pitchFamily="34" charset="0"/>
                <a:cs typeface="Arial" pitchFamily="34" charset="0"/>
              </a:rPr>
              <a:t>(</a:t>
            </a:r>
            <a:r>
              <a:rPr lang="es-ES" sz="2300" dirty="0" err="1">
                <a:latin typeface="Arial" pitchFamily="34" charset="0"/>
                <a:cs typeface="Arial" pitchFamily="34" charset="0"/>
              </a:rPr>
              <a:t>trobeu</a:t>
            </a:r>
            <a:r>
              <a:rPr lang="es-ES" sz="2300" dirty="0">
                <a:latin typeface="Arial" pitchFamily="34" charset="0"/>
                <a:cs typeface="Arial" pitchFamily="34" charset="0"/>
              </a:rPr>
              <a:t> la taula completa </a:t>
            </a:r>
            <a:r>
              <a:rPr lang="es-ES" sz="2300" dirty="0">
                <a:latin typeface="Arial" pitchFamily="34" charset="0"/>
                <a:cs typeface="Arial" pitchFamily="34" charset="0"/>
                <a:hlinkClick r:id="rId2"/>
              </a:rPr>
              <a:t>aquí</a:t>
            </a:r>
            <a:r>
              <a:rPr lang="es-ES" sz="2300" dirty="0">
                <a:latin typeface="Arial" pitchFamily="34" charset="0"/>
                <a:cs typeface="Arial" pitchFamily="34" charset="0"/>
              </a:rPr>
              <a:t>)</a:t>
            </a:r>
            <a:endParaRPr lang="ca-ES" sz="2300" dirty="0">
              <a:latin typeface="Arial" pitchFamily="34" charset="0"/>
              <a:cs typeface="Arial" pitchFamily="34" charset="0"/>
            </a:endParaRPr>
          </a:p>
          <a:p>
            <a:endParaRPr lang="ca-ES" sz="2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ca-ES" sz="2200" dirty="0">
                <a:latin typeface="Arial"/>
                <a:cs typeface="Arial"/>
              </a:rPr>
              <a:t>Aquesta beca va associada a la plaça atorgada. No cal sol·licitar-la de forma expressa.</a:t>
            </a:r>
          </a:p>
          <a:p>
            <a:pPr marL="0" indent="0">
              <a:buNone/>
            </a:pPr>
            <a:endParaRPr lang="ca-ES" sz="2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ca-ES" sz="2800" b="1" dirty="0">
                <a:latin typeface="Arial"/>
                <a:cs typeface="Arial"/>
              </a:rPr>
              <a:t>Beques Santander Erasmus </a:t>
            </a:r>
            <a:r>
              <a:rPr lang="ca-ES" sz="2800" dirty="0">
                <a:latin typeface="Arial"/>
                <a:cs typeface="Arial"/>
              </a:rPr>
              <a:t>(complementàries)</a:t>
            </a:r>
          </a:p>
          <a:p>
            <a:pPr marL="0" indent="0">
              <a:buNone/>
            </a:pPr>
            <a:r>
              <a:rPr lang="ca-ES" sz="2800" dirty="0">
                <a:latin typeface="Arial"/>
                <a:cs typeface="Arial"/>
              </a:rPr>
              <a:t>Premien expedient. </a:t>
            </a:r>
            <a:r>
              <a:rPr lang="ca-ES" sz="2800" dirty="0">
                <a:solidFill>
                  <a:srgbClr val="FF0000"/>
                </a:solidFill>
                <a:latin typeface="Arial"/>
                <a:cs typeface="Arial"/>
              </a:rPr>
              <a:t>Cal sol·licitar-la de forma expressa</a:t>
            </a:r>
            <a:r>
              <a:rPr lang="ca-ES" sz="2800" dirty="0">
                <a:latin typeface="Arial"/>
                <a:cs typeface="Arial"/>
              </a:rPr>
              <a:t>. Estar pendent a convocatòria a: </a:t>
            </a:r>
            <a:r>
              <a:rPr lang="ca-ES" sz="2800" dirty="0">
                <a:latin typeface="Arial"/>
                <a:cs typeface="Arial"/>
                <a:hlinkClick r:id="rId3"/>
              </a:rPr>
              <a:t>http://becas-Santander.com/erasmus</a:t>
            </a:r>
            <a:r>
              <a:rPr lang="ca-ES" sz="2800" dirty="0">
                <a:latin typeface="Arial"/>
                <a:cs typeface="Arial"/>
              </a:rPr>
              <a:t>  (3200€/500€/150€)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555776" y="620688"/>
            <a:ext cx="3744416" cy="648072"/>
          </a:xfrm>
        </p:spPr>
        <p:txBody>
          <a:bodyPr/>
          <a:lstStyle/>
          <a:p>
            <a:pPr algn="l"/>
            <a:r>
              <a:rPr lang="ca-ES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Dotació econòmica</a:t>
            </a:r>
          </a:p>
        </p:txBody>
      </p:sp>
    </p:spTree>
    <p:extLst>
      <p:ext uri="{BB962C8B-B14F-4D97-AF65-F5344CB8AC3E}">
        <p14:creationId xmlns:p14="http://schemas.microsoft.com/office/powerpoint/2010/main" val="22732694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7956D6E-4D4A-4596-9349-E0FD412D6C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340768"/>
            <a:ext cx="7772400" cy="49685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sz="2600" b="1" i="1" dirty="0" err="1">
                <a:solidFill>
                  <a:srgbClr val="336600"/>
                </a:solidFill>
                <a:latin typeface="Arial" pitchFamily="34" charset="0"/>
                <a:ea typeface="+mj-ea"/>
                <a:cs typeface="Arial" pitchFamily="34" charset="0"/>
              </a:rPr>
              <a:t>Destinacions</a:t>
            </a:r>
            <a:r>
              <a:rPr lang="es-ES" sz="2600" b="1" i="1" dirty="0">
                <a:solidFill>
                  <a:srgbClr val="336600"/>
                </a:solidFill>
                <a:latin typeface="Arial" pitchFamily="34" charset="0"/>
                <a:ea typeface="+mj-ea"/>
                <a:cs typeface="Arial" pitchFamily="34" charset="0"/>
              </a:rPr>
              <a:t> Erasmus</a:t>
            </a:r>
          </a:p>
          <a:p>
            <a:pPr marL="0" indent="0" algn="ctr">
              <a:buNone/>
            </a:pPr>
            <a:r>
              <a:rPr lang="es-ES" sz="1900" i="1" dirty="0">
                <a:latin typeface="Arial"/>
                <a:cs typeface="Arial"/>
              </a:rPr>
              <a:t>(a </a:t>
            </a:r>
            <a:r>
              <a:rPr lang="es-ES" sz="1900" i="1" dirty="0" err="1">
                <a:latin typeface="Arial"/>
                <a:cs typeface="Arial"/>
              </a:rPr>
              <a:t>nivell</a:t>
            </a:r>
            <a:r>
              <a:rPr lang="es-ES" sz="1900" i="1" dirty="0">
                <a:latin typeface="Arial"/>
                <a:cs typeface="Arial"/>
              </a:rPr>
              <a:t> </a:t>
            </a:r>
            <a:r>
              <a:rPr lang="es-ES" sz="1900" i="1" dirty="0" err="1">
                <a:latin typeface="Arial"/>
                <a:cs typeface="Arial"/>
              </a:rPr>
              <a:t>orientatiu</a:t>
            </a:r>
            <a:r>
              <a:rPr lang="es-ES" sz="1900" i="1" dirty="0">
                <a:latin typeface="Arial"/>
                <a:cs typeface="Arial"/>
              </a:rPr>
              <a:t> : </a:t>
            </a:r>
            <a:r>
              <a:rPr lang="es-ES" sz="1900" i="1" dirty="0" err="1">
                <a:latin typeface="Arial"/>
                <a:cs typeface="Arial"/>
              </a:rPr>
              <a:t>dades</a:t>
            </a:r>
            <a:r>
              <a:rPr lang="es-ES" sz="1900" i="1" dirty="0">
                <a:latin typeface="Arial"/>
                <a:cs typeface="Arial"/>
              </a:rPr>
              <a:t>  </a:t>
            </a:r>
            <a:r>
              <a:rPr lang="es-ES" sz="1900" i="1" dirty="0" err="1">
                <a:latin typeface="Arial"/>
                <a:cs typeface="Arial"/>
              </a:rPr>
              <a:t>curs</a:t>
            </a:r>
            <a:r>
              <a:rPr lang="es-ES" sz="1900" i="1" dirty="0">
                <a:latin typeface="Arial"/>
                <a:cs typeface="Arial"/>
              </a:rPr>
              <a:t> 2020/21)</a:t>
            </a:r>
            <a:br>
              <a:rPr lang="es-ES" sz="1900" i="1" dirty="0">
                <a:latin typeface="Arial"/>
                <a:cs typeface="Arial"/>
              </a:rPr>
            </a:br>
            <a:r>
              <a:rPr lang="es-ES" sz="1900" i="1" dirty="0">
                <a:latin typeface="Arial"/>
                <a:cs typeface="Arial"/>
              </a:rPr>
              <a:t/>
            </a:r>
            <a:br>
              <a:rPr lang="es-ES" sz="1900" i="1" dirty="0">
                <a:latin typeface="Arial"/>
                <a:cs typeface="Arial"/>
              </a:rPr>
            </a:br>
            <a:endParaRPr lang="es-ES" sz="1900" i="1" dirty="0">
              <a:latin typeface="Arial"/>
              <a:cs typeface="Arial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s-ES" sz="22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Regne</a:t>
            </a:r>
            <a:r>
              <a:rPr lang="es-ES" sz="2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2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Unit</a:t>
            </a:r>
            <a:r>
              <a:rPr lang="es-ES" sz="2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ES" sz="2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endParaRPr lang="es-ES" sz="22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ca-E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Els ajuts per a estades al Regne Unit queden supeditats als acords entre aquest país i la UE.</a:t>
            </a:r>
          </a:p>
          <a:p>
            <a:pPr marL="0" indent="0" algn="ctr">
              <a:buNone/>
            </a:pPr>
            <a:endParaRPr lang="es-ES" sz="1500" i="1" dirty="0">
              <a:latin typeface="Arial"/>
              <a:cs typeface="Arial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555776" y="620688"/>
            <a:ext cx="3744416" cy="648072"/>
          </a:xfrm>
        </p:spPr>
        <p:txBody>
          <a:bodyPr/>
          <a:lstStyle/>
          <a:p>
            <a:pPr algn="l"/>
            <a:r>
              <a:rPr lang="ca-ES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Dotació econòmica</a:t>
            </a:r>
          </a:p>
        </p:txBody>
      </p:sp>
    </p:spTree>
    <p:extLst>
      <p:ext uri="{BB962C8B-B14F-4D97-AF65-F5344CB8AC3E}">
        <p14:creationId xmlns:p14="http://schemas.microsoft.com/office/powerpoint/2010/main" val="4575443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7956D6E-4D4A-4596-9349-E0FD412D6C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340768"/>
            <a:ext cx="7772400" cy="4680520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s-ES" sz="2400" b="1" i="1" dirty="0" err="1">
                <a:solidFill>
                  <a:srgbClr val="336600"/>
                </a:solidFill>
                <a:latin typeface="Arial" pitchFamily="34" charset="0"/>
                <a:ea typeface="+mj-ea"/>
                <a:cs typeface="Arial" pitchFamily="34" charset="0"/>
              </a:rPr>
              <a:t>Destinacions</a:t>
            </a:r>
            <a:r>
              <a:rPr lang="es-ES" sz="2400" b="1" i="1" dirty="0">
                <a:solidFill>
                  <a:srgbClr val="336600"/>
                </a:solidFill>
                <a:latin typeface="Arial" pitchFamily="34" charset="0"/>
                <a:ea typeface="+mj-ea"/>
                <a:cs typeface="Arial" pitchFamily="34" charset="0"/>
              </a:rPr>
              <a:t> UAB Exchange </a:t>
            </a:r>
            <a:r>
              <a:rPr lang="es-ES" sz="2400" b="1" i="1" dirty="0" err="1">
                <a:solidFill>
                  <a:srgbClr val="336600"/>
                </a:solidFill>
                <a:latin typeface="Arial" pitchFamily="34" charset="0"/>
                <a:ea typeface="+mj-ea"/>
                <a:cs typeface="Arial" pitchFamily="34" charset="0"/>
              </a:rPr>
              <a:t>programme</a:t>
            </a:r>
            <a:endParaRPr lang="es-ES" sz="2400" b="1" i="1" dirty="0">
              <a:solidFill>
                <a:srgbClr val="33660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0" indent="0" algn="ctr">
              <a:buNone/>
            </a:pPr>
            <a:r>
              <a:rPr lang="es-ES" sz="1900" i="1" dirty="0">
                <a:latin typeface="Arial"/>
                <a:cs typeface="Arial"/>
              </a:rPr>
              <a:t>(a </a:t>
            </a:r>
            <a:r>
              <a:rPr lang="es-ES" sz="1900" i="1" dirty="0" err="1">
                <a:latin typeface="Arial"/>
                <a:cs typeface="Arial"/>
              </a:rPr>
              <a:t>nivell</a:t>
            </a:r>
            <a:r>
              <a:rPr lang="es-ES" sz="1900" i="1" dirty="0">
                <a:latin typeface="Arial"/>
                <a:cs typeface="Arial"/>
              </a:rPr>
              <a:t> </a:t>
            </a:r>
            <a:r>
              <a:rPr lang="es-ES" sz="1900" i="1" dirty="0" err="1">
                <a:latin typeface="Arial"/>
                <a:cs typeface="Arial"/>
              </a:rPr>
              <a:t>orientatiu</a:t>
            </a:r>
            <a:r>
              <a:rPr lang="es-ES" sz="1900" i="1" dirty="0">
                <a:latin typeface="Arial"/>
                <a:cs typeface="Arial"/>
              </a:rPr>
              <a:t> : </a:t>
            </a:r>
            <a:r>
              <a:rPr lang="es-ES" sz="1900" i="1" dirty="0" err="1">
                <a:latin typeface="Arial"/>
                <a:cs typeface="Arial"/>
              </a:rPr>
              <a:t>dades</a:t>
            </a:r>
            <a:r>
              <a:rPr lang="es-ES" sz="1900" i="1" dirty="0">
                <a:latin typeface="Arial"/>
                <a:cs typeface="Arial"/>
              </a:rPr>
              <a:t>  </a:t>
            </a:r>
            <a:r>
              <a:rPr lang="es-ES" sz="1900" i="1" dirty="0" err="1">
                <a:latin typeface="Arial"/>
                <a:cs typeface="Arial"/>
              </a:rPr>
              <a:t>curs</a:t>
            </a:r>
            <a:r>
              <a:rPr lang="es-ES" sz="1900" i="1" dirty="0">
                <a:latin typeface="Arial"/>
                <a:cs typeface="Arial"/>
              </a:rPr>
              <a:t> 2020/21)</a:t>
            </a:r>
          </a:p>
          <a:p>
            <a:pPr marL="0" indent="0" algn="ctr">
              <a:buNone/>
            </a:pPr>
            <a:endParaRPr lang="es-ES" sz="1500" i="1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ca-ES" sz="2800" b="1" dirty="0">
                <a:latin typeface="Arial"/>
                <a:cs typeface="Arial"/>
              </a:rPr>
              <a:t>Fons UAB</a:t>
            </a:r>
            <a:endParaRPr lang="ca-ES" sz="2800" dirty="0">
              <a:latin typeface="Arial"/>
              <a:cs typeface="Arial"/>
            </a:endParaRPr>
          </a:p>
          <a:p>
            <a:pPr marL="0" indent="0">
              <a:buNone/>
            </a:pPr>
            <a:endParaRPr lang="ca-ES" sz="1300" dirty="0">
              <a:latin typeface="Arial"/>
              <a:cs typeface="Arial"/>
            </a:endParaRPr>
          </a:p>
          <a:p>
            <a:r>
              <a:rPr lang="es-ES" sz="2800" dirty="0">
                <a:latin typeface="Arial"/>
                <a:cs typeface="Arial"/>
              </a:rPr>
              <a:t>Anual : 1200€</a:t>
            </a:r>
            <a:endParaRPr lang="ca-ES" sz="2800" dirty="0">
              <a:latin typeface="Arial"/>
              <a:cs typeface="Arial"/>
            </a:endParaRPr>
          </a:p>
          <a:p>
            <a:r>
              <a:rPr lang="ca-ES" sz="2800" dirty="0">
                <a:latin typeface="Arial"/>
                <a:cs typeface="Arial"/>
              </a:rPr>
              <a:t>Semestre: 750€</a:t>
            </a:r>
          </a:p>
          <a:p>
            <a:r>
              <a:rPr lang="ca-ES" sz="2800" dirty="0">
                <a:latin typeface="Arial"/>
                <a:cs typeface="Arial"/>
              </a:rPr>
              <a:t>3 mesos i +: 500€</a:t>
            </a:r>
          </a:p>
          <a:p>
            <a:pPr marL="0" indent="0">
              <a:buNone/>
            </a:pPr>
            <a:endParaRPr lang="ca-ES" sz="2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ca-ES" sz="2800" dirty="0">
                <a:latin typeface="Arial"/>
                <a:cs typeface="Arial"/>
              </a:rPr>
              <a:t>O bé </a:t>
            </a:r>
            <a:br>
              <a:rPr lang="ca-ES" sz="2800" dirty="0">
                <a:latin typeface="Arial"/>
                <a:cs typeface="Arial"/>
              </a:rPr>
            </a:br>
            <a:endParaRPr lang="ca-ES" sz="2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s-ES" sz="2900" b="1" dirty="0">
                <a:latin typeface="Arial"/>
                <a:cs typeface="Arial"/>
              </a:rPr>
              <a:t>Beques Santander Iberoamérica</a:t>
            </a:r>
            <a:br>
              <a:rPr lang="es-ES" sz="2900" b="1" dirty="0">
                <a:latin typeface="Arial"/>
                <a:cs typeface="Arial"/>
              </a:rPr>
            </a:br>
            <a:endParaRPr lang="es-ES" sz="2900" b="1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s-ES" sz="2900" dirty="0">
                <a:latin typeface="Arial"/>
                <a:cs typeface="Arial"/>
              </a:rPr>
              <a:t>Estada mínima 4 </a:t>
            </a:r>
            <a:r>
              <a:rPr lang="es-ES" sz="2900" dirty="0" err="1">
                <a:latin typeface="Arial"/>
                <a:cs typeface="Arial"/>
              </a:rPr>
              <a:t>mesos</a:t>
            </a:r>
            <a:r>
              <a:rPr lang="es-ES" sz="2900" dirty="0">
                <a:latin typeface="Arial"/>
                <a:cs typeface="Arial"/>
              </a:rPr>
              <a:t/>
            </a:r>
            <a:br>
              <a:rPr lang="es-ES" sz="2900" dirty="0">
                <a:latin typeface="Arial"/>
                <a:cs typeface="Arial"/>
              </a:rPr>
            </a:br>
            <a:r>
              <a:rPr lang="es-ES" sz="2900" dirty="0">
                <a:latin typeface="Arial"/>
                <a:cs typeface="Arial"/>
              </a:rPr>
              <a:t>3000€/beca (24 beques per tota la UAB </a:t>
            </a:r>
            <a:r>
              <a:rPr lang="es-ES" sz="2900" dirty="0" err="1">
                <a:latin typeface="Arial"/>
                <a:cs typeface="Arial"/>
              </a:rPr>
              <a:t>curs</a:t>
            </a:r>
            <a:r>
              <a:rPr lang="es-ES" sz="2900" dirty="0">
                <a:latin typeface="Arial"/>
                <a:cs typeface="Arial"/>
              </a:rPr>
              <a:t> 20/21)</a:t>
            </a:r>
            <a:r>
              <a:rPr lang="es-ES" sz="2900" b="1" dirty="0">
                <a:latin typeface="Arial"/>
                <a:cs typeface="Arial"/>
              </a:rPr>
              <a:t> </a:t>
            </a:r>
          </a:p>
          <a:p>
            <a:pPr marL="0" indent="0">
              <a:buNone/>
            </a:pPr>
            <a:r>
              <a:rPr lang="ca-ES" sz="2900" dirty="0">
                <a:solidFill>
                  <a:srgbClr val="FF0000"/>
                </a:solidFill>
                <a:latin typeface="Arial"/>
                <a:cs typeface="Arial"/>
              </a:rPr>
              <a:t>Cal sol·licitar-la de forma expressa </a:t>
            </a:r>
            <a:r>
              <a:rPr lang="ca-ES" sz="2900" dirty="0">
                <a:solidFill>
                  <a:srgbClr val="FF0000"/>
                </a:solidFill>
                <a:latin typeface="Arial"/>
                <a:cs typeface="Arial"/>
                <a:hlinkClick r:id="rId2"/>
              </a:rPr>
              <a:t>https://www.becas-santander.com/es</a:t>
            </a:r>
            <a:r>
              <a:rPr lang="ca-ES" sz="29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</a:p>
          <a:p>
            <a:pPr marL="0" indent="0">
              <a:buNone/>
            </a:pPr>
            <a:endParaRPr lang="ca-ES" sz="2900" b="1" dirty="0">
              <a:latin typeface="Arial"/>
              <a:cs typeface="Arial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555776" y="620688"/>
            <a:ext cx="3744416" cy="648072"/>
          </a:xfrm>
        </p:spPr>
        <p:txBody>
          <a:bodyPr/>
          <a:lstStyle/>
          <a:p>
            <a:pPr algn="l"/>
            <a:r>
              <a:rPr lang="ca-ES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Dotació econòmica</a:t>
            </a:r>
          </a:p>
        </p:txBody>
      </p:sp>
    </p:spTree>
    <p:extLst>
      <p:ext uri="{BB962C8B-B14F-4D97-AF65-F5344CB8AC3E}">
        <p14:creationId xmlns:p14="http://schemas.microsoft.com/office/powerpoint/2010/main" val="34138738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7956D6E-4D4A-4596-9349-E0FD412D6C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340768"/>
            <a:ext cx="7772400" cy="46805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sz="2400" b="1" i="1" dirty="0" err="1">
                <a:solidFill>
                  <a:srgbClr val="336600"/>
                </a:solidFill>
                <a:latin typeface="Arial" pitchFamily="34" charset="0"/>
                <a:ea typeface="+mj-ea"/>
                <a:cs typeface="Arial" pitchFamily="34" charset="0"/>
              </a:rPr>
              <a:t>Destinacions</a:t>
            </a:r>
            <a:r>
              <a:rPr lang="es-ES" sz="2400" b="1" i="1" dirty="0">
                <a:solidFill>
                  <a:srgbClr val="336600"/>
                </a:solidFill>
                <a:latin typeface="Arial" pitchFamily="34" charset="0"/>
                <a:ea typeface="+mj-ea"/>
                <a:cs typeface="Arial" pitchFamily="34" charset="0"/>
              </a:rPr>
              <a:t> UAB Exchange </a:t>
            </a:r>
            <a:r>
              <a:rPr lang="es-ES" sz="2400" b="1" i="1" dirty="0" err="1">
                <a:solidFill>
                  <a:srgbClr val="336600"/>
                </a:solidFill>
                <a:latin typeface="Arial" pitchFamily="34" charset="0"/>
                <a:ea typeface="+mj-ea"/>
                <a:cs typeface="Arial" pitchFamily="34" charset="0"/>
              </a:rPr>
              <a:t>programme</a:t>
            </a:r>
            <a:endParaRPr lang="es-ES" sz="2400" b="1" i="1" dirty="0">
              <a:solidFill>
                <a:srgbClr val="33660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0" indent="0" algn="ctr">
              <a:buNone/>
            </a:pPr>
            <a:r>
              <a:rPr lang="es-ES" sz="1900" i="1" dirty="0">
                <a:latin typeface="Arial"/>
                <a:cs typeface="Arial"/>
              </a:rPr>
              <a:t>(a </a:t>
            </a:r>
            <a:r>
              <a:rPr lang="es-ES" sz="1900" i="1" dirty="0" err="1">
                <a:latin typeface="Arial"/>
                <a:cs typeface="Arial"/>
              </a:rPr>
              <a:t>nivell</a:t>
            </a:r>
            <a:r>
              <a:rPr lang="es-ES" sz="1900" i="1" dirty="0">
                <a:latin typeface="Arial"/>
                <a:cs typeface="Arial"/>
              </a:rPr>
              <a:t> </a:t>
            </a:r>
            <a:r>
              <a:rPr lang="es-ES" sz="1900" i="1" dirty="0" err="1">
                <a:latin typeface="Arial"/>
                <a:cs typeface="Arial"/>
              </a:rPr>
              <a:t>orientatiu</a:t>
            </a:r>
            <a:r>
              <a:rPr lang="es-ES" sz="1900" i="1" dirty="0">
                <a:latin typeface="Arial"/>
                <a:cs typeface="Arial"/>
              </a:rPr>
              <a:t> : </a:t>
            </a:r>
            <a:r>
              <a:rPr lang="es-ES" sz="1900" i="1" dirty="0" err="1">
                <a:latin typeface="Arial"/>
                <a:cs typeface="Arial"/>
              </a:rPr>
              <a:t>dades</a:t>
            </a:r>
            <a:r>
              <a:rPr lang="es-ES" sz="1900" i="1" dirty="0">
                <a:latin typeface="Arial"/>
                <a:cs typeface="Arial"/>
              </a:rPr>
              <a:t>  </a:t>
            </a:r>
            <a:r>
              <a:rPr lang="es-ES" sz="1900" i="1" dirty="0" err="1">
                <a:latin typeface="Arial"/>
                <a:cs typeface="Arial"/>
              </a:rPr>
              <a:t>curs</a:t>
            </a:r>
            <a:r>
              <a:rPr lang="es-ES" sz="1900" i="1" dirty="0">
                <a:latin typeface="Arial"/>
                <a:cs typeface="Arial"/>
              </a:rPr>
              <a:t> 2020/21)</a:t>
            </a:r>
          </a:p>
          <a:p>
            <a:pPr marL="0" indent="0" algn="ctr">
              <a:buNone/>
            </a:pPr>
            <a:endParaRPr lang="es-ES" sz="1500" i="1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ca-ES" sz="2200" dirty="0">
                <a:latin typeface="Arial"/>
                <a:cs typeface="Arial"/>
              </a:rPr>
              <a:t>O bé </a:t>
            </a:r>
            <a:br>
              <a:rPr lang="ca-ES" sz="2200" dirty="0">
                <a:latin typeface="Arial"/>
                <a:cs typeface="Arial"/>
              </a:rPr>
            </a:br>
            <a:endParaRPr lang="ca-ES" sz="22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ca-ES" sz="2200" b="1" dirty="0">
                <a:latin typeface="Arial"/>
                <a:cs typeface="Arial"/>
              </a:rPr>
              <a:t>Beques K107</a:t>
            </a:r>
            <a:r>
              <a:rPr lang="ca-ES" sz="2200" dirty="0">
                <a:latin typeface="Arial"/>
                <a:cs typeface="Arial"/>
              </a:rPr>
              <a:t>(20/21 : Thompson </a:t>
            </a:r>
            <a:r>
              <a:rPr lang="ca-ES" sz="2200" dirty="0" err="1">
                <a:latin typeface="Arial"/>
                <a:cs typeface="Arial"/>
              </a:rPr>
              <a:t>Rivers</a:t>
            </a:r>
            <a:r>
              <a:rPr lang="ca-ES" sz="2200" dirty="0">
                <a:latin typeface="Arial"/>
                <a:cs typeface="Arial"/>
              </a:rPr>
              <a:t>) </a:t>
            </a:r>
            <a:br>
              <a:rPr lang="ca-ES" sz="2200" dirty="0">
                <a:latin typeface="Arial"/>
                <a:cs typeface="Arial"/>
              </a:rPr>
            </a:br>
            <a:endParaRPr lang="ca-ES" sz="22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ca-ES" sz="2200" dirty="0">
                <a:latin typeface="Arial" pitchFamily="34" charset="0"/>
                <a:cs typeface="Arial" pitchFamily="34" charset="0"/>
              </a:rPr>
              <a:t>Import màxim ajut: 5.000€</a:t>
            </a:r>
            <a:endParaRPr lang="ca-ES" sz="22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ca-ES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 </a:t>
            </a:r>
            <a:r>
              <a:rPr lang="ca-ES" sz="2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sol.licitar</a:t>
            </a:r>
            <a:r>
              <a:rPr lang="ca-ES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-la de forma expressa. </a:t>
            </a:r>
            <a:r>
              <a:rPr lang="ca-ES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https://www.uab.cat/web/mobilitat-i-intercanvi-internacional/erasmus-ka107-projecte-2018-estudiants-out-a-partner-countries-1345772554660.html</a:t>
            </a:r>
            <a:r>
              <a:rPr lang="ca-ES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555776" y="620688"/>
            <a:ext cx="3744416" cy="648072"/>
          </a:xfrm>
        </p:spPr>
        <p:txBody>
          <a:bodyPr/>
          <a:lstStyle/>
          <a:p>
            <a:pPr algn="l"/>
            <a:r>
              <a:rPr lang="ca-ES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Dotació econòmica</a:t>
            </a:r>
          </a:p>
        </p:txBody>
      </p:sp>
    </p:spTree>
    <p:extLst>
      <p:ext uri="{BB962C8B-B14F-4D97-AF65-F5344CB8AC3E}">
        <p14:creationId xmlns:p14="http://schemas.microsoft.com/office/powerpoint/2010/main" val="41967003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7956D6E-4D4A-4596-9349-E0FD412D6C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412776"/>
            <a:ext cx="8280920" cy="468052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s-ES" sz="2400" i="1" u="sng" dirty="0" err="1">
                <a:solidFill>
                  <a:srgbClr val="336600"/>
                </a:solidFill>
                <a:latin typeface="Arial" pitchFamily="34" charset="0"/>
                <a:ea typeface="+mj-ea"/>
                <a:cs typeface="Arial" pitchFamily="34" charset="0"/>
              </a:rPr>
              <a:t>Ajuts</a:t>
            </a:r>
            <a:r>
              <a:rPr lang="es-ES" sz="2400" i="1" u="sng" dirty="0">
                <a:solidFill>
                  <a:srgbClr val="336600"/>
                </a:solidFill>
                <a:latin typeface="Arial" pitchFamily="34" charset="0"/>
                <a:ea typeface="+mj-ea"/>
                <a:cs typeface="Arial" pitchFamily="34" charset="0"/>
              </a:rPr>
              <a:t> compatibles </a:t>
            </a:r>
            <a:r>
              <a:rPr lang="es-ES" sz="2400" i="1" u="sng" dirty="0" err="1">
                <a:solidFill>
                  <a:srgbClr val="336600"/>
                </a:solidFill>
                <a:latin typeface="Arial" pitchFamily="34" charset="0"/>
                <a:ea typeface="+mj-ea"/>
                <a:cs typeface="Arial" pitchFamily="34" charset="0"/>
              </a:rPr>
              <a:t>amb</a:t>
            </a:r>
            <a:r>
              <a:rPr lang="es-ES" sz="2400" i="1" u="sng" dirty="0">
                <a:solidFill>
                  <a:srgbClr val="336600"/>
                </a:solidFill>
                <a:latin typeface="Arial" pitchFamily="34" charset="0"/>
                <a:ea typeface="+mj-ea"/>
                <a:cs typeface="Arial" pitchFamily="34" charset="0"/>
              </a:rPr>
              <a:t> beques ERASMUS i UAB Exchange </a:t>
            </a:r>
            <a:r>
              <a:rPr lang="es-ES" sz="2400" i="1" u="sng" dirty="0" err="1">
                <a:solidFill>
                  <a:srgbClr val="336600"/>
                </a:solidFill>
                <a:latin typeface="Arial" pitchFamily="34" charset="0"/>
                <a:ea typeface="+mj-ea"/>
                <a:cs typeface="Arial" pitchFamily="34" charset="0"/>
              </a:rPr>
              <a:t>programme</a:t>
            </a:r>
            <a:r>
              <a:rPr lang="es-ES" sz="2400" i="1" u="sng" dirty="0">
                <a:solidFill>
                  <a:srgbClr val="336600"/>
                </a:solidFill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lang="es-ES" sz="2400" i="1" u="sng" dirty="0">
                <a:solidFill>
                  <a:srgbClr val="336600"/>
                </a:solidFill>
                <a:latin typeface="Arial" pitchFamily="34" charset="0"/>
                <a:ea typeface="+mj-ea"/>
                <a:cs typeface="Arial" pitchFamily="34" charset="0"/>
              </a:rPr>
            </a:br>
            <a:endParaRPr lang="es-ES" sz="2400" i="1" u="sng" dirty="0">
              <a:solidFill>
                <a:srgbClr val="33660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0" indent="0">
              <a:buNone/>
            </a:pPr>
            <a:r>
              <a:rPr lang="es-ES" sz="2600" b="1" dirty="0" err="1">
                <a:latin typeface="Arial"/>
                <a:cs typeface="Arial"/>
              </a:rPr>
              <a:t>Ajut</a:t>
            </a:r>
            <a:r>
              <a:rPr lang="es-ES" sz="2600" b="1" dirty="0">
                <a:latin typeface="Arial"/>
                <a:cs typeface="Arial"/>
              </a:rPr>
              <a:t> </a:t>
            </a:r>
            <a:r>
              <a:rPr lang="es-ES" sz="2600" b="1" dirty="0" err="1">
                <a:latin typeface="Arial"/>
                <a:cs typeface="Arial"/>
              </a:rPr>
              <a:t>addicional</a:t>
            </a:r>
            <a:r>
              <a:rPr lang="es-ES" sz="2600" b="1" dirty="0">
                <a:latin typeface="Arial"/>
                <a:cs typeface="Arial"/>
              </a:rPr>
              <a:t> per </a:t>
            </a:r>
            <a:r>
              <a:rPr lang="es-ES" sz="2600" b="1" dirty="0" err="1">
                <a:latin typeface="Arial"/>
                <a:cs typeface="Arial"/>
              </a:rPr>
              <a:t>situació</a:t>
            </a:r>
            <a:r>
              <a:rPr lang="es-ES" sz="2600" b="1" dirty="0">
                <a:latin typeface="Arial"/>
                <a:cs typeface="Arial"/>
              </a:rPr>
              <a:t> </a:t>
            </a:r>
            <a:r>
              <a:rPr lang="es-ES" sz="2600" b="1" dirty="0" err="1">
                <a:latin typeface="Arial"/>
                <a:cs typeface="Arial"/>
              </a:rPr>
              <a:t>desavantatge</a:t>
            </a:r>
            <a:r>
              <a:rPr lang="es-ES" sz="2600" b="1" dirty="0">
                <a:latin typeface="Arial"/>
                <a:cs typeface="Arial"/>
              </a:rPr>
              <a:t> </a:t>
            </a:r>
            <a:r>
              <a:rPr lang="es-ES" sz="2600" b="1" dirty="0" err="1">
                <a:latin typeface="Arial"/>
                <a:cs typeface="Arial"/>
              </a:rPr>
              <a:t>econòmic</a:t>
            </a:r>
            <a:r>
              <a:rPr lang="es-ES" sz="2600" b="1" dirty="0">
                <a:cs typeface="Arial"/>
              </a:rPr>
              <a:t>: </a:t>
            </a:r>
            <a:r>
              <a:rPr lang="es-ES" sz="2600" dirty="0">
                <a:cs typeface="Arial"/>
              </a:rPr>
              <a:t>200€/mes </a:t>
            </a:r>
            <a:r>
              <a:rPr lang="es-ES" sz="2600" dirty="0" err="1">
                <a:cs typeface="Arial"/>
              </a:rPr>
              <a:t>addicionals</a:t>
            </a:r>
            <a:r>
              <a:rPr lang="es-ES" sz="2600" dirty="0">
                <a:cs typeface="Arial"/>
              </a:rPr>
              <a:t> (</a:t>
            </a:r>
            <a:r>
              <a:rPr lang="es-ES" sz="2600" dirty="0" err="1">
                <a:cs typeface="Arial"/>
              </a:rPr>
              <a:t>becaris</a:t>
            </a:r>
            <a:r>
              <a:rPr lang="es-ES" sz="2600" dirty="0">
                <a:cs typeface="Arial"/>
              </a:rPr>
              <a:t> MECD </a:t>
            </a:r>
            <a:r>
              <a:rPr lang="es-ES" sz="2600" dirty="0" err="1">
                <a:cs typeface="Arial"/>
              </a:rPr>
              <a:t>curs</a:t>
            </a:r>
            <a:r>
              <a:rPr lang="es-ES" sz="2600" dirty="0">
                <a:cs typeface="Arial"/>
              </a:rPr>
              <a:t> anterior)</a:t>
            </a:r>
          </a:p>
          <a:p>
            <a:pPr marL="0" indent="0" algn="ctr">
              <a:buNone/>
            </a:pPr>
            <a:endParaRPr lang="es-ES" sz="2600" b="1" dirty="0">
              <a:latin typeface="Arial"/>
              <a:cs typeface="Arial"/>
            </a:endParaRPr>
          </a:p>
          <a:p>
            <a:pPr marL="0" indent="0" algn="ctr">
              <a:buNone/>
            </a:pPr>
            <a:endParaRPr lang="ca-ES" sz="2600" b="1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s-ES" sz="2600" b="1" dirty="0">
                <a:latin typeface="Arial"/>
                <a:cs typeface="Arial"/>
              </a:rPr>
              <a:t>Beques MOBINT –AGAUR</a:t>
            </a:r>
          </a:p>
          <a:p>
            <a:pPr marL="0" indent="0">
              <a:buNone/>
            </a:pPr>
            <a:r>
              <a:rPr lang="es-ES" sz="2600" dirty="0">
                <a:cs typeface="Arial"/>
              </a:rPr>
              <a:t>200€/mes </a:t>
            </a:r>
            <a:r>
              <a:rPr lang="es-ES" sz="2600" dirty="0" err="1">
                <a:cs typeface="Arial"/>
              </a:rPr>
              <a:t>durant</a:t>
            </a:r>
            <a:r>
              <a:rPr lang="es-ES" sz="2600" dirty="0">
                <a:cs typeface="Arial"/>
              </a:rPr>
              <a:t> 6 </a:t>
            </a:r>
            <a:r>
              <a:rPr lang="es-ES" sz="2600" dirty="0" err="1">
                <a:cs typeface="Arial"/>
              </a:rPr>
              <a:t>mesos</a:t>
            </a:r>
            <a:r>
              <a:rPr lang="es-ES" sz="2600" dirty="0">
                <a:cs typeface="Arial"/>
              </a:rPr>
              <a:t> </a:t>
            </a:r>
            <a:r>
              <a:rPr lang="es-ES" sz="2600" dirty="0" err="1">
                <a:cs typeface="Arial"/>
              </a:rPr>
              <a:t>màxim</a:t>
            </a:r>
            <a:r>
              <a:rPr lang="ca-ES" sz="2600" dirty="0">
                <a:cs typeface="Arial"/>
              </a:rPr>
              <a:t>.</a:t>
            </a:r>
          </a:p>
          <a:p>
            <a:pPr marL="0" indent="0">
              <a:buNone/>
            </a:pPr>
            <a:r>
              <a:rPr lang="ca-ES" sz="2600" dirty="0">
                <a:solidFill>
                  <a:srgbClr val="FF0000"/>
                </a:solidFill>
                <a:cs typeface="Arial"/>
              </a:rPr>
              <a:t>Cal </a:t>
            </a:r>
            <a:r>
              <a:rPr lang="ca-ES" sz="2600" dirty="0" err="1">
                <a:solidFill>
                  <a:srgbClr val="FF0000"/>
                </a:solidFill>
                <a:cs typeface="Arial"/>
              </a:rPr>
              <a:t>sol.licitar</a:t>
            </a:r>
            <a:r>
              <a:rPr lang="ca-ES" sz="2600" dirty="0">
                <a:solidFill>
                  <a:srgbClr val="FF0000"/>
                </a:solidFill>
                <a:cs typeface="Arial"/>
              </a:rPr>
              <a:t>-la de forma expressa. </a:t>
            </a:r>
          </a:p>
          <a:p>
            <a:pPr marL="0" indent="0">
              <a:buNone/>
            </a:pPr>
            <a:r>
              <a:rPr lang="es-ES" sz="2600" dirty="0">
                <a:cs typeface="Arial"/>
              </a:rPr>
              <a:t>Informació i </a:t>
            </a:r>
            <a:r>
              <a:rPr lang="es-ES" sz="2600" dirty="0" err="1">
                <a:cs typeface="Arial"/>
              </a:rPr>
              <a:t>Sol.licitud</a:t>
            </a:r>
            <a:r>
              <a:rPr lang="es-ES" sz="2600" dirty="0">
                <a:cs typeface="Arial"/>
              </a:rPr>
              <a:t> </a:t>
            </a:r>
            <a:r>
              <a:rPr lang="es-ES" sz="2600" dirty="0">
                <a:cs typeface="Arial"/>
                <a:hlinkClick r:id="rId2"/>
              </a:rPr>
              <a:t>online</a:t>
            </a:r>
            <a:r>
              <a:rPr lang="ca-ES" sz="2600" i="1" dirty="0">
                <a:cs typeface="Arial" pitchFamily="34" charset="0"/>
              </a:rPr>
              <a:t> (enllaç actiu).</a:t>
            </a:r>
            <a:endParaRPr lang="ca-ES" sz="2600" i="1" dirty="0">
              <a:hlinkClick r:id="rId3"/>
            </a:endParaRPr>
          </a:p>
          <a:p>
            <a:pPr marL="0" indent="0" algn="ctr">
              <a:buNone/>
            </a:pPr>
            <a:r>
              <a:rPr lang="ca-ES" sz="2600" dirty="0">
                <a:cs typeface="Arial"/>
              </a:rPr>
              <a:t> </a:t>
            </a:r>
          </a:p>
          <a:p>
            <a:pPr marL="0" indent="0">
              <a:buNone/>
            </a:pPr>
            <a:endParaRPr lang="ca-ES" dirty="0">
              <a:latin typeface="Arial"/>
              <a:cs typeface="Arial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555776" y="620688"/>
            <a:ext cx="3744416" cy="648072"/>
          </a:xfrm>
        </p:spPr>
        <p:txBody>
          <a:bodyPr/>
          <a:lstStyle/>
          <a:p>
            <a:pPr algn="l"/>
            <a:r>
              <a:rPr lang="ca-ES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Dotació econòmica</a:t>
            </a:r>
          </a:p>
        </p:txBody>
      </p:sp>
    </p:spTree>
    <p:extLst>
      <p:ext uri="{BB962C8B-B14F-4D97-AF65-F5344CB8AC3E}">
        <p14:creationId xmlns:p14="http://schemas.microsoft.com/office/powerpoint/2010/main" val="13489364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620688"/>
            <a:ext cx="8640763" cy="5760640"/>
          </a:xfrm>
        </p:spPr>
        <p:txBody>
          <a:bodyPr/>
          <a:lstStyle/>
          <a:p>
            <a:pPr algn="ctr"/>
            <a:r>
              <a:rPr lang="ca-ES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Programa SICUE</a:t>
            </a:r>
            <a:br>
              <a:rPr lang="ca-ES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</a:br>
            <a:r>
              <a:rPr lang="ca-ES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a-ES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</a:br>
            <a:r>
              <a:rPr lang="ca-ES" sz="2000" dirty="0">
                <a:latin typeface="Arial" pitchFamily="34" charset="0"/>
                <a:cs typeface="Arial" pitchFamily="34" charset="0"/>
              </a:rPr>
              <a:t/>
            </a:r>
            <a:br>
              <a:rPr lang="ca-ES" sz="2000" dirty="0">
                <a:latin typeface="Arial" pitchFamily="34" charset="0"/>
                <a:cs typeface="Arial" pitchFamily="34" charset="0"/>
              </a:rPr>
            </a:br>
            <a:r>
              <a:rPr lang="ca-ES" sz="2000" dirty="0">
                <a:latin typeface="Arial" pitchFamily="34" charset="0"/>
                <a:cs typeface="Arial" pitchFamily="34" charset="0"/>
              </a:rPr>
              <a:t/>
            </a:r>
            <a:br>
              <a:rPr lang="ca-ES" sz="2000" dirty="0">
                <a:latin typeface="Arial" pitchFamily="34" charset="0"/>
                <a:cs typeface="Arial" pitchFamily="34" charset="0"/>
              </a:rPr>
            </a:br>
            <a:endParaRPr lang="ca-E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2312876"/>
            <a:ext cx="8229600" cy="2376264"/>
          </a:xfrm>
        </p:spPr>
        <p:txBody>
          <a:bodyPr/>
          <a:lstStyle/>
          <a:p>
            <a:pPr marL="0" indent="0" algn="just">
              <a:lnSpc>
                <a:spcPct val="80000"/>
              </a:lnSpc>
              <a:buNone/>
            </a:pPr>
            <a:r>
              <a:rPr lang="es-ES" sz="1600" dirty="0"/>
              <a:t>  </a:t>
            </a:r>
          </a:p>
          <a:p>
            <a:pPr algn="just">
              <a:lnSpc>
                <a:spcPct val="80000"/>
              </a:lnSpc>
              <a:buFontTx/>
              <a:buNone/>
            </a:pPr>
            <a:endParaRPr lang="es-ES" sz="2800" dirty="0"/>
          </a:p>
          <a:p>
            <a:pPr marL="0" indent="0" algn="just">
              <a:lnSpc>
                <a:spcPct val="80000"/>
              </a:lnSpc>
              <a:buNone/>
            </a:pPr>
            <a:endParaRPr lang="es-ES_tradnl" sz="2800" dirty="0"/>
          </a:p>
          <a:p>
            <a:pPr marL="0" indent="0" algn="just">
              <a:lnSpc>
                <a:spcPct val="80000"/>
              </a:lnSpc>
              <a:buNone/>
            </a:pPr>
            <a:endParaRPr lang="es-ES" sz="2800" dirty="0"/>
          </a:p>
          <a:p>
            <a:pPr algn="just">
              <a:lnSpc>
                <a:spcPct val="80000"/>
              </a:lnSpc>
              <a:buFontTx/>
              <a:buNone/>
            </a:pPr>
            <a:endParaRPr lang="es-ES" sz="2800" dirty="0"/>
          </a:p>
          <a:p>
            <a:pPr algn="just">
              <a:lnSpc>
                <a:spcPct val="80000"/>
              </a:lnSpc>
              <a:buFontTx/>
              <a:buNone/>
            </a:pPr>
            <a:endParaRPr lang="es-ES" sz="2800" dirty="0"/>
          </a:p>
          <a:p>
            <a:pPr algn="just">
              <a:lnSpc>
                <a:spcPct val="80000"/>
              </a:lnSpc>
              <a:buFontTx/>
              <a:buNone/>
            </a:pPr>
            <a:endParaRPr lang="es-ES" sz="2800" dirty="0"/>
          </a:p>
          <a:p>
            <a:pPr>
              <a:lnSpc>
                <a:spcPct val="80000"/>
              </a:lnSpc>
              <a:buFontTx/>
              <a:buNone/>
            </a:pPr>
            <a:endParaRPr lang="es-ES" sz="2800" dirty="0"/>
          </a:p>
          <a:p>
            <a:pPr>
              <a:lnSpc>
                <a:spcPct val="80000"/>
              </a:lnSpc>
              <a:buFontTx/>
              <a:buNone/>
            </a:pPr>
            <a:endParaRPr lang="es-ES" sz="2800" dirty="0"/>
          </a:p>
          <a:p>
            <a:pPr>
              <a:lnSpc>
                <a:spcPct val="80000"/>
              </a:lnSpc>
              <a:buFontTx/>
              <a:buNone/>
            </a:pPr>
            <a:endParaRPr lang="es-ES" sz="2800" dirty="0"/>
          </a:p>
          <a:p>
            <a:pPr>
              <a:lnSpc>
                <a:spcPct val="80000"/>
              </a:lnSpc>
              <a:buFontTx/>
              <a:buNone/>
            </a:pPr>
            <a:endParaRPr lang="ca-ES" sz="2800" dirty="0"/>
          </a:p>
        </p:txBody>
      </p:sp>
      <p:sp>
        <p:nvSpPr>
          <p:cNvPr id="2" name="Rectángulo 1"/>
          <p:cNvSpPr/>
          <p:nvPr/>
        </p:nvSpPr>
        <p:spPr>
          <a:xfrm>
            <a:off x="539552" y="1196752"/>
            <a:ext cx="7272808" cy="49490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ca-ES" dirty="0">
                <a:latin typeface="Arial" pitchFamily="34" charset="0"/>
                <a:cs typeface="Arial" pitchFamily="34" charset="0"/>
              </a:rPr>
              <a:t/>
            </a:r>
            <a:br>
              <a:rPr lang="ca-ES" dirty="0">
                <a:latin typeface="Arial" pitchFamily="34" charset="0"/>
                <a:cs typeface="Arial" pitchFamily="34" charset="0"/>
              </a:rPr>
            </a:br>
            <a:r>
              <a:rPr lang="ca-ES" dirty="0">
                <a:latin typeface="Arial" pitchFamily="34" charset="0"/>
                <a:cs typeface="Arial" pitchFamily="34" charset="0"/>
              </a:rPr>
              <a:t>La convocatòria es publica al mes de febrer aprox.</a:t>
            </a:r>
            <a:r>
              <a:rPr lang="ca-ES" b="1" dirty="0">
                <a:latin typeface="Calibri" panose="020F0502020204030204" pitchFamily="34" charset="0"/>
              </a:rPr>
              <a:t> </a:t>
            </a:r>
            <a:r>
              <a:rPr lang="ca-ES" dirty="0">
                <a:latin typeface="Calibri" panose="020F0502020204030204" pitchFamily="34" charset="0"/>
              </a:rPr>
              <a:t>i no forma part de la Convocatòria Única</a:t>
            </a:r>
            <a:r>
              <a:rPr lang="ca-ES" b="1" dirty="0">
                <a:latin typeface="Calibri" panose="020F0502020204030204" pitchFamily="34" charset="0"/>
              </a:rPr>
              <a:t/>
            </a:r>
            <a:br>
              <a:rPr lang="ca-ES" b="1" dirty="0">
                <a:latin typeface="Calibri" panose="020F0502020204030204" pitchFamily="34" charset="0"/>
              </a:rPr>
            </a:br>
            <a:endParaRPr lang="ca-ES" b="1" dirty="0">
              <a:latin typeface="Calibri" panose="020F050202020403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ca-ES" b="1" dirty="0">
                <a:latin typeface="Calibri" panose="020F0502020204030204" pitchFamily="34" charset="0"/>
              </a:rPr>
              <a:t>Requisits segons convocatòria anterior:</a:t>
            </a:r>
          </a:p>
          <a:p>
            <a:pPr>
              <a:lnSpc>
                <a:spcPct val="80000"/>
              </a:lnSpc>
              <a:defRPr/>
            </a:pPr>
            <a:endParaRPr lang="ca-ES" sz="1200" dirty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a-ES" dirty="0">
                <a:latin typeface="Calibri" panose="020F0502020204030204" pitchFamily="34" charset="0"/>
                <a:cs typeface="Calibri" panose="020F0502020204030204" pitchFamily="34" charset="0"/>
              </a:rPr>
              <a:t>Estar matriculat/</a:t>
            </a:r>
            <a:r>
              <a:rPr lang="ca-ES" dirty="0" err="1">
                <a:latin typeface="Calibri" panose="020F0502020204030204" pitchFamily="34" charset="0"/>
                <a:cs typeface="Calibri" panose="020F0502020204030204" pitchFamily="34" charset="0"/>
              </a:rPr>
              <a:t>ada</a:t>
            </a:r>
            <a:r>
              <a:rPr lang="ca-ES" dirty="0">
                <a:latin typeface="Calibri" panose="020F0502020204030204" pitchFamily="34" charset="0"/>
                <a:cs typeface="Calibri" panose="020F0502020204030204" pitchFamily="34" charset="0"/>
              </a:rPr>
              <a:t> el curs 2020/21 i el 2021/22.</a:t>
            </a:r>
            <a:br>
              <a:rPr lang="ca-ES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ca-E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a-ES" dirty="0">
                <a:latin typeface="Calibri" panose="020F0502020204030204" pitchFamily="34" charset="0"/>
                <a:cs typeface="Calibri" panose="020F0502020204030204" pitchFamily="34" charset="0"/>
              </a:rPr>
              <a:t>En data 30 de setembre, tenir un mínim de 45 </a:t>
            </a:r>
            <a:r>
              <a:rPr lang="ca-ES" dirty="0" err="1">
                <a:latin typeface="Calibri" panose="020F0502020204030204" pitchFamily="34" charset="0"/>
                <a:cs typeface="Calibri" panose="020F0502020204030204" pitchFamily="34" charset="0"/>
              </a:rPr>
              <a:t>cr</a:t>
            </a:r>
            <a:r>
              <a:rPr lang="ca-ES" dirty="0">
                <a:latin typeface="Calibri" panose="020F0502020204030204" pitchFamily="34" charset="0"/>
                <a:cs typeface="Calibri" panose="020F0502020204030204" pitchFamily="34" charset="0"/>
              </a:rPr>
              <a:t>. superats i tenir matriculats 30 </a:t>
            </a:r>
            <a:r>
              <a:rPr lang="ca-ES" dirty="0" err="1">
                <a:latin typeface="Calibri" panose="020F0502020204030204" pitchFamily="34" charset="0"/>
                <a:cs typeface="Calibri" panose="020F0502020204030204" pitchFamily="34" charset="0"/>
              </a:rPr>
              <a:t>cr</a:t>
            </a:r>
            <a:r>
              <a:rPr lang="ca-ES" dirty="0">
                <a:latin typeface="Calibri" panose="020F0502020204030204" pitchFamily="34" charset="0"/>
                <a:cs typeface="Calibri" panose="020F0502020204030204" pitchFamily="34" charset="0"/>
              </a:rPr>
              <a:t>. més.</a:t>
            </a:r>
            <a:br>
              <a:rPr lang="ca-ES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s-E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a-ES" dirty="0">
                <a:latin typeface="Calibri" panose="020F0502020204030204" pitchFamily="34" charset="0"/>
                <a:cs typeface="Calibri" panose="020F0502020204030204" pitchFamily="34" charset="0"/>
              </a:rPr>
              <a:t>9 mesos </a:t>
            </a:r>
            <a:r>
              <a:rPr lang="ca-ES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mínim</a:t>
            </a:r>
            <a:r>
              <a:rPr lang="ca-ES" dirty="0">
                <a:latin typeface="Calibri" panose="020F0502020204030204" pitchFamily="34" charset="0"/>
                <a:cs typeface="Calibri" panose="020F0502020204030204" pitchFamily="34" charset="0"/>
              </a:rPr>
              <a:t> de 45 crèdits a destinació</a:t>
            </a:r>
            <a:br>
              <a:rPr lang="ca-ES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ca-E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a-ES" dirty="0">
                <a:latin typeface="Calibri" panose="020F0502020204030204" pitchFamily="34" charset="0"/>
                <a:cs typeface="Calibri" panose="020F0502020204030204" pitchFamily="34" charset="0"/>
              </a:rPr>
              <a:t>5 mesos </a:t>
            </a:r>
            <a:r>
              <a:rPr lang="ca-ES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mínim </a:t>
            </a:r>
            <a:r>
              <a:rPr lang="ca-ES" dirty="0">
                <a:latin typeface="Calibri" panose="020F0502020204030204" pitchFamily="34" charset="0"/>
                <a:cs typeface="Calibri" panose="020F0502020204030204" pitchFamily="34" charset="0"/>
              </a:rPr>
              <a:t> 24 crèdits a destinació o necessaris per finalitzar estudis</a:t>
            </a:r>
            <a:r>
              <a:rPr lang="es-ES_tradnl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s-ES_tradn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s-ES_tradnl" dirty="0">
                <a:latin typeface="Calibri" panose="020F0502020204030204" pitchFamily="34" charset="0"/>
                <a:cs typeface="Calibri" panose="020F0502020204030204" pitchFamily="34" charset="0"/>
              </a:rPr>
              <a:t>No es </a:t>
            </a:r>
            <a:r>
              <a:rPr lang="es-ES_tradnl" dirty="0" err="1">
                <a:latin typeface="Calibri" panose="020F0502020204030204" pitchFamily="34" charset="0"/>
                <a:cs typeface="Calibri" panose="020F0502020204030204" pitchFamily="34" charset="0"/>
              </a:rPr>
              <a:t>pot</a:t>
            </a:r>
            <a:r>
              <a:rPr lang="es-ES_tradnl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_tradnl" dirty="0" err="1">
                <a:latin typeface="Calibri" panose="020F0502020204030204" pitchFamily="34" charset="0"/>
                <a:cs typeface="Calibri" panose="020F0502020204030204" pitchFamily="34" charset="0"/>
              </a:rPr>
              <a:t>sol·licitar</a:t>
            </a:r>
            <a:r>
              <a:rPr lang="es-ES_tradnl" dirty="0">
                <a:latin typeface="Calibri" panose="020F0502020204030204" pitchFamily="34" charset="0"/>
                <a:cs typeface="Calibri" panose="020F0502020204030204" pitchFamily="34" charset="0"/>
              </a:rPr>
              <a:t> repetir </a:t>
            </a:r>
            <a:r>
              <a:rPr lang="es-ES_tradnl" dirty="0" err="1">
                <a:latin typeface="Calibri" panose="020F0502020204030204" pitchFamily="34" charset="0"/>
                <a:cs typeface="Calibri" panose="020F0502020204030204" pitchFamily="34" charset="0"/>
              </a:rPr>
              <a:t>universitat</a:t>
            </a:r>
            <a:r>
              <a:rPr lang="es-ES_tradnl" dirty="0">
                <a:latin typeface="Calibri" panose="020F0502020204030204" pitchFamily="34" charset="0"/>
                <a:cs typeface="Calibri" panose="020F0502020204030204" pitchFamily="34" charset="0"/>
              </a:rPr>
              <a:t> ni </a:t>
            </a:r>
            <a:r>
              <a:rPr lang="es-ES_tradnl" dirty="0" err="1">
                <a:latin typeface="Calibri" panose="020F0502020204030204" pitchFamily="34" charset="0"/>
                <a:cs typeface="Calibri" panose="020F0502020204030204" pitchFamily="34" charset="0"/>
              </a:rPr>
              <a:t>fer</a:t>
            </a:r>
            <a:r>
              <a:rPr lang="es-ES_tradnl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_tradnl" dirty="0" err="1">
                <a:latin typeface="Calibri" panose="020F0502020204030204" pitchFamily="34" charset="0"/>
                <a:cs typeface="Calibri" panose="020F0502020204030204" pitchFamily="34" charset="0"/>
              </a:rPr>
              <a:t>més</a:t>
            </a:r>
            <a:r>
              <a:rPr lang="es-ES_tradnl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_tradnl" dirty="0" err="1">
                <a:latin typeface="Calibri" panose="020F0502020204030204" pitchFamily="34" charset="0"/>
                <a:cs typeface="Calibri" panose="020F0502020204030204" pitchFamily="34" charset="0"/>
              </a:rPr>
              <a:t>d’un</a:t>
            </a:r>
            <a:r>
              <a:rPr lang="es-ES_tradnl" dirty="0">
                <a:latin typeface="Calibri" panose="020F0502020204030204" pitchFamily="34" charset="0"/>
                <a:cs typeface="Calibri" panose="020F0502020204030204" pitchFamily="34" charset="0"/>
              </a:rPr>
              <a:t> SICUE en un </a:t>
            </a:r>
            <a:r>
              <a:rPr lang="es-ES_tradnl" dirty="0" err="1">
                <a:latin typeface="Calibri" panose="020F0502020204030204" pitchFamily="34" charset="0"/>
                <a:cs typeface="Calibri" panose="020F0502020204030204" pitchFamily="34" charset="0"/>
              </a:rPr>
              <a:t>curs</a:t>
            </a:r>
            <a:r>
              <a:rPr lang="es-ES_tradnl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_tradnl" dirty="0" err="1">
                <a:latin typeface="Calibri" panose="020F0502020204030204" pitchFamily="34" charset="0"/>
                <a:cs typeface="Calibri" panose="020F0502020204030204" pitchFamily="34" charset="0"/>
              </a:rPr>
              <a:t>acadèmic</a:t>
            </a:r>
            <a:endParaRPr lang="es-E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543129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620688"/>
            <a:ext cx="8640763" cy="1512168"/>
          </a:xfrm>
        </p:spPr>
        <p:txBody>
          <a:bodyPr/>
          <a:lstStyle/>
          <a:p>
            <a:pPr algn="ctr"/>
            <a:r>
              <a:rPr lang="ca-ES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Destinacions SICUE</a:t>
            </a:r>
            <a:br>
              <a:rPr lang="ca-ES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</a:br>
            <a:r>
              <a:rPr lang="ca-ES" sz="2000" dirty="0">
                <a:latin typeface="Arial" pitchFamily="34" charset="0"/>
                <a:cs typeface="Arial" pitchFamily="34" charset="0"/>
              </a:rPr>
              <a:t>No entren a la Convocatòria única. </a:t>
            </a:r>
            <a:br>
              <a:rPr lang="ca-ES" sz="2000" dirty="0">
                <a:latin typeface="Arial" pitchFamily="34" charset="0"/>
                <a:cs typeface="Arial" pitchFamily="34" charset="0"/>
              </a:rPr>
            </a:br>
            <a:r>
              <a:rPr lang="ca-ES" sz="2000" dirty="0">
                <a:latin typeface="Arial" pitchFamily="34" charset="0"/>
                <a:cs typeface="Arial" pitchFamily="34" charset="0"/>
              </a:rPr>
              <a:t>La Convocatòria SICUE es publica al mes de febrer aprox.</a:t>
            </a:r>
            <a:br>
              <a:rPr lang="ca-ES" sz="2000" dirty="0">
                <a:latin typeface="Arial" pitchFamily="34" charset="0"/>
                <a:cs typeface="Arial" pitchFamily="34" charset="0"/>
              </a:rPr>
            </a:br>
            <a:r>
              <a:rPr lang="ca-ES" sz="2000" dirty="0">
                <a:latin typeface="Arial" pitchFamily="34" charset="0"/>
                <a:cs typeface="Arial" pitchFamily="34" charset="0"/>
              </a:rPr>
              <a:t/>
            </a:r>
            <a:br>
              <a:rPr lang="ca-ES" sz="2000" dirty="0">
                <a:latin typeface="Arial" pitchFamily="34" charset="0"/>
                <a:cs typeface="Arial" pitchFamily="34" charset="0"/>
              </a:rPr>
            </a:br>
            <a:endParaRPr lang="ca-E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484784"/>
            <a:ext cx="8229600" cy="2376264"/>
          </a:xfrm>
        </p:spPr>
        <p:txBody>
          <a:bodyPr/>
          <a:lstStyle/>
          <a:p>
            <a:pPr marL="0" indent="0" algn="just">
              <a:lnSpc>
                <a:spcPct val="80000"/>
              </a:lnSpc>
              <a:buNone/>
            </a:pPr>
            <a:r>
              <a:rPr lang="es-ES" sz="1600" dirty="0"/>
              <a:t>  </a:t>
            </a:r>
          </a:p>
          <a:p>
            <a:pPr algn="just">
              <a:lnSpc>
                <a:spcPct val="80000"/>
              </a:lnSpc>
              <a:buFontTx/>
              <a:buNone/>
            </a:pPr>
            <a:endParaRPr lang="es-ES" sz="2800" dirty="0"/>
          </a:p>
          <a:p>
            <a:pPr algn="just">
              <a:lnSpc>
                <a:spcPct val="80000"/>
              </a:lnSpc>
              <a:buFontTx/>
              <a:buNone/>
            </a:pPr>
            <a:endParaRPr lang="es-ES" sz="2800" dirty="0"/>
          </a:p>
          <a:p>
            <a:pPr algn="just">
              <a:lnSpc>
                <a:spcPct val="80000"/>
              </a:lnSpc>
              <a:buFontTx/>
              <a:buNone/>
            </a:pPr>
            <a:endParaRPr lang="es-ES" sz="2800" dirty="0"/>
          </a:p>
          <a:p>
            <a:pPr algn="just">
              <a:lnSpc>
                <a:spcPct val="80000"/>
              </a:lnSpc>
              <a:buFontTx/>
              <a:buNone/>
            </a:pPr>
            <a:endParaRPr lang="es-ES" sz="2800" dirty="0"/>
          </a:p>
          <a:p>
            <a:pPr algn="just">
              <a:lnSpc>
                <a:spcPct val="80000"/>
              </a:lnSpc>
              <a:buFontTx/>
              <a:buNone/>
            </a:pPr>
            <a:endParaRPr lang="es-ES" sz="2800" dirty="0"/>
          </a:p>
          <a:p>
            <a:pPr>
              <a:lnSpc>
                <a:spcPct val="80000"/>
              </a:lnSpc>
              <a:buFontTx/>
              <a:buNone/>
            </a:pPr>
            <a:endParaRPr lang="es-ES" sz="2800" dirty="0"/>
          </a:p>
          <a:p>
            <a:pPr>
              <a:lnSpc>
                <a:spcPct val="80000"/>
              </a:lnSpc>
              <a:buFontTx/>
              <a:buNone/>
            </a:pPr>
            <a:endParaRPr lang="es-ES" sz="2800" dirty="0"/>
          </a:p>
          <a:p>
            <a:pPr>
              <a:lnSpc>
                <a:spcPct val="80000"/>
              </a:lnSpc>
              <a:buFontTx/>
              <a:buNone/>
            </a:pPr>
            <a:endParaRPr lang="es-ES" sz="2800" dirty="0"/>
          </a:p>
          <a:p>
            <a:pPr>
              <a:lnSpc>
                <a:spcPct val="80000"/>
              </a:lnSpc>
              <a:buFontTx/>
              <a:buNone/>
            </a:pPr>
            <a:endParaRPr lang="ca-ES" sz="2800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3784017"/>
              </p:ext>
            </p:extLst>
          </p:nvPr>
        </p:nvGraphicFramePr>
        <p:xfrm>
          <a:off x="2423344" y="2252454"/>
          <a:ext cx="4318000" cy="2472690"/>
        </p:xfrm>
        <a:graphic>
          <a:graphicData uri="http://schemas.openxmlformats.org/drawingml/2006/table">
            <a:tbl>
              <a:tblPr/>
              <a:tblGrid>
                <a:gridCol w="4318000">
                  <a:extLst>
                    <a:ext uri="{9D8B030D-6E8A-4147-A177-3AD203B41FA5}">
                      <a16:colId xmlns:a16="http://schemas.microsoft.com/office/drawing/2014/main" val="3868599214"/>
                    </a:ext>
                  </a:extLst>
                </a:gridCol>
              </a:tblGrid>
              <a:tr h="2882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UNIVERSITAT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4121095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Universidad Autónoma de Madrid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0192861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Universidad de Cádiz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1807938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Universidad de Granada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2461358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Universidad de Murcia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540168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Universidad Pública de Navarra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7305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05171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052513"/>
            <a:ext cx="7772400" cy="2664519"/>
          </a:xfrm>
        </p:spPr>
        <p:txBody>
          <a:bodyPr/>
          <a:lstStyle/>
          <a:p>
            <a:r>
              <a:rPr lang="ca-ES" sz="3600" b="1" dirty="0">
                <a:solidFill>
                  <a:schemeClr val="accent2"/>
                </a:solidFill>
                <a:latin typeface="Arial" panose="020B0604020202020204" pitchFamily="34" charset="0"/>
                <a:cs typeface="Arial" pitchFamily="34" charset="0"/>
              </a:rPr>
              <a:t>CONVOCATÒRIA PROGRAMES  D’INTERCANVI CURS 2021/22</a:t>
            </a:r>
            <a:r>
              <a:rPr lang="ca-ES" sz="32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a-ES" sz="32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</a:br>
            <a:r>
              <a:rPr lang="ca-ES" sz="28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Informació sobre la Covid-19</a:t>
            </a:r>
            <a:br>
              <a:rPr lang="ca-ES" sz="28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</a:br>
            <a:r>
              <a:rPr lang="ca-ES" sz="18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Àrea de Relacions Internacionals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7086600" cy="2063080"/>
          </a:xfrm>
        </p:spPr>
        <p:txBody>
          <a:bodyPr/>
          <a:lstStyle/>
          <a:p>
            <a:r>
              <a:rPr lang="es-ES" dirty="0">
                <a:latin typeface="Arial" pitchFamily="34" charset="0"/>
                <a:cs typeface="Arial" pitchFamily="34" charset="0"/>
              </a:rPr>
              <a:t>Informació per </a:t>
            </a:r>
            <a:r>
              <a:rPr lang="es-ES" dirty="0" err="1">
                <a:latin typeface="Arial" pitchFamily="34" charset="0"/>
                <a:cs typeface="Arial" pitchFamily="34" charset="0"/>
              </a:rPr>
              <a:t>fer</a:t>
            </a:r>
            <a:r>
              <a:rPr lang="es-ES" dirty="0"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>
                <a:latin typeface="Arial" pitchFamily="34" charset="0"/>
                <a:cs typeface="Arial" pitchFamily="34" charset="0"/>
              </a:rPr>
              <a:t>front</a:t>
            </a:r>
            <a:r>
              <a:rPr lang="es-ES" dirty="0">
                <a:latin typeface="Arial" pitchFamily="34" charset="0"/>
                <a:cs typeface="Arial" pitchFamily="34" charset="0"/>
              </a:rPr>
              <a:t> a la </a:t>
            </a:r>
            <a:r>
              <a:rPr lang="es-ES" dirty="0" err="1">
                <a:latin typeface="Arial" pitchFamily="34" charset="0"/>
                <a:cs typeface="Arial" pitchFamily="34" charset="0"/>
              </a:rPr>
              <a:t>incertesa</a:t>
            </a:r>
            <a:endParaRPr lang="ca-E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2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938" y="5013176"/>
            <a:ext cx="2044700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61599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725" y="631165"/>
            <a:ext cx="8640763" cy="647353"/>
          </a:xfrm>
        </p:spPr>
        <p:txBody>
          <a:bodyPr/>
          <a:lstStyle/>
          <a:p>
            <a:pPr algn="ctr"/>
            <a:r>
              <a:rPr lang="ca-ES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Destinacions Convocatòria única</a:t>
            </a:r>
            <a:br>
              <a:rPr lang="ca-ES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</a:br>
            <a:r>
              <a:rPr lang="ca-ES" sz="2000" i="1" dirty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Destinacions ERASMUS</a:t>
            </a:r>
            <a:r>
              <a:rPr lang="ca-ES" sz="20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a-ES" sz="20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</a:br>
            <a:endParaRPr lang="ca-ES" sz="320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484784"/>
            <a:ext cx="8229600" cy="2376264"/>
          </a:xfrm>
        </p:spPr>
        <p:txBody>
          <a:bodyPr/>
          <a:lstStyle/>
          <a:p>
            <a:pPr marL="0" indent="0" algn="just">
              <a:lnSpc>
                <a:spcPct val="80000"/>
              </a:lnSpc>
              <a:buNone/>
            </a:pPr>
            <a:endParaRPr lang="es-ES" sz="1600" dirty="0"/>
          </a:p>
          <a:p>
            <a:pPr algn="just">
              <a:lnSpc>
                <a:spcPct val="80000"/>
              </a:lnSpc>
              <a:buFontTx/>
              <a:buNone/>
            </a:pPr>
            <a:endParaRPr lang="es-ES" sz="2800" dirty="0"/>
          </a:p>
          <a:p>
            <a:pPr algn="just">
              <a:lnSpc>
                <a:spcPct val="80000"/>
              </a:lnSpc>
              <a:buFontTx/>
              <a:buNone/>
            </a:pPr>
            <a:endParaRPr lang="es-ES" sz="2800" dirty="0"/>
          </a:p>
          <a:p>
            <a:pPr algn="just">
              <a:lnSpc>
                <a:spcPct val="80000"/>
              </a:lnSpc>
              <a:buFontTx/>
              <a:buNone/>
            </a:pPr>
            <a:endParaRPr lang="es-ES" sz="2800" dirty="0"/>
          </a:p>
          <a:p>
            <a:pPr algn="just">
              <a:lnSpc>
                <a:spcPct val="80000"/>
              </a:lnSpc>
              <a:buFontTx/>
              <a:buNone/>
            </a:pPr>
            <a:endParaRPr lang="es-ES" sz="2800" dirty="0"/>
          </a:p>
          <a:p>
            <a:pPr algn="just">
              <a:lnSpc>
                <a:spcPct val="80000"/>
              </a:lnSpc>
              <a:buFontTx/>
              <a:buNone/>
            </a:pPr>
            <a:endParaRPr lang="es-ES" sz="2800" dirty="0"/>
          </a:p>
          <a:p>
            <a:pPr>
              <a:lnSpc>
                <a:spcPct val="80000"/>
              </a:lnSpc>
              <a:buFontTx/>
              <a:buNone/>
            </a:pPr>
            <a:endParaRPr lang="es-ES" sz="2800" dirty="0"/>
          </a:p>
          <a:p>
            <a:pPr>
              <a:lnSpc>
                <a:spcPct val="80000"/>
              </a:lnSpc>
              <a:buFontTx/>
              <a:buNone/>
            </a:pPr>
            <a:endParaRPr lang="es-ES" sz="2800" dirty="0"/>
          </a:p>
          <a:p>
            <a:pPr>
              <a:lnSpc>
                <a:spcPct val="80000"/>
              </a:lnSpc>
              <a:buFontTx/>
              <a:buNone/>
            </a:pPr>
            <a:endParaRPr lang="es-ES" sz="2800" dirty="0"/>
          </a:p>
          <a:p>
            <a:pPr>
              <a:lnSpc>
                <a:spcPct val="80000"/>
              </a:lnSpc>
              <a:buFontTx/>
              <a:buNone/>
            </a:pPr>
            <a:endParaRPr lang="ca-ES" sz="2800" dirty="0"/>
          </a:p>
        </p:txBody>
      </p:sp>
      <p:sp>
        <p:nvSpPr>
          <p:cNvPr id="4" name="CuadroTexto 3"/>
          <p:cNvSpPr txBox="1"/>
          <p:nvPr/>
        </p:nvSpPr>
        <p:spPr>
          <a:xfrm>
            <a:off x="621903" y="6466930"/>
            <a:ext cx="79208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1100" i="1" dirty="0">
                <a:solidFill>
                  <a:srgbClr val="FF0000"/>
                </a:solidFill>
              </a:rPr>
              <a:t>La mobilitat amb el Regne Unit està condicionada a que segueixi formant part del programa Erasmus + o d’un altre marc legal que s’estableixi per donar cobertura a les mobilitats amb aquest país</a:t>
            </a:r>
          </a:p>
          <a:p>
            <a:endParaRPr lang="ca-ES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624" y="1484784"/>
            <a:ext cx="6218524" cy="4982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23348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260648"/>
            <a:ext cx="9036496" cy="792386"/>
          </a:xfrm>
        </p:spPr>
        <p:txBody>
          <a:bodyPr/>
          <a:lstStyle/>
          <a:p>
            <a:r>
              <a:rPr lang="ca-ES" sz="40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Com afecta la Covid-19 als intercanvis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0" y="1196752"/>
            <a:ext cx="9036496" cy="5040560"/>
          </a:xfrm>
        </p:spPr>
        <p:txBody>
          <a:bodyPr/>
          <a:lstStyle/>
          <a:p>
            <a:pPr lvl="1" algn="just">
              <a:buFont typeface="Wingdings" panose="05000000000000000000" pitchFamily="2" charset="2"/>
              <a:buChar char="Ø"/>
            </a:pPr>
            <a:endParaRPr lang="ca-ES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a-ES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Tancament</a:t>
            </a:r>
            <a:r>
              <a:rPr lang="es-ES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d’algunes</a:t>
            </a:r>
            <a:r>
              <a:rPr lang="es-ES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universitats</a:t>
            </a:r>
            <a:endParaRPr lang="ca-ES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endParaRPr lang="ca-ES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a-ES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Restriccions per a viatjar</a:t>
            </a:r>
          </a:p>
          <a:p>
            <a:pPr marL="457200" lvl="1" indent="0" algn="just">
              <a:buNone/>
            </a:pPr>
            <a:endParaRPr lang="ca-ES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s-ES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Beques i </a:t>
            </a:r>
            <a:r>
              <a:rPr lang="es-ES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ajuts</a:t>
            </a:r>
            <a:endParaRPr lang="es-ES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endParaRPr lang="es-ES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s-ES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Salut i </a:t>
            </a:r>
            <a:r>
              <a:rPr lang="es-ES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intercanvi</a:t>
            </a:r>
            <a:endParaRPr lang="ca-ES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19107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-34023" y="265122"/>
            <a:ext cx="9505056" cy="936402"/>
          </a:xfrm>
        </p:spPr>
        <p:txBody>
          <a:bodyPr/>
          <a:lstStyle/>
          <a:p>
            <a:r>
              <a:rPr lang="ca-ES" sz="36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Tancament d’algunes universitats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0" y="1201524"/>
            <a:ext cx="8568952" cy="4824536"/>
          </a:xfrm>
        </p:spPr>
        <p:txBody>
          <a:bodyPr/>
          <a:lstStyle/>
          <a:p>
            <a:pPr marL="914400" lvl="2" indent="0" algn="just">
              <a:buNone/>
            </a:pPr>
            <a:r>
              <a:rPr lang="ca-E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Covid-19 ha fet que moltes universitats tanquessin els seus campus. Aquest tancament encara és vigent en moltes universitats afectant a les mobilitats del 1r i 2n semestre del curs 2020/21.</a:t>
            </a:r>
          </a:p>
          <a:p>
            <a:pPr marL="914400" lvl="2" indent="0" algn="just">
              <a:buNone/>
            </a:pPr>
            <a:endParaRPr lang="ca-ES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 algn="just">
              <a:buNone/>
            </a:pPr>
            <a:r>
              <a:rPr lang="ca-E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Resposta UAB:</a:t>
            </a:r>
          </a:p>
          <a:p>
            <a:pPr lvl="2" algn="just">
              <a:buFontTx/>
              <a:buChar char="-"/>
            </a:pPr>
            <a:r>
              <a:rPr lang="ca-E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Informar als estudiants amb plaça assignada</a:t>
            </a:r>
          </a:p>
          <a:p>
            <a:pPr lvl="2" algn="just">
              <a:buFontTx/>
              <a:buChar char="-"/>
            </a:pPr>
            <a:r>
              <a:rPr lang="ca-E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Donar opcions per a modificar Mobilitat:</a:t>
            </a:r>
          </a:p>
          <a:p>
            <a:pPr lvl="3" algn="just">
              <a:buFontTx/>
              <a:buChar char="-"/>
            </a:pPr>
            <a:r>
              <a:rPr lang="ca-E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Modificacions del període d’estada</a:t>
            </a:r>
          </a:p>
          <a:p>
            <a:pPr lvl="3" algn="just">
              <a:buFontTx/>
              <a:buChar char="-"/>
            </a:pPr>
            <a:r>
              <a:rPr lang="ca-E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Canvi de destinació</a:t>
            </a:r>
          </a:p>
          <a:p>
            <a:pPr marL="914400" lvl="2" indent="0" algn="just">
              <a:buNone/>
            </a:pP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endParaRPr lang="ca-E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endParaRPr lang="ca-E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s-ES" dirty="0"/>
          </a:p>
          <a:p>
            <a:pPr lvl="1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406008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-34023" y="265122"/>
            <a:ext cx="9505056" cy="936402"/>
          </a:xfrm>
        </p:spPr>
        <p:txBody>
          <a:bodyPr/>
          <a:lstStyle/>
          <a:p>
            <a:r>
              <a:rPr lang="ca-ES" sz="36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Restriccions per a viatjar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0" y="1201524"/>
            <a:ext cx="8568952" cy="4824536"/>
          </a:xfrm>
        </p:spPr>
        <p:txBody>
          <a:bodyPr/>
          <a:lstStyle/>
          <a:p>
            <a:pPr lvl="1" algn="just">
              <a:buFont typeface="Wingdings" panose="05000000000000000000" pitchFamily="2" charset="2"/>
              <a:buChar char="§"/>
            </a:pPr>
            <a:endParaRPr lang="ca-ES" sz="20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ca-ES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https://reopen.europa.eu/es/</a:t>
            </a:r>
          </a:p>
          <a:p>
            <a:pPr marL="914400" lvl="2" indent="0" algn="just">
              <a:buNone/>
            </a:pP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(Informació de viatges entre països de la UE)</a:t>
            </a:r>
          </a:p>
          <a:p>
            <a:pPr marL="914400" lvl="2" indent="0" algn="just">
              <a:spcBef>
                <a:spcPts val="0"/>
              </a:spcBef>
              <a:buNone/>
            </a:pPr>
            <a:endParaRPr lang="ca-E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s-ES" dirty="0">
                <a:solidFill>
                  <a:srgbClr val="0070C0"/>
                </a:solidFill>
              </a:rPr>
              <a:t>http://www.exteriores.gob.es/Portal/es/ServiciosAlCiudadano/SiViajasAlExtranjero/Paginas/Inicio.aspx</a:t>
            </a:r>
          </a:p>
          <a:p>
            <a:pPr marL="914400" lvl="2" indent="0">
              <a:buNone/>
            </a:pP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(Informació de viatges a tot el món)</a:t>
            </a:r>
          </a:p>
          <a:p>
            <a:pPr marL="914400" lvl="2" indent="0">
              <a:spcBef>
                <a:spcPts val="0"/>
              </a:spcBef>
              <a:buNone/>
            </a:pPr>
            <a:endParaRPr lang="es-E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s-ES" sz="2000" dirty="0">
                <a:solidFill>
                  <a:srgbClr val="0070C0"/>
                </a:solidFill>
              </a:rPr>
              <a:t>https://www.uab.cat/web/mobilitat-i-intercanvi-internacional/international-support-service/viatjar-a-l-estranger-1345819295478.html</a:t>
            </a:r>
          </a:p>
          <a:p>
            <a:pPr marL="457200" lvl="1" indent="0">
              <a:buNone/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	(Informació útil per a viatjar a l’estranger)</a:t>
            </a:r>
          </a:p>
          <a:p>
            <a:pPr lvl="2"/>
            <a:endParaRPr lang="ca-E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endParaRPr lang="ca-E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s-ES" dirty="0"/>
          </a:p>
          <a:p>
            <a:pPr lvl="1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111714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-34023" y="265122"/>
            <a:ext cx="9505056" cy="936402"/>
          </a:xfrm>
        </p:spPr>
        <p:txBody>
          <a:bodyPr/>
          <a:lstStyle/>
          <a:p>
            <a:r>
              <a:rPr lang="ca-ES" sz="36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Beques i ajuts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0" y="1201524"/>
            <a:ext cx="8568952" cy="4824536"/>
          </a:xfrm>
        </p:spPr>
        <p:txBody>
          <a:bodyPr/>
          <a:lstStyle/>
          <a:p>
            <a:pPr marL="457200" lvl="1" indent="0" algn="just">
              <a:buNone/>
            </a:pPr>
            <a:r>
              <a:rPr lang="ca-ES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La pandèmia ha afectat a la manera com s’adjudiquen els ajuts? Sí, de manera positiva</a:t>
            </a:r>
          </a:p>
          <a:p>
            <a:pPr marL="457200" lvl="1" indent="0" algn="just">
              <a:buNone/>
            </a:pPr>
            <a:endParaRPr lang="ca-ES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1" algn="just">
              <a:buFontTx/>
              <a:buChar char="-"/>
            </a:pPr>
            <a:r>
              <a:rPr lang="ca-ES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S’han ampliat els supòsits d’elegibilitat per tenir la beca, acceptant-se les mobilitats </a:t>
            </a:r>
            <a:r>
              <a:rPr lang="ca-ES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blended</a:t>
            </a:r>
            <a:r>
              <a:rPr lang="ca-ES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i virtuals, sempre que hi hagi desplaçament al país de destí mentre es realitza la Mobilitat i durant el període mínim contemplat per la beca.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endParaRPr lang="ca-E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endParaRPr lang="ca-E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s-ES" dirty="0"/>
          </a:p>
          <a:p>
            <a:pPr lvl="1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579957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-34023" y="265122"/>
            <a:ext cx="9505056" cy="936402"/>
          </a:xfrm>
        </p:spPr>
        <p:txBody>
          <a:bodyPr/>
          <a:lstStyle/>
          <a:p>
            <a:r>
              <a:rPr lang="ca-ES" sz="36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Salut i intercanvi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-252536" y="1201524"/>
            <a:ext cx="9217024" cy="4824536"/>
          </a:xfrm>
        </p:spPr>
        <p:txBody>
          <a:bodyPr/>
          <a:lstStyle/>
          <a:p>
            <a:pPr lvl="1" algn="just">
              <a:buFont typeface="Wingdings" panose="05000000000000000000" pitchFamily="2" charset="2"/>
              <a:buChar char="§"/>
            </a:pPr>
            <a:endParaRPr lang="ca-ES" sz="20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s-E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a-E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a estades a la UE: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ca-E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Targeta Sanitària Europea cobreix la Covid-19</a:t>
            </a:r>
          </a:p>
          <a:p>
            <a:pPr lvl="2" algn="just">
              <a:buFont typeface="Wingdings" panose="05000000000000000000" pitchFamily="2" charset="2"/>
              <a:buChar char="§"/>
            </a:pPr>
            <a:endParaRPr lang="ca-E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ca-ES" sz="3200" dirty="0">
                <a:latin typeface="Arial" panose="020B0604020202020204" pitchFamily="34" charset="0"/>
                <a:cs typeface="Arial" panose="020B0604020202020204" pitchFamily="34" charset="0"/>
              </a:rPr>
              <a:t> Per a estades fora de la UE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ca-ES" sz="2800" dirty="0">
                <a:latin typeface="Arial" panose="020B0604020202020204" pitchFamily="34" charset="0"/>
                <a:cs typeface="Arial" panose="020B0604020202020204" pitchFamily="34" charset="0"/>
              </a:rPr>
              <a:t>És obligatori que l’alumnat estigui cobert per una assegurança que cobreixi despeses fins a 300.000€ (import de l’assegurança, 300€)</a:t>
            </a:r>
          </a:p>
          <a:p>
            <a:pPr lvl="2"/>
            <a:endParaRPr lang="ca-E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s-ES" dirty="0"/>
          </a:p>
          <a:p>
            <a:pPr lvl="1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954138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ítol 1"/>
          <p:cNvSpPr>
            <a:spLocks noGrp="1"/>
          </p:cNvSpPr>
          <p:nvPr>
            <p:ph type="title"/>
          </p:nvPr>
        </p:nvSpPr>
        <p:spPr>
          <a:xfrm>
            <a:off x="1331640" y="980728"/>
            <a:ext cx="5760640" cy="720080"/>
          </a:xfrm>
        </p:spPr>
        <p:txBody>
          <a:bodyPr/>
          <a:lstStyle/>
          <a:p>
            <a:pPr algn="ctr"/>
            <a:r>
              <a:rPr lang="es-ES_tradnl" sz="3200" dirty="0" err="1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Recordatori</a:t>
            </a:r>
            <a:endParaRPr lang="es-ES_tradnl" sz="320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339" name="Contenidor de contingut 2"/>
          <p:cNvSpPr>
            <a:spLocks noGrp="1"/>
          </p:cNvSpPr>
          <p:nvPr>
            <p:ph idx="1"/>
          </p:nvPr>
        </p:nvSpPr>
        <p:spPr>
          <a:xfrm>
            <a:off x="683568" y="1700808"/>
            <a:ext cx="7772400" cy="4754562"/>
          </a:xfrm>
        </p:spPr>
        <p:txBody>
          <a:bodyPr/>
          <a:lstStyle/>
          <a:p>
            <a:pPr algn="ctr"/>
            <a:endParaRPr lang="es-ES" dirty="0"/>
          </a:p>
          <a:p>
            <a:pPr marL="0" indent="0" algn="ctr">
              <a:buNone/>
            </a:pPr>
            <a:r>
              <a:rPr lang="ca-ES" sz="2800" dirty="0">
                <a:latin typeface="Arial" pitchFamily="34" charset="0"/>
                <a:cs typeface="Arial" pitchFamily="34" charset="0"/>
              </a:rPr>
              <a:t>Totes les comunicacions de la UAB als estudiants es faran mitjançant el correu electrònic institucional</a:t>
            </a:r>
          </a:p>
          <a:p>
            <a:pPr marL="0" indent="0" algn="ctr">
              <a:buNone/>
            </a:pPr>
            <a:r>
              <a:rPr lang="ca-ES" sz="2800" dirty="0">
                <a:latin typeface="Arial" pitchFamily="34" charset="0"/>
                <a:cs typeface="Arial" pitchFamily="34" charset="0"/>
              </a:rPr>
              <a:t> </a:t>
            </a:r>
            <a:r>
              <a:rPr lang="ca-E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  <a:hlinkClick r:id="rId2"/>
              </a:rPr>
              <a:t>nom.cognom@e-campus.uab.cat</a:t>
            </a:r>
            <a:r>
              <a:rPr lang="ca-E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 </a:t>
            </a:r>
            <a:endParaRPr lang="es-ES" sz="28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781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627784" y="620688"/>
            <a:ext cx="4027984" cy="792088"/>
          </a:xfrm>
        </p:spPr>
        <p:txBody>
          <a:bodyPr/>
          <a:lstStyle/>
          <a:p>
            <a:r>
              <a:rPr lang="ca-ES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Tota la informació a: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331640"/>
            <a:ext cx="8568952" cy="4905672"/>
          </a:xfrm>
        </p:spPr>
        <p:txBody>
          <a:bodyPr/>
          <a:lstStyle/>
          <a:p>
            <a:pPr algn="ctr">
              <a:buFontTx/>
              <a:buNone/>
            </a:pPr>
            <a:endParaRPr lang="es-ES" sz="1200" dirty="0"/>
          </a:p>
          <a:p>
            <a:pPr algn="ctr">
              <a:buFontTx/>
              <a:buNone/>
            </a:pPr>
            <a:r>
              <a:rPr lang="es-ES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Web de la UAB</a:t>
            </a:r>
          </a:p>
          <a:p>
            <a:pPr algn="ctr">
              <a:buNone/>
            </a:pPr>
            <a:r>
              <a:rPr lang="ca-ES" sz="2500" dirty="0">
                <a:latin typeface="Arial" pitchFamily="34" charset="0"/>
                <a:cs typeface="Arial" pitchFamily="34" charset="0"/>
                <a:hlinkClick r:id="rId2"/>
              </a:rPr>
              <a:t>Programes de Mobilitat i Intercanvi Internacional</a:t>
            </a:r>
            <a:endParaRPr lang="ca-ES" sz="2000" b="1" i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FontTx/>
              <a:buNone/>
            </a:pPr>
            <a:endParaRPr lang="es-ES" sz="2400" b="1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FontTx/>
              <a:buNone/>
            </a:pPr>
            <a:r>
              <a:rPr lang="es-ES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Web de la Facultat Medicina</a:t>
            </a:r>
          </a:p>
          <a:p>
            <a:pPr algn="ctr">
              <a:buNone/>
            </a:pPr>
            <a:r>
              <a:rPr lang="ca-ES" sz="2500" i="1" dirty="0">
                <a:latin typeface="Arial" pitchFamily="34" charset="0"/>
                <a:cs typeface="Arial" pitchFamily="34" charset="0"/>
              </a:rPr>
              <a:t>Apartat</a:t>
            </a:r>
            <a:r>
              <a:rPr lang="ca-ES" sz="2500" b="1" i="1" dirty="0">
                <a:latin typeface="Arial" pitchFamily="34" charset="0"/>
                <a:cs typeface="Arial" pitchFamily="34" charset="0"/>
              </a:rPr>
              <a:t>  </a:t>
            </a:r>
            <a:r>
              <a:rPr lang="ca-ES" sz="2500" dirty="0">
                <a:latin typeface="Arial" pitchFamily="34" charset="0"/>
                <a:cs typeface="Arial" pitchFamily="34" charset="0"/>
                <a:hlinkClick r:id="rId3"/>
              </a:rPr>
              <a:t>“Mobilitat Internacional”</a:t>
            </a:r>
            <a:r>
              <a:rPr lang="ca-ES" sz="2800" i="1" dirty="0">
                <a:latin typeface="Arial" pitchFamily="34" charset="0"/>
                <a:cs typeface="Arial" pitchFamily="34" charset="0"/>
                <a:hlinkClick r:id="rId3"/>
              </a:rPr>
              <a:t> </a:t>
            </a:r>
            <a:r>
              <a:rPr lang="ca-ES" sz="2000" i="1" dirty="0">
                <a:latin typeface="Arial" pitchFamily="34" charset="0"/>
                <a:cs typeface="Arial" pitchFamily="34" charset="0"/>
              </a:rPr>
              <a:t>(enllaç actiu)</a:t>
            </a:r>
            <a:endParaRPr lang="ca-ES" sz="2000" i="1" dirty="0">
              <a:hlinkClick r:id="rId4"/>
            </a:endParaRPr>
          </a:p>
          <a:p>
            <a:pPr algn="ctr">
              <a:buNone/>
            </a:pPr>
            <a:endParaRPr lang="ca-ES" sz="2500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s-ES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E-mail Intercanvis</a:t>
            </a:r>
          </a:p>
          <a:p>
            <a:pPr algn="ctr">
              <a:buNone/>
            </a:pPr>
            <a:r>
              <a:rPr lang="es-ES" sz="2400" dirty="0">
                <a:latin typeface="Arial" pitchFamily="34" charset="0"/>
                <a:cs typeface="Arial" pitchFamily="34" charset="0"/>
                <a:hlinkClick r:id="rId5"/>
              </a:rPr>
              <a:t>Intercanvis.medicina@uab.cat</a:t>
            </a:r>
            <a:r>
              <a:rPr lang="es-ES" sz="2400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>
              <a:buNone/>
            </a:pPr>
            <a:endParaRPr lang="ca-ES" sz="2400" i="1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ca-ES" b="1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3331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61962" y="631165"/>
            <a:ext cx="8640763" cy="647353"/>
          </a:xfrm>
        </p:spPr>
        <p:txBody>
          <a:bodyPr/>
          <a:lstStyle/>
          <a:p>
            <a:pPr algn="ctr"/>
            <a:r>
              <a:rPr lang="ca-ES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Destinacions Convocatòria única</a:t>
            </a:r>
            <a:br>
              <a:rPr lang="ca-ES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</a:br>
            <a:r>
              <a:rPr lang="ca-ES" sz="2000" i="1" dirty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Destinacions UAB Exchange </a:t>
            </a:r>
            <a:r>
              <a:rPr lang="ca-ES" sz="2000" i="1" dirty="0" err="1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programme</a:t>
            </a:r>
            <a:endParaRPr lang="ca-ES" sz="2000" i="1" dirty="0">
              <a:solidFill>
                <a:srgbClr val="33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484784"/>
            <a:ext cx="8229600" cy="2376264"/>
          </a:xfrm>
        </p:spPr>
        <p:txBody>
          <a:bodyPr/>
          <a:lstStyle/>
          <a:p>
            <a:pPr marL="0" indent="0" algn="just">
              <a:lnSpc>
                <a:spcPct val="80000"/>
              </a:lnSpc>
              <a:buNone/>
            </a:pPr>
            <a:endParaRPr lang="es-ES" sz="1600" dirty="0"/>
          </a:p>
          <a:p>
            <a:pPr algn="just">
              <a:lnSpc>
                <a:spcPct val="80000"/>
              </a:lnSpc>
              <a:buFontTx/>
              <a:buNone/>
            </a:pPr>
            <a:endParaRPr lang="es-ES" sz="2800" dirty="0"/>
          </a:p>
          <a:p>
            <a:pPr algn="just">
              <a:lnSpc>
                <a:spcPct val="80000"/>
              </a:lnSpc>
              <a:buFontTx/>
              <a:buNone/>
            </a:pPr>
            <a:endParaRPr lang="es-ES" sz="2800" dirty="0"/>
          </a:p>
          <a:p>
            <a:pPr algn="just">
              <a:lnSpc>
                <a:spcPct val="80000"/>
              </a:lnSpc>
              <a:buFontTx/>
              <a:buNone/>
            </a:pPr>
            <a:endParaRPr lang="es-ES" sz="2800" dirty="0"/>
          </a:p>
          <a:p>
            <a:pPr algn="just">
              <a:lnSpc>
                <a:spcPct val="80000"/>
              </a:lnSpc>
              <a:buFontTx/>
              <a:buNone/>
            </a:pPr>
            <a:endParaRPr lang="es-ES" sz="2800" dirty="0"/>
          </a:p>
          <a:p>
            <a:pPr algn="just">
              <a:lnSpc>
                <a:spcPct val="80000"/>
              </a:lnSpc>
              <a:buFontTx/>
              <a:buNone/>
            </a:pPr>
            <a:endParaRPr lang="es-ES" sz="2800" dirty="0"/>
          </a:p>
          <a:p>
            <a:pPr>
              <a:lnSpc>
                <a:spcPct val="80000"/>
              </a:lnSpc>
              <a:buFontTx/>
              <a:buNone/>
            </a:pPr>
            <a:endParaRPr lang="es-ES" sz="2800" dirty="0"/>
          </a:p>
          <a:p>
            <a:pPr>
              <a:lnSpc>
                <a:spcPct val="80000"/>
              </a:lnSpc>
              <a:buFontTx/>
              <a:buNone/>
            </a:pPr>
            <a:endParaRPr lang="es-ES" sz="2800" dirty="0"/>
          </a:p>
          <a:p>
            <a:pPr>
              <a:lnSpc>
                <a:spcPct val="80000"/>
              </a:lnSpc>
              <a:buFontTx/>
              <a:buNone/>
            </a:pPr>
            <a:endParaRPr lang="es-ES" sz="2800" dirty="0"/>
          </a:p>
          <a:p>
            <a:pPr>
              <a:lnSpc>
                <a:spcPct val="80000"/>
              </a:lnSpc>
              <a:buFontTx/>
              <a:buNone/>
            </a:pPr>
            <a:endParaRPr lang="ca-ES" sz="2800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2462212"/>
            <a:ext cx="7653536" cy="2222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7453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3"/>
          <p:cNvSpPr/>
          <p:nvPr/>
        </p:nvSpPr>
        <p:spPr>
          <a:xfrm>
            <a:off x="971600" y="620688"/>
            <a:ext cx="6840760" cy="6924973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s-ES" sz="1200" b="1" dirty="0">
                <a:solidFill>
                  <a:prstClr val="black"/>
                </a:solidFill>
                <a:latin typeface="Century Gothic" panose="020B0502020202020204"/>
              </a:rPr>
              <a:t>Austria</a:t>
            </a:r>
            <a:endParaRPr lang="es-ES" sz="1200" dirty="0">
              <a:solidFill>
                <a:prstClr val="black"/>
              </a:solidFill>
              <a:latin typeface="Century Gothic" panose="020B0502020202020204"/>
            </a:endParaRP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s-ES" sz="1200" b="1" dirty="0" err="1">
                <a:solidFill>
                  <a:prstClr val="black"/>
                </a:solidFill>
                <a:latin typeface="Century Gothic" panose="020B0502020202020204"/>
              </a:rPr>
              <a:t>Fachhochschule</a:t>
            </a:r>
            <a:r>
              <a:rPr lang="es-ES" sz="1200" b="1" dirty="0">
                <a:solidFill>
                  <a:prstClr val="black"/>
                </a:solidFill>
                <a:latin typeface="Century Gothic" panose="020B0502020202020204"/>
              </a:rPr>
              <a:t> </a:t>
            </a:r>
            <a:r>
              <a:rPr lang="es-ES" sz="1200" b="1" dirty="0" err="1">
                <a:solidFill>
                  <a:prstClr val="black"/>
                </a:solidFill>
                <a:latin typeface="Century Gothic" panose="020B0502020202020204"/>
              </a:rPr>
              <a:t>Salzburg</a:t>
            </a:r>
            <a:endParaRPr lang="es-ES" sz="1200" dirty="0">
              <a:solidFill>
                <a:prstClr val="black"/>
              </a:solidFill>
              <a:latin typeface="Century Gothic" panose="020B0502020202020204"/>
            </a:endParaRP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s-ES" sz="1200" dirty="0">
                <a:solidFill>
                  <a:prstClr val="black"/>
                </a:solidFill>
                <a:latin typeface="Century Gothic" panose="020B0502020202020204"/>
              </a:rPr>
              <a:t>​</a:t>
            </a: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s-ES" sz="1200" dirty="0" err="1">
                <a:solidFill>
                  <a:prstClr val="black"/>
                </a:solidFill>
                <a:latin typeface="Century Gothic" panose="020B0502020202020204"/>
              </a:rPr>
              <a:t>Christoph</a:t>
            </a:r>
            <a:r>
              <a:rPr lang="es-ES" sz="1200" dirty="0">
                <a:solidFill>
                  <a:prstClr val="black"/>
                </a:solidFill>
                <a:latin typeface="Century Gothic" panose="020B0502020202020204"/>
              </a:rPr>
              <a:t> </a:t>
            </a:r>
            <a:r>
              <a:rPr lang="es-ES" sz="1200" dirty="0" err="1">
                <a:solidFill>
                  <a:prstClr val="black"/>
                </a:solidFill>
                <a:latin typeface="Century Gothic" panose="020B0502020202020204"/>
              </a:rPr>
              <a:t>Meinhart</a:t>
            </a:r>
            <a:endParaRPr lang="es-ES" sz="1200" dirty="0">
              <a:solidFill>
                <a:prstClr val="black"/>
              </a:solidFill>
              <a:latin typeface="Century Gothic" panose="020B0502020202020204"/>
            </a:endParaRP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s-ES" sz="1200" dirty="0">
                <a:solidFill>
                  <a:prstClr val="black"/>
                </a:solidFill>
                <a:latin typeface="Century Gothic" panose="020B0502020202020204"/>
                <a:hlinkClick r:id="rId2"/>
              </a:rPr>
              <a:t>Christoph.meinhart@fh-salzburg.ac.at</a:t>
            </a:r>
            <a:endParaRPr lang="es-ES" sz="1200" dirty="0">
              <a:solidFill>
                <a:prstClr val="black"/>
              </a:solidFill>
              <a:latin typeface="Century Gothic" panose="020B0502020202020204"/>
            </a:endParaRP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s-ES" sz="1200" dirty="0" err="1">
                <a:solidFill>
                  <a:prstClr val="black"/>
                </a:solidFill>
                <a:latin typeface="Century Gothic" panose="020B0502020202020204"/>
              </a:rPr>
              <a:t>Babette</a:t>
            </a:r>
            <a:r>
              <a:rPr lang="es-ES" sz="1200" dirty="0">
                <a:solidFill>
                  <a:prstClr val="black"/>
                </a:solidFill>
                <a:latin typeface="Century Gothic" panose="020B0502020202020204"/>
              </a:rPr>
              <a:t> </a:t>
            </a:r>
            <a:r>
              <a:rPr lang="es-ES" sz="1200" dirty="0" err="1">
                <a:solidFill>
                  <a:prstClr val="black"/>
                </a:solidFill>
                <a:latin typeface="Century Gothic" panose="020B0502020202020204"/>
              </a:rPr>
              <a:t>Grabner</a:t>
            </a:r>
            <a:endParaRPr lang="es-ES" sz="1200" dirty="0">
              <a:solidFill>
                <a:prstClr val="black"/>
              </a:solidFill>
              <a:latin typeface="Century Gothic" panose="020B0502020202020204"/>
            </a:endParaRP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s-ES" sz="1200" dirty="0">
                <a:solidFill>
                  <a:prstClr val="black"/>
                </a:solidFill>
                <a:latin typeface="Century Gothic" panose="020B0502020202020204"/>
                <a:hlinkClick r:id="rId3"/>
              </a:rPr>
              <a:t>babette.grabner@fh-salzburg.ac.at</a:t>
            </a:r>
            <a:endParaRPr lang="es-ES" sz="1200" dirty="0">
              <a:solidFill>
                <a:prstClr val="black"/>
              </a:solidFill>
              <a:latin typeface="Century Gothic" panose="020B0502020202020204"/>
            </a:endParaRP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s-ES" sz="1200" dirty="0">
                <a:solidFill>
                  <a:prstClr val="black"/>
                </a:solidFill>
                <a:latin typeface="Century Gothic" panose="020B0502020202020204"/>
              </a:rPr>
              <a:t>www.fh-salzburg.ac.at</a:t>
            </a: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es-ES" sz="1200" b="1" dirty="0">
              <a:solidFill>
                <a:prstClr val="black"/>
              </a:solidFill>
              <a:latin typeface="Century Gothic" panose="020B0502020202020204"/>
            </a:endParaRP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s-ES" sz="1200" b="1" dirty="0" err="1">
                <a:solidFill>
                  <a:prstClr val="black"/>
                </a:solidFill>
                <a:latin typeface="Century Gothic" panose="020B0502020202020204"/>
              </a:rPr>
              <a:t>Belgium</a:t>
            </a:r>
            <a:endParaRPr lang="es-ES" sz="1200" b="1" dirty="0">
              <a:solidFill>
                <a:prstClr val="black"/>
              </a:solidFill>
              <a:latin typeface="Century Gothic" panose="020B0502020202020204"/>
            </a:endParaRP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s-ES" sz="1200" b="1" dirty="0">
                <a:solidFill>
                  <a:prstClr val="black"/>
                </a:solidFill>
                <a:latin typeface="Century Gothic" panose="020B0502020202020204"/>
              </a:rPr>
              <a:t>PXL </a:t>
            </a:r>
            <a:r>
              <a:rPr lang="es-ES" sz="1200" b="1" dirty="0" err="1">
                <a:solidFill>
                  <a:prstClr val="black"/>
                </a:solidFill>
                <a:latin typeface="Century Gothic" panose="020B0502020202020204"/>
              </a:rPr>
              <a:t>University</a:t>
            </a:r>
            <a:r>
              <a:rPr lang="es-ES" sz="1200" b="1" dirty="0">
                <a:solidFill>
                  <a:prstClr val="black"/>
                </a:solidFill>
                <a:latin typeface="Century Gothic" panose="020B0502020202020204"/>
              </a:rPr>
              <a:t> </a:t>
            </a:r>
            <a:r>
              <a:rPr lang="es-ES" sz="1200" b="1" dirty="0" err="1">
                <a:solidFill>
                  <a:prstClr val="black"/>
                </a:solidFill>
                <a:latin typeface="Century Gothic" panose="020B0502020202020204"/>
              </a:rPr>
              <a:t>College</a:t>
            </a:r>
            <a:endParaRPr lang="es-ES" sz="1200" b="1" dirty="0">
              <a:solidFill>
                <a:prstClr val="black"/>
              </a:solidFill>
              <a:latin typeface="Century Gothic" panose="020B0502020202020204"/>
            </a:endParaRP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es-ES" sz="1200" b="1" dirty="0">
              <a:solidFill>
                <a:prstClr val="black"/>
              </a:solidFill>
              <a:latin typeface="Century Gothic" panose="020B0502020202020204"/>
            </a:endParaRP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s-ES" sz="1200" dirty="0" smtClean="0">
                <a:solidFill>
                  <a:prstClr val="black"/>
                </a:solidFill>
                <a:latin typeface="Century Gothic" panose="020B0502020202020204"/>
              </a:rPr>
              <a:t>Mimi Market</a:t>
            </a:r>
            <a:endParaRPr lang="es-ES" sz="1200" b="1" dirty="0">
              <a:solidFill>
                <a:prstClr val="black"/>
              </a:solidFill>
              <a:latin typeface="Century Gothic" panose="020B0502020202020204"/>
            </a:endParaRPr>
          </a:p>
          <a:p>
            <a:pPr defTabSz="457200"/>
            <a:r>
              <a:rPr lang="es-ES" sz="1200" dirty="0" smtClean="0">
                <a:solidFill>
                  <a:prstClr val="black"/>
                </a:solidFill>
                <a:latin typeface="Century Gothic" panose="020B0502020202020204"/>
                <a:hlinkClick r:id="rId4"/>
              </a:rPr>
              <a:t>Mimi.Market@PXL.BE</a:t>
            </a:r>
            <a:endParaRPr lang="es-ES" sz="1200" dirty="0" smtClean="0">
              <a:solidFill>
                <a:prstClr val="black"/>
              </a:solidFill>
              <a:latin typeface="Century Gothic" panose="020B0502020202020204"/>
            </a:endParaRPr>
          </a:p>
          <a:p>
            <a:pPr defTabSz="457200"/>
            <a:r>
              <a:rPr lang="es-ES" sz="1200" dirty="0" smtClean="0">
                <a:solidFill>
                  <a:prstClr val="black"/>
                </a:solidFill>
                <a:latin typeface="Century Gothic" panose="020B0502020202020204"/>
                <a:hlinkClick r:id="rId5"/>
              </a:rPr>
              <a:t>international@pxl.be</a:t>
            </a:r>
            <a:endParaRPr lang="es-ES" sz="1200" dirty="0" smtClean="0">
              <a:solidFill>
                <a:prstClr val="black"/>
              </a:solidFill>
              <a:latin typeface="Century Gothic" panose="020B0502020202020204"/>
            </a:endParaRPr>
          </a:p>
          <a:p>
            <a:pPr defTabSz="457200"/>
            <a:r>
              <a:rPr lang="es-ES" sz="1200" dirty="0" smtClean="0">
                <a:solidFill>
                  <a:prstClr val="black"/>
                </a:solidFill>
                <a:latin typeface="Century Gothic" panose="020B0502020202020204"/>
              </a:rPr>
              <a:t>www.pxl.be/International.html</a:t>
            </a:r>
            <a:endParaRPr lang="es-ES" sz="1200" dirty="0">
              <a:solidFill>
                <a:prstClr val="black"/>
              </a:solidFill>
              <a:latin typeface="Century Gothic" panose="020B0502020202020204"/>
            </a:endParaRP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es-ES" sz="1200" b="1" dirty="0">
              <a:solidFill>
                <a:prstClr val="black"/>
              </a:solidFill>
              <a:latin typeface="Century Gothic" panose="020B0502020202020204"/>
            </a:endParaRP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es-ES" sz="1200" b="1" dirty="0">
              <a:solidFill>
                <a:prstClr val="black"/>
              </a:solidFill>
              <a:latin typeface="Century Gothic" panose="020B0502020202020204"/>
            </a:endParaRP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s-ES" sz="1200" b="1" dirty="0" err="1">
                <a:solidFill>
                  <a:prstClr val="black"/>
                </a:solidFill>
                <a:latin typeface="Century Gothic" panose="020B0502020202020204"/>
              </a:rPr>
              <a:t>Croatia</a:t>
            </a:r>
            <a:endParaRPr lang="es-ES" sz="1200" dirty="0">
              <a:solidFill>
                <a:prstClr val="black"/>
              </a:solidFill>
              <a:latin typeface="Century Gothic" panose="020B0502020202020204"/>
            </a:endParaRP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s-ES" sz="1200" b="1" dirty="0" err="1">
                <a:solidFill>
                  <a:prstClr val="black"/>
                </a:solidFill>
                <a:latin typeface="Century Gothic" panose="020B0502020202020204"/>
              </a:rPr>
              <a:t>Technical</a:t>
            </a:r>
            <a:r>
              <a:rPr lang="es-ES" sz="1200" b="1" dirty="0">
                <a:solidFill>
                  <a:prstClr val="black"/>
                </a:solidFill>
                <a:latin typeface="Century Gothic" panose="020B0502020202020204"/>
              </a:rPr>
              <a:t> </a:t>
            </a:r>
            <a:r>
              <a:rPr lang="es-ES" sz="1200" b="1" dirty="0" err="1">
                <a:solidFill>
                  <a:prstClr val="black"/>
                </a:solidFill>
                <a:latin typeface="Century Gothic" panose="020B0502020202020204"/>
              </a:rPr>
              <a:t>College</a:t>
            </a:r>
            <a:r>
              <a:rPr lang="es-ES" sz="1200" b="1" dirty="0">
                <a:solidFill>
                  <a:prstClr val="black"/>
                </a:solidFill>
                <a:latin typeface="Century Gothic" panose="020B0502020202020204"/>
              </a:rPr>
              <a:t> </a:t>
            </a:r>
            <a:r>
              <a:rPr lang="es-ES" sz="1200" b="1" dirty="0" err="1">
                <a:solidFill>
                  <a:prstClr val="black"/>
                </a:solidFill>
                <a:latin typeface="Century Gothic" panose="020B0502020202020204"/>
              </a:rPr>
              <a:t>Bjelovar</a:t>
            </a:r>
            <a:endParaRPr lang="es-ES" sz="1200" dirty="0">
              <a:solidFill>
                <a:prstClr val="black"/>
              </a:solidFill>
              <a:latin typeface="Century Gothic" panose="020B0502020202020204"/>
            </a:endParaRP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s-ES" sz="1200" dirty="0">
                <a:solidFill>
                  <a:prstClr val="black"/>
                </a:solidFill>
                <a:latin typeface="Century Gothic" panose="020B0502020202020204"/>
              </a:rPr>
              <a:t>​</a:t>
            </a:r>
            <a:r>
              <a:rPr lang="es-ES" sz="1200" dirty="0" err="1">
                <a:solidFill>
                  <a:prstClr val="black"/>
                </a:solidFill>
                <a:latin typeface="Century Gothic" panose="020B0502020202020204"/>
              </a:rPr>
              <a:t>Zrinka</a:t>
            </a:r>
            <a:r>
              <a:rPr lang="es-ES" sz="1200" dirty="0">
                <a:solidFill>
                  <a:prstClr val="black"/>
                </a:solidFill>
                <a:latin typeface="Century Gothic" panose="020B0502020202020204"/>
              </a:rPr>
              <a:t> </a:t>
            </a:r>
            <a:r>
              <a:rPr lang="es-ES" sz="1200" dirty="0" err="1">
                <a:solidFill>
                  <a:prstClr val="black"/>
                </a:solidFill>
                <a:latin typeface="Century Gothic" panose="020B0502020202020204"/>
              </a:rPr>
              <a:t>Puharic</a:t>
            </a:r>
            <a:endParaRPr lang="es-ES" sz="1200" dirty="0">
              <a:solidFill>
                <a:prstClr val="black"/>
              </a:solidFill>
              <a:latin typeface="Century Gothic" panose="020B0502020202020204"/>
            </a:endParaRPr>
          </a:p>
          <a:p>
            <a:pPr defTabSz="457200"/>
            <a:r>
              <a:rPr lang="es-ES" sz="1200" dirty="0">
                <a:solidFill>
                  <a:prstClr val="black"/>
                </a:solidFill>
                <a:latin typeface="Century Gothic" panose="020B0502020202020204"/>
                <a:hlinkClick r:id="rId6"/>
              </a:rPr>
              <a:t>zpuharic@vub.hr</a:t>
            </a:r>
            <a:endParaRPr lang="es-ES" sz="1200" dirty="0">
              <a:solidFill>
                <a:prstClr val="black"/>
              </a:solidFill>
              <a:latin typeface="Century Gothic" panose="020B0502020202020204"/>
            </a:endParaRPr>
          </a:p>
          <a:p>
            <a:pPr defTabSz="457200"/>
            <a:r>
              <a:rPr lang="es-ES" sz="1200" dirty="0">
                <a:solidFill>
                  <a:prstClr val="black"/>
                </a:solidFill>
                <a:latin typeface="Century Gothic" panose="020B0502020202020204"/>
              </a:rPr>
              <a:t>Ivana Jurković </a:t>
            </a:r>
          </a:p>
          <a:p>
            <a:pPr defTabSz="457200"/>
            <a:r>
              <a:rPr lang="es-ES" sz="1200" dirty="0">
                <a:solidFill>
                  <a:prstClr val="black"/>
                </a:solidFill>
                <a:latin typeface="Century Gothic" panose="020B0502020202020204"/>
                <a:hlinkClick r:id="rId7"/>
              </a:rPr>
              <a:t>ijurkovic@vtsbj.hr</a:t>
            </a:r>
            <a:endParaRPr lang="es-ES" sz="1200" dirty="0">
              <a:solidFill>
                <a:prstClr val="black"/>
              </a:solidFill>
              <a:latin typeface="Century Gothic" panose="020B0502020202020204"/>
            </a:endParaRPr>
          </a:p>
          <a:p>
            <a:pPr defTabSz="457200"/>
            <a:r>
              <a:rPr lang="es-ES" sz="1200" dirty="0">
                <a:solidFill>
                  <a:prstClr val="black"/>
                </a:solidFill>
                <a:latin typeface="Century Gothic" panose="020B0502020202020204"/>
              </a:rPr>
              <a:t>vtsbj.hr/en/</a:t>
            </a: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es-ES" sz="1200" dirty="0">
              <a:solidFill>
                <a:prstClr val="black"/>
              </a:solidFill>
              <a:latin typeface="Century Gothic" panose="020B0502020202020204"/>
            </a:endParaRP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sz="1200" b="1" dirty="0">
                <a:solidFill>
                  <a:prstClr val="black"/>
                </a:solidFill>
                <a:latin typeface="Century Gothic" panose="020B0502020202020204"/>
              </a:rPr>
              <a:t>Czech Republic</a:t>
            </a: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sz="1200" b="1" dirty="0" err="1">
                <a:solidFill>
                  <a:prstClr val="black"/>
                </a:solidFill>
                <a:latin typeface="Century Gothic" panose="020B0502020202020204"/>
              </a:rPr>
              <a:t>Palacky</a:t>
            </a:r>
            <a:r>
              <a:rPr lang="en-US" sz="1200" b="1" dirty="0">
                <a:solidFill>
                  <a:prstClr val="black"/>
                </a:solidFill>
                <a:latin typeface="Century Gothic" panose="020B0502020202020204"/>
              </a:rPr>
              <a:t> University Olomouc</a:t>
            </a:r>
            <a:endParaRPr lang="en-US" sz="1200" dirty="0">
              <a:solidFill>
                <a:prstClr val="black"/>
              </a:solidFill>
              <a:latin typeface="Century Gothic" panose="020B0502020202020204"/>
            </a:endParaRPr>
          </a:p>
          <a:p>
            <a:pPr defTabSz="457200"/>
            <a:r>
              <a:rPr lang="en-US" sz="1200" dirty="0">
                <a:solidFill>
                  <a:prstClr val="black"/>
                </a:solidFill>
                <a:latin typeface="Century Gothic" panose="020B0502020202020204"/>
              </a:rPr>
              <a:t>Irena Jedličková</a:t>
            </a:r>
          </a:p>
          <a:p>
            <a:pPr defTabSz="457200"/>
            <a:r>
              <a:rPr lang="en-US" sz="1200" dirty="0">
                <a:solidFill>
                  <a:prstClr val="black"/>
                </a:solidFill>
                <a:latin typeface="Century Gothic" panose="020B0502020202020204"/>
                <a:hlinkClick r:id="rId8"/>
              </a:rPr>
              <a:t>irena.jedlickova@upol.cz</a:t>
            </a:r>
            <a:endParaRPr lang="en-US" sz="1200" dirty="0">
              <a:solidFill>
                <a:prstClr val="black"/>
              </a:solidFill>
              <a:latin typeface="Century Gothic" panose="020B0502020202020204"/>
            </a:endParaRPr>
          </a:p>
          <a:p>
            <a:pPr defTabSz="457200"/>
            <a:r>
              <a:rPr lang="en-US" sz="1200" dirty="0">
                <a:solidFill>
                  <a:prstClr val="black"/>
                </a:solidFill>
                <a:latin typeface="Century Gothic" panose="020B0502020202020204"/>
              </a:rPr>
              <a:t>www.upol.cz/en/</a:t>
            </a: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es-ES" sz="1200" dirty="0">
              <a:solidFill>
                <a:prstClr val="black"/>
              </a:solidFill>
              <a:latin typeface="Century Gothic" panose="020B0502020202020204"/>
            </a:endParaRP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es-ES" sz="1200" dirty="0">
              <a:solidFill>
                <a:prstClr val="black"/>
              </a:solidFill>
              <a:latin typeface="Century Gothic" panose="020B0502020202020204"/>
            </a:endParaRP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es-ES" sz="1200" dirty="0">
              <a:solidFill>
                <a:prstClr val="black"/>
              </a:solidFill>
              <a:latin typeface="Century Gothic" panose="020B0502020202020204"/>
            </a:endParaRP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en-US" sz="1200" dirty="0">
              <a:solidFill>
                <a:prstClr val="black"/>
              </a:solidFill>
              <a:latin typeface="Century Gothic" panose="020B0502020202020204"/>
            </a:endParaRP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en-US" sz="1200" dirty="0">
              <a:solidFill>
                <a:prstClr val="black"/>
              </a:solidFill>
              <a:latin typeface="Century Gothic" panose="020B0502020202020204"/>
            </a:endParaRP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en-US" sz="1200" b="1" dirty="0">
              <a:solidFill>
                <a:prstClr val="black"/>
              </a:solidFill>
              <a:latin typeface="Century Gothic" panose="020B0502020202020204"/>
            </a:endParaRP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sz="1200" b="1" dirty="0">
                <a:solidFill>
                  <a:prstClr val="black"/>
                </a:solidFill>
                <a:latin typeface="Century Gothic" panose="020B0502020202020204"/>
              </a:rPr>
              <a:t>Estonia</a:t>
            </a: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sz="1200" b="1" dirty="0">
                <a:solidFill>
                  <a:prstClr val="black"/>
                </a:solidFill>
                <a:latin typeface="Century Gothic" panose="020B0502020202020204"/>
              </a:rPr>
              <a:t>Tartu Health Care College</a:t>
            </a: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en-US" sz="1200" dirty="0">
              <a:solidFill>
                <a:prstClr val="black"/>
              </a:solidFill>
              <a:latin typeface="Century Gothic" panose="020B0502020202020204"/>
            </a:endParaRP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sz="1200" dirty="0" err="1">
                <a:solidFill>
                  <a:prstClr val="black"/>
                </a:solidFill>
                <a:latin typeface="Century Gothic" panose="020B0502020202020204"/>
              </a:rPr>
              <a:t>Janika</a:t>
            </a:r>
            <a:r>
              <a:rPr lang="en-US" sz="1200" dirty="0">
                <a:solidFill>
                  <a:prstClr val="black"/>
                </a:solidFill>
                <a:latin typeface="Century Gothic" panose="020B0502020202020204"/>
              </a:rPr>
              <a:t> </a:t>
            </a:r>
            <a:r>
              <a:rPr lang="en-US" sz="1200" dirty="0" err="1">
                <a:solidFill>
                  <a:prstClr val="black"/>
                </a:solidFill>
                <a:latin typeface="Century Gothic" panose="020B0502020202020204"/>
              </a:rPr>
              <a:t>Pael</a:t>
            </a:r>
            <a:r>
              <a:rPr lang="en-US" sz="1200" dirty="0">
                <a:solidFill>
                  <a:prstClr val="black"/>
                </a:solidFill>
                <a:latin typeface="Century Gothic" panose="020B0502020202020204"/>
              </a:rPr>
              <a:t> / </a:t>
            </a:r>
            <a:r>
              <a:rPr lang="en-US" sz="1200" dirty="0" err="1">
                <a:solidFill>
                  <a:prstClr val="black"/>
                </a:solidFill>
                <a:latin typeface="Century Gothic" panose="020B0502020202020204"/>
              </a:rPr>
              <a:t>Danel</a:t>
            </a:r>
            <a:r>
              <a:rPr lang="en-US" sz="1200" dirty="0">
                <a:solidFill>
                  <a:prstClr val="black"/>
                </a:solidFill>
                <a:latin typeface="Century Gothic" panose="020B0502020202020204"/>
              </a:rPr>
              <a:t> </a:t>
            </a:r>
            <a:r>
              <a:rPr lang="en-US" sz="1200" dirty="0" err="1">
                <a:solidFill>
                  <a:prstClr val="black"/>
                </a:solidFill>
                <a:latin typeface="Century Gothic" panose="020B0502020202020204"/>
              </a:rPr>
              <a:t>Jantra</a:t>
            </a:r>
            <a:endParaRPr lang="en-US" sz="1200" dirty="0">
              <a:solidFill>
                <a:prstClr val="black"/>
              </a:solidFill>
              <a:latin typeface="Century Gothic" panose="020B0502020202020204"/>
            </a:endParaRP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sz="1200" dirty="0">
                <a:solidFill>
                  <a:prstClr val="black"/>
                </a:solidFill>
                <a:latin typeface="Century Gothic" panose="020B0502020202020204"/>
                <a:hlinkClick r:id="rId9"/>
              </a:rPr>
              <a:t>janika.pael@gmail.com</a:t>
            </a:r>
            <a:endParaRPr lang="en-US" sz="1200" dirty="0">
              <a:solidFill>
                <a:prstClr val="black"/>
              </a:solidFill>
              <a:latin typeface="Century Gothic" panose="020B0502020202020204"/>
            </a:endParaRPr>
          </a:p>
          <a:p>
            <a:pPr defTabSz="457200"/>
            <a:r>
              <a:rPr lang="es-ES" sz="1200" dirty="0">
                <a:solidFill>
                  <a:prstClr val="black"/>
                </a:solidFill>
                <a:latin typeface="Century Gothic" panose="020B0502020202020204"/>
                <a:hlinkClick r:id="rId10"/>
              </a:rPr>
              <a:t>daneljantra@nooruse.ee</a:t>
            </a:r>
            <a:r>
              <a:rPr lang="es-ES" sz="1200" dirty="0">
                <a:solidFill>
                  <a:prstClr val="black"/>
                </a:solidFill>
                <a:latin typeface="Century Gothic" panose="020B0502020202020204"/>
              </a:rPr>
              <a:t> </a:t>
            </a: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sz="1200" dirty="0">
                <a:solidFill>
                  <a:prstClr val="black"/>
                </a:solidFill>
                <a:latin typeface="Century Gothic" panose="020B0502020202020204"/>
              </a:rPr>
              <a:t>https://www.nooruse.ee/eng/homepage/</a:t>
            </a: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es-ES" sz="1200" dirty="0">
              <a:solidFill>
                <a:prstClr val="black"/>
              </a:solidFill>
              <a:latin typeface="Century Gothic" panose="020B0502020202020204"/>
            </a:endParaRP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s-ES" sz="1200" b="1" dirty="0">
                <a:solidFill>
                  <a:prstClr val="black"/>
                </a:solidFill>
                <a:latin typeface="Century Gothic" panose="020B0502020202020204"/>
              </a:rPr>
              <a:t>France</a:t>
            </a: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s-ES" sz="1200" b="1" dirty="0" err="1">
                <a:solidFill>
                  <a:prstClr val="black"/>
                </a:solidFill>
                <a:latin typeface="Century Gothic" panose="020B0502020202020204"/>
              </a:rPr>
              <a:t>Institut</a:t>
            </a:r>
            <a:r>
              <a:rPr lang="es-ES" sz="1200" b="1" dirty="0">
                <a:solidFill>
                  <a:prstClr val="black"/>
                </a:solidFill>
                <a:latin typeface="Century Gothic" panose="020B0502020202020204"/>
              </a:rPr>
              <a:t> de </a:t>
            </a:r>
            <a:r>
              <a:rPr lang="es-ES" sz="1200" b="1" dirty="0" err="1">
                <a:solidFill>
                  <a:prstClr val="black"/>
                </a:solidFill>
                <a:latin typeface="Century Gothic" panose="020B0502020202020204"/>
              </a:rPr>
              <a:t>Formation</a:t>
            </a:r>
            <a:r>
              <a:rPr lang="es-ES" sz="1200" b="1" dirty="0">
                <a:solidFill>
                  <a:prstClr val="black"/>
                </a:solidFill>
                <a:latin typeface="Century Gothic" panose="020B0502020202020204"/>
              </a:rPr>
              <a:t> en </a:t>
            </a:r>
            <a:r>
              <a:rPr lang="es-ES" sz="1200" b="1" dirty="0" err="1">
                <a:solidFill>
                  <a:prstClr val="black"/>
                </a:solidFill>
                <a:latin typeface="Century Gothic" panose="020B0502020202020204"/>
              </a:rPr>
              <a:t>Soins</a:t>
            </a:r>
            <a:r>
              <a:rPr lang="es-ES" sz="1200" b="1" dirty="0">
                <a:solidFill>
                  <a:prstClr val="black"/>
                </a:solidFill>
                <a:latin typeface="Century Gothic" panose="020B0502020202020204"/>
              </a:rPr>
              <a:t> </a:t>
            </a:r>
            <a:r>
              <a:rPr lang="es-ES" sz="1200" b="1" dirty="0" err="1">
                <a:solidFill>
                  <a:prstClr val="black"/>
                </a:solidFill>
                <a:latin typeface="Century Gothic" panose="020B0502020202020204"/>
              </a:rPr>
              <a:t>Infirmiers</a:t>
            </a:r>
            <a:r>
              <a:rPr lang="es-ES" sz="1200" b="1" dirty="0">
                <a:solidFill>
                  <a:prstClr val="black"/>
                </a:solidFill>
                <a:latin typeface="Century Gothic" panose="020B0502020202020204"/>
              </a:rPr>
              <a:t>-CHR-METZ-</a:t>
            </a:r>
            <a:r>
              <a:rPr lang="es-ES" sz="1200" b="1" dirty="0" err="1">
                <a:solidFill>
                  <a:prstClr val="black"/>
                </a:solidFill>
                <a:latin typeface="Century Gothic" panose="020B0502020202020204"/>
              </a:rPr>
              <a:t>Thionville</a:t>
            </a:r>
            <a:endParaRPr lang="es-ES" sz="1200" b="1" dirty="0">
              <a:solidFill>
                <a:prstClr val="black"/>
              </a:solidFill>
              <a:latin typeface="Century Gothic" panose="020B0502020202020204"/>
            </a:endParaRP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es-ES" sz="1200" dirty="0">
              <a:solidFill>
                <a:prstClr val="black"/>
              </a:solidFill>
              <a:latin typeface="Century Gothic" panose="020B0502020202020204"/>
            </a:endParaRP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s-ES" sz="1200" dirty="0">
                <a:solidFill>
                  <a:prstClr val="black"/>
                </a:solidFill>
                <a:latin typeface="Century Gothic" panose="020B0502020202020204"/>
              </a:rPr>
              <a:t>Jeanne Polito</a:t>
            </a: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s-ES" sz="1200" dirty="0">
                <a:solidFill>
                  <a:prstClr val="black"/>
                </a:solidFill>
                <a:latin typeface="Century Gothic" panose="020B0502020202020204"/>
                <a:hlinkClick r:id="rId11"/>
              </a:rPr>
              <a:t>j.polito@chr-metz-thionville.fr</a:t>
            </a:r>
            <a:r>
              <a:rPr lang="es-ES" sz="1200" dirty="0">
                <a:solidFill>
                  <a:prstClr val="black"/>
                </a:solidFill>
                <a:latin typeface="Century Gothic" panose="020B0502020202020204"/>
              </a:rPr>
              <a:t> </a:t>
            </a: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es-ES" sz="1200" dirty="0">
              <a:solidFill>
                <a:prstClr val="black"/>
              </a:solidFill>
              <a:latin typeface="Century Gothic" panose="020B0502020202020204"/>
            </a:endParaRP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s-ES" sz="1200" b="1" dirty="0" err="1">
                <a:solidFill>
                  <a:prstClr val="black"/>
                </a:solidFill>
                <a:latin typeface="Century Gothic" panose="020B0502020202020204"/>
              </a:rPr>
              <a:t>Finland</a:t>
            </a:r>
            <a:endParaRPr lang="es-ES" sz="1200" dirty="0">
              <a:solidFill>
                <a:prstClr val="black"/>
              </a:solidFill>
              <a:latin typeface="Century Gothic" panose="020B0502020202020204"/>
            </a:endParaRP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s-ES" sz="1200" b="1" dirty="0" err="1">
                <a:solidFill>
                  <a:prstClr val="black"/>
                </a:solidFill>
                <a:latin typeface="Century Gothic" panose="020B0502020202020204"/>
              </a:rPr>
              <a:t>Satakunta</a:t>
            </a:r>
            <a:r>
              <a:rPr lang="es-ES" sz="1200" b="1" dirty="0">
                <a:solidFill>
                  <a:prstClr val="black"/>
                </a:solidFill>
                <a:latin typeface="Century Gothic" panose="020B0502020202020204"/>
              </a:rPr>
              <a:t> </a:t>
            </a:r>
            <a:r>
              <a:rPr lang="es-ES" sz="1200" b="1" dirty="0" err="1">
                <a:solidFill>
                  <a:prstClr val="black"/>
                </a:solidFill>
                <a:latin typeface="Century Gothic" panose="020B0502020202020204"/>
              </a:rPr>
              <a:t>university</a:t>
            </a:r>
            <a:r>
              <a:rPr lang="es-ES" sz="1200" b="1" dirty="0">
                <a:solidFill>
                  <a:prstClr val="black"/>
                </a:solidFill>
                <a:latin typeface="Century Gothic" panose="020B0502020202020204"/>
              </a:rPr>
              <a:t> of </a:t>
            </a:r>
            <a:r>
              <a:rPr lang="es-ES" sz="1200" b="1" dirty="0" err="1">
                <a:solidFill>
                  <a:prstClr val="black"/>
                </a:solidFill>
                <a:latin typeface="Century Gothic" panose="020B0502020202020204"/>
              </a:rPr>
              <a:t>Applied</a:t>
            </a:r>
            <a:r>
              <a:rPr lang="es-ES" sz="1200" b="1" dirty="0">
                <a:solidFill>
                  <a:prstClr val="black"/>
                </a:solidFill>
                <a:latin typeface="Century Gothic" panose="020B0502020202020204"/>
              </a:rPr>
              <a:t> </a:t>
            </a:r>
            <a:r>
              <a:rPr lang="es-ES" sz="1200" b="1" dirty="0" err="1">
                <a:solidFill>
                  <a:prstClr val="black"/>
                </a:solidFill>
                <a:latin typeface="Century Gothic" panose="020B0502020202020204"/>
              </a:rPr>
              <a:t>Sciences</a:t>
            </a:r>
            <a:endParaRPr lang="es-ES" sz="1200" dirty="0">
              <a:solidFill>
                <a:prstClr val="black"/>
              </a:solidFill>
              <a:latin typeface="Century Gothic" panose="020B0502020202020204"/>
            </a:endParaRP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s-ES" sz="1200" dirty="0">
                <a:solidFill>
                  <a:prstClr val="black"/>
                </a:solidFill>
                <a:latin typeface="Century Gothic" panose="020B0502020202020204"/>
              </a:rPr>
              <a:t>​</a:t>
            </a: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s-ES" sz="1200" dirty="0">
                <a:solidFill>
                  <a:prstClr val="black"/>
                </a:solidFill>
                <a:latin typeface="Century Gothic" panose="020B0502020202020204"/>
              </a:rPr>
              <a:t>​</a:t>
            </a:r>
            <a:r>
              <a:rPr lang="es-ES" sz="1200" dirty="0" err="1">
                <a:solidFill>
                  <a:prstClr val="black"/>
                </a:solidFill>
                <a:latin typeface="Century Gothic" panose="020B0502020202020204"/>
              </a:rPr>
              <a:t>Minna</a:t>
            </a:r>
            <a:r>
              <a:rPr lang="es-ES" sz="1200" dirty="0">
                <a:solidFill>
                  <a:prstClr val="black"/>
                </a:solidFill>
                <a:latin typeface="Century Gothic" panose="020B0502020202020204"/>
              </a:rPr>
              <a:t> </a:t>
            </a:r>
            <a:r>
              <a:rPr lang="es-ES" sz="1200" dirty="0" err="1">
                <a:solidFill>
                  <a:prstClr val="black"/>
                </a:solidFill>
                <a:latin typeface="Century Gothic" panose="020B0502020202020204"/>
              </a:rPr>
              <a:t>Markanen</a:t>
            </a:r>
            <a:endParaRPr lang="es-ES" sz="1200" dirty="0">
              <a:solidFill>
                <a:prstClr val="black"/>
              </a:solidFill>
              <a:latin typeface="Century Gothic" panose="020B0502020202020204"/>
            </a:endParaRP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s-ES" sz="1200" dirty="0">
                <a:solidFill>
                  <a:prstClr val="black"/>
                </a:solidFill>
                <a:latin typeface="Century Gothic" panose="020B0502020202020204"/>
                <a:hlinkClick r:id="rId12"/>
              </a:rPr>
              <a:t>minna.markanen@samk.fi</a:t>
            </a:r>
            <a:endParaRPr lang="es-ES" sz="1200" dirty="0">
              <a:solidFill>
                <a:prstClr val="black"/>
              </a:solidFill>
              <a:latin typeface="Century Gothic" panose="020B0502020202020204"/>
            </a:endParaRP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s-ES" sz="1200" dirty="0">
                <a:solidFill>
                  <a:prstClr val="black"/>
                </a:solidFill>
                <a:latin typeface="Century Gothic" panose="020B0502020202020204"/>
              </a:rPr>
              <a:t>www.samk.fi</a:t>
            </a: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s-ES" sz="1200" dirty="0">
                <a:solidFill>
                  <a:prstClr val="black"/>
                </a:solidFill>
                <a:latin typeface="Century Gothic" panose="020B0502020202020204"/>
              </a:rPr>
              <a:t>​</a:t>
            </a: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es-ES" sz="1200" dirty="0">
              <a:solidFill>
                <a:prstClr val="black"/>
              </a:solidFill>
              <a:latin typeface="Century Gothic" panose="020B0502020202020204"/>
            </a:endParaRP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s-ES" sz="1200" b="1" dirty="0" err="1">
                <a:solidFill>
                  <a:prstClr val="black"/>
                </a:solidFill>
                <a:latin typeface="Century Gothic" panose="020B0502020202020204"/>
              </a:rPr>
              <a:t>Finland</a:t>
            </a:r>
            <a:endParaRPr lang="es-ES" sz="1200" b="1" dirty="0">
              <a:solidFill>
                <a:prstClr val="black"/>
              </a:solidFill>
              <a:latin typeface="Century Gothic" panose="020B0502020202020204"/>
            </a:endParaRP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sz="1200" b="1" dirty="0">
                <a:solidFill>
                  <a:prstClr val="black"/>
                </a:solidFill>
                <a:latin typeface="Century Gothic" panose="020B0502020202020204"/>
              </a:rPr>
              <a:t>HÄME  University of Applied Sciences</a:t>
            </a: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es-ES" sz="1200" b="1" dirty="0">
              <a:solidFill>
                <a:prstClr val="black"/>
              </a:solidFill>
              <a:latin typeface="Century Gothic" panose="020B0502020202020204"/>
            </a:endParaRP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fi-FI" sz="1200" dirty="0">
                <a:solidFill>
                  <a:prstClr val="black"/>
                </a:solidFill>
                <a:latin typeface="Century Gothic" panose="020B0502020202020204"/>
              </a:rPr>
              <a:t>Kirsi Liimatainen</a:t>
            </a: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fi-FI" sz="1200" dirty="0">
                <a:solidFill>
                  <a:prstClr val="black"/>
                </a:solidFill>
                <a:latin typeface="Century Gothic" panose="020B0502020202020204"/>
                <a:hlinkClick r:id="rId13"/>
              </a:rPr>
              <a:t>kirsi.liimatainen@hamk.fi</a:t>
            </a:r>
            <a:endParaRPr lang="fi-FI" sz="1200" dirty="0">
              <a:solidFill>
                <a:prstClr val="black"/>
              </a:solidFill>
              <a:latin typeface="Century Gothic" panose="020B0502020202020204"/>
            </a:endParaRP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es-ES" sz="1200" dirty="0">
              <a:solidFill>
                <a:prstClr val="black"/>
              </a:solidFill>
              <a:latin typeface="Century Gothic" panose="020B0502020202020204"/>
            </a:endParaRP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es-ES" sz="1200" dirty="0">
              <a:solidFill>
                <a:prstClr val="black"/>
              </a:solidFill>
              <a:latin typeface="Century Gothic" panose="020B0502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3165607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3"/>
          <p:cNvSpPr/>
          <p:nvPr/>
        </p:nvSpPr>
        <p:spPr>
          <a:xfrm>
            <a:off x="971600" y="540327"/>
            <a:ext cx="8280920" cy="6924973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sz="1200" b="1" dirty="0">
                <a:solidFill>
                  <a:prstClr val="black"/>
                </a:solidFill>
                <a:latin typeface="Century Gothic" panose="020B0502020202020204"/>
              </a:rPr>
              <a:t>Germany</a:t>
            </a: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sz="1200" b="1" dirty="0">
                <a:solidFill>
                  <a:prstClr val="black"/>
                </a:solidFill>
                <a:latin typeface="Century Gothic" panose="020B0502020202020204"/>
              </a:rPr>
              <a:t>Protestant University of Applied Sciences in Berlin</a:t>
            </a: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en-US" sz="1200" dirty="0">
              <a:solidFill>
                <a:prstClr val="black"/>
              </a:solidFill>
              <a:latin typeface="Century Gothic" panose="020B0502020202020204"/>
            </a:endParaRPr>
          </a:p>
          <a:p>
            <a:pPr defTabSz="457200"/>
            <a:r>
              <a:rPr lang="en-US" sz="1200" dirty="0">
                <a:solidFill>
                  <a:prstClr val="black"/>
                </a:solidFill>
                <a:latin typeface="Century Gothic" panose="020B0502020202020204"/>
              </a:rPr>
              <a:t>Erika </a:t>
            </a:r>
            <a:r>
              <a:rPr lang="en-US" sz="1200" dirty="0" err="1">
                <a:solidFill>
                  <a:prstClr val="black"/>
                </a:solidFill>
                <a:latin typeface="Century Gothic" panose="020B0502020202020204"/>
              </a:rPr>
              <a:t>Feldhaus-Plumi</a:t>
            </a:r>
            <a:endParaRPr lang="en-US" sz="1200" dirty="0">
              <a:solidFill>
                <a:prstClr val="black"/>
              </a:solidFill>
              <a:latin typeface="Century Gothic" panose="020B0502020202020204"/>
            </a:endParaRPr>
          </a:p>
          <a:p>
            <a:pPr defTabSz="457200"/>
            <a:r>
              <a:rPr lang="en-US" sz="1200" dirty="0">
                <a:solidFill>
                  <a:prstClr val="black"/>
                </a:solidFill>
                <a:latin typeface="Century Gothic" panose="020B0502020202020204"/>
                <a:hlinkClick r:id="rId2"/>
              </a:rPr>
              <a:t>feldhaus-plumin@eh-berlin.de</a:t>
            </a:r>
            <a:endParaRPr lang="en-US" sz="1200" dirty="0">
              <a:solidFill>
                <a:prstClr val="black"/>
              </a:solidFill>
              <a:latin typeface="Century Gothic" panose="020B0502020202020204"/>
            </a:endParaRPr>
          </a:p>
          <a:p>
            <a:pPr defTabSz="457200"/>
            <a:r>
              <a:rPr lang="en-US" sz="1200" dirty="0">
                <a:solidFill>
                  <a:prstClr val="black"/>
                </a:solidFill>
                <a:latin typeface="Century Gothic" panose="020B0502020202020204"/>
              </a:rPr>
              <a:t>https://www.eh-berlin.de</a:t>
            </a:r>
            <a:endParaRPr lang="es-ES" sz="1200" dirty="0">
              <a:solidFill>
                <a:prstClr val="black"/>
              </a:solidFill>
              <a:latin typeface="Century Gothic" panose="020B0502020202020204"/>
            </a:endParaRP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es-ES" sz="1200" b="1" dirty="0">
              <a:solidFill>
                <a:prstClr val="black"/>
              </a:solidFill>
              <a:latin typeface="Century Gothic" panose="020B0502020202020204"/>
            </a:endParaRP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es-ES" sz="1200" b="1" dirty="0">
              <a:solidFill>
                <a:prstClr val="black"/>
              </a:solidFill>
              <a:latin typeface="Century Gothic" panose="020B0502020202020204"/>
            </a:endParaRP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s-ES" sz="1200" b="1" dirty="0" err="1">
                <a:solidFill>
                  <a:prstClr val="black"/>
                </a:solidFill>
                <a:latin typeface="Century Gothic" panose="020B0502020202020204"/>
              </a:rPr>
              <a:t>Hungary</a:t>
            </a:r>
            <a:endParaRPr lang="es-ES" sz="1200" b="1" dirty="0">
              <a:solidFill>
                <a:prstClr val="black"/>
              </a:solidFill>
              <a:latin typeface="Century Gothic" panose="020B0502020202020204"/>
            </a:endParaRP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s-ES" sz="1200" b="1" dirty="0">
                <a:solidFill>
                  <a:prstClr val="black"/>
                </a:solidFill>
                <a:latin typeface="Century Gothic" panose="020B0502020202020204"/>
              </a:rPr>
              <a:t>Debrecen </a:t>
            </a:r>
            <a:r>
              <a:rPr lang="es-ES" sz="1200" b="1" dirty="0" err="1">
                <a:solidFill>
                  <a:prstClr val="black"/>
                </a:solidFill>
                <a:latin typeface="Century Gothic" panose="020B0502020202020204"/>
              </a:rPr>
              <a:t>University</a:t>
            </a:r>
            <a:endParaRPr lang="es-ES" sz="1200" dirty="0">
              <a:solidFill>
                <a:prstClr val="black"/>
              </a:solidFill>
              <a:latin typeface="Century Gothic" panose="020B0502020202020204"/>
            </a:endParaRP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es-ES" sz="1200" dirty="0">
              <a:solidFill>
                <a:prstClr val="black"/>
              </a:solidFill>
              <a:latin typeface="Century Gothic" panose="020B0502020202020204"/>
            </a:endParaRP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s-ES" sz="1200" dirty="0">
                <a:solidFill>
                  <a:prstClr val="black"/>
                </a:solidFill>
                <a:latin typeface="Century Gothic" panose="020B0502020202020204"/>
              </a:rPr>
              <a:t>Katalin </a:t>
            </a:r>
            <a:r>
              <a:rPr lang="es-ES" sz="1200" dirty="0" err="1">
                <a:solidFill>
                  <a:prstClr val="black"/>
                </a:solidFill>
                <a:latin typeface="Century Gothic" panose="020B0502020202020204"/>
              </a:rPr>
              <a:t>Papp</a:t>
            </a:r>
            <a:endParaRPr lang="es-ES" sz="1200" dirty="0">
              <a:solidFill>
                <a:prstClr val="black"/>
              </a:solidFill>
              <a:latin typeface="Century Gothic" panose="020B0502020202020204"/>
            </a:endParaRP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s-ES" sz="1200" dirty="0">
                <a:solidFill>
                  <a:prstClr val="black"/>
                </a:solidFill>
                <a:latin typeface="Century Gothic" panose="020B0502020202020204"/>
                <a:hlinkClick r:id="rId3"/>
              </a:rPr>
              <a:t>papp.katalin@unideb.hu</a:t>
            </a:r>
            <a:endParaRPr lang="es-ES" sz="1200" dirty="0">
              <a:solidFill>
                <a:prstClr val="black"/>
              </a:solidFill>
              <a:latin typeface="Century Gothic" panose="020B0502020202020204"/>
            </a:endParaRP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s-ES" sz="1200" dirty="0">
                <a:solidFill>
                  <a:prstClr val="black"/>
                </a:solidFill>
                <a:latin typeface="Century Gothic" panose="020B0502020202020204"/>
              </a:rPr>
              <a:t>https://www.unideb.hu/en/home</a:t>
            </a: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es-ES" sz="1200" dirty="0">
              <a:solidFill>
                <a:prstClr val="black"/>
              </a:solidFill>
              <a:latin typeface="Century Gothic" panose="020B0502020202020204"/>
            </a:endParaRP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es-ES" sz="1200" dirty="0">
              <a:solidFill>
                <a:prstClr val="black"/>
              </a:solidFill>
              <a:latin typeface="Century Gothic" panose="020B0502020202020204"/>
            </a:endParaRP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s-ES" sz="1200" b="1" dirty="0">
                <a:solidFill>
                  <a:prstClr val="black"/>
                </a:solidFill>
                <a:latin typeface="Century Gothic" panose="020B0502020202020204"/>
              </a:rPr>
              <a:t>Italia</a:t>
            </a: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it-IT" sz="1200" b="1" dirty="0">
                <a:solidFill>
                  <a:prstClr val="black"/>
                </a:solidFill>
                <a:latin typeface="Century Gothic" panose="020B0502020202020204"/>
              </a:rPr>
              <a:t>Università degli Studi di Ferrara </a:t>
            </a: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it-IT" sz="1200" b="1" dirty="0">
              <a:solidFill>
                <a:prstClr val="black"/>
              </a:solidFill>
              <a:latin typeface="Century Gothic" panose="020B0502020202020204"/>
            </a:endParaRP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it-IT" sz="1200" dirty="0">
                <a:solidFill>
                  <a:prstClr val="black"/>
                </a:solidFill>
                <a:latin typeface="Century Gothic" panose="020B0502020202020204"/>
              </a:rPr>
              <a:t>Monica Manfredini</a:t>
            </a: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it-IT" sz="1200" dirty="0" err="1">
                <a:solidFill>
                  <a:prstClr val="black"/>
                </a:solidFill>
                <a:latin typeface="Century Gothic" panose="020B0502020202020204"/>
                <a:hlinkClick r:id="rId4"/>
              </a:rPr>
              <a:t>m.manfredini@ospfe.it</a:t>
            </a:r>
            <a:endParaRPr lang="it-IT" sz="1200" dirty="0">
              <a:solidFill>
                <a:prstClr val="black"/>
              </a:solidFill>
              <a:latin typeface="Century Gothic" panose="020B0502020202020204"/>
            </a:endParaRP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it-IT" sz="1200" dirty="0">
                <a:solidFill>
                  <a:prstClr val="black"/>
                </a:solidFill>
                <a:latin typeface="Century Gothic" panose="020B0502020202020204"/>
                <a:hlinkClick r:id="rId5"/>
              </a:rPr>
              <a:t>international@unife.it</a:t>
            </a:r>
            <a:endParaRPr lang="it-IT" sz="1200" dirty="0">
              <a:solidFill>
                <a:prstClr val="black"/>
              </a:solidFill>
              <a:latin typeface="Century Gothic" panose="020B0502020202020204"/>
            </a:endParaRPr>
          </a:p>
          <a:p>
            <a:pPr defTabSz="457200"/>
            <a:endParaRPr lang="it-IT" sz="1200" dirty="0">
              <a:solidFill>
                <a:prstClr val="black"/>
              </a:solidFill>
              <a:latin typeface="Century Gothic" panose="020B0502020202020204"/>
            </a:endParaRP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it-IT" sz="1200" dirty="0">
                <a:solidFill>
                  <a:prstClr val="black"/>
                </a:solidFill>
                <a:latin typeface="Century Gothic" panose="020B0502020202020204"/>
              </a:rPr>
              <a:t>www.unife.it/</a:t>
            </a: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it-IT" sz="1200" dirty="0">
              <a:solidFill>
                <a:prstClr val="black"/>
              </a:solidFill>
              <a:latin typeface="Century Gothic" panose="020B0502020202020204"/>
            </a:endParaRP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it-IT" sz="1200" dirty="0">
              <a:solidFill>
                <a:prstClr val="black"/>
              </a:solidFill>
              <a:latin typeface="Century Gothic" panose="020B0502020202020204"/>
            </a:endParaRP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it-IT" sz="1200" b="1" dirty="0">
                <a:solidFill>
                  <a:prstClr val="black"/>
                </a:solidFill>
                <a:latin typeface="Century Gothic" panose="020B0502020202020204"/>
              </a:rPr>
              <a:t>Italia</a:t>
            </a: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it-IT" sz="1200" b="1" dirty="0">
                <a:solidFill>
                  <a:prstClr val="black"/>
                </a:solidFill>
                <a:latin typeface="Century Gothic" panose="020B0502020202020204"/>
              </a:rPr>
              <a:t>Università degli Studi di Modena e Reggio Emilia</a:t>
            </a: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it-IT" sz="1200" b="1" dirty="0">
              <a:solidFill>
                <a:prstClr val="black"/>
              </a:solidFill>
              <a:latin typeface="Century Gothic" panose="020B0502020202020204"/>
            </a:endParaRP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s-ES" sz="1200" dirty="0" err="1">
                <a:solidFill>
                  <a:prstClr val="black"/>
                </a:solidFill>
                <a:latin typeface="Century Gothic" panose="020B0502020202020204"/>
              </a:rPr>
              <a:t>Katiuscia</a:t>
            </a:r>
            <a:r>
              <a:rPr lang="es-ES" sz="1200" dirty="0">
                <a:solidFill>
                  <a:prstClr val="black"/>
                </a:solidFill>
                <a:latin typeface="Century Gothic" panose="020B0502020202020204"/>
              </a:rPr>
              <a:t> </a:t>
            </a:r>
            <a:r>
              <a:rPr lang="es-ES" sz="1200" dirty="0" err="1">
                <a:solidFill>
                  <a:prstClr val="black"/>
                </a:solidFill>
                <a:latin typeface="Century Gothic" panose="020B0502020202020204"/>
              </a:rPr>
              <a:t>Cottafavi</a:t>
            </a:r>
            <a:endParaRPr lang="es-ES" sz="1200" dirty="0">
              <a:solidFill>
                <a:prstClr val="black"/>
              </a:solidFill>
              <a:latin typeface="Century Gothic" panose="020B0502020202020204"/>
            </a:endParaRP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s-ES" sz="1200" dirty="0">
                <a:solidFill>
                  <a:prstClr val="black"/>
                </a:solidFill>
                <a:latin typeface="Century Gothic" panose="020B0502020202020204"/>
                <a:hlinkClick r:id="rId6"/>
              </a:rPr>
              <a:t>cottafavi.katiuscia@policlinico.mo.it</a:t>
            </a:r>
            <a:endParaRPr lang="es-ES" sz="1200" dirty="0">
              <a:solidFill>
                <a:prstClr val="black"/>
              </a:solidFill>
              <a:latin typeface="Century Gothic" panose="020B0502020202020204"/>
            </a:endParaRP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s-ES" sz="1200" dirty="0">
                <a:solidFill>
                  <a:prstClr val="black"/>
                </a:solidFill>
                <a:latin typeface="Century Gothic" panose="020B0502020202020204"/>
              </a:rPr>
              <a:t>http://www.unimore.it/</a:t>
            </a: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es-ES" sz="1200" dirty="0">
              <a:solidFill>
                <a:prstClr val="black"/>
              </a:solidFill>
              <a:latin typeface="Century Gothic" panose="020B0502020202020204"/>
            </a:endParaRP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es-ES" sz="1200" dirty="0">
              <a:solidFill>
                <a:prstClr val="black"/>
              </a:solidFill>
              <a:latin typeface="Century Gothic" panose="020B0502020202020204"/>
            </a:endParaRP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es-ES" sz="1200" dirty="0">
              <a:solidFill>
                <a:prstClr val="black"/>
              </a:solidFill>
              <a:latin typeface="Century Gothic" panose="020B0502020202020204"/>
            </a:endParaRP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es-ES" sz="1200" dirty="0">
              <a:solidFill>
                <a:prstClr val="black"/>
              </a:solidFill>
              <a:latin typeface="Century Gothic" panose="020B0502020202020204"/>
            </a:endParaRP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es-ES" sz="1200" dirty="0">
              <a:solidFill>
                <a:prstClr val="black"/>
              </a:solidFill>
              <a:latin typeface="Century Gothic" panose="020B0502020202020204"/>
            </a:endParaRP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es-ES" sz="1200" dirty="0">
              <a:solidFill>
                <a:prstClr val="black"/>
              </a:solidFill>
              <a:latin typeface="Century Gothic" panose="020B0502020202020204"/>
            </a:endParaRP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es-ES" sz="1200" dirty="0">
              <a:solidFill>
                <a:prstClr val="black"/>
              </a:solidFill>
              <a:latin typeface="Century Gothic" panose="020B0502020202020204"/>
            </a:endParaRP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s-ES" sz="1200" b="1" dirty="0">
                <a:solidFill>
                  <a:prstClr val="black"/>
                </a:solidFill>
                <a:latin typeface="Century Gothic" panose="020B0502020202020204"/>
              </a:rPr>
              <a:t>Portugal</a:t>
            </a: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s-ES" sz="1200" b="1" dirty="0" err="1">
                <a:solidFill>
                  <a:prstClr val="black"/>
                </a:solidFill>
                <a:latin typeface="Century Gothic" panose="020B0502020202020204"/>
              </a:rPr>
              <a:t>Universidade</a:t>
            </a:r>
            <a:r>
              <a:rPr lang="es-ES" sz="1200" b="1" dirty="0">
                <a:solidFill>
                  <a:prstClr val="black"/>
                </a:solidFill>
                <a:latin typeface="Century Gothic" panose="020B0502020202020204"/>
              </a:rPr>
              <a:t> católica Portuguesa</a:t>
            </a: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es-ES" sz="1200" dirty="0">
              <a:solidFill>
                <a:prstClr val="black"/>
              </a:solidFill>
              <a:latin typeface="Century Gothic" panose="020B0502020202020204"/>
            </a:endParaRPr>
          </a:p>
          <a:p>
            <a:pPr defTabSz="457200"/>
            <a:r>
              <a:rPr lang="es-ES" sz="1200" dirty="0">
                <a:solidFill>
                  <a:prstClr val="black"/>
                </a:solidFill>
                <a:latin typeface="Century Gothic" panose="020B0502020202020204"/>
              </a:rPr>
              <a:t>Sofia </a:t>
            </a:r>
            <a:r>
              <a:rPr lang="es-ES" sz="1200" dirty="0" err="1">
                <a:solidFill>
                  <a:prstClr val="black"/>
                </a:solidFill>
                <a:latin typeface="Century Gothic" panose="020B0502020202020204"/>
              </a:rPr>
              <a:t>Correira</a:t>
            </a:r>
            <a:endParaRPr lang="es-ES" sz="1200" dirty="0">
              <a:solidFill>
                <a:prstClr val="black"/>
              </a:solidFill>
              <a:latin typeface="Century Gothic" panose="020B0502020202020204"/>
            </a:endParaRPr>
          </a:p>
          <a:p>
            <a:pPr defTabSz="457200"/>
            <a:r>
              <a:rPr lang="es-ES" sz="1200" dirty="0">
                <a:solidFill>
                  <a:prstClr val="black"/>
                </a:solidFill>
                <a:latin typeface="Century Gothic" panose="020B0502020202020204"/>
                <a:hlinkClick r:id="rId7"/>
              </a:rPr>
              <a:t>sofiacorreia@ics.lisboa.ucp.pt</a:t>
            </a:r>
            <a:endParaRPr lang="es-ES" sz="1200" dirty="0">
              <a:solidFill>
                <a:prstClr val="black"/>
              </a:solidFill>
              <a:latin typeface="Century Gothic" panose="020B0502020202020204"/>
            </a:endParaRPr>
          </a:p>
          <a:p>
            <a:pPr defTabSz="457200"/>
            <a:r>
              <a:rPr lang="es-ES" sz="1200" dirty="0">
                <a:solidFill>
                  <a:prstClr val="black"/>
                </a:solidFill>
                <a:latin typeface="Century Gothic" panose="020B0502020202020204"/>
              </a:rPr>
              <a:t>www.porto.ucp.pt/</a:t>
            </a: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es-ES" sz="1200" dirty="0">
              <a:solidFill>
                <a:prstClr val="black"/>
              </a:solidFill>
              <a:latin typeface="Century Gothic" panose="020B0502020202020204"/>
            </a:endParaRP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es-ES" sz="1200" dirty="0">
              <a:solidFill>
                <a:prstClr val="black"/>
              </a:solidFill>
              <a:latin typeface="Century Gothic" panose="020B0502020202020204"/>
            </a:endParaRP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s-ES" sz="1200" b="1" dirty="0">
                <a:solidFill>
                  <a:prstClr val="black"/>
                </a:solidFill>
                <a:latin typeface="Century Gothic" panose="020B0502020202020204"/>
              </a:rPr>
              <a:t>Romania</a:t>
            </a: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s-ES" sz="1200" b="1" dirty="0">
                <a:solidFill>
                  <a:prstClr val="black"/>
                </a:solidFill>
                <a:latin typeface="Century Gothic" panose="020B0502020202020204"/>
              </a:rPr>
              <a:t>Transilvania University of </a:t>
            </a:r>
            <a:r>
              <a:rPr lang="es-ES" sz="1200" b="1" dirty="0" err="1">
                <a:solidFill>
                  <a:prstClr val="black"/>
                </a:solidFill>
                <a:latin typeface="Century Gothic" panose="020B0502020202020204"/>
              </a:rPr>
              <a:t>Brasov</a:t>
            </a:r>
            <a:endParaRPr lang="es-ES" sz="1200" b="1" dirty="0">
              <a:solidFill>
                <a:prstClr val="black"/>
              </a:solidFill>
              <a:latin typeface="Century Gothic" panose="020B0502020202020204"/>
            </a:endParaRP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es-ES" sz="1200" dirty="0">
              <a:solidFill>
                <a:prstClr val="black"/>
              </a:solidFill>
              <a:latin typeface="Century Gothic" panose="020B0502020202020204"/>
            </a:endParaRP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s-ES" sz="1200" dirty="0">
                <a:solidFill>
                  <a:prstClr val="black"/>
                </a:solidFill>
                <a:latin typeface="Century Gothic" panose="020B0502020202020204"/>
              </a:rPr>
              <a:t>Andrea </a:t>
            </a:r>
            <a:r>
              <a:rPr lang="es-ES" sz="1200" dirty="0" err="1">
                <a:solidFill>
                  <a:prstClr val="black"/>
                </a:solidFill>
                <a:latin typeface="Century Gothic" panose="020B0502020202020204"/>
              </a:rPr>
              <a:t>Neculau</a:t>
            </a:r>
            <a:endParaRPr lang="es-ES" sz="1200" dirty="0">
              <a:solidFill>
                <a:prstClr val="black"/>
              </a:solidFill>
              <a:latin typeface="Century Gothic" panose="020B0502020202020204"/>
            </a:endParaRP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s-ES" sz="1200" dirty="0">
                <a:solidFill>
                  <a:prstClr val="black"/>
                </a:solidFill>
                <a:latin typeface="Century Gothic" panose="020B0502020202020204"/>
                <a:hlinkClick r:id="rId8"/>
              </a:rPr>
              <a:t>andrea.neculau@unitbv.ro</a:t>
            </a: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s-ES" sz="1200" dirty="0">
                <a:solidFill>
                  <a:prstClr val="black"/>
                </a:solidFill>
                <a:latin typeface="Century Gothic" panose="020B0502020202020204"/>
                <a:hlinkClick r:id="rId8"/>
              </a:rPr>
              <a:t>erasmus@unitbv.ro</a:t>
            </a:r>
            <a:endParaRPr lang="es-ES" sz="1200" dirty="0">
              <a:solidFill>
                <a:prstClr val="black"/>
              </a:solidFill>
              <a:latin typeface="Century Gothic" panose="020B0502020202020204"/>
            </a:endParaRP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s-ES" sz="1200" dirty="0">
                <a:solidFill>
                  <a:prstClr val="black"/>
                </a:solidFill>
                <a:latin typeface="Century Gothic" panose="020B0502020202020204"/>
                <a:hlinkClick r:id="rId9"/>
              </a:rPr>
              <a:t>incoming@unitbv.ro</a:t>
            </a:r>
            <a:endParaRPr lang="es-ES" sz="1200" dirty="0">
              <a:solidFill>
                <a:prstClr val="black"/>
              </a:solidFill>
              <a:latin typeface="Century Gothic" panose="020B0502020202020204"/>
            </a:endParaRP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s-ES" sz="1200" dirty="0">
                <a:solidFill>
                  <a:prstClr val="black"/>
                </a:solidFill>
                <a:latin typeface="Century Gothic" panose="020B0502020202020204"/>
              </a:rPr>
              <a:t>www.unitbv.ro</a:t>
            </a: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en-US" sz="1200" dirty="0">
              <a:solidFill>
                <a:prstClr val="black"/>
              </a:solidFill>
              <a:latin typeface="Century Gothic" panose="020B0502020202020204"/>
            </a:endParaRPr>
          </a:p>
          <a:p>
            <a:pPr defTabSz="457200"/>
            <a:r>
              <a:rPr lang="en-US" sz="1200" b="1" dirty="0">
                <a:solidFill>
                  <a:prstClr val="black"/>
                </a:solidFill>
                <a:latin typeface="Century Gothic" panose="020B0502020202020204"/>
              </a:rPr>
              <a:t>United Kingdom</a:t>
            </a:r>
          </a:p>
          <a:p>
            <a:pPr defTabSz="457200"/>
            <a:r>
              <a:rPr lang="en-US" sz="1200" b="1" dirty="0">
                <a:solidFill>
                  <a:prstClr val="black"/>
                </a:solidFill>
                <a:latin typeface="Century Gothic" panose="020B0502020202020204"/>
              </a:rPr>
              <a:t>Plymouth University</a:t>
            </a:r>
          </a:p>
          <a:p>
            <a:pPr defTabSz="457200"/>
            <a:endParaRPr lang="en-US" sz="1200" dirty="0">
              <a:solidFill>
                <a:prstClr val="black"/>
              </a:solidFill>
              <a:latin typeface="Century Gothic" panose="020B0502020202020204"/>
            </a:endParaRPr>
          </a:p>
          <a:p>
            <a:pPr defTabSz="457200"/>
            <a:r>
              <a:rPr lang="en-US" sz="1200" dirty="0">
                <a:solidFill>
                  <a:prstClr val="black"/>
                </a:solidFill>
                <a:latin typeface="Century Gothic" panose="020B0502020202020204"/>
              </a:rPr>
              <a:t>Claire Peers</a:t>
            </a:r>
          </a:p>
          <a:p>
            <a:pPr defTabSz="457200"/>
            <a:r>
              <a:rPr lang="en-US" sz="1200" dirty="0">
                <a:solidFill>
                  <a:prstClr val="black"/>
                </a:solidFill>
                <a:latin typeface="Century Gothic" panose="020B0502020202020204"/>
                <a:hlinkClick r:id="rId10"/>
              </a:rPr>
              <a:t>Claire.peers@plymouth.ac.uk</a:t>
            </a:r>
            <a:endParaRPr lang="en-US" sz="1200" dirty="0">
              <a:solidFill>
                <a:prstClr val="black"/>
              </a:solidFill>
              <a:latin typeface="Century Gothic" panose="020B0502020202020204"/>
            </a:endParaRP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es-ES" sz="1200" dirty="0">
              <a:solidFill>
                <a:prstClr val="black"/>
              </a:solidFill>
              <a:latin typeface="Century Gothic" panose="020B0502020202020204"/>
            </a:endParaRPr>
          </a:p>
          <a:p>
            <a:pPr defTabSz="457200"/>
            <a:r>
              <a:rPr lang="en-US" sz="1200" b="1" dirty="0">
                <a:solidFill>
                  <a:prstClr val="black"/>
                </a:solidFill>
                <a:latin typeface="Century Gothic" panose="020B0502020202020204"/>
              </a:rPr>
              <a:t>United Kingdom (Scotland)</a:t>
            </a:r>
          </a:p>
          <a:p>
            <a:pPr defTabSz="457200"/>
            <a:r>
              <a:rPr lang="en-US" sz="1200" b="1" dirty="0">
                <a:solidFill>
                  <a:prstClr val="black"/>
                </a:solidFill>
                <a:latin typeface="Century Gothic" panose="020B0502020202020204"/>
              </a:rPr>
              <a:t>Robert Gordon University</a:t>
            </a:r>
          </a:p>
          <a:p>
            <a:pPr defTabSz="457200"/>
            <a:endParaRPr lang="en-US" sz="1200" dirty="0">
              <a:solidFill>
                <a:prstClr val="black"/>
              </a:solidFill>
              <a:latin typeface="Century Gothic" panose="020B0502020202020204"/>
            </a:endParaRPr>
          </a:p>
          <a:p>
            <a:pPr defTabSz="457200"/>
            <a:r>
              <a:rPr lang="en-US" sz="1200" dirty="0">
                <a:solidFill>
                  <a:prstClr val="black"/>
                </a:solidFill>
                <a:latin typeface="Century Gothic" panose="020B0502020202020204"/>
              </a:rPr>
              <a:t>Carol Jackson</a:t>
            </a:r>
          </a:p>
          <a:p>
            <a:pPr defTabSz="457200"/>
            <a:r>
              <a:rPr lang="en-US" sz="1200" dirty="0">
                <a:solidFill>
                  <a:prstClr val="black"/>
                </a:solidFill>
                <a:latin typeface="Century Gothic" panose="020B0502020202020204"/>
                <a:hlinkClick r:id="rId11"/>
              </a:rPr>
              <a:t>c.jackson@rgu.ac.uk</a:t>
            </a:r>
            <a:endParaRPr lang="en-US" sz="1200" dirty="0">
              <a:solidFill>
                <a:prstClr val="black"/>
              </a:solidFill>
              <a:latin typeface="Century Gothic" panose="020B0502020202020204"/>
            </a:endParaRPr>
          </a:p>
          <a:p>
            <a:pPr defTabSz="457200"/>
            <a:endParaRPr lang="en-US" sz="1200" dirty="0">
              <a:solidFill>
                <a:prstClr val="black"/>
              </a:solidFill>
              <a:latin typeface="Century Gothic" panose="020B0502020202020204"/>
            </a:endParaRPr>
          </a:p>
          <a:p>
            <a:pPr algn="l" defTabSz="4572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es-ES" sz="1200" dirty="0">
              <a:solidFill>
                <a:prstClr val="black"/>
              </a:solidFill>
              <a:latin typeface="Century Gothic" panose="020B0502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25449510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101888" y="620688"/>
            <a:ext cx="2376263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1200" b="1" dirty="0">
                <a:solidFill>
                  <a:prstClr val="black"/>
                </a:solidFill>
                <a:latin typeface="Century Gothic" panose="020B0502020202020204"/>
              </a:rPr>
              <a:t>The Netherlands</a:t>
            </a:r>
          </a:p>
          <a:p>
            <a:pPr defTabSz="457200"/>
            <a:r>
              <a:rPr lang="en-US" sz="1200" b="1" dirty="0" err="1">
                <a:solidFill>
                  <a:prstClr val="black"/>
                </a:solidFill>
                <a:latin typeface="Century Gothic" panose="020B0502020202020204"/>
              </a:rPr>
              <a:t>Zuyd</a:t>
            </a:r>
            <a:r>
              <a:rPr lang="en-US" sz="1200" b="1" dirty="0">
                <a:solidFill>
                  <a:prstClr val="black"/>
                </a:solidFill>
                <a:latin typeface="Century Gothic" panose="020B0502020202020204"/>
              </a:rPr>
              <a:t> University of Applied Sciences</a:t>
            </a:r>
          </a:p>
          <a:p>
            <a:pPr defTabSz="457200"/>
            <a:endParaRPr lang="en-US" sz="1200" dirty="0">
              <a:solidFill>
                <a:prstClr val="black"/>
              </a:solidFill>
              <a:latin typeface="Century Gothic" panose="020B0502020202020204"/>
            </a:endParaRPr>
          </a:p>
          <a:p>
            <a:pPr defTabSz="457200"/>
            <a:r>
              <a:rPr lang="en-US" sz="1200" dirty="0" err="1">
                <a:solidFill>
                  <a:prstClr val="black"/>
                </a:solidFill>
                <a:latin typeface="Century Gothic" panose="020B0502020202020204"/>
              </a:rPr>
              <a:t>Bastienne</a:t>
            </a:r>
            <a:r>
              <a:rPr lang="en-US" sz="1200" dirty="0">
                <a:solidFill>
                  <a:prstClr val="black"/>
                </a:solidFill>
                <a:latin typeface="Century Gothic" panose="020B0502020202020204"/>
              </a:rPr>
              <a:t> de </a:t>
            </a:r>
            <a:r>
              <a:rPr lang="en-US" sz="1200" dirty="0" err="1">
                <a:solidFill>
                  <a:prstClr val="black"/>
                </a:solidFill>
                <a:latin typeface="Century Gothic" panose="020B0502020202020204"/>
              </a:rPr>
              <a:t>Rooij</a:t>
            </a:r>
            <a:endParaRPr lang="en-US" sz="1200" dirty="0">
              <a:solidFill>
                <a:prstClr val="black"/>
              </a:solidFill>
              <a:latin typeface="Century Gothic" panose="020B0502020202020204"/>
            </a:endParaRPr>
          </a:p>
          <a:p>
            <a:pPr defTabSz="457200"/>
            <a:r>
              <a:rPr lang="en-US" sz="1200" dirty="0">
                <a:solidFill>
                  <a:prstClr val="black"/>
                </a:solidFill>
                <a:latin typeface="Century Gothic" panose="020B0502020202020204"/>
                <a:hlinkClick r:id="rId2"/>
              </a:rPr>
              <a:t>bastienne.derooij@zuyd.nl</a:t>
            </a:r>
            <a:endParaRPr lang="en-US" sz="1200" dirty="0">
              <a:solidFill>
                <a:prstClr val="black"/>
              </a:solidFill>
              <a:latin typeface="Century Gothic" panose="020B0502020202020204"/>
            </a:endParaRPr>
          </a:p>
          <a:p>
            <a:pPr defTabSz="457200"/>
            <a:r>
              <a:rPr lang="en-US" sz="1200" dirty="0">
                <a:solidFill>
                  <a:prstClr val="black"/>
                </a:solidFill>
                <a:latin typeface="Century Gothic" panose="020B0502020202020204"/>
              </a:rPr>
              <a:t>https://international.zuyd.nl/</a:t>
            </a:r>
          </a:p>
          <a:p>
            <a:endParaRPr lang="es-ES" dirty="0"/>
          </a:p>
          <a:p>
            <a:endParaRPr lang="es-ES" dirty="0"/>
          </a:p>
          <a:p>
            <a:pPr defTabSz="457200"/>
            <a:r>
              <a:rPr lang="es-ES" sz="1200" b="1" dirty="0" err="1">
                <a:solidFill>
                  <a:prstClr val="black"/>
                </a:solidFill>
                <a:latin typeface="Century Gothic" panose="020B0502020202020204"/>
              </a:rPr>
              <a:t>Turkey</a:t>
            </a:r>
            <a:endParaRPr lang="es-ES" sz="1200" b="1" dirty="0">
              <a:solidFill>
                <a:prstClr val="black"/>
              </a:solidFill>
              <a:latin typeface="Century Gothic" panose="020B0502020202020204"/>
            </a:endParaRPr>
          </a:p>
          <a:p>
            <a:pPr defTabSz="457200"/>
            <a:r>
              <a:rPr lang="es-ES" sz="1200" b="1" dirty="0" err="1">
                <a:solidFill>
                  <a:prstClr val="black"/>
                </a:solidFill>
                <a:latin typeface="Century Gothic" panose="020B0502020202020204"/>
              </a:rPr>
              <a:t>Ondokuz</a:t>
            </a:r>
            <a:r>
              <a:rPr lang="es-ES" sz="1200" b="1" dirty="0">
                <a:solidFill>
                  <a:prstClr val="black"/>
                </a:solidFill>
                <a:latin typeface="Century Gothic" panose="020B0502020202020204"/>
              </a:rPr>
              <a:t> </a:t>
            </a:r>
            <a:r>
              <a:rPr lang="es-ES" sz="1200" b="1" dirty="0" err="1">
                <a:solidFill>
                  <a:prstClr val="black"/>
                </a:solidFill>
                <a:latin typeface="Century Gothic" panose="020B0502020202020204"/>
              </a:rPr>
              <a:t>Mayis</a:t>
            </a:r>
            <a:r>
              <a:rPr lang="es-ES" sz="1200" b="1" dirty="0">
                <a:solidFill>
                  <a:prstClr val="black"/>
                </a:solidFill>
                <a:latin typeface="Century Gothic" panose="020B0502020202020204"/>
              </a:rPr>
              <a:t> </a:t>
            </a:r>
            <a:r>
              <a:rPr lang="es-ES" sz="1200" b="1" dirty="0" err="1">
                <a:solidFill>
                  <a:prstClr val="black"/>
                </a:solidFill>
                <a:latin typeface="Century Gothic" panose="020B0502020202020204"/>
              </a:rPr>
              <a:t>Universitesi</a:t>
            </a:r>
            <a:endParaRPr lang="es-ES" sz="1200" b="1" dirty="0">
              <a:solidFill>
                <a:prstClr val="black"/>
              </a:solidFill>
              <a:latin typeface="Century Gothic" panose="020B0502020202020204"/>
            </a:endParaRPr>
          </a:p>
          <a:p>
            <a:pPr defTabSz="457200"/>
            <a:endParaRPr lang="es-ES" sz="1200" b="1" dirty="0">
              <a:solidFill>
                <a:prstClr val="black"/>
              </a:solidFill>
              <a:latin typeface="Century Gothic" panose="020B0502020202020204"/>
            </a:endParaRPr>
          </a:p>
          <a:p>
            <a:pPr defTabSz="457200"/>
            <a:r>
              <a:rPr lang="es-ES" sz="1200" dirty="0">
                <a:solidFill>
                  <a:prstClr val="black"/>
                </a:solidFill>
                <a:latin typeface="Century Gothic" panose="020B0502020202020204"/>
              </a:rPr>
              <a:t>Emine Bol</a:t>
            </a:r>
          </a:p>
          <a:p>
            <a:pPr defTabSz="457200"/>
            <a:r>
              <a:rPr lang="es-ES" sz="1200" dirty="0">
                <a:solidFill>
                  <a:prstClr val="black"/>
                </a:solidFill>
                <a:latin typeface="Century Gothic" panose="020B0502020202020204"/>
                <a:hlinkClick r:id="rId3"/>
              </a:rPr>
              <a:t>eminebol@omu.edu.tr</a:t>
            </a:r>
            <a:endParaRPr lang="es-ES" sz="1200" dirty="0">
              <a:solidFill>
                <a:prstClr val="black"/>
              </a:solidFill>
              <a:latin typeface="Century Gothic" panose="020B0502020202020204"/>
            </a:endParaRPr>
          </a:p>
          <a:p>
            <a:pPr defTabSz="457200"/>
            <a:r>
              <a:rPr lang="es-ES" sz="1200" dirty="0">
                <a:solidFill>
                  <a:prstClr val="black"/>
                </a:solidFill>
                <a:latin typeface="Century Gothic" panose="020B0502020202020204"/>
              </a:rPr>
              <a:t>http://erasmus-en.omu.edu.tr</a:t>
            </a:r>
          </a:p>
          <a:p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1187624" y="620688"/>
            <a:ext cx="266429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1200" b="1" dirty="0">
                <a:solidFill>
                  <a:prstClr val="black"/>
                </a:solidFill>
                <a:latin typeface="Century Gothic" panose="020B0502020202020204"/>
              </a:rPr>
              <a:t>Sweden</a:t>
            </a:r>
          </a:p>
          <a:p>
            <a:pPr defTabSz="457200"/>
            <a:r>
              <a:rPr lang="en-US" sz="1200" b="1" dirty="0">
                <a:solidFill>
                  <a:prstClr val="black"/>
                </a:solidFill>
                <a:latin typeface="Century Gothic" panose="020B0502020202020204"/>
              </a:rPr>
              <a:t>Linköping University</a:t>
            </a:r>
          </a:p>
          <a:p>
            <a:pPr defTabSz="457200"/>
            <a:endParaRPr lang="en-US" sz="1200" dirty="0">
              <a:solidFill>
                <a:prstClr val="black"/>
              </a:solidFill>
              <a:latin typeface="Century Gothic" panose="020B0502020202020204"/>
            </a:endParaRPr>
          </a:p>
          <a:p>
            <a:pPr defTabSz="457200"/>
            <a:r>
              <a:rPr lang="en-US" sz="1200" dirty="0">
                <a:solidFill>
                  <a:prstClr val="black"/>
                </a:solidFill>
                <a:latin typeface="Century Gothic" panose="020B0502020202020204"/>
              </a:rPr>
              <a:t>Anna Sandelin</a:t>
            </a:r>
          </a:p>
          <a:p>
            <a:pPr defTabSz="457200"/>
            <a:r>
              <a:rPr lang="en-US" sz="1200" dirty="0">
                <a:solidFill>
                  <a:prstClr val="black"/>
                </a:solidFill>
                <a:latin typeface="Century Gothic" panose="020B0502020202020204"/>
                <a:hlinkClick r:id="rId4"/>
              </a:rPr>
              <a:t>anna.sandelin@liu.se</a:t>
            </a:r>
            <a:endParaRPr lang="en-US" sz="1200" dirty="0">
              <a:solidFill>
                <a:prstClr val="black"/>
              </a:solidFill>
              <a:latin typeface="Century Gothic" panose="020B0502020202020204"/>
            </a:endParaRPr>
          </a:p>
          <a:p>
            <a:pPr defTabSz="457200"/>
            <a:r>
              <a:rPr lang="en-US" sz="1200" dirty="0">
                <a:solidFill>
                  <a:prstClr val="black"/>
                </a:solidFill>
                <a:latin typeface="Century Gothic" panose="020B0502020202020204"/>
              </a:rPr>
              <a:t>https://liu.se/en</a:t>
            </a:r>
            <a:endParaRPr lang="es-ES" sz="1200" dirty="0">
              <a:solidFill>
                <a:prstClr val="black"/>
              </a:solidFill>
              <a:latin typeface="Century Gothic" panose="020B0502020202020204"/>
            </a:endParaRPr>
          </a:p>
          <a:p>
            <a:pPr defTabSz="457200"/>
            <a:endParaRPr lang="es-ES" sz="1200" dirty="0">
              <a:solidFill>
                <a:prstClr val="black"/>
              </a:solidFill>
              <a:latin typeface="Century Gothic" panose="020B0502020202020204"/>
            </a:endParaRPr>
          </a:p>
          <a:p>
            <a:pPr algn="ctr" defTabSz="457200"/>
            <a:endParaRPr lang="es-ES" sz="1200" dirty="0">
              <a:solidFill>
                <a:prstClr val="black"/>
              </a:solidFill>
              <a:latin typeface="Century Gothic" panose="020B0502020202020204"/>
            </a:endParaRPr>
          </a:p>
          <a:p>
            <a:pPr defTabSz="457200"/>
            <a:endParaRPr lang="es-ES" sz="1200" dirty="0">
              <a:solidFill>
                <a:prstClr val="black"/>
              </a:solidFill>
              <a:latin typeface="Century Gothic" panose="020B0502020202020204"/>
            </a:endParaRPr>
          </a:p>
          <a:p>
            <a:pPr defTabSz="457200"/>
            <a:endParaRPr lang="es-ES" sz="1200" dirty="0">
              <a:solidFill>
                <a:prstClr val="black"/>
              </a:solidFill>
              <a:latin typeface="Century Gothic" panose="020B0502020202020204"/>
            </a:endParaRPr>
          </a:p>
          <a:p>
            <a:pPr defTabSz="457200"/>
            <a:r>
              <a:rPr lang="es-ES" sz="1200" b="1" dirty="0" err="1">
                <a:solidFill>
                  <a:prstClr val="black"/>
                </a:solidFill>
                <a:latin typeface="Century Gothic" panose="020B0502020202020204"/>
              </a:rPr>
              <a:t>Turkey</a:t>
            </a:r>
            <a:endParaRPr lang="es-ES" sz="1200" b="1" dirty="0">
              <a:solidFill>
                <a:prstClr val="black"/>
              </a:solidFill>
              <a:latin typeface="Century Gothic" panose="020B0502020202020204"/>
            </a:endParaRPr>
          </a:p>
          <a:p>
            <a:pPr defTabSz="457200"/>
            <a:r>
              <a:rPr lang="es-ES" sz="1200" b="1" dirty="0" err="1">
                <a:solidFill>
                  <a:prstClr val="black"/>
                </a:solidFill>
                <a:latin typeface="Century Gothic" panose="020B0502020202020204"/>
              </a:rPr>
              <a:t>Dokuz</a:t>
            </a:r>
            <a:r>
              <a:rPr lang="es-ES" sz="1200" b="1" dirty="0">
                <a:solidFill>
                  <a:prstClr val="black"/>
                </a:solidFill>
                <a:latin typeface="Century Gothic" panose="020B0502020202020204"/>
              </a:rPr>
              <a:t> </a:t>
            </a:r>
            <a:r>
              <a:rPr lang="es-ES" sz="1200" b="1" dirty="0" err="1">
                <a:solidFill>
                  <a:prstClr val="black"/>
                </a:solidFill>
                <a:latin typeface="Century Gothic" panose="020B0502020202020204"/>
              </a:rPr>
              <a:t>Eylül</a:t>
            </a:r>
            <a:r>
              <a:rPr lang="es-ES" sz="1200" b="1" dirty="0">
                <a:solidFill>
                  <a:prstClr val="black"/>
                </a:solidFill>
                <a:latin typeface="Century Gothic" panose="020B0502020202020204"/>
              </a:rPr>
              <a:t> University</a:t>
            </a:r>
          </a:p>
          <a:p>
            <a:pPr algn="ctr" defTabSz="457200"/>
            <a:endParaRPr lang="es-ES" sz="1200" dirty="0">
              <a:solidFill>
                <a:prstClr val="black"/>
              </a:solidFill>
              <a:latin typeface="Century Gothic" panose="020B0502020202020204"/>
            </a:endParaRPr>
          </a:p>
          <a:p>
            <a:pPr defTabSz="457200"/>
            <a:r>
              <a:rPr lang="es-ES" sz="1200" dirty="0" err="1">
                <a:solidFill>
                  <a:prstClr val="black"/>
                </a:solidFill>
                <a:latin typeface="Century Gothic" panose="020B0502020202020204"/>
              </a:rPr>
              <a:t>Merlinda</a:t>
            </a:r>
            <a:r>
              <a:rPr lang="es-ES" sz="1200" dirty="0">
                <a:solidFill>
                  <a:prstClr val="black"/>
                </a:solidFill>
                <a:latin typeface="Century Gothic" panose="020B0502020202020204"/>
              </a:rPr>
              <a:t> </a:t>
            </a:r>
            <a:r>
              <a:rPr lang="es-ES" sz="1200" dirty="0" err="1">
                <a:solidFill>
                  <a:prstClr val="black"/>
                </a:solidFill>
                <a:latin typeface="Century Gothic" panose="020B0502020202020204"/>
              </a:rPr>
              <a:t>Alus</a:t>
            </a:r>
            <a:endParaRPr lang="es-ES" sz="1200" dirty="0">
              <a:solidFill>
                <a:prstClr val="black"/>
              </a:solidFill>
              <a:latin typeface="Century Gothic" panose="020B0502020202020204"/>
            </a:endParaRPr>
          </a:p>
          <a:p>
            <a:pPr defTabSz="457200"/>
            <a:r>
              <a:rPr lang="ca-ES" sz="1200" dirty="0">
                <a:solidFill>
                  <a:prstClr val="black"/>
                </a:solidFill>
                <a:latin typeface="Century Gothic" panose="020B0502020202020204"/>
                <a:hlinkClick r:id="rId5"/>
              </a:rPr>
              <a:t>merlinda_alus@yahoo.com</a:t>
            </a:r>
            <a:endParaRPr lang="es-ES" sz="1200" dirty="0">
              <a:solidFill>
                <a:prstClr val="black"/>
              </a:solidFill>
              <a:latin typeface="Century Gothic" panose="020B0502020202020204"/>
            </a:endParaRPr>
          </a:p>
          <a:p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179512" y="4365104"/>
            <a:ext cx="5688632" cy="2123658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s-ES" sz="1200" b="1" dirty="0" err="1">
                <a:latin typeface="Century Gothic" panose="020B0502020202020204" pitchFamily="34" charset="0"/>
              </a:rPr>
              <a:t>Canadà</a:t>
            </a:r>
            <a:r>
              <a:rPr lang="es-ES" sz="1200" b="1" dirty="0">
                <a:latin typeface="Century Gothic" panose="020B0502020202020204" pitchFamily="34" charset="0"/>
              </a:rPr>
              <a:t>	</a:t>
            </a:r>
          </a:p>
          <a:p>
            <a:r>
              <a:rPr lang="es-ES" sz="1200" b="1" dirty="0">
                <a:latin typeface="Century Gothic" panose="020B0502020202020204" pitchFamily="34" charset="0"/>
              </a:rPr>
              <a:t>Thompson </a:t>
            </a:r>
            <a:r>
              <a:rPr lang="es-ES" sz="1200" b="1" dirty="0" err="1">
                <a:latin typeface="Century Gothic" panose="020B0502020202020204" pitchFamily="34" charset="0"/>
              </a:rPr>
              <a:t>Rivers</a:t>
            </a:r>
            <a:r>
              <a:rPr lang="es-ES" sz="1200" b="1" dirty="0">
                <a:latin typeface="Century Gothic" panose="020B0502020202020204" pitchFamily="34" charset="0"/>
              </a:rPr>
              <a:t> University 	</a:t>
            </a:r>
          </a:p>
          <a:p>
            <a:endParaRPr lang="es-ES" sz="1200" dirty="0">
              <a:latin typeface="Century Gothic" panose="020B0502020202020204" pitchFamily="34" charset="0"/>
            </a:endParaRPr>
          </a:p>
          <a:p>
            <a:r>
              <a:rPr lang="es-ES" sz="1200" dirty="0">
                <a:latin typeface="Century Gothic" panose="020B0502020202020204" pitchFamily="34" charset="0"/>
              </a:rPr>
              <a:t>Mona Taylor</a:t>
            </a:r>
          </a:p>
          <a:p>
            <a:r>
              <a:rPr lang="es-ES" sz="1200" dirty="0">
                <a:latin typeface="Century Gothic" panose="020B0502020202020204" pitchFamily="34" charset="0"/>
                <a:hlinkClick r:id="rId6"/>
              </a:rPr>
              <a:t>mtaylor@tru.ca</a:t>
            </a:r>
            <a:endParaRPr lang="es-ES" sz="1200" dirty="0">
              <a:latin typeface="Century Gothic" panose="020B0502020202020204" pitchFamily="34" charset="0"/>
            </a:endParaRPr>
          </a:p>
          <a:p>
            <a:endParaRPr lang="es-ES" sz="1200" dirty="0">
              <a:latin typeface="Century Gothic" panose="020B0502020202020204" pitchFamily="34" charset="0"/>
            </a:endParaRPr>
          </a:p>
          <a:p>
            <a:r>
              <a:rPr lang="es-ES" sz="1200" dirty="0">
                <a:latin typeface="Century Gothic" panose="020B0502020202020204" pitchFamily="34" charset="0"/>
              </a:rPr>
              <a:t>Tracy </a:t>
            </a:r>
            <a:r>
              <a:rPr lang="es-ES" sz="1200" dirty="0" err="1">
                <a:latin typeface="Century Gothic" panose="020B0502020202020204" pitchFamily="34" charset="0"/>
              </a:rPr>
              <a:t>Hoot</a:t>
            </a:r>
            <a:endParaRPr lang="es-ES" sz="1200" dirty="0">
              <a:latin typeface="Century Gothic" panose="020B0502020202020204" pitchFamily="34" charset="0"/>
            </a:endParaRPr>
          </a:p>
          <a:p>
            <a:r>
              <a:rPr lang="es-ES" sz="1200" dirty="0">
                <a:latin typeface="Century Gothic" panose="020B0502020202020204" pitchFamily="34" charset="0"/>
                <a:hlinkClick r:id="rId7"/>
              </a:rPr>
              <a:t>thoot@tru.ca</a:t>
            </a:r>
            <a:endParaRPr lang="es-ES" sz="1200" dirty="0">
              <a:latin typeface="Century Gothic" panose="020B0502020202020204" pitchFamily="34" charset="0"/>
            </a:endParaRPr>
          </a:p>
          <a:p>
            <a:endParaRPr lang="es-ES" sz="1200" dirty="0">
              <a:latin typeface="Century Gothic" panose="020B0502020202020204" pitchFamily="34" charset="0"/>
              <a:hlinkClick r:id="rId8"/>
            </a:endParaRPr>
          </a:p>
          <a:p>
            <a:r>
              <a:rPr lang="es-ES" sz="1200" dirty="0">
                <a:latin typeface="Century Gothic" panose="020B0502020202020204" pitchFamily="34" charset="0"/>
                <a:hlinkClick r:id="rId8"/>
              </a:rPr>
              <a:t>www.tru.ca</a:t>
            </a:r>
            <a:endParaRPr lang="es-ES" sz="1200" dirty="0">
              <a:latin typeface="Century Gothic" panose="020B0502020202020204" pitchFamily="34" charset="0"/>
            </a:endParaRPr>
          </a:p>
          <a:p>
            <a:endParaRPr lang="es-ES" sz="1200" dirty="0">
              <a:latin typeface="Century Gothic" panose="020B0502020202020204" pitchFamily="34" charset="0"/>
            </a:endParaRPr>
          </a:p>
          <a:p>
            <a:r>
              <a:rPr lang="es-ES" sz="1200" b="1" dirty="0">
                <a:latin typeface="Century Gothic" panose="020B0502020202020204" pitchFamily="34" charset="0"/>
              </a:rPr>
              <a:t>Indonesia</a:t>
            </a:r>
          </a:p>
          <a:p>
            <a:r>
              <a:rPr lang="es-ES" sz="1200" b="1" dirty="0">
                <a:latin typeface="Century Gothic" panose="020B0502020202020204" pitchFamily="34" charset="0"/>
              </a:rPr>
              <a:t>University of Indonesia</a:t>
            </a:r>
          </a:p>
          <a:p>
            <a:endParaRPr lang="es-ES" sz="1200" dirty="0">
              <a:latin typeface="Century Gothic" panose="020B0502020202020204" pitchFamily="34" charset="0"/>
            </a:endParaRPr>
          </a:p>
          <a:p>
            <a:r>
              <a:rPr lang="es-ES" sz="1200" dirty="0">
                <a:latin typeface="Century Gothic" panose="020B0502020202020204" pitchFamily="34" charset="0"/>
              </a:rPr>
              <a:t>Tara </a:t>
            </a:r>
            <a:r>
              <a:rPr lang="es-ES" sz="1200" dirty="0" err="1">
                <a:latin typeface="Century Gothic" panose="020B0502020202020204" pitchFamily="34" charset="0"/>
              </a:rPr>
              <a:t>Ferakanita</a:t>
            </a:r>
            <a:r>
              <a:rPr lang="es-ES" sz="1200" dirty="0">
                <a:latin typeface="Century Gothic" panose="020B0502020202020204" pitchFamily="34" charset="0"/>
              </a:rPr>
              <a:t> </a:t>
            </a:r>
          </a:p>
          <a:p>
            <a:r>
              <a:rPr lang="es-ES" sz="1200" dirty="0">
                <a:latin typeface="Century Gothic" panose="020B0502020202020204" pitchFamily="34" charset="0"/>
                <a:hlinkClick r:id="rId9"/>
              </a:rPr>
              <a:t>taraferakanita@ui.ac.id</a:t>
            </a:r>
            <a:r>
              <a:rPr lang="es-ES" sz="1200" dirty="0">
                <a:latin typeface="Century Gothic" panose="020B0502020202020204" pitchFamily="34" charset="0"/>
              </a:rPr>
              <a:t> </a:t>
            </a:r>
          </a:p>
          <a:p>
            <a:endParaRPr lang="es-ES" sz="1200" dirty="0">
              <a:latin typeface="Century Gothic" panose="020B0502020202020204" pitchFamily="34" charset="0"/>
            </a:endParaRPr>
          </a:p>
          <a:p>
            <a:r>
              <a:rPr lang="es-ES" sz="1200" dirty="0">
                <a:latin typeface="Century Gothic" panose="020B0502020202020204" pitchFamily="34" charset="0"/>
              </a:rPr>
              <a:t>Firman </a:t>
            </a:r>
            <a:r>
              <a:rPr lang="es-ES" sz="1200" dirty="0" err="1">
                <a:latin typeface="Century Gothic" panose="020B0502020202020204" pitchFamily="34" charset="0"/>
              </a:rPr>
              <a:t>Amirulloh</a:t>
            </a:r>
            <a:endParaRPr lang="es-ES" sz="1200" u="sng" dirty="0">
              <a:latin typeface="Century Gothic" panose="020B0502020202020204" pitchFamily="34" charset="0"/>
              <a:hlinkClick r:id="rId10"/>
            </a:endParaRPr>
          </a:p>
          <a:p>
            <a:r>
              <a:rPr lang="es-ES" sz="1200" u="sng" dirty="0">
                <a:latin typeface="Century Gothic" panose="020B0502020202020204" pitchFamily="34" charset="0"/>
                <a:hlinkClick r:id="rId10"/>
              </a:rPr>
              <a:t>kerjasamafikui@gmail.com</a:t>
            </a:r>
          </a:p>
          <a:p>
            <a:endParaRPr lang="es-ES" sz="1200" u="sng" dirty="0">
              <a:latin typeface="Century Gothic" panose="020B0502020202020204" pitchFamily="34" charset="0"/>
              <a:hlinkClick r:id="rId10"/>
            </a:endParaRPr>
          </a:p>
          <a:p>
            <a:r>
              <a:rPr lang="es-ES" sz="1200" u="sng" dirty="0">
                <a:latin typeface="Century Gothic" panose="020B0502020202020204" pitchFamily="34" charset="0"/>
                <a:hlinkClick r:id="rId10"/>
              </a:rPr>
              <a:t>www.ui.ac.id</a:t>
            </a:r>
            <a:endParaRPr lang="es-ES" sz="1200" dirty="0">
              <a:latin typeface="Century Gothic" panose="020B0502020202020204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195736" y="3932647"/>
            <a:ext cx="48245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b="1" u="sng" dirty="0"/>
              <a:t>DESTINACIONS UAB Exchange </a:t>
            </a:r>
            <a:r>
              <a:rPr lang="es-ES" sz="1600" b="1" u="sng" dirty="0" err="1"/>
              <a:t>programme</a:t>
            </a:r>
            <a:endParaRPr lang="es-ES" sz="1600" b="1" u="sng" dirty="0"/>
          </a:p>
        </p:txBody>
      </p:sp>
      <p:sp>
        <p:nvSpPr>
          <p:cNvPr id="3" name="CuadroTexto 2"/>
          <p:cNvSpPr txBox="1"/>
          <p:nvPr/>
        </p:nvSpPr>
        <p:spPr>
          <a:xfrm>
            <a:off x="6012160" y="4437957"/>
            <a:ext cx="25202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latin typeface="Century Gothic" panose="020B0502020202020204" pitchFamily="34" charset="0"/>
              </a:rPr>
              <a:t>Indonesia</a:t>
            </a:r>
          </a:p>
          <a:p>
            <a:r>
              <a:rPr lang="es-ES" sz="1200" b="1" dirty="0" err="1">
                <a:latin typeface="Century Gothic" panose="020B0502020202020204" pitchFamily="34" charset="0"/>
              </a:rPr>
              <a:t>Muhammadiyah</a:t>
            </a:r>
            <a:r>
              <a:rPr lang="es-ES" sz="1200" b="1" dirty="0">
                <a:latin typeface="Century Gothic" panose="020B0502020202020204" pitchFamily="34" charset="0"/>
              </a:rPr>
              <a:t> Yogyakarta</a:t>
            </a:r>
          </a:p>
          <a:p>
            <a:endParaRPr lang="es-ES" sz="1200" b="1" dirty="0">
              <a:latin typeface="Century Gothic" panose="020B0502020202020204" pitchFamily="34" charset="0"/>
            </a:endParaRPr>
          </a:p>
          <a:p>
            <a:r>
              <a:rPr lang="es-ES" sz="1200" dirty="0" err="1">
                <a:latin typeface="Century Gothic" panose="020B0502020202020204" pitchFamily="34" charset="0"/>
              </a:rPr>
              <a:t>Eko</a:t>
            </a:r>
            <a:r>
              <a:rPr lang="es-ES" sz="1200" dirty="0">
                <a:latin typeface="Century Gothic" panose="020B0502020202020204" pitchFamily="34" charset="0"/>
              </a:rPr>
              <a:t> </a:t>
            </a:r>
            <a:r>
              <a:rPr lang="es-ES" sz="1200" dirty="0" err="1">
                <a:latin typeface="Century Gothic" panose="020B0502020202020204" pitchFamily="34" charset="0"/>
              </a:rPr>
              <a:t>Priyo</a:t>
            </a:r>
            <a:r>
              <a:rPr lang="es-ES" sz="1200" dirty="0">
                <a:latin typeface="Century Gothic" panose="020B0502020202020204" pitchFamily="34" charset="0"/>
              </a:rPr>
              <a:t> </a:t>
            </a:r>
            <a:r>
              <a:rPr lang="es-ES" sz="1200" dirty="0" err="1">
                <a:latin typeface="Century Gothic" panose="020B0502020202020204" pitchFamily="34" charset="0"/>
              </a:rPr>
              <a:t>Purnomo</a:t>
            </a:r>
            <a:endParaRPr lang="es-ES" sz="1200" dirty="0">
              <a:latin typeface="Century Gothic" panose="020B0502020202020204" pitchFamily="34" charset="0"/>
            </a:endParaRPr>
          </a:p>
          <a:p>
            <a:r>
              <a:rPr lang="es-ES" sz="1200" i="1" dirty="0">
                <a:latin typeface="Century Gothic" panose="020B0502020202020204" pitchFamily="34" charset="0"/>
                <a:hlinkClick r:id="rId11"/>
              </a:rPr>
              <a:t>eko@umy.ac.id</a:t>
            </a:r>
            <a:endParaRPr lang="es-ES" sz="1200" i="1" dirty="0">
              <a:latin typeface="Century Gothic" panose="020B0502020202020204" pitchFamily="34" charset="0"/>
            </a:endParaRPr>
          </a:p>
          <a:p>
            <a:endParaRPr lang="es-ES" sz="1200" dirty="0">
              <a:latin typeface="Century Gothic" panose="020B0502020202020204" pitchFamily="34" charset="0"/>
            </a:endParaRPr>
          </a:p>
          <a:p>
            <a:r>
              <a:rPr lang="es-ES" sz="1200" dirty="0">
                <a:latin typeface="Century Gothic" panose="020B0502020202020204" pitchFamily="34" charset="0"/>
                <a:hlinkClick r:id="rId12"/>
              </a:rPr>
              <a:t>www.umy.ac.id/en</a:t>
            </a:r>
            <a:r>
              <a:rPr lang="es-ES" sz="1200" dirty="0">
                <a:latin typeface="Century Gothic" panose="020B0502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805238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620688"/>
            <a:ext cx="8640763" cy="647353"/>
          </a:xfrm>
        </p:spPr>
        <p:txBody>
          <a:bodyPr/>
          <a:lstStyle/>
          <a:p>
            <a:pPr algn="ctr"/>
            <a:r>
              <a:rPr lang="ca-ES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Convocatòria única Intercanvis 2020/21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340768"/>
            <a:ext cx="8229600" cy="4929188"/>
          </a:xfrm>
        </p:spPr>
        <p:txBody>
          <a:bodyPr/>
          <a:lstStyle/>
          <a:p>
            <a:pPr marL="0" indent="0" algn="just">
              <a:lnSpc>
                <a:spcPct val="80000"/>
              </a:lnSpc>
              <a:buNone/>
            </a:pPr>
            <a:r>
              <a:rPr lang="es-ES" sz="2800" u="sng" dirty="0" err="1">
                <a:solidFill>
                  <a:schemeClr val="accent2"/>
                </a:solidFill>
                <a:latin typeface="Arial" pitchFamily="34" charset="0"/>
                <a:ea typeface="+mj-ea"/>
                <a:cs typeface="Arial" pitchFamily="34" charset="0"/>
              </a:rPr>
              <a:t>Calendari</a:t>
            </a:r>
            <a:endParaRPr lang="es-ES" sz="2800" u="sng" dirty="0">
              <a:solidFill>
                <a:schemeClr val="accent2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0" indent="0" algn="just">
              <a:lnSpc>
                <a:spcPct val="80000"/>
              </a:lnSpc>
              <a:buNone/>
            </a:pPr>
            <a:endParaRPr lang="es-ES" sz="1600" dirty="0"/>
          </a:p>
          <a:p>
            <a:pPr algn="just">
              <a:lnSpc>
                <a:spcPct val="80000"/>
              </a:lnSpc>
              <a:buFontTx/>
              <a:buNone/>
            </a:pPr>
            <a:endParaRPr lang="es-ES" sz="2800" dirty="0"/>
          </a:p>
          <a:p>
            <a:pPr algn="just">
              <a:lnSpc>
                <a:spcPct val="80000"/>
              </a:lnSpc>
              <a:buFontTx/>
              <a:buNone/>
            </a:pPr>
            <a:endParaRPr lang="es-ES" sz="2800" dirty="0"/>
          </a:p>
          <a:p>
            <a:pPr algn="just">
              <a:lnSpc>
                <a:spcPct val="80000"/>
              </a:lnSpc>
              <a:buFontTx/>
              <a:buNone/>
            </a:pPr>
            <a:endParaRPr lang="es-ES" sz="2800" dirty="0"/>
          </a:p>
          <a:p>
            <a:pPr algn="just">
              <a:lnSpc>
                <a:spcPct val="80000"/>
              </a:lnSpc>
              <a:buFontTx/>
              <a:buNone/>
            </a:pPr>
            <a:endParaRPr lang="es-ES" sz="2800" dirty="0"/>
          </a:p>
          <a:p>
            <a:pPr algn="just">
              <a:lnSpc>
                <a:spcPct val="80000"/>
              </a:lnSpc>
              <a:buFontTx/>
              <a:buNone/>
            </a:pPr>
            <a:endParaRPr lang="es-ES" sz="2800" dirty="0"/>
          </a:p>
          <a:p>
            <a:pPr>
              <a:lnSpc>
                <a:spcPct val="80000"/>
              </a:lnSpc>
              <a:buFontTx/>
              <a:buNone/>
            </a:pPr>
            <a:endParaRPr lang="es-ES" sz="2800" dirty="0"/>
          </a:p>
          <a:p>
            <a:pPr>
              <a:lnSpc>
                <a:spcPct val="80000"/>
              </a:lnSpc>
              <a:buFontTx/>
              <a:buNone/>
            </a:pPr>
            <a:endParaRPr lang="es-ES" sz="2800" dirty="0"/>
          </a:p>
          <a:p>
            <a:pPr>
              <a:lnSpc>
                <a:spcPct val="80000"/>
              </a:lnSpc>
              <a:buFontTx/>
              <a:buNone/>
            </a:pPr>
            <a:endParaRPr lang="es-ES" sz="2800" dirty="0"/>
          </a:p>
          <a:p>
            <a:pPr>
              <a:lnSpc>
                <a:spcPct val="80000"/>
              </a:lnSpc>
              <a:buFontTx/>
              <a:buNone/>
            </a:pPr>
            <a:endParaRPr lang="ca-ES" sz="2800" dirty="0"/>
          </a:p>
        </p:txBody>
      </p:sp>
      <p:graphicFrame>
        <p:nvGraphicFramePr>
          <p:cNvPr id="5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4835938"/>
              </p:ext>
            </p:extLst>
          </p:nvPr>
        </p:nvGraphicFramePr>
        <p:xfrm>
          <a:off x="323528" y="1772816"/>
          <a:ext cx="8568953" cy="4560782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28902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984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803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08713">
                <a:tc>
                  <a:txBody>
                    <a:bodyPr/>
                    <a:lstStyle/>
                    <a:p>
                      <a:pPr algn="ctr" fontAlgn="b"/>
                      <a:r>
                        <a:rPr lang="ca-ES" sz="1600" u="none" strike="noStrike" noProof="0" dirty="0">
                          <a:effectLst/>
                          <a:latin typeface="+mn-lt"/>
                        </a:rPr>
                        <a:t>període de sol·licitud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 noProof="0" dirty="0">
                          <a:effectLst/>
                          <a:latin typeface="+mn-lt"/>
                        </a:rPr>
                        <a:t>del 26 </a:t>
                      </a:r>
                      <a:r>
                        <a:rPr lang="es-ES" sz="1600" u="none" strike="noStrike" noProof="0" dirty="0" err="1">
                          <a:effectLst/>
                          <a:latin typeface="+mn-lt"/>
                        </a:rPr>
                        <a:t>d'octubre</a:t>
                      </a:r>
                      <a:r>
                        <a:rPr lang="es-ES" sz="1600" u="none" strike="noStrike" noProof="0" dirty="0">
                          <a:effectLst/>
                          <a:latin typeface="+mn-lt"/>
                        </a:rPr>
                        <a:t> al 9 de </a:t>
                      </a:r>
                      <a:r>
                        <a:rPr lang="es-ES" sz="1600" u="none" strike="noStrike" noProof="0" dirty="0" err="1">
                          <a:effectLst/>
                          <a:latin typeface="+mn-lt"/>
                        </a:rPr>
                        <a:t>novembre</a:t>
                      </a:r>
                      <a:endParaRPr lang="ca-ES" sz="1600" u="none" strike="noStrike" noProof="0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a-ES" sz="1600" u="none" strike="noStrike" baseline="0" noProof="0" dirty="0">
                          <a:effectLst/>
                          <a:latin typeface="+mn-lt"/>
                        </a:rPr>
                        <a:t> online a </a:t>
                      </a:r>
                      <a:r>
                        <a:rPr lang="ca-ES" sz="1600" u="sng" strike="noStrike" baseline="0" noProof="0" dirty="0">
                          <a:effectLst/>
                          <a:latin typeface="+mn-lt"/>
                          <a:hlinkClick r:id="rId3" action="ppaction://hlinkfile"/>
                        </a:rPr>
                        <a:t>sia.uab.cat</a:t>
                      </a:r>
                      <a:r>
                        <a:rPr lang="ca-ES" sz="1600" u="sng" strike="noStrike" baseline="0" noProof="0" dirty="0"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ctr"/>
                      <a:r>
                        <a:rPr lang="ca-ES" sz="1600" b="1" dirty="0">
                          <a:latin typeface="+mn-lt"/>
                        </a:rPr>
                        <a:t>Mobilitat i intercanvi</a:t>
                      </a:r>
                    </a:p>
                    <a:p>
                      <a:pPr algn="ctr"/>
                      <a:r>
                        <a:rPr lang="ca-ES" sz="1600" dirty="0">
                          <a:latin typeface="+mn-lt"/>
                          <a:hlinkClick r:id="rId4"/>
                        </a:rPr>
                        <a:t>Sol·licitud i consulta d'intercanvi OUT (Estudiants Sortints)</a:t>
                      </a:r>
                      <a:r>
                        <a:rPr lang="ca-ES" sz="1600" dirty="0">
                          <a:latin typeface="+mn-lt"/>
                        </a:rPr>
                        <a:t> </a:t>
                      </a:r>
                      <a:endParaRPr lang="ca-ES" sz="1600" u="sng" strike="noStrike" noProof="0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8713">
                <a:tc>
                  <a:txBody>
                    <a:bodyPr/>
                    <a:lstStyle/>
                    <a:p>
                      <a:pPr algn="ctr" fontAlgn="b"/>
                      <a:r>
                        <a:rPr lang="ca-ES" sz="1600" u="none" strike="noStrike" noProof="0" dirty="0">
                          <a:effectLst/>
                          <a:latin typeface="+mn-lt"/>
                        </a:rPr>
                        <a:t>1a resolució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a-ES" sz="1600" u="none" strike="noStrike" noProof="0" dirty="0">
                          <a:effectLst/>
                          <a:latin typeface="+mn-lt"/>
                        </a:rPr>
                        <a:t>11 de desembre de 2020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a-ES" sz="1600" u="none" strike="noStrike" noProof="0" dirty="0">
                          <a:effectLst/>
                          <a:latin typeface="+mn-lt"/>
                        </a:rPr>
                        <a:t>sigma i pàgina web ARI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8713">
                <a:tc>
                  <a:txBody>
                    <a:bodyPr/>
                    <a:lstStyle/>
                    <a:p>
                      <a:pPr algn="ctr" fontAlgn="b"/>
                      <a:r>
                        <a:rPr lang="ca-ES" sz="1600" u="none" strike="noStrike" noProof="0" dirty="0">
                          <a:effectLst/>
                          <a:latin typeface="+mn-lt"/>
                        </a:rPr>
                        <a:t>confirmació/no </a:t>
                      </a:r>
                      <a:r>
                        <a:rPr lang="ca-ES" sz="1600" u="none" strike="noStrike" noProof="0" dirty="0" err="1">
                          <a:effectLst/>
                          <a:latin typeface="+mn-lt"/>
                        </a:rPr>
                        <a:t>confirm</a:t>
                      </a:r>
                      <a:r>
                        <a:rPr lang="ca-ES" sz="1600" u="none" strike="noStrike" noProof="0" dirty="0">
                          <a:effectLst/>
                          <a:latin typeface="+mn-lt"/>
                        </a:rPr>
                        <a:t>. plaça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a-ES" sz="1600" u="none" strike="noStrike" noProof="0" dirty="0">
                          <a:effectLst/>
                          <a:latin typeface="+mn-lt"/>
                        </a:rPr>
                        <a:t>12 al 18 de desembre de 2020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a-ES" sz="1600" u="none" strike="noStrike" baseline="0" noProof="0" dirty="0">
                          <a:effectLst/>
                          <a:latin typeface="+mn-lt"/>
                        </a:rPr>
                        <a:t>online a </a:t>
                      </a:r>
                      <a:r>
                        <a:rPr lang="ca-ES" sz="1600" u="sng" strike="noStrike" baseline="0" noProof="0" dirty="0">
                          <a:effectLst/>
                          <a:latin typeface="+mn-lt"/>
                        </a:rPr>
                        <a:t>sia.uab.cat </a:t>
                      </a:r>
                      <a:endParaRPr lang="ca-ES" sz="1600" u="sng" strike="noStrike" noProof="0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8713">
                <a:tc>
                  <a:txBody>
                    <a:bodyPr/>
                    <a:lstStyle/>
                    <a:p>
                      <a:pPr algn="ctr" fontAlgn="b"/>
                      <a:endParaRPr lang="ca-ES" sz="1600" u="none" strike="noStrike" noProof="0" dirty="0"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ca-ES" sz="1600" u="none" strike="noStrike" noProof="0" dirty="0">
                          <a:effectLst/>
                          <a:latin typeface="+mn-lt"/>
                        </a:rPr>
                        <a:t>sol·licitud places vacants</a:t>
                      </a:r>
                    </a:p>
                    <a:p>
                      <a:pPr algn="ctr" fontAlgn="b"/>
                      <a:endParaRPr lang="ca-ES" sz="1600" u="none" strike="noStrike" noProof="0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 baseline="0" noProof="0" dirty="0">
                          <a:effectLst/>
                          <a:latin typeface="+mn-lt"/>
                        </a:rPr>
                        <a:t>del 22 de desembre al 8 de </a:t>
                      </a:r>
                      <a:r>
                        <a:rPr lang="es-ES" sz="1600" u="none" strike="noStrike" baseline="0" noProof="0" dirty="0" err="1">
                          <a:effectLst/>
                          <a:latin typeface="+mn-lt"/>
                        </a:rPr>
                        <a:t>gener</a:t>
                      </a:r>
                      <a:endParaRPr lang="ca-ES" sz="1600" u="none" strike="noStrike" noProof="0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a-ES" sz="1600" u="none" strike="noStrike" baseline="0" noProof="0" dirty="0">
                          <a:effectLst/>
                          <a:latin typeface="+mn-lt"/>
                        </a:rPr>
                        <a:t>online a </a:t>
                      </a:r>
                      <a:r>
                        <a:rPr lang="ca-ES" sz="1600" u="sng" strike="noStrike" baseline="0" noProof="0" dirty="0">
                          <a:effectLst/>
                          <a:latin typeface="+mn-lt"/>
                        </a:rPr>
                        <a:t>sia.uab.cat </a:t>
                      </a:r>
                      <a:endParaRPr lang="ca-ES" sz="1600" u="sng" strike="noStrike" noProof="0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8713">
                <a:tc>
                  <a:txBody>
                    <a:bodyPr/>
                    <a:lstStyle/>
                    <a:p>
                      <a:pPr algn="ctr" fontAlgn="b"/>
                      <a:r>
                        <a:rPr lang="ca-ES" sz="1600" u="none" strike="noStrike" noProof="0" dirty="0">
                          <a:effectLst/>
                          <a:latin typeface="+mn-lt"/>
                        </a:rPr>
                        <a:t>2a</a:t>
                      </a:r>
                      <a:r>
                        <a:rPr lang="ca-ES" sz="1600" u="none" strike="noStrike" baseline="0" noProof="0" dirty="0">
                          <a:effectLst/>
                          <a:latin typeface="+mn-lt"/>
                        </a:rPr>
                        <a:t> resoluci</a:t>
                      </a:r>
                      <a:r>
                        <a:rPr lang="ca-ES" sz="1600" u="none" strike="noStrike" noProof="0" dirty="0">
                          <a:effectLst/>
                          <a:latin typeface="+mn-lt"/>
                        </a:rPr>
                        <a:t>ó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a-ES" sz="1600" u="none" strike="noStrike" noProof="0" dirty="0">
                          <a:effectLst/>
                          <a:latin typeface="+mn-lt"/>
                        </a:rPr>
                        <a:t>22 de </a:t>
                      </a:r>
                      <a:r>
                        <a:rPr lang="ca-ES" sz="1600" u="none" strike="noStrike" baseline="0" noProof="0" dirty="0">
                          <a:effectLst/>
                          <a:latin typeface="+mn-lt"/>
                        </a:rPr>
                        <a:t>gener de 2021</a:t>
                      </a:r>
                      <a:endParaRPr lang="ca-ES" sz="1600" u="none" strike="noStrike" noProof="0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a-ES" sz="1600" u="none" strike="noStrike" noProof="0" dirty="0">
                          <a:effectLst/>
                          <a:latin typeface="+mn-lt"/>
                        </a:rPr>
                        <a:t>sigma i pàgina web ARI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8713">
                <a:tc>
                  <a:txBody>
                    <a:bodyPr/>
                    <a:lstStyle/>
                    <a:p>
                      <a:pPr algn="ctr" fontAlgn="b"/>
                      <a:r>
                        <a:rPr lang="ca-ES" sz="1600" u="none" strike="noStrike" noProof="0" dirty="0">
                          <a:effectLst/>
                          <a:latin typeface="+mn-lt"/>
                        </a:rPr>
                        <a:t>confirmació/no </a:t>
                      </a:r>
                      <a:r>
                        <a:rPr lang="ca-ES" sz="1600" u="none" strike="noStrike" noProof="0" dirty="0" err="1">
                          <a:effectLst/>
                          <a:latin typeface="+mn-lt"/>
                        </a:rPr>
                        <a:t>confirm</a:t>
                      </a:r>
                      <a:r>
                        <a:rPr lang="ca-ES" sz="1600" u="none" strike="noStrike" noProof="0" dirty="0">
                          <a:effectLst/>
                          <a:latin typeface="+mn-lt"/>
                        </a:rPr>
                        <a:t>. plaça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 noProof="0" dirty="0">
                          <a:effectLst/>
                          <a:latin typeface="+mn-lt"/>
                        </a:rPr>
                        <a:t>del 23 al 29 de </a:t>
                      </a:r>
                      <a:r>
                        <a:rPr lang="es-ES" sz="1600" u="none" strike="noStrike" noProof="0" dirty="0" err="1">
                          <a:effectLst/>
                          <a:latin typeface="+mn-lt"/>
                        </a:rPr>
                        <a:t>gener</a:t>
                      </a:r>
                      <a:r>
                        <a:rPr lang="es-ES" sz="1600" u="none" strike="noStrike" noProof="0" dirty="0">
                          <a:effectLst/>
                          <a:latin typeface="+mn-lt"/>
                        </a:rPr>
                        <a:t>  de 2021</a:t>
                      </a:r>
                      <a:endParaRPr lang="ca-ES" sz="1600" u="none" strike="noStrike" noProof="0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a-ES" sz="1600" u="none" strike="noStrike" baseline="0" noProof="0" dirty="0">
                          <a:effectLst/>
                          <a:latin typeface="+mn-lt"/>
                        </a:rPr>
                        <a:t>online a </a:t>
                      </a:r>
                      <a:r>
                        <a:rPr lang="ca-ES" sz="1600" u="sng" strike="noStrike" baseline="0" noProof="0" dirty="0">
                          <a:effectLst/>
                          <a:latin typeface="+mn-lt"/>
                        </a:rPr>
                        <a:t>sia.uab.cat </a:t>
                      </a:r>
                      <a:endParaRPr lang="ca-ES" sz="1600" u="sng" strike="noStrike" noProof="0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41877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620688"/>
            <a:ext cx="7772400" cy="791815"/>
          </a:xfrm>
        </p:spPr>
        <p:txBody>
          <a:bodyPr/>
          <a:lstStyle/>
          <a:p>
            <a:pPr algn="ctr"/>
            <a:r>
              <a:rPr lang="ca-ES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Requisits per participar</a:t>
            </a:r>
            <a:r>
              <a:rPr lang="ca-ES" sz="4000" dirty="0">
                <a:solidFill>
                  <a:schemeClr val="accent2"/>
                </a:solidFill>
              </a:rPr>
              <a:t/>
            </a:r>
            <a:br>
              <a:rPr lang="ca-ES" sz="4000" dirty="0">
                <a:solidFill>
                  <a:schemeClr val="accent2"/>
                </a:solidFill>
              </a:rPr>
            </a:br>
            <a:r>
              <a:rPr lang="es-ES" sz="4000" dirty="0">
                <a:solidFill>
                  <a:schemeClr val="accent2"/>
                </a:solidFill>
              </a:rPr>
              <a:t/>
            </a:r>
            <a:br>
              <a:rPr lang="es-ES" sz="4000" dirty="0">
                <a:solidFill>
                  <a:schemeClr val="accent2"/>
                </a:solidFill>
              </a:rPr>
            </a:br>
            <a:endParaRPr lang="es-ES" sz="4000" dirty="0">
              <a:solidFill>
                <a:schemeClr val="accent2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40768"/>
            <a:ext cx="7772400" cy="4104456"/>
          </a:xfrm>
        </p:spPr>
        <p:txBody>
          <a:bodyPr/>
          <a:lstStyle/>
          <a:p>
            <a:r>
              <a:rPr lang="ca-ES" sz="2400" b="1" dirty="0">
                <a:latin typeface="Arial" pitchFamily="34" charset="0"/>
                <a:cs typeface="Arial" pitchFamily="34" charset="0"/>
              </a:rPr>
              <a:t>Requisits generals:</a:t>
            </a:r>
          </a:p>
          <a:p>
            <a:pPr lvl="1"/>
            <a:r>
              <a:rPr lang="ca-ES" sz="2200" dirty="0">
                <a:latin typeface="Arial" pitchFamily="34" charset="0"/>
                <a:cs typeface="Arial" pitchFamily="34" charset="0"/>
              </a:rPr>
              <a:t>Estar matriculat/</a:t>
            </a:r>
            <a:r>
              <a:rPr lang="ca-ES" sz="2200" dirty="0" err="1">
                <a:latin typeface="Arial" pitchFamily="34" charset="0"/>
                <a:cs typeface="Arial" pitchFamily="34" charset="0"/>
              </a:rPr>
              <a:t>ada</a:t>
            </a:r>
            <a:r>
              <a:rPr lang="ca-ES" sz="2200" dirty="0">
                <a:latin typeface="Arial" pitchFamily="34" charset="0"/>
                <a:cs typeface="Arial" pitchFamily="34" charset="0"/>
              </a:rPr>
              <a:t> en estudis oficials a la UAB el curs 2020/21 i estar-ho també durant el 2021/22</a:t>
            </a:r>
          </a:p>
          <a:p>
            <a:pPr lvl="1"/>
            <a:r>
              <a:rPr lang="ca-ES" sz="2200" dirty="0">
                <a:latin typeface="Arial" pitchFamily="34" charset="0"/>
                <a:cs typeface="Arial" pitchFamily="34" charset="0"/>
              </a:rPr>
              <a:t>Haver superat un mínim de 60 crèdits en el moment de realitzar la sol·licitud.</a:t>
            </a:r>
          </a:p>
          <a:p>
            <a:pPr marL="457200" lvl="1" indent="0">
              <a:buNone/>
            </a:pPr>
            <a:endParaRPr lang="ca-ES" sz="2200" dirty="0">
              <a:latin typeface="Arial" pitchFamily="34" charset="0"/>
              <a:cs typeface="Arial" pitchFamily="34" charset="0"/>
            </a:endParaRPr>
          </a:p>
          <a:p>
            <a:r>
              <a:rPr lang="ca-ES" sz="2400" b="1" dirty="0">
                <a:latin typeface="Arial" pitchFamily="34" charset="0"/>
                <a:cs typeface="Arial" pitchFamily="34" charset="0"/>
              </a:rPr>
              <a:t>Requisits específics del centre/titulació</a:t>
            </a:r>
            <a:endParaRPr lang="es-ES" b="1" dirty="0"/>
          </a:p>
          <a:p>
            <a:pPr marL="457200" lvl="1" indent="0">
              <a:buNone/>
            </a:pPr>
            <a:endParaRPr lang="es-ES" dirty="0"/>
          </a:p>
        </p:txBody>
      </p:sp>
      <p:sp>
        <p:nvSpPr>
          <p:cNvPr id="2" name="1 Rectángulo"/>
          <p:cNvSpPr/>
          <p:nvPr/>
        </p:nvSpPr>
        <p:spPr>
          <a:xfrm>
            <a:off x="1835696" y="5157192"/>
            <a:ext cx="545435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a-ES" sz="1600" i="1" dirty="0">
                <a:solidFill>
                  <a:prstClr val="black"/>
                </a:solidFill>
              </a:rPr>
              <a:t>* Les condicions s’han de complir a data juliol </a:t>
            </a:r>
            <a:r>
              <a:rPr lang="ca-ES" sz="1600" i="1" dirty="0" smtClean="0">
                <a:solidFill>
                  <a:prstClr val="black"/>
                </a:solidFill>
              </a:rPr>
              <a:t>2021</a:t>
            </a:r>
            <a:endParaRPr lang="ca-ES" sz="1600" i="1" dirty="0">
              <a:solidFill>
                <a:prstClr val="black"/>
              </a:solidFill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8259905"/>
              </p:ext>
            </p:extLst>
          </p:nvPr>
        </p:nvGraphicFramePr>
        <p:xfrm>
          <a:off x="1380827" y="4293096"/>
          <a:ext cx="6096000" cy="7416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dirty="0" err="1"/>
                        <a:t>Estudis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err="1"/>
                        <a:t>Requisits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dirty="0" err="1"/>
                        <a:t>Infermeria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err="1"/>
                        <a:t>Tenir</a:t>
                      </a:r>
                      <a:r>
                        <a:rPr lang="es-ES" baseline="0" dirty="0"/>
                        <a:t> </a:t>
                      </a:r>
                      <a:r>
                        <a:rPr lang="es-ES" baseline="0" dirty="0" err="1"/>
                        <a:t>fins</a:t>
                      </a:r>
                      <a:r>
                        <a:rPr lang="es-ES" baseline="0" dirty="0"/>
                        <a:t> 3r </a:t>
                      </a:r>
                      <a:r>
                        <a:rPr lang="es-ES" baseline="0" dirty="0" err="1"/>
                        <a:t>tot</a:t>
                      </a:r>
                      <a:r>
                        <a:rPr lang="es-ES" baseline="0" dirty="0"/>
                        <a:t> </a:t>
                      </a:r>
                      <a:r>
                        <a:rPr lang="es-ES" baseline="0" dirty="0" err="1"/>
                        <a:t>superat</a:t>
                      </a:r>
                      <a:r>
                        <a:rPr lang="es-ES" baseline="0" dirty="0"/>
                        <a:t> *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46707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692696"/>
            <a:ext cx="7772400" cy="648072"/>
          </a:xfrm>
        </p:spPr>
        <p:txBody>
          <a:bodyPr/>
          <a:lstStyle/>
          <a:p>
            <a:pPr algn="ctr"/>
            <a:r>
              <a:rPr lang="ca-ES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Presentació de sol·licituds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503548" y="1484784"/>
            <a:ext cx="8136904" cy="4344516"/>
          </a:xfrm>
        </p:spPr>
        <p:txBody>
          <a:bodyPr/>
          <a:lstStyle/>
          <a:p>
            <a:pPr lvl="1" algn="just"/>
            <a:r>
              <a:rPr lang="ca-ES" sz="2500" dirty="0">
                <a:latin typeface="Arial" pitchFamily="34" charset="0"/>
                <a:cs typeface="Arial" pitchFamily="34" charset="0"/>
              </a:rPr>
              <a:t>Cada estudiant pot presentar una sol·licitud per realitzar un intercanvi</a:t>
            </a:r>
          </a:p>
          <a:p>
            <a:pPr marL="457200" lvl="1" indent="0" algn="just">
              <a:buNone/>
            </a:pPr>
            <a:endParaRPr lang="ca-ES" sz="2500" dirty="0"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ca-ES" sz="2500" dirty="0">
                <a:latin typeface="Arial" pitchFamily="34" charset="0"/>
                <a:cs typeface="Arial" pitchFamily="34" charset="0"/>
              </a:rPr>
              <a:t>Es poden triar fins a un màxim de 8 destinacions</a:t>
            </a:r>
          </a:p>
          <a:p>
            <a:pPr marL="457200" lvl="1" indent="0" algn="just">
              <a:buNone/>
            </a:pPr>
            <a:endParaRPr lang="ca-ES" sz="2500" dirty="0"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ca-ES" sz="2500" dirty="0">
                <a:latin typeface="Arial" pitchFamily="34" charset="0"/>
                <a:cs typeface="Arial" pitchFamily="34" charset="0"/>
              </a:rPr>
              <a:t>És important revisar el llistat de destinacions, poden haver observacions a sigma però també cal </a:t>
            </a:r>
            <a:r>
              <a:rPr lang="ca-ES" sz="2500" u="sng" dirty="0">
                <a:latin typeface="Arial" pitchFamily="34" charset="0"/>
                <a:cs typeface="Arial" pitchFamily="34" charset="0"/>
              </a:rPr>
              <a:t>consultar les webs</a:t>
            </a:r>
            <a:r>
              <a:rPr lang="ca-ES" sz="2500" dirty="0">
                <a:latin typeface="Arial" pitchFamily="34" charset="0"/>
                <a:cs typeface="Arial" pitchFamily="34" charset="0"/>
              </a:rPr>
              <a:t> per saber quins són els requisits de les universitats de destí</a:t>
            </a:r>
          </a:p>
          <a:p>
            <a:pPr lvl="1"/>
            <a:endParaRPr lang="ca-ES" sz="2500" dirty="0"/>
          </a:p>
          <a:p>
            <a:endParaRPr lang="es-ES" dirty="0"/>
          </a:p>
          <a:p>
            <a:pPr lvl="1"/>
            <a:endParaRPr lang="es-ES" dirty="0"/>
          </a:p>
          <a:p>
            <a:pPr lvl="1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13307424"/>
      </p:ext>
    </p:extLst>
  </p:cSld>
  <p:clrMapOvr>
    <a:masterClrMapping/>
  </p:clrMapOvr>
</p:sld>
</file>

<file path=ppt/theme/theme1.xml><?xml version="1.0" encoding="utf-8"?>
<a:theme xmlns:a="http://schemas.openxmlformats.org/drawingml/2006/main" name="1_Plantilla de prova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isseny per defecte">
  <a:themeElements>
    <a:clrScheme name="Disseny per defec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isseny per defec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341313" marR="0" indent="-341313" algn="just" defTabSz="449263" rtl="0" eaLnBrk="0" fontAlgn="base" latinLnBrk="0" hangingPunct="0">
          <a:lnSpc>
            <a:spcPct val="90000"/>
          </a:lnSpc>
          <a:spcBef>
            <a:spcPts val="600"/>
          </a:spcBef>
          <a:spcAft>
            <a:spcPct val="0"/>
          </a:spcAft>
          <a:buClrTx/>
          <a:buSzTx/>
          <a:buFont typeface="Monotype Sorts" pitchFamily="2" charset="2"/>
          <a:buNone/>
          <a:tabLst>
            <a:tab pos="911225" algn="l"/>
            <a:tab pos="1825625" algn="l"/>
            <a:tab pos="2740025" algn="l"/>
            <a:tab pos="3654425" algn="l"/>
            <a:tab pos="4568825" algn="l"/>
            <a:tab pos="5483225" algn="l"/>
            <a:tab pos="6397625" algn="l"/>
            <a:tab pos="7312025" algn="l"/>
            <a:tab pos="8226425" algn="l"/>
            <a:tab pos="9140825" algn="l"/>
            <a:tab pos="10055225" algn="l"/>
          </a:tabLst>
          <a:defRPr kumimoji="0" lang="ca-E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341313" marR="0" indent="-341313" algn="just" defTabSz="449263" rtl="0" eaLnBrk="0" fontAlgn="base" latinLnBrk="0" hangingPunct="0">
          <a:lnSpc>
            <a:spcPct val="90000"/>
          </a:lnSpc>
          <a:spcBef>
            <a:spcPts val="600"/>
          </a:spcBef>
          <a:spcAft>
            <a:spcPct val="0"/>
          </a:spcAft>
          <a:buClrTx/>
          <a:buSzTx/>
          <a:buFont typeface="Monotype Sorts" pitchFamily="2" charset="2"/>
          <a:buNone/>
          <a:tabLst>
            <a:tab pos="911225" algn="l"/>
            <a:tab pos="1825625" algn="l"/>
            <a:tab pos="2740025" algn="l"/>
            <a:tab pos="3654425" algn="l"/>
            <a:tab pos="4568825" algn="l"/>
            <a:tab pos="5483225" algn="l"/>
            <a:tab pos="6397625" algn="l"/>
            <a:tab pos="7312025" algn="l"/>
            <a:tab pos="8226425" algn="l"/>
            <a:tab pos="9140825" algn="l"/>
            <a:tab pos="10055225" algn="l"/>
          </a:tabLst>
          <a:defRPr kumimoji="0" lang="ca-E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Disseny per defec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seny per defec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seny per defec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seny per defec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seny per defec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seny per defec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seny per defec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695</TotalTime>
  <Words>1537</Words>
  <Application>Microsoft Office PowerPoint</Application>
  <PresentationFormat>Presentación en pantalla (4:3)</PresentationFormat>
  <Paragraphs>486</Paragraphs>
  <Slides>26</Slides>
  <Notes>16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26</vt:i4>
      </vt:variant>
    </vt:vector>
  </HeadingPairs>
  <TitlesOfParts>
    <vt:vector size="33" baseType="lpstr">
      <vt:lpstr>Arial</vt:lpstr>
      <vt:lpstr>Calibri</vt:lpstr>
      <vt:lpstr>Century Gothic</vt:lpstr>
      <vt:lpstr>Times New Roman</vt:lpstr>
      <vt:lpstr>Wingdings</vt:lpstr>
      <vt:lpstr>1_Plantilla de prova</vt:lpstr>
      <vt:lpstr>Disseny per defecte</vt:lpstr>
      <vt:lpstr>Presentación de PowerPoint</vt:lpstr>
      <vt:lpstr>Destinacions Convocatòria única Destinacions ERASMUS </vt:lpstr>
      <vt:lpstr>Destinacions Convocatòria única Destinacions UAB Exchange programme</vt:lpstr>
      <vt:lpstr>Presentación de PowerPoint</vt:lpstr>
      <vt:lpstr>Presentación de PowerPoint</vt:lpstr>
      <vt:lpstr>Presentación de PowerPoint</vt:lpstr>
      <vt:lpstr>Convocatòria única Intercanvis 2020/21</vt:lpstr>
      <vt:lpstr>Requisits per participar  </vt:lpstr>
      <vt:lpstr>Presentació de sol·licituds</vt:lpstr>
      <vt:lpstr>Criteris de Selecció  Nota de participació =  Expedient acadèmic                                       +                                                    Acreditació del nivell d’idioma    </vt:lpstr>
      <vt:lpstr>Reconeixement d’estudis</vt:lpstr>
      <vt:lpstr>Dotació econòmica</vt:lpstr>
      <vt:lpstr>Dotació econòmica</vt:lpstr>
      <vt:lpstr>Dotació econòmica</vt:lpstr>
      <vt:lpstr>Dotació econòmica</vt:lpstr>
      <vt:lpstr>Dotació econòmica</vt:lpstr>
      <vt:lpstr>Programa SICUE    </vt:lpstr>
      <vt:lpstr>Destinacions SICUE No entren a la Convocatòria única.  La Convocatòria SICUE es publica al mes de febrer aprox.  </vt:lpstr>
      <vt:lpstr>CONVOCATÒRIA PROGRAMES  D’INTERCANVI CURS 2021/22 Informació sobre la Covid-19 Àrea de Relacions Internacionals</vt:lpstr>
      <vt:lpstr>Com afecta la Covid-19 als intercanvis</vt:lpstr>
      <vt:lpstr>Tancament d’algunes universitats</vt:lpstr>
      <vt:lpstr>Restriccions per a viatjar</vt:lpstr>
      <vt:lpstr>Beques i ajuts</vt:lpstr>
      <vt:lpstr>Salut i intercanvi</vt:lpstr>
      <vt:lpstr>Recordatori</vt:lpstr>
      <vt:lpstr>Tota la informació a:</vt:lpstr>
    </vt:vector>
  </TitlesOfParts>
  <Company>UAB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Mercè Pi Palau</dc:creator>
  <cp:lastModifiedBy>Gestió Acadèmica de Medicina</cp:lastModifiedBy>
  <cp:revision>67</cp:revision>
  <cp:lastPrinted>2017-04-24T15:12:59Z</cp:lastPrinted>
  <dcterms:created xsi:type="dcterms:W3CDTF">2017-09-28T13:12:58Z</dcterms:created>
  <dcterms:modified xsi:type="dcterms:W3CDTF">2021-02-02T09:46:34Z</dcterms:modified>
</cp:coreProperties>
</file>