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1" r:id="rId3"/>
    <p:sldId id="311" r:id="rId4"/>
    <p:sldId id="304" r:id="rId5"/>
    <p:sldId id="294" r:id="rId6"/>
    <p:sldId id="292" r:id="rId7"/>
    <p:sldId id="296" r:id="rId8"/>
    <p:sldId id="297" r:id="rId9"/>
    <p:sldId id="306" r:id="rId10"/>
    <p:sldId id="308" r:id="rId11"/>
    <p:sldId id="312" r:id="rId12"/>
    <p:sldId id="309" r:id="rId13"/>
    <p:sldId id="305" r:id="rId14"/>
    <p:sldId id="310" r:id="rId15"/>
    <p:sldId id="301" r:id="rId16"/>
    <p:sldId id="302" r:id="rId17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serrat Masoliver Puig" initials="MMP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E3"/>
    <a:srgbClr val="336600"/>
    <a:srgbClr val="404040"/>
    <a:srgbClr val="014729"/>
    <a:srgbClr val="606060"/>
    <a:srgbClr val="FFFFFF"/>
    <a:srgbClr val="33CC33"/>
    <a:srgbClr val="FFFF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1" autoAdjust="0"/>
    <p:restoredTop sz="95284" autoAdjust="0"/>
  </p:normalViewPr>
  <p:slideViewPr>
    <p:cSldViewPr>
      <p:cViewPr varScale="1">
        <p:scale>
          <a:sx n="54" d="100"/>
          <a:sy n="54" d="100"/>
        </p:scale>
        <p:origin x="1622" y="62"/>
      </p:cViewPr>
      <p:guideLst>
        <p:guide orient="horz" pos="618"/>
        <p:guide pos="19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s-E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1"/>
            <a:ext cx="2944812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s-E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558"/>
            <a:ext cx="2944813" cy="49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s-E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378558"/>
            <a:ext cx="2944812" cy="49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fld id="{37AC74E9-1CFF-4D23-94EB-FD48C9E3B42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9546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ca-ES" altLang="es-E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ca-ES" altLang="es-ES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8490"/>
            <a:ext cx="5438775" cy="444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/>
              <a:t>Feu clic aquí per editar els estils de text del patró</a:t>
            </a:r>
          </a:p>
          <a:p>
            <a:pPr lvl="1"/>
            <a:r>
              <a:rPr lang="ca-ES" altLang="es-ES"/>
              <a:t>Segon nivell</a:t>
            </a:r>
          </a:p>
          <a:p>
            <a:pPr lvl="2"/>
            <a:r>
              <a:rPr lang="ca-ES" altLang="es-ES"/>
              <a:t>Tercer nivell</a:t>
            </a:r>
          </a:p>
          <a:p>
            <a:pPr lvl="3"/>
            <a:r>
              <a:rPr lang="ca-ES" altLang="es-ES"/>
              <a:t>Quart nivell</a:t>
            </a:r>
          </a:p>
          <a:p>
            <a:pPr lvl="4"/>
            <a:r>
              <a:rPr lang="ca-ES" altLang="es-ES"/>
              <a:t>Cinquè nivell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ca-ES" altLang="es-E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6978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fld id="{54C5B3EF-C55A-47F5-A084-69998F89289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860969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02998-BD4C-4658-9E2A-D459A60E763D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 dirty="0"/>
          </a:p>
        </p:txBody>
      </p:sp>
    </p:spTree>
    <p:extLst>
      <p:ext uri="{BB962C8B-B14F-4D97-AF65-F5344CB8AC3E}">
        <p14:creationId xmlns:p14="http://schemas.microsoft.com/office/powerpoint/2010/main" val="2718742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13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5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14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246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99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5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608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2643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33219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5247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524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2C4023"/>
                </a:solidFill>
              </a:defRPr>
            </a:lvl1pPr>
          </a:lstStyle>
          <a:p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es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8FC88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Subtítol</a:t>
            </a:r>
            <a:endParaRPr lang="es-ES" dirty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3486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969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121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27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2270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851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212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3478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897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57807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4625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8688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Maria Antònia\2017-05-09 PPT INSTITUCIONAL\Sin título-1.png"/>
          <p:cNvPicPr>
            <a:picLocks noChangeAspect="1" noChangeArrowheads="1"/>
          </p:cNvPicPr>
          <p:nvPr/>
        </p:nvPicPr>
        <p:blipFill>
          <a:blip r:embed="rId14" cstate="print"/>
          <a:srcRect l="8003" t="19104" r="61763" b="72708"/>
          <a:stretch>
            <a:fillRect/>
          </a:stretch>
        </p:blipFill>
        <p:spPr bwMode="auto">
          <a:xfrm>
            <a:off x="467544" y="-27384"/>
            <a:ext cx="3256384" cy="574656"/>
          </a:xfrm>
          <a:prstGeom prst="rect">
            <a:avLst/>
          </a:prstGeom>
          <a:noFill/>
        </p:spPr>
      </p:pic>
      <p:pic>
        <p:nvPicPr>
          <p:cNvPr id="13" name="Picture 4" descr="G:\Maria Antònia\2017-05-09 PPT INSTITUCIONAL\Sin título-1.png"/>
          <p:cNvPicPr>
            <a:picLocks noChangeAspect="1" noChangeArrowheads="1"/>
          </p:cNvPicPr>
          <p:nvPr/>
        </p:nvPicPr>
        <p:blipFill>
          <a:blip r:embed="rId14" cstate="print"/>
          <a:srcRect l="40015" t="19104" r="45757" b="72708"/>
          <a:stretch>
            <a:fillRect/>
          </a:stretch>
        </p:blipFill>
        <p:spPr bwMode="auto">
          <a:xfrm>
            <a:off x="3851920" y="-99392"/>
            <a:ext cx="1512168" cy="567063"/>
          </a:xfrm>
          <a:prstGeom prst="rect">
            <a:avLst/>
          </a:prstGeom>
          <a:noFill/>
        </p:spPr>
      </p:pic>
      <p:pic>
        <p:nvPicPr>
          <p:cNvPr id="14" name="Imatge 13" descr="compo_vertical_1-02.jpg"/>
          <p:cNvPicPr>
            <a:picLocks noChangeAspect="1"/>
          </p:cNvPicPr>
          <p:nvPr userDrawn="1"/>
        </p:nvPicPr>
        <p:blipFill>
          <a:blip r:embed="rId15" cstate="print"/>
          <a:srcRect l="2236"/>
          <a:stretch>
            <a:fillRect/>
          </a:stretch>
        </p:blipFill>
        <p:spPr>
          <a:xfrm>
            <a:off x="0" y="0"/>
            <a:ext cx="4745631" cy="6858000"/>
          </a:xfrm>
          <a:prstGeom prst="rect">
            <a:avLst/>
          </a:prstGeom>
        </p:spPr>
      </p:pic>
      <p:pic>
        <p:nvPicPr>
          <p:cNvPr id="15" name="Picture 4" descr="G:\Maria Antònia\2017-05-09 PPT INSTITUCIONAL\Sin título-1.png"/>
          <p:cNvPicPr>
            <a:picLocks noChangeAspect="1" noChangeArrowheads="1"/>
          </p:cNvPicPr>
          <p:nvPr userDrawn="1"/>
        </p:nvPicPr>
        <p:blipFill>
          <a:blip r:embed="rId14" cstate="print"/>
          <a:srcRect l="8003" t="19104" r="61763" b="72708"/>
          <a:stretch>
            <a:fillRect/>
          </a:stretch>
        </p:blipFill>
        <p:spPr bwMode="auto">
          <a:xfrm>
            <a:off x="611560" y="192875"/>
            <a:ext cx="2016225" cy="355805"/>
          </a:xfrm>
          <a:prstGeom prst="rect">
            <a:avLst/>
          </a:prstGeom>
          <a:noFill/>
        </p:spPr>
      </p:pic>
      <p:pic>
        <p:nvPicPr>
          <p:cNvPr id="16" name="Imatge 15" descr="compo_vertical_2-02.jpg"/>
          <p:cNvPicPr>
            <a:picLocks noChangeAspect="1"/>
          </p:cNvPicPr>
          <p:nvPr userDrawn="1"/>
        </p:nvPicPr>
        <p:blipFill>
          <a:blip r:embed="rId16" cstate="print"/>
          <a:srcRect l="2967"/>
          <a:stretch>
            <a:fillRect/>
          </a:stretch>
        </p:blipFill>
        <p:spPr>
          <a:xfrm>
            <a:off x="4470377" y="0"/>
            <a:ext cx="4710135" cy="6858000"/>
          </a:xfrm>
          <a:prstGeom prst="rect">
            <a:avLst/>
          </a:prstGeom>
        </p:spPr>
      </p:pic>
      <p:pic>
        <p:nvPicPr>
          <p:cNvPr id="19" name="Imatge 18" descr="Sin título-1-02-02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3109126" y="116632"/>
            <a:ext cx="712952" cy="504056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20688"/>
            <a:ext cx="9180512" cy="5832648"/>
          </a:xfrm>
          <a:prstGeom prst="rect">
            <a:avLst/>
          </a:prstGeom>
          <a:solidFill>
            <a:schemeClr val="l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73" r:id="rId12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BoschDeBasea@uab.c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Intercanvis.medicina@uab.ca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ecas-santander.com/erasm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cas-santander.com/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b.cat/doc/Convocatoria_Unica_20182019" TargetMode="External"/><Relationship Id="rId2" Type="http://schemas.openxmlformats.org/officeDocument/2006/relationships/hyperlink" Target="http://agaur.gencat.cat/ca/beques-i-ajuts/convocatories-per-temes/Ajuts-a-la-mobilitat-internacional-de-lestudiantat-amb-reconeixement-academic-i-a-la-mobilitat-de-lestudiantat-en-el-marc-del-Programa-de-millora-i-innovacio-en-la-formacio-de-mestres-de-les-universitats-catalanes-MOBINTMIF-201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b.cat/web/mobilitat-internacional-1345701093579.html" TargetMode="External"/><Relationship Id="rId2" Type="http://schemas.openxmlformats.org/officeDocument/2006/relationships/hyperlink" Target="https://www.uab.cat/web/mobilitat-i-intercanvi-internacional/programes-de-mobilitat-i-intercanvi-internacional/erasmus-estudis/informacio-general-134566483334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tercanvis.medicina@uab.cat" TargetMode="External"/><Relationship Id="rId4" Type="http://schemas.openxmlformats.org/officeDocument/2006/relationships/hyperlink" Target="http://www.uab.cat/doc/Convocatoria_Unica_20182019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om.cognom@e-campus.uab.c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ia.uab.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2.uab.es:31501/cosmos/Controlador/?@ebf2f349580da806=@1bedd0984ff1624c&amp;@57b88e10f1a90c1a=@a039d9c04653ef8c&amp;@d2e9d205e120747b=@057dbf7322b5fb19&amp;@7768acd4afb2a0dcaab9840b9661a38391fdaa47be8ebfbb=@f6313b39283a9692&amp;@34ee43953e5fe695cf56daffdffb97681d601ab7f2118a8c=@32f8bad9603d6f81&amp;@f159383c5f17f705a3a0887a97288719=@b23030604649740f&amp;@516cbd36a6c7b80e=@badb6ddefeb754dd&amp;@cf98bb17a2e7a822=@c3bc55394f73eb3fa3a0887a97288719&amp;@1542a058212e2087=@fcedbb18de37e7eb&amp;@d9ce157cc24bed8c=@b1359d06a0218df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b.cat/doc/Convocatoria_Unica_2018201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1"/>
          <p:cNvSpPr txBox="1">
            <a:spLocks/>
          </p:cNvSpPr>
          <p:nvPr/>
        </p:nvSpPr>
        <p:spPr>
          <a:xfrm>
            <a:off x="683568" y="692696"/>
            <a:ext cx="7992888" cy="1800200"/>
          </a:xfrm>
          <a:prstGeom prst="rect">
            <a:avLst/>
          </a:prstGeom>
        </p:spPr>
        <p:txBody>
          <a:bodyPr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336600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ca-ES" sz="4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ca-ES" sz="4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ca-E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CONVOCATÒRIA ÚNICA</a:t>
            </a:r>
          </a:p>
          <a:p>
            <a:pPr algn="ctr"/>
            <a:r>
              <a:rPr lang="ca-E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Intercanvis 2021/22</a:t>
            </a:r>
            <a: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ca-ES" sz="32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Modalitat estudis</a:t>
            </a:r>
            <a:endParaRPr lang="es-ES_tradnl" sz="32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</a:br>
            <a:endParaRPr lang="es-ES_tradnl" sz="3600" b="1" dirty="0">
              <a:solidFill>
                <a:schemeClr val="bg1"/>
              </a:solidFill>
            </a:endParaRPr>
          </a:p>
        </p:txBody>
      </p:sp>
      <p:sp>
        <p:nvSpPr>
          <p:cNvPr id="6" name="Subtítol 2"/>
          <p:cNvSpPr txBox="1">
            <a:spLocks/>
          </p:cNvSpPr>
          <p:nvPr/>
        </p:nvSpPr>
        <p:spPr>
          <a:xfrm>
            <a:off x="2159732" y="2492896"/>
            <a:ext cx="5040560" cy="11161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latin typeface="+mj-ea"/>
                <a:cs typeface="+mj-ea"/>
              </a:rPr>
              <a:t/>
            </a:r>
            <a:br>
              <a:rPr lang="en-US" sz="2000" dirty="0">
                <a:latin typeface="+mj-ea"/>
                <a:cs typeface="+mj-ea"/>
              </a:rPr>
            </a:br>
            <a:r>
              <a:rPr lang="ca-E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Erasmus+ </a:t>
            </a:r>
            <a:endParaRPr lang="ca-E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a-E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UAB </a:t>
            </a:r>
            <a:r>
              <a:rPr lang="ca-E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Exchange </a:t>
            </a:r>
            <a:r>
              <a:rPr lang="ca-ES" sz="20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000" dirty="0">
                <a:latin typeface="+mj-ea"/>
                <a:cs typeface="+mj-ea"/>
              </a:rPr>
              <a:t/>
            </a:r>
            <a:br>
              <a:rPr lang="en-US" sz="2000" dirty="0">
                <a:latin typeface="+mj-ea"/>
                <a:cs typeface="+mj-ea"/>
              </a:rPr>
            </a:br>
            <a:endParaRPr lang="es-ES_tradnl" sz="20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ES_tradnl" sz="1125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3847466"/>
            <a:ext cx="76328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Grau </a:t>
            </a:r>
            <a:r>
              <a:rPr lang="es-ES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Fisioteràpia</a:t>
            </a:r>
            <a:endParaRPr lang="es-E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Coordinadora Intercanvis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Fisioteràpia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Anna Bosch de Basea</a:t>
            </a:r>
          </a:p>
          <a:p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Anna.BoschDeBasea@uab.cat</a:t>
            </a:r>
            <a:endParaRPr lang="ca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Facultat Medicina : Sara Ruiz</a:t>
            </a: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Intercanvis.medicina@uab.cat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805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sz="2600" b="1" i="1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Destinacions</a:t>
            </a:r>
            <a:r>
              <a:rPr lang="es-ES" sz="2600" b="1" i="1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Erasmus</a:t>
            </a:r>
            <a:endParaRPr lang="es-ES" sz="2600" b="1" i="1" dirty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1900" i="1" dirty="0" smtClean="0">
                <a:latin typeface="Arial"/>
                <a:cs typeface="Arial"/>
              </a:rPr>
              <a:t>(a </a:t>
            </a:r>
            <a:r>
              <a:rPr lang="es-ES" sz="1900" i="1" dirty="0" err="1" smtClean="0">
                <a:latin typeface="Arial"/>
                <a:cs typeface="Arial"/>
              </a:rPr>
              <a:t>nivell</a:t>
            </a:r>
            <a:r>
              <a:rPr lang="es-ES" sz="1900" i="1" dirty="0" smtClean="0">
                <a:latin typeface="Arial"/>
                <a:cs typeface="Arial"/>
              </a:rPr>
              <a:t> </a:t>
            </a:r>
            <a:r>
              <a:rPr lang="es-ES" sz="1900" i="1" dirty="0" err="1" smtClean="0">
                <a:latin typeface="Arial"/>
                <a:cs typeface="Arial"/>
              </a:rPr>
              <a:t>orientatiu</a:t>
            </a:r>
            <a:r>
              <a:rPr lang="es-ES" sz="1900" i="1" dirty="0" smtClean="0">
                <a:latin typeface="Arial"/>
                <a:cs typeface="Arial"/>
              </a:rPr>
              <a:t> : </a:t>
            </a:r>
            <a:r>
              <a:rPr lang="es-ES" sz="1900" i="1" dirty="0" err="1" smtClean="0">
                <a:latin typeface="Arial"/>
                <a:cs typeface="Arial"/>
              </a:rPr>
              <a:t>dades</a:t>
            </a:r>
            <a:r>
              <a:rPr lang="es-ES" sz="1900" i="1" dirty="0" smtClean="0">
                <a:latin typeface="Arial"/>
                <a:cs typeface="Arial"/>
              </a:rPr>
              <a:t>  </a:t>
            </a:r>
            <a:r>
              <a:rPr lang="es-ES" sz="1900" i="1" dirty="0" err="1">
                <a:latin typeface="Arial"/>
                <a:cs typeface="Arial"/>
              </a:rPr>
              <a:t>curs</a:t>
            </a:r>
            <a:r>
              <a:rPr lang="es-ES" sz="1900" i="1" dirty="0">
                <a:latin typeface="Arial"/>
                <a:cs typeface="Arial"/>
              </a:rPr>
              <a:t> </a:t>
            </a:r>
            <a:r>
              <a:rPr lang="es-ES" sz="1900" i="1" dirty="0" smtClean="0">
                <a:latin typeface="Arial"/>
                <a:cs typeface="Arial"/>
              </a:rPr>
              <a:t>2020/21)</a:t>
            </a:r>
          </a:p>
          <a:p>
            <a:pPr marL="0" indent="0" algn="ctr">
              <a:buNone/>
            </a:pPr>
            <a:endParaRPr lang="es-ES" sz="15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b="1" dirty="0" smtClean="0">
                <a:latin typeface="Arial"/>
                <a:cs typeface="Arial"/>
              </a:rPr>
              <a:t>Fons Erasmus </a:t>
            </a:r>
            <a:r>
              <a:rPr lang="ca-ES" sz="2800" dirty="0" smtClean="0">
                <a:latin typeface="Arial"/>
                <a:cs typeface="Arial"/>
              </a:rPr>
              <a:t>(UE i MECD)</a:t>
            </a:r>
          </a:p>
          <a:p>
            <a:pPr marL="0" indent="0">
              <a:buNone/>
            </a:pPr>
            <a:endParaRPr lang="ca-ES" sz="1300" dirty="0" smtClean="0">
              <a:latin typeface="Arial"/>
              <a:cs typeface="Arial"/>
            </a:endParaRPr>
          </a:p>
          <a:p>
            <a:r>
              <a:rPr lang="ca-ES" sz="2800" dirty="0" smtClean="0">
                <a:latin typeface="Arial"/>
                <a:cs typeface="Arial"/>
              </a:rPr>
              <a:t>Països grup 1: 300€/mes</a:t>
            </a:r>
          </a:p>
          <a:p>
            <a:r>
              <a:rPr lang="ca-ES" sz="2800" dirty="0" smtClean="0">
                <a:latin typeface="Arial"/>
                <a:cs typeface="Arial"/>
              </a:rPr>
              <a:t>Països grup 2: 250€/mes</a:t>
            </a:r>
          </a:p>
          <a:p>
            <a:r>
              <a:rPr lang="ca-ES" sz="2800" dirty="0" smtClean="0">
                <a:latin typeface="Arial"/>
                <a:cs typeface="Arial"/>
              </a:rPr>
              <a:t>Països grup 3: 200€/mes</a:t>
            </a:r>
          </a:p>
          <a:p>
            <a:pPr marL="0" indent="0">
              <a:buNone/>
            </a:pPr>
            <a:r>
              <a:rPr lang="ca-ES" sz="2300" dirty="0" smtClean="0">
                <a:latin typeface="Arial"/>
                <a:cs typeface="Arial"/>
              </a:rPr>
              <a:t>Aquesta beca va associada a la plaça atorgada. No cal sol·licitar-la de forma expressa.</a:t>
            </a:r>
          </a:p>
          <a:p>
            <a:pPr marL="0" indent="0">
              <a:buNone/>
            </a:pPr>
            <a:endParaRPr lang="ca-E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b="1" dirty="0">
                <a:latin typeface="Arial"/>
                <a:cs typeface="Arial"/>
              </a:rPr>
              <a:t>Beques Santander Erasmus </a:t>
            </a:r>
            <a:r>
              <a:rPr lang="ca-ES" sz="2800" dirty="0">
                <a:latin typeface="Arial"/>
                <a:cs typeface="Arial"/>
              </a:rPr>
              <a:t>(</a:t>
            </a:r>
            <a:r>
              <a:rPr lang="ca-ES" sz="2800" dirty="0" smtClean="0">
                <a:latin typeface="Arial"/>
                <a:cs typeface="Arial"/>
              </a:rPr>
              <a:t>complementàries)</a:t>
            </a:r>
          </a:p>
          <a:p>
            <a:pPr marL="0" indent="0">
              <a:buNone/>
            </a:pPr>
            <a:r>
              <a:rPr lang="ca-ES" sz="2400" dirty="0" smtClean="0">
                <a:latin typeface="Arial"/>
                <a:cs typeface="Arial"/>
              </a:rPr>
              <a:t>Premien </a:t>
            </a:r>
            <a:r>
              <a:rPr lang="ca-ES" sz="2400" dirty="0">
                <a:latin typeface="Arial"/>
                <a:cs typeface="Arial"/>
              </a:rPr>
              <a:t>expedient. </a:t>
            </a:r>
            <a:r>
              <a:rPr lang="ca-ES" sz="2400" dirty="0">
                <a:solidFill>
                  <a:srgbClr val="FF0000"/>
                </a:solidFill>
                <a:latin typeface="Arial"/>
                <a:cs typeface="Arial"/>
              </a:rPr>
              <a:t>Cal </a:t>
            </a:r>
            <a:r>
              <a:rPr lang="ca-ES" sz="2400" dirty="0" smtClean="0">
                <a:solidFill>
                  <a:srgbClr val="FF0000"/>
                </a:solidFill>
                <a:latin typeface="Arial"/>
                <a:cs typeface="Arial"/>
              </a:rPr>
              <a:t>sol·licitar-la de forma expressa</a:t>
            </a:r>
            <a:r>
              <a:rPr lang="ca-ES" sz="2400" dirty="0" smtClean="0">
                <a:latin typeface="Arial"/>
                <a:cs typeface="Arial"/>
              </a:rPr>
              <a:t>. Estar </a:t>
            </a:r>
            <a:r>
              <a:rPr lang="ca-ES" sz="2400" dirty="0">
                <a:latin typeface="Arial"/>
                <a:cs typeface="Arial"/>
              </a:rPr>
              <a:t>pendent a convocatòria a: </a:t>
            </a:r>
            <a:r>
              <a:rPr lang="ca-ES" sz="2400" dirty="0">
                <a:latin typeface="Arial"/>
                <a:cs typeface="Arial"/>
                <a:hlinkClick r:id="rId2"/>
              </a:rPr>
              <a:t>http://becas-Santander.com/erasmus</a:t>
            </a:r>
            <a:r>
              <a:rPr lang="ca-ES" sz="2400" dirty="0">
                <a:latin typeface="Arial"/>
                <a:cs typeface="Arial"/>
              </a:rPr>
              <a:t>  (3200€/500€/150€)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250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805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2400" b="1" i="1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Destinacions</a:t>
            </a:r>
            <a:r>
              <a:rPr lang="es-ES" sz="2400" b="1" i="1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UAB Exchange </a:t>
            </a:r>
            <a:r>
              <a:rPr lang="es-ES" sz="2400" b="1" i="1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programme</a:t>
            </a:r>
            <a:endParaRPr lang="es-ES" sz="2400" b="1" i="1" dirty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1900" i="1" dirty="0" smtClean="0">
                <a:latin typeface="Arial"/>
                <a:cs typeface="Arial"/>
              </a:rPr>
              <a:t>(a </a:t>
            </a:r>
            <a:r>
              <a:rPr lang="es-ES" sz="1900" i="1" dirty="0" err="1" smtClean="0">
                <a:latin typeface="Arial"/>
                <a:cs typeface="Arial"/>
              </a:rPr>
              <a:t>nivell</a:t>
            </a:r>
            <a:r>
              <a:rPr lang="es-ES" sz="1900" i="1" dirty="0" smtClean="0">
                <a:latin typeface="Arial"/>
                <a:cs typeface="Arial"/>
              </a:rPr>
              <a:t> </a:t>
            </a:r>
            <a:r>
              <a:rPr lang="es-ES" sz="1900" i="1" dirty="0" err="1" smtClean="0">
                <a:latin typeface="Arial"/>
                <a:cs typeface="Arial"/>
              </a:rPr>
              <a:t>orientatiu</a:t>
            </a:r>
            <a:r>
              <a:rPr lang="es-ES" sz="1900" i="1" dirty="0" smtClean="0">
                <a:latin typeface="Arial"/>
                <a:cs typeface="Arial"/>
              </a:rPr>
              <a:t> : </a:t>
            </a:r>
            <a:r>
              <a:rPr lang="es-ES" sz="1900" i="1" dirty="0" err="1" smtClean="0">
                <a:latin typeface="Arial"/>
                <a:cs typeface="Arial"/>
              </a:rPr>
              <a:t>dades</a:t>
            </a:r>
            <a:r>
              <a:rPr lang="es-ES" sz="1900" i="1" dirty="0" smtClean="0">
                <a:latin typeface="Arial"/>
                <a:cs typeface="Arial"/>
              </a:rPr>
              <a:t>  </a:t>
            </a:r>
            <a:r>
              <a:rPr lang="es-ES" sz="1900" i="1" dirty="0" err="1">
                <a:latin typeface="Arial"/>
                <a:cs typeface="Arial"/>
              </a:rPr>
              <a:t>curs</a:t>
            </a:r>
            <a:r>
              <a:rPr lang="es-ES" sz="1900" i="1" dirty="0">
                <a:latin typeface="Arial"/>
                <a:cs typeface="Arial"/>
              </a:rPr>
              <a:t> </a:t>
            </a:r>
            <a:r>
              <a:rPr lang="es-ES" sz="1900" i="1" dirty="0" smtClean="0">
                <a:latin typeface="Arial"/>
                <a:cs typeface="Arial"/>
              </a:rPr>
              <a:t>2020/21)</a:t>
            </a:r>
          </a:p>
          <a:p>
            <a:pPr marL="0" indent="0" algn="ctr">
              <a:buNone/>
            </a:pPr>
            <a:endParaRPr lang="es-ES" sz="15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b="1" dirty="0" smtClean="0">
                <a:latin typeface="Arial"/>
                <a:cs typeface="Arial"/>
              </a:rPr>
              <a:t>Fons UAB </a:t>
            </a:r>
            <a:endParaRPr lang="ca-ES" sz="2800" dirty="0" smtClean="0">
              <a:latin typeface="Arial"/>
              <a:cs typeface="Arial"/>
            </a:endParaRPr>
          </a:p>
          <a:p>
            <a:r>
              <a:rPr lang="ca-ES" sz="2800" dirty="0" smtClean="0">
                <a:latin typeface="Arial"/>
                <a:cs typeface="Arial"/>
              </a:rPr>
              <a:t>Anual: 1200€</a:t>
            </a:r>
          </a:p>
          <a:p>
            <a:r>
              <a:rPr lang="ca-ES" sz="2800" dirty="0" smtClean="0">
                <a:latin typeface="Arial"/>
                <a:cs typeface="Arial"/>
              </a:rPr>
              <a:t>Semestre: 750€</a:t>
            </a:r>
          </a:p>
          <a:p>
            <a:r>
              <a:rPr lang="ca-ES" sz="2800" dirty="0" smtClean="0">
                <a:latin typeface="Arial"/>
                <a:cs typeface="Arial"/>
              </a:rPr>
              <a:t>3 mesos: </a:t>
            </a:r>
            <a:r>
              <a:rPr lang="ca-ES" sz="2800" dirty="0">
                <a:latin typeface="Arial"/>
                <a:cs typeface="Arial"/>
              </a:rPr>
              <a:t>5</a:t>
            </a:r>
            <a:r>
              <a:rPr lang="ca-ES" sz="2800" dirty="0" smtClean="0">
                <a:latin typeface="Arial"/>
                <a:cs typeface="Arial"/>
              </a:rPr>
              <a:t>00€</a:t>
            </a:r>
          </a:p>
          <a:p>
            <a:pPr marL="0" indent="0">
              <a:buNone/>
            </a:pPr>
            <a:r>
              <a:rPr lang="es-ES" sz="2800" b="1" dirty="0" smtClean="0">
                <a:latin typeface="Arial"/>
                <a:cs typeface="Arial"/>
              </a:rPr>
              <a:t/>
            </a:r>
            <a:br>
              <a:rPr lang="es-ES" sz="2800" b="1" dirty="0" smtClean="0">
                <a:latin typeface="Arial"/>
                <a:cs typeface="Arial"/>
              </a:rPr>
            </a:br>
            <a:r>
              <a:rPr lang="es-ES" sz="2800" b="1" dirty="0" smtClean="0">
                <a:latin typeface="Arial"/>
                <a:cs typeface="Arial"/>
              </a:rPr>
              <a:t>O </a:t>
            </a:r>
            <a:r>
              <a:rPr lang="es-ES" sz="2800" b="1" dirty="0" err="1" smtClean="0">
                <a:latin typeface="Arial"/>
                <a:cs typeface="Arial"/>
              </a:rPr>
              <a:t>bé</a:t>
            </a:r>
            <a:r>
              <a:rPr lang="es-ES" sz="2800" b="1" dirty="0" smtClean="0">
                <a:latin typeface="Arial"/>
                <a:cs typeface="Arial"/>
              </a:rPr>
              <a:t>:</a:t>
            </a:r>
            <a:br>
              <a:rPr lang="es-ES" sz="2800" b="1" dirty="0" smtClean="0">
                <a:latin typeface="Arial"/>
                <a:cs typeface="Arial"/>
              </a:rPr>
            </a:br>
            <a:endParaRPr lang="es-ES" sz="28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800" b="1" dirty="0" smtClean="0">
                <a:latin typeface="Arial"/>
                <a:cs typeface="Arial"/>
              </a:rPr>
              <a:t>Beques Santander Iberoamérica: </a:t>
            </a:r>
          </a:p>
          <a:p>
            <a:pPr marL="0" indent="0">
              <a:buNone/>
            </a:pPr>
            <a:r>
              <a:rPr lang="es-ES" sz="2800" dirty="0" smtClean="0">
                <a:latin typeface="Arial"/>
                <a:cs typeface="Arial"/>
              </a:rPr>
              <a:t>3000€/beca </a:t>
            </a:r>
            <a:r>
              <a:rPr lang="es-ES" sz="1700" dirty="0" smtClean="0">
                <a:latin typeface="Arial"/>
                <a:cs typeface="Arial"/>
              </a:rPr>
              <a:t>(24 beques per tota la UAB </a:t>
            </a:r>
            <a:r>
              <a:rPr lang="es-ES" sz="1700" dirty="0" err="1" smtClean="0">
                <a:latin typeface="Arial"/>
                <a:cs typeface="Arial"/>
              </a:rPr>
              <a:t>curs</a:t>
            </a:r>
            <a:r>
              <a:rPr lang="es-ES" sz="1700" dirty="0" smtClean="0">
                <a:latin typeface="Arial"/>
                <a:cs typeface="Arial"/>
              </a:rPr>
              <a:t> 20/21)</a:t>
            </a:r>
            <a:r>
              <a:rPr lang="es-ES" sz="1700" b="1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ca-ES" sz="1800" dirty="0">
                <a:solidFill>
                  <a:srgbClr val="FF0000"/>
                </a:solidFill>
                <a:latin typeface="Arial"/>
                <a:cs typeface="Arial"/>
              </a:rPr>
              <a:t>Cal sol·licitar-la de forma expressa </a:t>
            </a:r>
            <a:r>
              <a:rPr lang="ca-ES" sz="1800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https://</a:t>
            </a:r>
            <a:r>
              <a:rPr lang="ca-ES" sz="1800" dirty="0" smtClean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www.becas-santander.com/es</a:t>
            </a:r>
            <a:r>
              <a:rPr lang="ca-ES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ca-ES" sz="17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ca-ES" dirty="0">
              <a:latin typeface="Arial"/>
              <a:cs typeface="Arial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794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2400" i="1" u="sng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Ajuts</a:t>
            </a:r>
            <a:r>
              <a:rPr lang="es-ES" sz="2400" i="1" u="sng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compatibles </a:t>
            </a:r>
            <a:r>
              <a:rPr lang="es-ES" sz="2400" i="1" u="sng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amb</a:t>
            </a:r>
            <a:r>
              <a:rPr lang="es-ES" sz="2400" i="1" u="sng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beques ERASMUS i UAB Exchange </a:t>
            </a:r>
            <a:r>
              <a:rPr lang="es-ES" sz="2400" i="1" u="sng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programme</a:t>
            </a:r>
            <a:r>
              <a:rPr lang="es-ES" sz="2400" i="1" u="sng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2400" i="1" u="sng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ES" sz="2400" i="1" u="sng" dirty="0" smtClean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>
              <a:buNone/>
            </a:pPr>
            <a:r>
              <a:rPr lang="es-ES" sz="2600" b="1" dirty="0" err="1" smtClean="0">
                <a:latin typeface="Arial"/>
                <a:cs typeface="Arial"/>
              </a:rPr>
              <a:t>Ajut</a:t>
            </a:r>
            <a:r>
              <a:rPr lang="es-ES" sz="2600" b="1" dirty="0" smtClean="0">
                <a:latin typeface="Arial"/>
                <a:cs typeface="Arial"/>
              </a:rPr>
              <a:t> </a:t>
            </a:r>
            <a:r>
              <a:rPr lang="es-ES" sz="2600" b="1" dirty="0" err="1" smtClean="0">
                <a:latin typeface="Arial"/>
                <a:cs typeface="Arial"/>
              </a:rPr>
              <a:t>addicional</a:t>
            </a:r>
            <a:r>
              <a:rPr lang="es-ES" sz="2600" b="1" dirty="0" smtClean="0">
                <a:latin typeface="Arial"/>
                <a:cs typeface="Arial"/>
              </a:rPr>
              <a:t> per </a:t>
            </a:r>
            <a:r>
              <a:rPr lang="es-ES" sz="2600" b="1" dirty="0" err="1" smtClean="0">
                <a:latin typeface="Arial"/>
                <a:cs typeface="Arial"/>
              </a:rPr>
              <a:t>situació</a:t>
            </a:r>
            <a:r>
              <a:rPr lang="es-ES" sz="2600" b="1" dirty="0" smtClean="0">
                <a:latin typeface="Arial"/>
                <a:cs typeface="Arial"/>
              </a:rPr>
              <a:t> </a:t>
            </a:r>
            <a:r>
              <a:rPr lang="es-ES" sz="2600" b="1" dirty="0" err="1" smtClean="0">
                <a:latin typeface="Arial"/>
                <a:cs typeface="Arial"/>
              </a:rPr>
              <a:t>desavantatge</a:t>
            </a:r>
            <a:r>
              <a:rPr lang="es-ES" sz="2600" b="1" dirty="0" smtClean="0">
                <a:latin typeface="Arial"/>
                <a:cs typeface="Arial"/>
              </a:rPr>
              <a:t> </a:t>
            </a:r>
            <a:r>
              <a:rPr lang="es-ES" sz="2600" b="1" dirty="0" err="1" smtClean="0">
                <a:latin typeface="Arial"/>
                <a:cs typeface="Arial"/>
              </a:rPr>
              <a:t>econòmic</a:t>
            </a:r>
            <a:r>
              <a:rPr lang="es-ES" sz="2600" b="1" dirty="0" smtClean="0">
                <a:cs typeface="Arial"/>
              </a:rPr>
              <a:t>: </a:t>
            </a:r>
            <a:r>
              <a:rPr lang="es-ES" sz="2600" dirty="0" smtClean="0">
                <a:cs typeface="Arial"/>
              </a:rPr>
              <a:t>200€/mes </a:t>
            </a:r>
            <a:r>
              <a:rPr lang="es-ES" sz="2600" dirty="0" err="1" smtClean="0">
                <a:cs typeface="Arial"/>
              </a:rPr>
              <a:t>addicionals</a:t>
            </a:r>
            <a:r>
              <a:rPr lang="es-ES" sz="2600" dirty="0" smtClean="0">
                <a:cs typeface="Arial"/>
              </a:rPr>
              <a:t> (</a:t>
            </a:r>
            <a:r>
              <a:rPr lang="es-ES" sz="2600" dirty="0" err="1" smtClean="0">
                <a:cs typeface="Arial"/>
              </a:rPr>
              <a:t>becaris</a:t>
            </a:r>
            <a:r>
              <a:rPr lang="es-ES" sz="2600" dirty="0" smtClean="0">
                <a:cs typeface="Arial"/>
              </a:rPr>
              <a:t> MECD </a:t>
            </a:r>
            <a:r>
              <a:rPr lang="es-ES" sz="2600" dirty="0" err="1" smtClean="0">
                <a:cs typeface="Arial"/>
              </a:rPr>
              <a:t>curs</a:t>
            </a:r>
            <a:r>
              <a:rPr lang="es-ES" sz="2600" dirty="0" smtClean="0">
                <a:cs typeface="Arial"/>
              </a:rPr>
              <a:t> anterior)</a:t>
            </a:r>
            <a:endParaRPr lang="es-ES" sz="2600" dirty="0">
              <a:cs typeface="Arial"/>
            </a:endParaRPr>
          </a:p>
          <a:p>
            <a:pPr marL="0" indent="0" algn="ctr">
              <a:buNone/>
            </a:pPr>
            <a:endParaRPr lang="es-ES" sz="2600" b="1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endParaRPr lang="ca-ES" sz="26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600" b="1" dirty="0">
                <a:latin typeface="Arial"/>
                <a:cs typeface="Arial"/>
              </a:rPr>
              <a:t>Beques MOBINT –</a:t>
            </a:r>
            <a:r>
              <a:rPr lang="es-ES" sz="2600" b="1" dirty="0" smtClean="0">
                <a:latin typeface="Arial"/>
                <a:cs typeface="Arial"/>
              </a:rPr>
              <a:t>AGAUR</a:t>
            </a:r>
          </a:p>
          <a:p>
            <a:pPr marL="0" indent="0">
              <a:buNone/>
            </a:pPr>
            <a:r>
              <a:rPr lang="es-ES" sz="2600" dirty="0" smtClean="0">
                <a:cs typeface="Arial"/>
              </a:rPr>
              <a:t>200</a:t>
            </a:r>
            <a:r>
              <a:rPr lang="es-ES" sz="2600" dirty="0">
                <a:cs typeface="Arial"/>
              </a:rPr>
              <a:t>€/mes </a:t>
            </a:r>
            <a:r>
              <a:rPr lang="es-ES" sz="2600" dirty="0" err="1">
                <a:cs typeface="Arial"/>
              </a:rPr>
              <a:t>durant</a:t>
            </a:r>
            <a:r>
              <a:rPr lang="es-ES" sz="2600" dirty="0">
                <a:cs typeface="Arial"/>
              </a:rPr>
              <a:t> 6 </a:t>
            </a:r>
            <a:r>
              <a:rPr lang="es-ES" sz="2600" dirty="0" err="1">
                <a:cs typeface="Arial"/>
              </a:rPr>
              <a:t>mesos</a:t>
            </a:r>
            <a:r>
              <a:rPr lang="es-ES" sz="2600" dirty="0">
                <a:cs typeface="Arial"/>
              </a:rPr>
              <a:t> </a:t>
            </a:r>
            <a:r>
              <a:rPr lang="es-ES" sz="2600" dirty="0" err="1">
                <a:cs typeface="Arial"/>
              </a:rPr>
              <a:t>màxim</a:t>
            </a:r>
            <a:r>
              <a:rPr lang="ca-ES" sz="2600" dirty="0" smtClean="0">
                <a:cs typeface="Arial"/>
              </a:rPr>
              <a:t>.</a:t>
            </a:r>
          </a:p>
          <a:p>
            <a:pPr marL="0" indent="0">
              <a:buNone/>
            </a:pPr>
            <a:r>
              <a:rPr lang="ca-ES" sz="2600" dirty="0" smtClean="0">
                <a:solidFill>
                  <a:srgbClr val="FF0000"/>
                </a:solidFill>
                <a:cs typeface="Arial"/>
              </a:rPr>
              <a:t>Cal </a:t>
            </a:r>
            <a:r>
              <a:rPr lang="ca-ES" sz="2600" dirty="0" err="1">
                <a:solidFill>
                  <a:srgbClr val="FF0000"/>
                </a:solidFill>
                <a:cs typeface="Arial"/>
              </a:rPr>
              <a:t>sol.licitar</a:t>
            </a:r>
            <a:r>
              <a:rPr lang="ca-ES" sz="2600" dirty="0">
                <a:solidFill>
                  <a:srgbClr val="FF0000"/>
                </a:solidFill>
                <a:cs typeface="Arial"/>
              </a:rPr>
              <a:t>-la de forma </a:t>
            </a:r>
            <a:r>
              <a:rPr lang="ca-ES" sz="2600" dirty="0" smtClean="0">
                <a:solidFill>
                  <a:srgbClr val="FF0000"/>
                </a:solidFill>
                <a:cs typeface="Arial"/>
              </a:rPr>
              <a:t>expressa. </a:t>
            </a:r>
          </a:p>
          <a:p>
            <a:pPr marL="0" indent="0">
              <a:buNone/>
            </a:pPr>
            <a:r>
              <a:rPr lang="es-ES" sz="2600" dirty="0" smtClean="0">
                <a:cs typeface="Arial"/>
              </a:rPr>
              <a:t>Informació </a:t>
            </a:r>
            <a:r>
              <a:rPr lang="es-ES" sz="2600" dirty="0">
                <a:cs typeface="Arial"/>
              </a:rPr>
              <a:t>i </a:t>
            </a:r>
            <a:r>
              <a:rPr lang="es-ES" sz="2600" dirty="0" err="1" smtClean="0">
                <a:cs typeface="Arial"/>
              </a:rPr>
              <a:t>sol.licitud</a:t>
            </a:r>
            <a:r>
              <a:rPr lang="es-ES" sz="2600" dirty="0" smtClean="0">
                <a:cs typeface="Arial"/>
              </a:rPr>
              <a:t> </a:t>
            </a:r>
            <a:r>
              <a:rPr lang="es-ES" sz="2600" dirty="0">
                <a:cs typeface="Arial"/>
                <a:hlinkClick r:id="rId2"/>
              </a:rPr>
              <a:t>online</a:t>
            </a:r>
            <a:r>
              <a:rPr lang="ca-ES" sz="2600" i="1" dirty="0">
                <a:cs typeface="Arial" pitchFamily="34" charset="0"/>
              </a:rPr>
              <a:t> (enllaç actiu).</a:t>
            </a:r>
            <a:endParaRPr lang="ca-ES" sz="2600" i="1" dirty="0">
              <a:hlinkClick r:id="rId3"/>
            </a:endParaRPr>
          </a:p>
          <a:p>
            <a:pPr marL="0" indent="0" algn="ctr">
              <a:buNone/>
            </a:pPr>
            <a:r>
              <a:rPr lang="ca-ES" sz="2600" dirty="0" smtClean="0">
                <a:cs typeface="Arial"/>
              </a:rPr>
              <a:t> </a:t>
            </a:r>
          </a:p>
          <a:p>
            <a:pPr marL="0" indent="0">
              <a:buNone/>
            </a:pPr>
            <a:endParaRPr lang="ca-ES" dirty="0">
              <a:latin typeface="Arial"/>
              <a:cs typeface="Arial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23281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763" cy="5760640"/>
          </a:xfrm>
        </p:spPr>
        <p:txBody>
          <a:bodyPr/>
          <a:lstStyle/>
          <a:p>
            <a:pPr algn="ctr"/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Programa SICUE</a:t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000" dirty="0" smtClean="0">
                <a:latin typeface="Arial" pitchFamily="34" charset="0"/>
                <a:cs typeface="Arial" pitchFamily="34" charset="0"/>
              </a:rPr>
            </a:br>
            <a:r>
              <a:rPr lang="ca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000" dirty="0" smtClean="0">
                <a:latin typeface="Arial" pitchFamily="34" charset="0"/>
                <a:cs typeface="Arial" pitchFamily="34" charset="0"/>
              </a:rPr>
            </a:b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312876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1600" dirty="0" smtClean="0"/>
              <a:t>  </a:t>
            </a: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marL="0" indent="0" algn="just">
              <a:lnSpc>
                <a:spcPct val="80000"/>
              </a:lnSpc>
              <a:buNone/>
            </a:pPr>
            <a:endParaRPr lang="es-ES_tradnl" sz="2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sp>
        <p:nvSpPr>
          <p:cNvPr id="2" name="Rectángulo 1"/>
          <p:cNvSpPr/>
          <p:nvPr/>
        </p:nvSpPr>
        <p:spPr>
          <a:xfrm>
            <a:off x="539552" y="1196752"/>
            <a:ext cx="7272808" cy="494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a-ES" dirty="0">
                <a:latin typeface="Arial" pitchFamily="34" charset="0"/>
                <a:cs typeface="Arial" pitchFamily="34" charset="0"/>
              </a:rPr>
              <a:t/>
            </a:r>
            <a:br>
              <a:rPr lang="ca-ES" dirty="0">
                <a:latin typeface="Arial" pitchFamily="34" charset="0"/>
                <a:cs typeface="Arial" pitchFamily="34" charset="0"/>
              </a:rPr>
            </a:br>
            <a:r>
              <a:rPr lang="ca-ES" dirty="0">
                <a:latin typeface="Arial" pitchFamily="34" charset="0"/>
                <a:cs typeface="Arial" pitchFamily="34" charset="0"/>
              </a:rPr>
              <a:t>La 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convocatòria es </a:t>
            </a:r>
            <a:r>
              <a:rPr lang="ca-ES" dirty="0">
                <a:latin typeface="Arial" pitchFamily="34" charset="0"/>
                <a:cs typeface="Arial" pitchFamily="34" charset="0"/>
              </a:rPr>
              <a:t>publica al mes de febrer aprox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a-ES" b="1" dirty="0">
                <a:latin typeface="Calibri" panose="020F0502020204030204" pitchFamily="34" charset="0"/>
              </a:rPr>
              <a:t> </a:t>
            </a:r>
            <a:r>
              <a:rPr lang="ca-ES" dirty="0" smtClean="0">
                <a:latin typeface="Calibri" panose="020F0502020204030204" pitchFamily="34" charset="0"/>
              </a:rPr>
              <a:t>i no forma part de la Convocatòria Única</a:t>
            </a:r>
            <a:r>
              <a:rPr lang="ca-ES" b="1" dirty="0" smtClean="0">
                <a:latin typeface="Calibri" panose="020F0502020204030204" pitchFamily="34" charset="0"/>
              </a:rPr>
              <a:t/>
            </a:r>
            <a:br>
              <a:rPr lang="ca-ES" b="1" dirty="0" smtClean="0">
                <a:latin typeface="Calibri" panose="020F0502020204030204" pitchFamily="34" charset="0"/>
              </a:rPr>
            </a:br>
            <a:endParaRPr lang="ca-ES" b="1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a-ES" b="1" dirty="0" smtClean="0">
                <a:latin typeface="Calibri" panose="020F0502020204030204" pitchFamily="34" charset="0"/>
              </a:rPr>
              <a:t>Requisits segons convocatòria anterior:</a:t>
            </a:r>
            <a:endParaRPr lang="ca-ES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a-ES" sz="1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Estar matriculat/</a:t>
            </a:r>
            <a:r>
              <a:rPr lang="ca-E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el curs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2020/21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i el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2021/22.</a:t>
            </a:r>
            <a:b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a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En data 30 de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setembre, tenir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un mínim de 45 </a:t>
            </a:r>
            <a:r>
              <a:rPr lang="ca-E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. superats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tenir matriculats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30 </a:t>
            </a:r>
            <a:r>
              <a:rPr lang="ca-E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més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9 mesos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mínim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de 45 crèdits 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a destinació</a:t>
            </a:r>
            <a:b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a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5 mesos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mínim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 24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crèdits a destinació o necessaris per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finalitzar </a:t>
            </a:r>
            <a:r>
              <a:rPr lang="ca-ES" dirty="0" smtClean="0">
                <a:latin typeface="Calibri" panose="020F0502020204030204" pitchFamily="34" charset="0"/>
                <a:cs typeface="Calibri" panose="020F0502020204030204" pitchFamily="34" charset="0"/>
              </a:rPr>
              <a:t>estudis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_trad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No es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sol·licitar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repetir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universitat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ni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fer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més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d’un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SICUE en un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curs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acadèmic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05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763" cy="1512168"/>
          </a:xfrm>
        </p:spPr>
        <p:txBody>
          <a:bodyPr/>
          <a:lstStyle/>
          <a:p>
            <a:pPr algn="ctr"/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Destinacions SICUE</a:t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1600" dirty="0" smtClean="0"/>
              <a:t>  </a:t>
            </a: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182" y="1535266"/>
            <a:ext cx="5670420" cy="426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4027984" cy="792088"/>
          </a:xfrm>
        </p:spPr>
        <p:txBody>
          <a:bodyPr/>
          <a:lstStyle/>
          <a:p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Tota la informació a: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31640"/>
            <a:ext cx="8568952" cy="4905672"/>
          </a:xfrm>
        </p:spPr>
        <p:txBody>
          <a:bodyPr/>
          <a:lstStyle/>
          <a:p>
            <a:pPr algn="ctr">
              <a:buFontTx/>
              <a:buNone/>
            </a:pPr>
            <a:endParaRPr lang="es-ES" sz="1200" dirty="0"/>
          </a:p>
          <a:p>
            <a:pPr algn="ctr">
              <a:buFontTx/>
              <a:buNone/>
            </a:pPr>
            <a:r>
              <a:rPr lang="es-E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Web de la UAB</a:t>
            </a:r>
          </a:p>
          <a:p>
            <a:pPr algn="ctr">
              <a:buNone/>
            </a:pPr>
            <a:r>
              <a:rPr lang="ca-ES" sz="2500" dirty="0" smtClean="0">
                <a:latin typeface="Arial" pitchFamily="34" charset="0"/>
                <a:cs typeface="Arial" pitchFamily="34" charset="0"/>
                <a:hlinkClick r:id="rId2"/>
              </a:rPr>
              <a:t>Programes de Mobilitat i Intercanvi Internacional</a:t>
            </a:r>
            <a:endParaRPr lang="ca-ES" sz="20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endParaRPr lang="es-ES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r>
              <a:rPr lang="es-E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Web </a:t>
            </a:r>
            <a:r>
              <a:rPr lang="es-E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la Facultat Medicina</a:t>
            </a:r>
          </a:p>
          <a:p>
            <a:pPr algn="ctr">
              <a:buNone/>
            </a:pPr>
            <a:r>
              <a:rPr lang="ca-ES" sz="2500" i="1" dirty="0" smtClean="0">
                <a:latin typeface="Arial" pitchFamily="34" charset="0"/>
                <a:cs typeface="Arial" pitchFamily="34" charset="0"/>
              </a:rPr>
              <a:t>Apartat</a:t>
            </a:r>
            <a:r>
              <a:rPr lang="ca-ES" sz="25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a-ES" sz="2500" dirty="0">
                <a:latin typeface="Arial" pitchFamily="34" charset="0"/>
                <a:cs typeface="Arial" pitchFamily="34" charset="0"/>
                <a:hlinkClick r:id="rId3"/>
              </a:rPr>
              <a:t>“Mobilitat </a:t>
            </a:r>
            <a:r>
              <a:rPr lang="ca-ES" sz="2500" dirty="0" smtClean="0">
                <a:latin typeface="Arial" pitchFamily="34" charset="0"/>
                <a:cs typeface="Arial" pitchFamily="34" charset="0"/>
                <a:hlinkClick r:id="rId3"/>
              </a:rPr>
              <a:t>Internacional”</a:t>
            </a:r>
            <a:r>
              <a:rPr lang="ca-ES" sz="2800" i="1" dirty="0"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ca-ES" sz="2000" i="1" dirty="0">
                <a:latin typeface="Arial" pitchFamily="34" charset="0"/>
                <a:cs typeface="Arial" pitchFamily="34" charset="0"/>
              </a:rPr>
              <a:t>(enllaç actiu)</a:t>
            </a:r>
            <a:endParaRPr lang="ca-ES" sz="2000" i="1" dirty="0">
              <a:hlinkClick r:id="rId4"/>
            </a:endParaRPr>
          </a:p>
          <a:p>
            <a:pPr algn="ctr">
              <a:buNone/>
            </a:pP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E-mail Intercanvis</a:t>
            </a:r>
          </a:p>
          <a:p>
            <a:pPr algn="ctr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  <a:hlinkClick r:id="rId5"/>
              </a:rPr>
              <a:t>Intercanvis.medicina@uab.cat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a-ES" sz="2400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a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3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ol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5760640" cy="720080"/>
          </a:xfrm>
        </p:spPr>
        <p:txBody>
          <a:bodyPr/>
          <a:lstStyle/>
          <a:p>
            <a:pPr algn="ctr"/>
            <a:r>
              <a:rPr lang="es-ES_tradnl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Recordatori</a:t>
            </a:r>
            <a:endParaRPr lang="es-ES_tradnl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Contenidor de contingut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754562"/>
          </a:xfrm>
        </p:spPr>
        <p:txBody>
          <a:bodyPr/>
          <a:lstStyle/>
          <a:p>
            <a:pPr algn="ctr"/>
            <a:endParaRPr lang="es-ES" dirty="0"/>
          </a:p>
          <a:p>
            <a:pPr marL="0" indent="0" algn="ctr">
              <a:buNone/>
            </a:pPr>
            <a:r>
              <a:rPr lang="ca-ES" sz="2800" dirty="0">
                <a:latin typeface="Arial" pitchFamily="34" charset="0"/>
                <a:cs typeface="Arial" pitchFamily="34" charset="0"/>
              </a:rPr>
              <a:t>Totes les comunicacions de la UAB als estudiants es faran mitjançant el correu electrònic 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institucional</a:t>
            </a:r>
          </a:p>
          <a:p>
            <a:pPr marL="0" indent="0" algn="ctr">
              <a:buNone/>
            </a:pPr>
            <a:r>
              <a:rPr lang="ca-ES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ca-E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nom.cognom@e-campus.uab.cat</a:t>
            </a:r>
            <a:r>
              <a:rPr lang="ca-E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62" y="837431"/>
            <a:ext cx="8640763" cy="647353"/>
          </a:xfrm>
        </p:spPr>
        <p:txBody>
          <a:bodyPr/>
          <a:lstStyle/>
          <a:p>
            <a:pPr algn="ctr"/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Destinacions Convocatòria única</a:t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i="1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Destinacions ERASMUS</a:t>
            </a:r>
            <a:endParaRPr lang="ca-ES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50163"/>
              </p:ext>
            </p:extLst>
          </p:nvPr>
        </p:nvGraphicFramePr>
        <p:xfrm>
          <a:off x="333871" y="2105298"/>
          <a:ext cx="8496944" cy="3247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6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BE5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UNIVERSITAT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BE5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CODI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BE5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</a:t>
                      </a: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places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BE5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Mesos</a:t>
                      </a:r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BE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endParaRPr lang="es-ES" sz="1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800" u="none" strike="noStrike" dirty="0" smtClean="0">
                          <a:effectLst/>
                        </a:rPr>
                        <a:t>Dinamarca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800" u="none" strike="noStrike" dirty="0" smtClean="0">
                          <a:effectLst/>
                        </a:rPr>
                        <a:t>UNIVERSITY </a:t>
                      </a:r>
                      <a:r>
                        <a:rPr lang="es-ES" sz="1800" u="none" strike="noStrike" dirty="0">
                          <a:effectLst/>
                        </a:rPr>
                        <a:t>COLLEGE </a:t>
                      </a:r>
                      <a:r>
                        <a:rPr lang="es-ES" sz="1800" u="none" strike="noStrike" dirty="0" smtClean="0">
                          <a:effectLst/>
                        </a:rPr>
                        <a:t>UCC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DK KOBENHA55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endParaRPr lang="es-ES" sz="1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800" u="none" strike="noStrike" dirty="0" smtClean="0">
                          <a:effectLst/>
                        </a:rPr>
                        <a:t>Rep. Txeca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UNIVERZITA PALACKÉHO V OLOMOUCI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CZ OLOMUC01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TRINITY COLLEGE DUBLIN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IRL DUBLIN01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17652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França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ÉCOLE D'ASSAS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 PARIS421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800044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Bèlgica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HASSELT UNIVERSITY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DIEPENB01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5831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62" y="631165"/>
            <a:ext cx="8640763" cy="647353"/>
          </a:xfrm>
        </p:spPr>
        <p:txBody>
          <a:bodyPr/>
          <a:lstStyle/>
          <a:p>
            <a:pPr algn="ctr"/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Destinacions Convocatòria única</a:t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000" i="1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Destinacions UAB Exchange </a:t>
            </a:r>
            <a:r>
              <a:rPr lang="ca-ES" sz="2000" i="1" dirty="0" err="1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programme</a:t>
            </a:r>
            <a:endParaRPr lang="ca-ES" sz="2000" i="1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492896"/>
            <a:ext cx="7584639" cy="93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763" cy="647353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Convocatòria única </a:t>
            </a:r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Intercanvis 2021/22</a:t>
            </a:r>
            <a:endParaRPr lang="ca-ES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229600" cy="4929188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2800" u="sng" dirty="0" err="1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rPr>
              <a:t>Calendari</a:t>
            </a:r>
            <a:endParaRPr lang="es-ES" sz="2800" u="sng" dirty="0">
              <a:solidFill>
                <a:schemeClr val="accent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72197"/>
              </p:ext>
            </p:extLst>
          </p:nvPr>
        </p:nvGraphicFramePr>
        <p:xfrm>
          <a:off x="323528" y="1772816"/>
          <a:ext cx="8568953" cy="45607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9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període de sol·licitud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noProof="0" dirty="0" smtClean="0">
                          <a:effectLst/>
                          <a:latin typeface="+mn-lt"/>
                        </a:rPr>
                        <a:t>del 26 </a:t>
                      </a:r>
                      <a:r>
                        <a:rPr lang="es-ES" sz="1600" u="none" strike="noStrike" noProof="0" dirty="0" err="1" smtClean="0">
                          <a:effectLst/>
                          <a:latin typeface="+mn-lt"/>
                        </a:rPr>
                        <a:t>d'octubre</a:t>
                      </a:r>
                      <a:r>
                        <a:rPr lang="es-ES" sz="1600" u="none" strike="noStrike" noProof="0" dirty="0" smtClean="0">
                          <a:effectLst/>
                          <a:latin typeface="+mn-lt"/>
                        </a:rPr>
                        <a:t> al 9 de </a:t>
                      </a:r>
                      <a:r>
                        <a:rPr lang="es-ES" sz="1600" u="none" strike="noStrike" noProof="0" dirty="0" err="1" smtClean="0">
                          <a:effectLst/>
                          <a:latin typeface="+mn-lt"/>
                        </a:rPr>
                        <a:t>novembre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 smtClean="0">
                          <a:effectLst/>
                          <a:latin typeface="+mn-lt"/>
                        </a:rPr>
                        <a:t> online a </a:t>
                      </a:r>
                      <a:r>
                        <a:rPr lang="ca-ES" sz="1600" u="sng" strike="noStrike" baseline="0" noProof="0" dirty="0" smtClean="0">
                          <a:effectLst/>
                          <a:latin typeface="+mn-lt"/>
                          <a:hlinkClick r:id="rId3" action="ppaction://hlinkfile"/>
                        </a:rPr>
                        <a:t>sia.uab.cat</a:t>
                      </a:r>
                      <a:r>
                        <a:rPr lang="ca-ES" sz="1600" u="sng" strike="noStrike" baseline="0" noProof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ca-ES" sz="1600" b="1" dirty="0" smtClean="0">
                          <a:latin typeface="+mn-lt"/>
                        </a:rPr>
                        <a:t>Mobilitat i intercanvi</a:t>
                      </a:r>
                    </a:p>
                    <a:p>
                      <a:pPr algn="ctr"/>
                      <a:r>
                        <a:rPr lang="ca-ES" sz="1600" dirty="0" smtClean="0">
                          <a:latin typeface="+mn-lt"/>
                          <a:hlinkClick r:id="rId4"/>
                        </a:rPr>
                        <a:t>Sol·licitud i consulta d'intercanvi OUT (Estudiants Sortints)</a:t>
                      </a:r>
                      <a:r>
                        <a:rPr lang="ca-ES" sz="1600" dirty="0" smtClean="0">
                          <a:latin typeface="+mn-lt"/>
                        </a:rPr>
                        <a:t>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1a resolució 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11 de desembre de 2020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sigma i pàgina </a:t>
                      </a:r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web ARI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confirmació/no </a:t>
                      </a:r>
                      <a:r>
                        <a:rPr lang="ca-ES" sz="1600" u="none" strike="noStrike" noProof="0" dirty="0" err="1" smtClean="0">
                          <a:effectLst/>
                          <a:latin typeface="+mn-lt"/>
                        </a:rPr>
                        <a:t>confirm</a:t>
                      </a:r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plaça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12 al 18 de desembre de 2020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 smtClean="0">
                          <a:effectLst/>
                          <a:latin typeface="+mn-lt"/>
                        </a:rPr>
                        <a:t>online a </a:t>
                      </a:r>
                      <a:r>
                        <a:rPr lang="ca-ES" sz="1600" u="sng" strike="noStrike" baseline="0" noProof="0" dirty="0" smtClean="0">
                          <a:effectLst/>
                          <a:latin typeface="+mn-lt"/>
                        </a:rPr>
                        <a:t>sia.uab.cat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endParaRPr lang="ca-ES" sz="1600" u="none" strike="noStrike" noProof="0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sol·licitud </a:t>
                      </a:r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places </a:t>
                      </a:r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vacants</a:t>
                      </a:r>
                    </a:p>
                    <a:p>
                      <a:pPr algn="ctr" fontAlgn="b"/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baseline="0" noProof="0" dirty="0" smtClean="0">
                          <a:effectLst/>
                          <a:latin typeface="+mn-lt"/>
                        </a:rPr>
                        <a:t>del 22 de desembre al 8 de </a:t>
                      </a:r>
                      <a:r>
                        <a:rPr lang="es-ES" sz="1600" u="none" strike="noStrike" baseline="0" noProof="0" dirty="0" err="1" smtClean="0">
                          <a:effectLst/>
                          <a:latin typeface="+mn-lt"/>
                        </a:rPr>
                        <a:t>gener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 smtClean="0">
                          <a:effectLst/>
                          <a:latin typeface="+mn-lt"/>
                        </a:rPr>
                        <a:t>online a </a:t>
                      </a:r>
                      <a:r>
                        <a:rPr lang="ca-ES" sz="1600" u="sng" strike="noStrike" baseline="0" noProof="0" dirty="0" smtClean="0">
                          <a:effectLst/>
                          <a:latin typeface="+mn-lt"/>
                        </a:rPr>
                        <a:t>sia.uab.cat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2a</a:t>
                      </a:r>
                      <a:r>
                        <a:rPr lang="ca-ES" sz="1600" u="none" strike="noStrike" baseline="0" noProof="0" dirty="0" smtClean="0">
                          <a:effectLst/>
                          <a:latin typeface="+mn-lt"/>
                        </a:rPr>
                        <a:t> resoluci</a:t>
                      </a:r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ó 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22 de </a:t>
                      </a:r>
                      <a:r>
                        <a:rPr lang="ca-ES" sz="1600" u="none" strike="noStrike" baseline="0" noProof="0" dirty="0" smtClean="0">
                          <a:effectLst/>
                          <a:latin typeface="+mn-lt"/>
                        </a:rPr>
                        <a:t>gener de 2021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sigma i pàgina </a:t>
                      </a:r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web ARI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confirmació/no </a:t>
                      </a:r>
                      <a:r>
                        <a:rPr lang="ca-ES" sz="1600" u="none" strike="noStrike" noProof="0" dirty="0" err="1" smtClean="0">
                          <a:effectLst/>
                          <a:latin typeface="+mn-lt"/>
                        </a:rPr>
                        <a:t>confirm</a:t>
                      </a:r>
                      <a:r>
                        <a:rPr lang="ca-ES" sz="1600" u="none" strike="noStrike" noProof="0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plaça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noProof="0" dirty="0" smtClean="0">
                          <a:effectLst/>
                          <a:latin typeface="+mn-lt"/>
                        </a:rPr>
                        <a:t>del 23 al 29 de </a:t>
                      </a:r>
                      <a:r>
                        <a:rPr lang="es-ES" sz="1600" u="none" strike="noStrike" noProof="0" dirty="0" err="1" smtClean="0">
                          <a:effectLst/>
                          <a:latin typeface="+mn-lt"/>
                        </a:rPr>
                        <a:t>gener</a:t>
                      </a:r>
                      <a:r>
                        <a:rPr lang="es-ES" sz="1600" u="none" strike="noStrike" noProof="0" dirty="0" smtClean="0">
                          <a:effectLst/>
                          <a:latin typeface="+mn-lt"/>
                        </a:rPr>
                        <a:t>  de 2021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 smtClean="0">
                          <a:effectLst/>
                          <a:latin typeface="+mn-lt"/>
                        </a:rPr>
                        <a:t>online a </a:t>
                      </a:r>
                      <a:r>
                        <a:rPr lang="ca-ES" sz="1600" u="sng" strike="noStrike" baseline="0" noProof="0" dirty="0" smtClean="0">
                          <a:effectLst/>
                          <a:latin typeface="+mn-lt"/>
                        </a:rPr>
                        <a:t>sia.uab.cat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8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772400" cy="791815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Requisits per participar</a:t>
            </a:r>
            <a:r>
              <a:rPr lang="ca-ES" sz="4000" dirty="0">
                <a:solidFill>
                  <a:schemeClr val="accent2"/>
                </a:solidFill>
              </a:rPr>
              <a:t/>
            </a:r>
            <a:br>
              <a:rPr lang="ca-ES" sz="4000" dirty="0">
                <a:solidFill>
                  <a:schemeClr val="accent2"/>
                </a:solidFill>
              </a:rPr>
            </a:br>
            <a:r>
              <a:rPr lang="es-ES" sz="4000" dirty="0">
                <a:solidFill>
                  <a:schemeClr val="accent2"/>
                </a:solidFill>
              </a:rPr>
              <a:t/>
            </a:r>
            <a:br>
              <a:rPr lang="es-ES" sz="4000" dirty="0">
                <a:solidFill>
                  <a:schemeClr val="accent2"/>
                </a:solidFill>
              </a:rPr>
            </a:br>
            <a:endParaRPr lang="es-ES" sz="40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4968552"/>
          </a:xfrm>
        </p:spPr>
        <p:txBody>
          <a:bodyPr/>
          <a:lstStyle/>
          <a:p>
            <a:r>
              <a:rPr lang="ca-ES" sz="2400" b="1" dirty="0">
                <a:latin typeface="Arial" pitchFamily="34" charset="0"/>
                <a:cs typeface="Arial" pitchFamily="34" charset="0"/>
              </a:rPr>
              <a:t>Requisits generals</a:t>
            </a: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ca-ES" sz="2400" b="1" dirty="0" smtClean="0">
                <a:latin typeface="Arial" pitchFamily="34" charset="0"/>
                <a:cs typeface="Arial" pitchFamily="34" charset="0"/>
              </a:rPr>
            </a:br>
            <a:endParaRPr lang="ca-ES" sz="24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a-ES" sz="2200" dirty="0">
                <a:latin typeface="Arial" pitchFamily="34" charset="0"/>
                <a:cs typeface="Arial" pitchFamily="34" charset="0"/>
              </a:rPr>
              <a:t>Estar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matriculat/</a:t>
            </a:r>
            <a:r>
              <a:rPr lang="ca-ES" sz="2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en estudis oficials a la UAB el curs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2020/21 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i estar-ho també durant el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2021/22</a:t>
            </a:r>
            <a:endParaRPr lang="ca-ES" sz="2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a-ES" sz="2200" dirty="0">
                <a:latin typeface="Arial" pitchFamily="34" charset="0"/>
                <a:cs typeface="Arial" pitchFamily="34" charset="0"/>
              </a:rPr>
              <a:t>Haver superat un mínim de 60 crèdits en el moment de realitzar la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sol·licitud</a:t>
            </a:r>
            <a:endParaRPr lang="ca-ES" sz="2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ca-ES" sz="2200" dirty="0">
              <a:latin typeface="Arial" pitchFamily="34" charset="0"/>
              <a:cs typeface="Arial" pitchFamily="34" charset="0"/>
            </a:endParaRPr>
          </a:p>
          <a:p>
            <a:r>
              <a:rPr lang="ca-ES" sz="2400" b="1" dirty="0" smtClean="0">
                <a:latin typeface="Arial" pitchFamily="34" charset="0"/>
                <a:cs typeface="Arial" pitchFamily="34" charset="0"/>
              </a:rPr>
              <a:t>Requisits </a:t>
            </a:r>
            <a:r>
              <a:rPr lang="ca-ES" sz="2400" b="1" dirty="0">
                <a:latin typeface="Arial" pitchFamily="34" charset="0"/>
                <a:cs typeface="Arial" pitchFamily="34" charset="0"/>
              </a:rPr>
              <a:t>específics del </a:t>
            </a: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centre/titulació:</a:t>
            </a:r>
            <a:endParaRPr lang="es-ES" b="1" dirty="0"/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1844824" y="5585579"/>
            <a:ext cx="5454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600" i="1" dirty="0">
                <a:solidFill>
                  <a:prstClr val="black"/>
                </a:solidFill>
              </a:rPr>
              <a:t>* Les condicions s’han de complir a data juliol </a:t>
            </a:r>
            <a:r>
              <a:rPr lang="ca-ES" sz="1600" i="1" dirty="0" smtClean="0">
                <a:solidFill>
                  <a:prstClr val="black"/>
                </a:solidFill>
              </a:rPr>
              <a:t>2021</a:t>
            </a:r>
            <a:endParaRPr lang="ca-ES" sz="16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17824"/>
              </p:ext>
            </p:extLst>
          </p:nvPr>
        </p:nvGraphicFramePr>
        <p:xfrm>
          <a:off x="1275804" y="4653136"/>
          <a:ext cx="6096000" cy="736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Estudis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Requisits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Fisioteràpia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Tenir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fins</a:t>
                      </a:r>
                      <a:r>
                        <a:rPr lang="es-ES" baseline="0" smtClean="0"/>
                        <a:t> 3r </a:t>
                      </a:r>
                      <a:r>
                        <a:rPr lang="es-ES" baseline="0" dirty="0" err="1" smtClean="0"/>
                        <a:t>tot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superat</a:t>
                      </a:r>
                      <a:r>
                        <a:rPr lang="es-ES" baseline="0" dirty="0" smtClean="0"/>
                        <a:t> *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772400" cy="648072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Presentació de sol·licituds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3548" y="1484784"/>
            <a:ext cx="8136904" cy="4344516"/>
          </a:xfrm>
        </p:spPr>
        <p:txBody>
          <a:bodyPr/>
          <a:lstStyle/>
          <a:p>
            <a:pPr lvl="1" algn="just"/>
            <a:r>
              <a:rPr lang="ca-ES" sz="2500" dirty="0">
                <a:latin typeface="Arial" pitchFamily="34" charset="0"/>
                <a:cs typeface="Arial" pitchFamily="34" charset="0"/>
              </a:rPr>
              <a:t>Cada estudiant pot presentar una sol·licitud per realitzar un </a:t>
            </a:r>
            <a:r>
              <a:rPr lang="ca-ES" sz="2500" dirty="0" smtClean="0">
                <a:latin typeface="Arial" pitchFamily="34" charset="0"/>
                <a:cs typeface="Arial" pitchFamily="34" charset="0"/>
              </a:rPr>
              <a:t>intercanvi</a:t>
            </a:r>
          </a:p>
          <a:p>
            <a:pPr marL="457200" lvl="1" indent="0" algn="just">
              <a:buNone/>
            </a:pP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2500" dirty="0">
                <a:latin typeface="Arial" pitchFamily="34" charset="0"/>
                <a:cs typeface="Arial" pitchFamily="34" charset="0"/>
              </a:rPr>
              <a:t>Es poden triar fins a un màxim de 8 </a:t>
            </a:r>
            <a:r>
              <a:rPr lang="ca-ES" sz="2500" dirty="0" smtClean="0">
                <a:latin typeface="Arial" pitchFamily="34" charset="0"/>
                <a:cs typeface="Arial" pitchFamily="34" charset="0"/>
              </a:rPr>
              <a:t>destinacions</a:t>
            </a:r>
          </a:p>
          <a:p>
            <a:pPr marL="457200" lvl="1" indent="0" algn="just">
              <a:buNone/>
            </a:pP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2500" dirty="0">
                <a:latin typeface="Arial" pitchFamily="34" charset="0"/>
                <a:cs typeface="Arial" pitchFamily="34" charset="0"/>
              </a:rPr>
              <a:t>És important revisar el llistat de </a:t>
            </a:r>
            <a:r>
              <a:rPr lang="ca-ES" sz="2500" dirty="0" smtClean="0">
                <a:latin typeface="Arial" pitchFamily="34" charset="0"/>
                <a:cs typeface="Arial" pitchFamily="34" charset="0"/>
              </a:rPr>
              <a:t>destinacions, poden haver observacions a sigma però també cal </a:t>
            </a:r>
            <a:r>
              <a:rPr lang="ca-ES" sz="2500" u="sng" dirty="0" smtClean="0">
                <a:latin typeface="Arial" pitchFamily="34" charset="0"/>
                <a:cs typeface="Arial" pitchFamily="34" charset="0"/>
              </a:rPr>
              <a:t>consultar les webs</a:t>
            </a:r>
            <a:r>
              <a:rPr lang="ca-ES" sz="2500" dirty="0" smtClean="0">
                <a:latin typeface="Arial" pitchFamily="34" charset="0"/>
                <a:cs typeface="Arial" pitchFamily="34" charset="0"/>
              </a:rPr>
              <a:t> per saber </a:t>
            </a:r>
            <a:r>
              <a:rPr lang="ca-ES" sz="2500" dirty="0">
                <a:latin typeface="Arial" pitchFamily="34" charset="0"/>
                <a:cs typeface="Arial" pitchFamily="34" charset="0"/>
              </a:rPr>
              <a:t>quins són els requisits </a:t>
            </a:r>
            <a:r>
              <a:rPr lang="ca-ES" sz="2500" dirty="0" smtClean="0">
                <a:latin typeface="Arial" pitchFamily="34" charset="0"/>
                <a:cs typeface="Arial" pitchFamily="34" charset="0"/>
              </a:rPr>
              <a:t>de les universitats de destí</a:t>
            </a: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lvl="1"/>
            <a:endParaRPr lang="ca-ES" sz="2500" dirty="0"/>
          </a:p>
          <a:p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33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 bwMode="auto">
          <a:xfrm>
            <a:off x="5061456" y="4974844"/>
            <a:ext cx="3983917" cy="10793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s-ES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Proves</a:t>
            </a:r>
            <a:r>
              <a:rPr lang="es-E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d’Idiomes</a:t>
            </a:r>
            <a:r>
              <a:rPr lang="es-E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 Servei de Llengües UAB : </a:t>
            </a:r>
            <a:endParaRPr lang="es-E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Matrícula</a:t>
            </a:r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del 9 al 20 </a:t>
            </a:r>
            <a:r>
              <a:rPr lang="es-E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d’octubre</a:t>
            </a:r>
            <a:endParaRPr lang="es-E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Exàmens</a:t>
            </a:r>
            <a:r>
              <a:rPr lang="es-E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28/10 al 4/11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61" y="632917"/>
            <a:ext cx="8785313" cy="172819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Criteris de Selecció</a:t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Nota de participació =  </a:t>
            </a:r>
            <a:r>
              <a:rPr lang="ca-ES" sz="2300" b="1" dirty="0" smtClean="0">
                <a:latin typeface="Arial" pitchFamily="34" charset="0"/>
                <a:cs typeface="Arial" pitchFamily="34" charset="0"/>
              </a:rPr>
              <a:t>Expedient </a:t>
            </a:r>
            <a:r>
              <a:rPr lang="ca-ES" sz="2300" b="1" dirty="0">
                <a:latin typeface="Arial" pitchFamily="34" charset="0"/>
                <a:cs typeface="Arial" pitchFamily="34" charset="0"/>
              </a:rPr>
              <a:t>acadèmic</a:t>
            </a:r>
            <a:br>
              <a:rPr lang="ca-ES" sz="2300" b="1" dirty="0">
                <a:latin typeface="Arial" pitchFamily="34" charset="0"/>
                <a:cs typeface="Arial" pitchFamily="34" charset="0"/>
              </a:rPr>
            </a:br>
            <a:r>
              <a:rPr lang="ca-ES" sz="2300" b="1" dirty="0" smtClean="0">
                <a:latin typeface="Arial" pitchFamily="34" charset="0"/>
                <a:cs typeface="Arial" pitchFamily="34" charset="0"/>
              </a:rPr>
              <a:t>                                      +</a:t>
            </a:r>
            <a:r>
              <a:rPr lang="ca-ES" sz="2300" b="1" dirty="0">
                <a:latin typeface="Arial" pitchFamily="34" charset="0"/>
                <a:cs typeface="Arial" pitchFamily="34" charset="0"/>
              </a:rPr>
              <a:t/>
            </a:r>
            <a:br>
              <a:rPr lang="ca-ES" sz="2300" b="1" dirty="0">
                <a:latin typeface="Arial" pitchFamily="34" charset="0"/>
                <a:cs typeface="Arial" pitchFamily="34" charset="0"/>
              </a:rPr>
            </a:br>
            <a:r>
              <a:rPr lang="ca-ES" sz="2300" b="1" dirty="0" smtClean="0">
                <a:latin typeface="Arial" pitchFamily="34" charset="0"/>
                <a:cs typeface="Arial" pitchFamily="34" charset="0"/>
              </a:rPr>
              <a:t>                                                   Acreditació </a:t>
            </a:r>
            <a:r>
              <a:rPr lang="ca-ES" sz="2300" b="1" dirty="0">
                <a:latin typeface="Arial" pitchFamily="34" charset="0"/>
                <a:cs typeface="Arial" pitchFamily="34" charset="0"/>
              </a:rPr>
              <a:t>del nivell d’idioma</a:t>
            </a:r>
            <a:br>
              <a:rPr lang="ca-ES" sz="2300" b="1" dirty="0">
                <a:latin typeface="Arial" pitchFamily="34" charset="0"/>
                <a:cs typeface="Arial" pitchFamily="34" charset="0"/>
              </a:rPr>
            </a:br>
            <a:r>
              <a:rPr lang="ca-E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ca-ES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60060" y="2348880"/>
            <a:ext cx="4746713" cy="3777281"/>
          </a:xfrm>
          <a:noFill/>
          <a:ln>
            <a:noFill/>
          </a:ln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endParaRPr lang="es-ES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1500" b="1" dirty="0"/>
              <a:t>Certificats </a:t>
            </a:r>
            <a:r>
              <a:rPr lang="es-ES" sz="1500" b="1" dirty="0" err="1"/>
              <a:t>admesos</a:t>
            </a:r>
            <a:r>
              <a:rPr lang="es-ES" sz="1500" b="1" dirty="0"/>
              <a:t>: </a:t>
            </a:r>
          </a:p>
          <a:p>
            <a:pPr>
              <a:buFontTx/>
              <a:buChar char="-"/>
            </a:pPr>
            <a:r>
              <a:rPr lang="es-ES" sz="1500" dirty="0"/>
              <a:t>Serveis o centres de </a:t>
            </a:r>
            <a:r>
              <a:rPr lang="es-ES" sz="1500" dirty="0" err="1"/>
              <a:t>llengües</a:t>
            </a:r>
            <a:r>
              <a:rPr lang="es-ES" sz="1500" dirty="0"/>
              <a:t> de les </a:t>
            </a:r>
            <a:r>
              <a:rPr lang="es-ES" sz="1500" dirty="0" err="1"/>
              <a:t>universitats</a:t>
            </a:r>
            <a:r>
              <a:rPr lang="es-ES" sz="1500" dirty="0"/>
              <a:t> </a:t>
            </a:r>
            <a:r>
              <a:rPr lang="es-ES" sz="1500" dirty="0" err="1"/>
              <a:t>públiques</a:t>
            </a:r>
            <a:r>
              <a:rPr lang="es-ES" sz="1500" dirty="0"/>
              <a:t> i de les </a:t>
            </a:r>
            <a:r>
              <a:rPr lang="es-ES" sz="1500" dirty="0" err="1"/>
              <a:t>universitats</a:t>
            </a:r>
            <a:r>
              <a:rPr lang="es-ES" sz="1500" dirty="0"/>
              <a:t> </a:t>
            </a:r>
            <a:r>
              <a:rPr lang="es-ES" sz="1500" dirty="0" err="1"/>
              <a:t>privades</a:t>
            </a:r>
            <a:r>
              <a:rPr lang="es-ES" sz="1500" dirty="0"/>
              <a:t> del sistema </a:t>
            </a:r>
            <a:r>
              <a:rPr lang="es-ES" sz="1500" dirty="0" err="1"/>
              <a:t>universitari</a:t>
            </a:r>
            <a:r>
              <a:rPr lang="es-ES" sz="1500" dirty="0"/>
              <a:t> </a:t>
            </a:r>
            <a:r>
              <a:rPr lang="es-ES" sz="1500" dirty="0" err="1" smtClean="0"/>
              <a:t>català</a:t>
            </a:r>
            <a:endParaRPr lang="es-ES" sz="1500" dirty="0"/>
          </a:p>
          <a:p>
            <a:pPr>
              <a:buFontTx/>
              <a:buChar char="-"/>
            </a:pPr>
            <a:r>
              <a:rPr lang="es-ES" sz="1500" dirty="0" err="1"/>
              <a:t>Escoles</a:t>
            </a:r>
            <a:r>
              <a:rPr lang="es-ES" sz="1500" dirty="0"/>
              <a:t> </a:t>
            </a:r>
            <a:r>
              <a:rPr lang="es-ES" sz="1500" dirty="0" err="1"/>
              <a:t>oficials</a:t>
            </a:r>
            <a:r>
              <a:rPr lang="es-ES" sz="1500" dirty="0"/>
              <a:t> </a:t>
            </a:r>
            <a:r>
              <a:rPr lang="es-ES" sz="1500" dirty="0" err="1" smtClean="0"/>
              <a:t>d’idiomes</a:t>
            </a:r>
            <a:endParaRPr lang="es-ES" sz="1500" dirty="0"/>
          </a:p>
          <a:p>
            <a:pPr>
              <a:buFontTx/>
              <a:buChar char="-"/>
            </a:pPr>
            <a:r>
              <a:rPr lang="es-ES" sz="1500" dirty="0" err="1"/>
              <a:t>Instituts</a:t>
            </a:r>
            <a:r>
              <a:rPr lang="es-ES" sz="1500" dirty="0"/>
              <a:t> </a:t>
            </a:r>
            <a:r>
              <a:rPr lang="es-ES" sz="1500" dirty="0" err="1"/>
              <a:t>dependents</a:t>
            </a:r>
            <a:r>
              <a:rPr lang="es-ES" sz="1500" dirty="0"/>
              <a:t> </a:t>
            </a:r>
            <a:r>
              <a:rPr lang="es-ES" sz="1500" dirty="0" err="1"/>
              <a:t>d’organismes</a:t>
            </a:r>
            <a:r>
              <a:rPr lang="es-ES" sz="1500" dirty="0"/>
              <a:t> </a:t>
            </a:r>
            <a:r>
              <a:rPr lang="es-ES" sz="1500" dirty="0" err="1"/>
              <a:t>oficials</a:t>
            </a:r>
            <a:r>
              <a:rPr lang="es-ES" sz="1500" dirty="0"/>
              <a:t> (British Council, Institut </a:t>
            </a:r>
            <a:r>
              <a:rPr lang="es-ES" sz="1500" dirty="0" err="1"/>
              <a:t>Français</a:t>
            </a:r>
            <a:r>
              <a:rPr lang="es-ES" sz="1500" dirty="0"/>
              <a:t>, Alliance </a:t>
            </a:r>
            <a:r>
              <a:rPr lang="es-ES" sz="1500" dirty="0" err="1"/>
              <a:t>Française</a:t>
            </a:r>
            <a:r>
              <a:rPr lang="es-ES" sz="1500" dirty="0"/>
              <a:t>, Goethe Institut, </a:t>
            </a:r>
            <a:r>
              <a:rPr lang="es-ES" sz="1500" dirty="0" err="1"/>
              <a:t>Istituto</a:t>
            </a:r>
            <a:r>
              <a:rPr lang="es-ES" sz="1500" dirty="0"/>
              <a:t> Italiano di Cultura, </a:t>
            </a:r>
            <a:r>
              <a:rPr lang="es-ES" sz="1500" dirty="0" err="1"/>
              <a:t>Instituo</a:t>
            </a:r>
            <a:r>
              <a:rPr lang="es-ES" sz="1500" dirty="0"/>
              <a:t> </a:t>
            </a:r>
            <a:r>
              <a:rPr lang="es-ES" sz="1500" dirty="0" err="1"/>
              <a:t>Camões</a:t>
            </a:r>
            <a:r>
              <a:rPr lang="es-ES" sz="1500" dirty="0"/>
              <a:t>, Institut </a:t>
            </a:r>
            <a:r>
              <a:rPr lang="es-ES" sz="1500" dirty="0" err="1"/>
              <a:t>Confuci</a:t>
            </a:r>
            <a:r>
              <a:rPr lang="es-ES" sz="1500" dirty="0"/>
              <a:t>, etc.)</a:t>
            </a:r>
          </a:p>
          <a:p>
            <a:pPr lvl="1" algn="ctr">
              <a:lnSpc>
                <a:spcPct val="80000"/>
              </a:lnSpc>
              <a:buNone/>
            </a:pPr>
            <a:endParaRPr lang="ca-ES" sz="1800" i="1" dirty="0">
              <a:hlinkClick r:id="rId3"/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ca-ES" sz="1800" b="1" u="sng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800" dirty="0"/>
              <a:t>		</a:t>
            </a:r>
            <a:endParaRPr lang="ca-ES" sz="1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06775" y="2204864"/>
            <a:ext cx="4038600" cy="2422169"/>
          </a:xfrm>
        </p:spPr>
        <p:txBody>
          <a:bodyPr/>
          <a:lstStyle/>
          <a:p>
            <a:pPr marL="0" indent="0">
              <a:buNone/>
            </a:pPr>
            <a:endParaRPr lang="es-ES" sz="1500" b="1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ca-ES" sz="18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S’ha </a:t>
            </a: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de lliurar </a:t>
            </a:r>
            <a:r>
              <a:rPr lang="ca-ES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original + fotocòpia 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la Gestió Acadèmica o UD mentre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estigui obert el </a:t>
            </a: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període </a:t>
            </a:r>
            <a:r>
              <a:rPr lang="ca-ES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sol·licitud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a-ES" sz="16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a-ES" sz="16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ca-ES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límit </a:t>
            </a:r>
            <a:r>
              <a:rPr lang="ca-ES" sz="1600" b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a-ES" sz="1600" b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09/11/2020</a:t>
            </a:r>
            <a:r>
              <a:rPr lang="ca-ES" sz="160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a-ES" sz="16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44" y="5060432"/>
            <a:ext cx="4523532" cy="711247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 flipH="1">
            <a:off x="2627784" y="2361109"/>
            <a:ext cx="3096345" cy="275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796136" y="2348085"/>
            <a:ext cx="720080" cy="360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5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20688"/>
            <a:ext cx="4820072" cy="792386"/>
          </a:xfrm>
        </p:spPr>
        <p:txBody>
          <a:bodyPr/>
          <a:lstStyle/>
          <a:p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Reconeixement d’estudis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496944" cy="4680520"/>
          </a:xfrm>
        </p:spPr>
        <p:txBody>
          <a:bodyPr/>
          <a:lstStyle/>
          <a:p>
            <a:pPr marL="0" indent="0">
              <a:buNone/>
            </a:pPr>
            <a:r>
              <a:rPr lang="ca-ES" sz="2400" dirty="0" smtClean="0"/>
              <a:t>Nombre de crèdits a </a:t>
            </a:r>
            <a:r>
              <a:rPr lang="ca-ES" sz="2400" b="1" dirty="0" smtClean="0"/>
              <a:t>matricular</a:t>
            </a:r>
            <a:r>
              <a:rPr lang="ca-ES" sz="2400" dirty="0" smtClean="0"/>
              <a:t>:</a:t>
            </a:r>
          </a:p>
          <a:p>
            <a:r>
              <a:rPr lang="ca-ES" sz="2400" dirty="0" smtClean="0"/>
              <a:t>Per a estades anuals: 	mínim 30 ECTS </a:t>
            </a:r>
          </a:p>
          <a:p>
            <a:r>
              <a:rPr lang="ca-ES" sz="2400" dirty="0" smtClean="0"/>
              <a:t>Per a estades semestrals: 	mínim 15 ECTS</a:t>
            </a:r>
          </a:p>
          <a:p>
            <a:pPr marL="0" indent="0">
              <a:buNone/>
            </a:pPr>
            <a:endParaRPr lang="ca-ES" sz="1800" dirty="0" smtClean="0"/>
          </a:p>
          <a:p>
            <a:pPr marL="0" indent="0">
              <a:buNone/>
            </a:pPr>
            <a:r>
              <a:rPr lang="ca-ES" sz="2400" dirty="0" smtClean="0"/>
              <a:t>Per poder cobrar l’ajut, un cop finalitzada l’estada s’han de </a:t>
            </a:r>
            <a:r>
              <a:rPr lang="ca-ES" sz="2400" b="1" dirty="0" smtClean="0"/>
              <a:t>superar </a:t>
            </a:r>
            <a:r>
              <a:rPr lang="ca-ES" sz="2400" dirty="0" smtClean="0"/>
              <a:t>com a mínim:</a:t>
            </a:r>
          </a:p>
          <a:p>
            <a:r>
              <a:rPr lang="ca-ES" sz="2400" dirty="0" smtClean="0"/>
              <a:t>20 ECTS (estades anuals)</a:t>
            </a:r>
          </a:p>
          <a:p>
            <a:r>
              <a:rPr lang="ca-ES" sz="2400" dirty="0" smtClean="0"/>
              <a:t>10 ECTS (estades semestrals)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ca-ES" sz="18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 La no superació d’aquest nombre de crèdits implicarà la devolució de l’ajut.</a:t>
            </a:r>
          </a:p>
          <a:p>
            <a:pPr lvl="1">
              <a:lnSpc>
                <a:spcPct val="80000"/>
              </a:lnSpc>
              <a:buNone/>
            </a:pPr>
            <a:r>
              <a:rPr lang="ca-ES" sz="1800" i="1" dirty="0">
                <a:solidFill>
                  <a:schemeClr val="accent2"/>
                </a:solidFill>
                <a:latin typeface="Arial"/>
                <a:cs typeface="Arial"/>
              </a:rPr>
              <a:t>* Estada mínima 3 mesos, en cas contrari no hi ha reconeixement </a:t>
            </a:r>
            <a:r>
              <a:rPr lang="ca-ES" sz="1800" i="1" dirty="0" smtClean="0">
                <a:solidFill>
                  <a:schemeClr val="accent2"/>
                </a:solidFill>
                <a:latin typeface="Arial"/>
                <a:cs typeface="Arial"/>
              </a:rPr>
              <a:t>acadèmic ni </a:t>
            </a:r>
            <a:r>
              <a:rPr lang="ca-ES" sz="1800" i="1" dirty="0">
                <a:solidFill>
                  <a:schemeClr val="accent2"/>
                </a:solidFill>
                <a:latin typeface="Arial"/>
                <a:cs typeface="Arial"/>
              </a:rPr>
              <a:t>ajut econòmic.</a:t>
            </a:r>
          </a:p>
          <a:p>
            <a:pPr lvl="1">
              <a:lnSpc>
                <a:spcPct val="80000"/>
              </a:lnSpc>
            </a:pPr>
            <a:endParaRPr lang="ca-ES" sz="2400" dirty="0">
              <a:solidFill>
                <a:schemeClr val="accent2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12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20688"/>
            <a:ext cx="4820072" cy="792386"/>
          </a:xfrm>
        </p:spPr>
        <p:txBody>
          <a:bodyPr/>
          <a:lstStyle/>
          <a:p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Reconeixement d’estudis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496944" cy="4680520"/>
          </a:xfrm>
        </p:spPr>
        <p:txBody>
          <a:bodyPr/>
          <a:lstStyle/>
          <a:p>
            <a:pPr marL="0" indent="0">
              <a:buNone/>
            </a:pPr>
            <a:endParaRPr lang="ca-ES" sz="1800" dirty="0" smtClean="0"/>
          </a:p>
          <a:p>
            <a:pPr lvl="1">
              <a:lnSpc>
                <a:spcPct val="80000"/>
              </a:lnSpc>
            </a:pPr>
            <a:endParaRPr lang="ca-ES" sz="2400" dirty="0">
              <a:solidFill>
                <a:schemeClr val="accent2"/>
              </a:solidFill>
              <a:cs typeface="Times New Roman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70381"/>
              </p:ext>
            </p:extLst>
          </p:nvPr>
        </p:nvGraphicFramePr>
        <p:xfrm>
          <a:off x="457200" y="2044467"/>
          <a:ext cx="8229600" cy="210312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effectLst/>
                        </a:rPr>
                        <a:t>Formació </a:t>
                      </a:r>
                      <a:r>
                        <a:rPr lang="es-ES" b="1" dirty="0" err="1">
                          <a:effectLst/>
                        </a:rPr>
                        <a:t>bàsica</a:t>
                      </a:r>
                      <a:endParaRPr lang="es-E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>
                          <a:effectLst/>
                        </a:rPr>
                        <a:t>Obligatoris</a:t>
                      </a:r>
                      <a:r>
                        <a:rPr lang="es-ES" b="1" dirty="0">
                          <a:effectLst/>
                        </a:rPr>
                        <a:t> </a:t>
                      </a:r>
                      <a:endParaRPr lang="es-E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effectLst/>
                        </a:rPr>
                        <a:t>Optatius</a:t>
                      </a:r>
                      <a:endParaRPr lang="es-E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Treball de Final de Grau</a:t>
                      </a:r>
                      <a:endParaRPr lang="pt-BR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dirty="0"/>
                        <a:t>1r </a:t>
                      </a:r>
                      <a:r>
                        <a:rPr lang="es-ES" dirty="0" err="1"/>
                        <a:t>curs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48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2n curs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48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3r curs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48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4t curs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36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618973"/>
            <a:ext cx="21031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5299" y="138212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Pla </a:t>
            </a:r>
            <a:r>
              <a:rPr lang="es-ES" b="1" u="sng" dirty="0" err="1" smtClean="0"/>
              <a:t>d’estudis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Fisioteràpia</a:t>
            </a:r>
            <a:endParaRPr lang="es-ES" b="1" u="sng" dirty="0"/>
          </a:p>
        </p:txBody>
      </p:sp>
      <p:sp>
        <p:nvSpPr>
          <p:cNvPr id="5" name="4 CuadroTexto"/>
          <p:cNvSpPr txBox="1"/>
          <p:nvPr/>
        </p:nvSpPr>
        <p:spPr>
          <a:xfrm>
            <a:off x="3419872" y="465736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Practicum</a:t>
            </a:r>
            <a:r>
              <a:rPr lang="es-ES" sz="1600" dirty="0" smtClean="0"/>
              <a:t> V</a:t>
            </a:r>
          </a:p>
          <a:p>
            <a:r>
              <a:rPr lang="es-ES" sz="1600" dirty="0" err="1" smtClean="0"/>
              <a:t>Practicum</a:t>
            </a:r>
            <a:r>
              <a:rPr lang="es-ES" sz="1600" dirty="0" smtClean="0"/>
              <a:t> VI</a:t>
            </a:r>
            <a:endParaRPr lang="es-ES" sz="1600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4461463" y="4077072"/>
            <a:ext cx="11053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156176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301305" y="4657360"/>
            <a:ext cx="1834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/>
              <a:t>Optatives</a:t>
            </a:r>
            <a:r>
              <a:rPr lang="es-ES" sz="1600" dirty="0" smtClean="0"/>
              <a:t> de 6 ECTS</a:t>
            </a:r>
          </a:p>
          <a:p>
            <a:r>
              <a:rPr lang="es-ES" sz="1600" dirty="0" err="1" smtClean="0"/>
              <a:t>Atenció</a:t>
            </a:r>
            <a:r>
              <a:rPr lang="es-ES" sz="1600" dirty="0" smtClean="0"/>
              <a:t> </a:t>
            </a:r>
            <a:r>
              <a:rPr lang="es-ES" sz="1600" dirty="0" err="1" smtClean="0"/>
              <a:t>menció</a:t>
            </a:r>
            <a:r>
              <a:rPr lang="es-ES" sz="1600" dirty="0"/>
              <a:t> </a:t>
            </a:r>
            <a:r>
              <a:rPr lang="es-ES" sz="1600" dirty="0" smtClean="0"/>
              <a:t>!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8425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lantilla de prova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962</Words>
  <Application>Microsoft Office PowerPoint</Application>
  <PresentationFormat>Presentación en pantalla (4:3)</PresentationFormat>
  <Paragraphs>268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1_Plantilla de prova</vt:lpstr>
      <vt:lpstr>Presentación de PowerPoint</vt:lpstr>
      <vt:lpstr>Destinacions Convocatòria única Destinacions ERASMUS</vt:lpstr>
      <vt:lpstr>Destinacions Convocatòria única Destinacions UAB Exchange programme</vt:lpstr>
      <vt:lpstr>Convocatòria única Intercanvis 2021/22</vt:lpstr>
      <vt:lpstr>Requisits per participar  </vt:lpstr>
      <vt:lpstr>Presentació de sol·licituds</vt:lpstr>
      <vt:lpstr>Criteris de Selecció  Nota de participació =  Expedient acadèmic                                       +                                                    Acreditació del nivell d’idioma    </vt:lpstr>
      <vt:lpstr>Reconeixement d’estudis</vt:lpstr>
      <vt:lpstr>Reconeixement d’estudis</vt:lpstr>
      <vt:lpstr>Dotació econòmica</vt:lpstr>
      <vt:lpstr>Dotació econòmica</vt:lpstr>
      <vt:lpstr>Dotació econòmica</vt:lpstr>
      <vt:lpstr>Programa SICUE    </vt:lpstr>
      <vt:lpstr>Destinacions SICUE </vt:lpstr>
      <vt:lpstr>Tota la informació a:</vt:lpstr>
      <vt:lpstr>Recordatori</vt:lpstr>
    </vt:vector>
  </TitlesOfParts>
  <Company>UAB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Mercè Pi Palau</dc:creator>
  <cp:lastModifiedBy>Gestió Acadèmica de Medicina</cp:lastModifiedBy>
  <cp:revision>59</cp:revision>
  <cp:lastPrinted>2017-04-24T15:12:59Z</cp:lastPrinted>
  <dcterms:created xsi:type="dcterms:W3CDTF">2017-09-28T13:12:58Z</dcterms:created>
  <dcterms:modified xsi:type="dcterms:W3CDTF">2021-01-12T09:24:36Z</dcterms:modified>
  <cp:contentStatus/>
</cp:coreProperties>
</file>