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8"/>
  </p:notesMasterIdLst>
  <p:handoutMasterIdLst>
    <p:handoutMasterId r:id="rId19"/>
  </p:handoutMasterIdLst>
  <p:sldIdLst>
    <p:sldId id="256" r:id="rId2"/>
    <p:sldId id="291" r:id="rId3"/>
    <p:sldId id="311" r:id="rId4"/>
    <p:sldId id="304" r:id="rId5"/>
    <p:sldId id="294" r:id="rId6"/>
    <p:sldId id="292" r:id="rId7"/>
    <p:sldId id="296" r:id="rId8"/>
    <p:sldId id="297" r:id="rId9"/>
    <p:sldId id="306" r:id="rId10"/>
    <p:sldId id="308" r:id="rId11"/>
    <p:sldId id="312" r:id="rId12"/>
    <p:sldId id="309" r:id="rId13"/>
    <p:sldId id="305" r:id="rId14"/>
    <p:sldId id="310" r:id="rId15"/>
    <p:sldId id="301" r:id="rId16"/>
    <p:sldId id="302" r:id="rId17"/>
  </p:sldIdLst>
  <p:sldSz cx="9144000" cy="6858000" type="screen4x3"/>
  <p:notesSz cx="6797675" cy="9872663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18" userDrawn="1">
          <p15:clr>
            <a:srgbClr val="A4A3A4"/>
          </p15:clr>
        </p15:guide>
        <p15:guide id="2" pos="19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ontserrat Masoliver Puig" initials="MMP" lastIdx="3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BE5E3"/>
    <a:srgbClr val="336600"/>
    <a:srgbClr val="404040"/>
    <a:srgbClr val="014729"/>
    <a:srgbClr val="606060"/>
    <a:srgbClr val="FFFFFF"/>
    <a:srgbClr val="33CC33"/>
    <a:srgbClr val="FFFF00"/>
    <a:srgbClr val="FFFF99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75DCB02-9BB8-47FD-8907-85C794F793BA}" styleName="Estilo temático 1 - Énfasis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Estilo medio 4 - Énfasis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F2DE63D5-997A-4646-A377-4702673A728D}" styleName="Estilo claro 2 - Acento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69C7853C-536D-4A76-A0AE-DD22124D55A5}" styleName="Estilo temático 1 - Énfasis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471" autoAdjust="0"/>
    <p:restoredTop sz="95284" autoAdjust="0"/>
  </p:normalViewPr>
  <p:slideViewPr>
    <p:cSldViewPr>
      <p:cViewPr varScale="1">
        <p:scale>
          <a:sx n="54" d="100"/>
          <a:sy n="54" d="100"/>
        </p:scale>
        <p:origin x="1622" y="62"/>
      </p:cViewPr>
      <p:guideLst>
        <p:guide orient="horz" pos="618"/>
        <p:guide pos="192"/>
      </p:guideLst>
    </p:cSldViewPr>
  </p:slideViewPr>
  <p:outlineViewPr>
    <p:cViewPr>
      <p:scale>
        <a:sx n="100" d="100"/>
        <a:sy n="10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3954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2944813" cy="49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defRPr sz="1200">
                <a:latin typeface="Times New Roman" panose="02020603050405020304" pitchFamily="18" charset="0"/>
              </a:defRPr>
            </a:lvl1pPr>
          </a:lstStyle>
          <a:p>
            <a:endParaRPr lang="es-ES" altLang="es-E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864" y="1"/>
            <a:ext cx="2944812" cy="49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defRPr sz="1200">
                <a:latin typeface="Times New Roman" panose="02020603050405020304" pitchFamily="18" charset="0"/>
              </a:defRPr>
            </a:lvl1pPr>
          </a:lstStyle>
          <a:p>
            <a:endParaRPr lang="es-ES" altLang="es-ES"/>
          </a:p>
        </p:txBody>
      </p:sp>
      <p:sp>
        <p:nvSpPr>
          <p:cNvPr id="327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378558"/>
            <a:ext cx="2944813" cy="4941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defRPr sz="1200">
                <a:latin typeface="Times New Roman" panose="02020603050405020304" pitchFamily="18" charset="0"/>
              </a:defRPr>
            </a:lvl1pPr>
          </a:lstStyle>
          <a:p>
            <a:endParaRPr lang="es-ES" altLang="es-ES"/>
          </a:p>
        </p:txBody>
      </p:sp>
      <p:sp>
        <p:nvSpPr>
          <p:cNvPr id="327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864" y="9378558"/>
            <a:ext cx="2944812" cy="4941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defRPr sz="1200">
                <a:latin typeface="Times New Roman" panose="02020603050405020304" pitchFamily="18" charset="0"/>
              </a:defRPr>
            </a:lvl1pPr>
          </a:lstStyle>
          <a:p>
            <a:fld id="{37AC74E9-1CFF-4D23-94EB-FD48C9E3B428}" type="slidenum">
              <a:rPr lang="es-ES" altLang="es-ES"/>
              <a:pPr/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35954672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6400" cy="49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defRPr sz="1200">
                <a:latin typeface="Times New Roman" panose="02020603050405020304" pitchFamily="18" charset="0"/>
              </a:defRPr>
            </a:lvl1pPr>
          </a:lstStyle>
          <a:p>
            <a:endParaRPr lang="ca-ES" altLang="es-ES"/>
          </a:p>
        </p:txBody>
      </p:sp>
      <p:sp>
        <p:nvSpPr>
          <p:cNvPr id="1269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9" y="1"/>
            <a:ext cx="2946400" cy="49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defRPr sz="1200">
                <a:latin typeface="Times New Roman" panose="02020603050405020304" pitchFamily="18" charset="0"/>
              </a:defRPr>
            </a:lvl1pPr>
          </a:lstStyle>
          <a:p>
            <a:endParaRPr lang="ca-ES" altLang="es-ES"/>
          </a:p>
        </p:txBody>
      </p:sp>
      <p:sp>
        <p:nvSpPr>
          <p:cNvPr id="1269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1863" y="739775"/>
            <a:ext cx="4933950" cy="3702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69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1" y="4688490"/>
            <a:ext cx="5438775" cy="4443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a-ES" altLang="es-ES"/>
              <a:t>Feu clic aquí per editar els estils de text del patró</a:t>
            </a:r>
          </a:p>
          <a:p>
            <a:pPr lvl="1"/>
            <a:r>
              <a:rPr lang="ca-ES" altLang="es-ES"/>
              <a:t>Segon nivell</a:t>
            </a:r>
          </a:p>
          <a:p>
            <a:pPr lvl="2"/>
            <a:r>
              <a:rPr lang="ca-ES" altLang="es-ES"/>
              <a:t>Tercer nivell</a:t>
            </a:r>
          </a:p>
          <a:p>
            <a:pPr lvl="3"/>
            <a:r>
              <a:rPr lang="ca-ES" altLang="es-ES"/>
              <a:t>Quart nivell</a:t>
            </a:r>
          </a:p>
          <a:p>
            <a:pPr lvl="4"/>
            <a:r>
              <a:rPr lang="ca-ES" altLang="es-ES"/>
              <a:t>Cinquè nivell</a:t>
            </a:r>
          </a:p>
        </p:txBody>
      </p:sp>
      <p:sp>
        <p:nvSpPr>
          <p:cNvPr id="1269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6978"/>
            <a:ext cx="2946400" cy="49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defRPr sz="1200">
                <a:latin typeface="Times New Roman" panose="02020603050405020304" pitchFamily="18" charset="0"/>
              </a:defRPr>
            </a:lvl1pPr>
          </a:lstStyle>
          <a:p>
            <a:endParaRPr lang="ca-ES" altLang="es-ES"/>
          </a:p>
        </p:txBody>
      </p:sp>
      <p:sp>
        <p:nvSpPr>
          <p:cNvPr id="1269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9" y="9376978"/>
            <a:ext cx="2946400" cy="49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defRPr sz="1200">
                <a:latin typeface="Times New Roman" panose="02020603050405020304" pitchFamily="18" charset="0"/>
              </a:defRPr>
            </a:lvl1pPr>
          </a:lstStyle>
          <a:p>
            <a:fld id="{54C5B3EF-C55A-47F5-A084-69998F892896}" type="slidenum">
              <a:rPr lang="ca-ES" altLang="es-ES"/>
              <a:pPr/>
              <a:t>‹Nº›</a:t>
            </a:fld>
            <a:endParaRPr lang="ca-ES" altLang="es-ES"/>
          </a:p>
        </p:txBody>
      </p:sp>
    </p:spTree>
    <p:extLst>
      <p:ext uri="{BB962C8B-B14F-4D97-AF65-F5344CB8AC3E}">
        <p14:creationId xmlns:p14="http://schemas.microsoft.com/office/powerpoint/2010/main" val="28609691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F002998-BD4C-4658-9E2A-D459A60E763D}" type="slidenum">
              <a:rPr lang="ca-ES" altLang="es-ES"/>
              <a:pPr/>
              <a:t>1</a:t>
            </a:fld>
            <a:endParaRPr lang="ca-ES" altLang="es-ES"/>
          </a:p>
        </p:txBody>
      </p:sp>
      <p:sp>
        <p:nvSpPr>
          <p:cNvPr id="147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7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a-ES" altLang="es-ES" dirty="0"/>
          </a:p>
        </p:txBody>
      </p:sp>
    </p:spTree>
    <p:extLst>
      <p:ext uri="{BB962C8B-B14F-4D97-AF65-F5344CB8AC3E}">
        <p14:creationId xmlns:p14="http://schemas.microsoft.com/office/powerpoint/2010/main" val="271874279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930275" y="739775"/>
            <a:ext cx="4937125" cy="3703638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482ABBF-8E1D-4348-B78C-80C83A0B430B}" type="slidenum">
              <a:rPr lang="ca-ES" smtClean="0"/>
              <a:pPr>
                <a:defRPr/>
              </a:pPr>
              <a:t>13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413068540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930275" y="739775"/>
            <a:ext cx="4937125" cy="3703638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482ABBF-8E1D-4348-B78C-80C83A0B430B}" type="slidenum">
              <a:rPr lang="ca-ES" smtClean="0"/>
              <a:pPr>
                <a:defRPr/>
              </a:pPr>
              <a:t>14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382461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930275" y="739775"/>
            <a:ext cx="4937125" cy="3703638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482ABBF-8E1D-4348-B78C-80C83A0B430B}" type="slidenum">
              <a:rPr lang="ca-ES" smtClean="0"/>
              <a:pPr>
                <a:defRPr/>
              </a:pPr>
              <a:t>2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41306854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930275" y="739775"/>
            <a:ext cx="4937125" cy="3703638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482ABBF-8E1D-4348-B78C-80C83A0B430B}" type="slidenum">
              <a:rPr lang="ca-ES" smtClean="0"/>
              <a:pPr>
                <a:defRPr/>
              </a:pPr>
              <a:t>3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149969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930275" y="739775"/>
            <a:ext cx="4937125" cy="3703638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482ABBF-8E1D-4348-B78C-80C83A0B430B}" type="slidenum">
              <a:rPr lang="ca-ES" smtClean="0"/>
              <a:pPr>
                <a:defRPr/>
              </a:pPr>
              <a:t>4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41306854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'imatge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930275" y="739775"/>
            <a:ext cx="4937125" cy="3703638"/>
          </a:xfrm>
        </p:spPr>
      </p:sp>
      <p:sp>
        <p:nvSpPr>
          <p:cNvPr id="3" name="Contenidor de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a-ES" dirty="0"/>
          </a:p>
        </p:txBody>
      </p:sp>
      <p:sp>
        <p:nvSpPr>
          <p:cNvPr id="4" name="Conteni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482ABBF-8E1D-4348-B78C-80C83A0B430B}" type="slidenum">
              <a:rPr lang="ca-ES" smtClean="0"/>
              <a:pPr>
                <a:defRPr/>
              </a:pPr>
              <a:t>5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1660804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930275" y="739775"/>
            <a:ext cx="4937125" cy="3703638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482ABBF-8E1D-4348-B78C-80C83A0B430B}" type="slidenum">
              <a:rPr lang="ca-ES" smtClean="0"/>
              <a:pPr>
                <a:defRPr/>
              </a:pPr>
              <a:t>6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8926430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930275" y="739775"/>
            <a:ext cx="4937125" cy="3703638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482ABBF-8E1D-4348-B78C-80C83A0B430B}" type="slidenum">
              <a:rPr lang="ca-ES" smtClean="0"/>
              <a:pPr>
                <a:defRPr/>
              </a:pPr>
              <a:t>7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03321945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930275" y="739775"/>
            <a:ext cx="4937125" cy="3703638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482ABBF-8E1D-4348-B78C-80C83A0B430B}" type="slidenum">
              <a:rPr lang="ca-ES" smtClean="0"/>
              <a:pPr>
                <a:defRPr/>
              </a:pPr>
              <a:t>8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22524747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930275" y="739775"/>
            <a:ext cx="4937125" cy="3703638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482ABBF-8E1D-4348-B78C-80C83A0B430B}" type="slidenum">
              <a:rPr lang="ca-ES" smtClean="0"/>
              <a:pPr>
                <a:defRPr/>
              </a:pPr>
              <a:t>9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2252474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ctrTitle" hasCustomPrompt="1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rgbClr val="2C4023"/>
                </a:solidFill>
              </a:defRPr>
            </a:lvl1pPr>
          </a:lstStyle>
          <a:p>
            <a:r>
              <a:rPr lang="es-ES" dirty="0" err="1"/>
              <a:t>Títol</a:t>
            </a:r>
            <a:r>
              <a:rPr lang="es-ES" dirty="0"/>
              <a:t> de la </a:t>
            </a:r>
            <a:r>
              <a:rPr lang="es-ES" dirty="0" err="1"/>
              <a:t>presentació</a:t>
            </a:r>
            <a:endParaRPr lang="es-ES" dirty="0"/>
          </a:p>
        </p:txBody>
      </p:sp>
      <p:sp>
        <p:nvSpPr>
          <p:cNvPr id="3" name="Subtítol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rgbClr val="8FC88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a-ES" dirty="0"/>
              <a:t>Subtítol</a:t>
            </a:r>
            <a:endParaRPr lang="es-ES" dirty="0"/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s-ES" altLang="es-ES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 altLang="es-ES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B149CE3-A1F5-4CF9-8DCC-35B3B72EC1E5}" type="slidenum">
              <a:rPr lang="es-ES" altLang="es-ES" smtClean="0"/>
              <a:pPr/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22348670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ol i text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2987824" y="548680"/>
            <a:ext cx="5698976" cy="648072"/>
          </a:xfrm>
          <a:prstGeom prst="rect">
            <a:avLst/>
          </a:prstGeom>
        </p:spPr>
        <p:txBody>
          <a:bodyPr/>
          <a:lstStyle/>
          <a:p>
            <a:r>
              <a:rPr lang="ca-ES"/>
              <a:t>Feu clic aquí per editar l'estil</a:t>
            </a:r>
            <a:endParaRPr lang="es-ES"/>
          </a:p>
        </p:txBody>
      </p:sp>
      <p:sp>
        <p:nvSpPr>
          <p:cNvPr id="3" name="Contenidor de text vertical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a-ES"/>
              <a:t>Editeu els estils de text del patró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  <a:endParaRPr lang="es-ES"/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s-ES" altLang="es-ES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 altLang="es-ES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B149CE3-A1F5-4CF9-8DCC-35B3B72EC1E5}" type="slidenum">
              <a:rPr lang="es-ES" altLang="es-ES" smtClean="0"/>
              <a:pPr/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896902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ol vertical i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ca-ES"/>
              <a:t>Feu clic aquí per editar l'estil</a:t>
            </a:r>
            <a:endParaRPr lang="es-ES"/>
          </a:p>
        </p:txBody>
      </p:sp>
      <p:sp>
        <p:nvSpPr>
          <p:cNvPr id="3" name="Contenidor de text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a-ES"/>
              <a:t>Editeu els estils de text del patró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  <a:endParaRPr lang="es-ES"/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s-ES" altLang="es-ES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 altLang="es-ES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B149CE3-A1F5-4CF9-8DCC-35B3B72EC1E5}" type="slidenum">
              <a:rPr lang="es-ES" altLang="es-ES" smtClean="0"/>
              <a:pPr/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13812167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a de tít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722708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ol i objec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2987824" y="548680"/>
            <a:ext cx="5698976" cy="648072"/>
          </a:xfrm>
          <a:prstGeom prst="rect">
            <a:avLst/>
          </a:prstGeom>
        </p:spPr>
        <p:txBody>
          <a:bodyPr/>
          <a:lstStyle/>
          <a:p>
            <a:r>
              <a:rPr lang="ca-ES"/>
              <a:t>Feu clic aquí per editar l'estil</a:t>
            </a:r>
            <a:endParaRPr lang="es-ES"/>
          </a:p>
        </p:txBody>
      </p:sp>
      <p:sp>
        <p:nvSpPr>
          <p:cNvPr id="3" name="Contenidor de contingut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a-ES"/>
              <a:t>Editeu els estils de text del patró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  <a:endParaRPr lang="es-ES"/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s-ES" altLang="es-ES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 altLang="es-ES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B149CE3-A1F5-4CF9-8DCC-35B3B72EC1E5}" type="slidenum">
              <a:rPr lang="es-ES" altLang="es-ES" smtClean="0"/>
              <a:pPr/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38227081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pçalera de la secci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a-ES"/>
              <a:t>Feu clic aquí per editar l'estil</a:t>
            </a:r>
            <a:endParaRPr lang="es-ES"/>
          </a:p>
        </p:txBody>
      </p:sp>
      <p:sp>
        <p:nvSpPr>
          <p:cNvPr id="3" name="Contenidor de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a-ES"/>
              <a:t>Editeu els estils de text del patró</a:t>
            </a:r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s-ES" altLang="es-ES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 altLang="es-ES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B149CE3-A1F5-4CF9-8DCC-35B3B72EC1E5}" type="slidenum">
              <a:rPr lang="es-ES" altLang="es-ES" smtClean="0"/>
              <a:pPr/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37851107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c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2987824" y="548680"/>
            <a:ext cx="5698976" cy="648072"/>
          </a:xfrm>
          <a:prstGeom prst="rect">
            <a:avLst/>
          </a:prstGeom>
        </p:spPr>
        <p:txBody>
          <a:bodyPr/>
          <a:lstStyle/>
          <a:p>
            <a:r>
              <a:rPr lang="ca-ES"/>
              <a:t>Feu clic aquí per editar l'estil</a:t>
            </a:r>
            <a:endParaRPr lang="es-ES"/>
          </a:p>
        </p:txBody>
      </p:sp>
      <p:sp>
        <p:nvSpPr>
          <p:cNvPr id="3" name="Contenidor de contingut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a-ES"/>
              <a:t>Editeu els estils de text del patró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  <a:endParaRPr lang="es-ES"/>
          </a:p>
        </p:txBody>
      </p:sp>
      <p:sp>
        <p:nvSpPr>
          <p:cNvPr id="4" name="Contenidor de contingut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a-ES"/>
              <a:t>Editeu els estils de text del patró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  <a:endParaRPr lang="es-ES"/>
          </a:p>
        </p:txBody>
      </p:sp>
      <p:sp>
        <p:nvSpPr>
          <p:cNvPr id="5" name="Contenidor de data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s-ES" altLang="es-ES"/>
          </a:p>
        </p:txBody>
      </p:sp>
      <p:sp>
        <p:nvSpPr>
          <p:cNvPr id="6" name="Contenidor de peu de pàgina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 altLang="es-ES"/>
          </a:p>
        </p:txBody>
      </p:sp>
      <p:sp>
        <p:nvSpPr>
          <p:cNvPr id="7" name="Conteni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B149CE3-A1F5-4CF9-8DCC-35B3B72EC1E5}" type="slidenum">
              <a:rPr lang="es-ES" altLang="es-ES" smtClean="0"/>
              <a:pPr/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1421252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2987824" y="548680"/>
            <a:ext cx="5698976" cy="64807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a-ES"/>
              <a:t>Feu clic aquí per editar l'estil</a:t>
            </a:r>
            <a:endParaRPr lang="es-ES" dirty="0"/>
          </a:p>
        </p:txBody>
      </p:sp>
      <p:sp>
        <p:nvSpPr>
          <p:cNvPr id="3" name="Contenidor de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a-ES"/>
              <a:t>Editeu els estils de text del patró</a:t>
            </a:r>
          </a:p>
        </p:txBody>
      </p:sp>
      <p:sp>
        <p:nvSpPr>
          <p:cNvPr id="4" name="Contenidor de contingut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a-ES"/>
              <a:t>Editeu els estils de text del patró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  <a:endParaRPr lang="es-ES"/>
          </a:p>
        </p:txBody>
      </p:sp>
      <p:sp>
        <p:nvSpPr>
          <p:cNvPr id="5" name="Contenidor de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a-ES"/>
              <a:t>Editeu els estils de text del patró</a:t>
            </a:r>
          </a:p>
        </p:txBody>
      </p:sp>
      <p:sp>
        <p:nvSpPr>
          <p:cNvPr id="6" name="Contenidor de contingut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a-ES"/>
              <a:t>Editeu els estils de text del patró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  <a:endParaRPr lang="es-ES"/>
          </a:p>
        </p:txBody>
      </p:sp>
      <p:sp>
        <p:nvSpPr>
          <p:cNvPr id="7" name="Contenidor de data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s-ES" altLang="es-ES"/>
          </a:p>
        </p:txBody>
      </p:sp>
      <p:sp>
        <p:nvSpPr>
          <p:cNvPr id="8" name="Contenidor de peu de pàgina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 altLang="es-ES"/>
          </a:p>
        </p:txBody>
      </p:sp>
      <p:sp>
        <p:nvSpPr>
          <p:cNvPr id="9" name="Contenidor de número de diapositiva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B149CE3-A1F5-4CF9-8DCC-35B3B72EC1E5}" type="slidenum">
              <a:rPr lang="es-ES" altLang="es-ES" smtClean="0"/>
              <a:pPr/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34347807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omés tít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2987824" y="548680"/>
            <a:ext cx="5698976" cy="648072"/>
          </a:xfrm>
          <a:prstGeom prst="rect">
            <a:avLst/>
          </a:prstGeom>
        </p:spPr>
        <p:txBody>
          <a:bodyPr/>
          <a:lstStyle/>
          <a:p>
            <a:r>
              <a:rPr lang="ca-ES"/>
              <a:t>Feu clic aquí per editar l'estil</a:t>
            </a:r>
            <a:endParaRPr lang="es-ES"/>
          </a:p>
        </p:txBody>
      </p:sp>
      <p:sp>
        <p:nvSpPr>
          <p:cNvPr id="3" name="Contenidor de data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s-ES" altLang="es-ES"/>
          </a:p>
        </p:txBody>
      </p:sp>
      <p:sp>
        <p:nvSpPr>
          <p:cNvPr id="4" name="Contenidor de peu de pàgina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 altLang="es-ES"/>
          </a:p>
        </p:txBody>
      </p:sp>
      <p:sp>
        <p:nvSpPr>
          <p:cNvPr id="5" name="Contenidor de número de diapositiva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B149CE3-A1F5-4CF9-8DCC-35B3B72EC1E5}" type="slidenum">
              <a:rPr lang="es-ES" altLang="es-ES" smtClean="0"/>
              <a:pPr/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13889765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e data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s-ES" altLang="es-ES" dirty="0"/>
          </a:p>
        </p:txBody>
      </p:sp>
      <p:sp>
        <p:nvSpPr>
          <p:cNvPr id="3" name="Contenidor de peu de pàgina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 altLang="es-ES" dirty="0"/>
          </a:p>
        </p:txBody>
      </p:sp>
      <p:sp>
        <p:nvSpPr>
          <p:cNvPr id="4" name="Contenidor de número de diapositiva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B149CE3-A1F5-4CF9-8DCC-35B3B72EC1E5}" type="slidenum">
              <a:rPr lang="es-ES" altLang="es-ES" smtClean="0"/>
              <a:pPr/>
              <a:t>‹Nº›</a:t>
            </a:fld>
            <a:endParaRPr lang="es-ES" altLang="es-ES" dirty="0"/>
          </a:p>
        </p:txBody>
      </p:sp>
    </p:spTree>
    <p:extLst>
      <p:ext uri="{BB962C8B-B14F-4D97-AF65-F5344CB8AC3E}">
        <p14:creationId xmlns:p14="http://schemas.microsoft.com/office/powerpoint/2010/main" val="5780791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ingut amb l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a-ES"/>
              <a:t>Feu clic aquí per editar l'estil</a:t>
            </a:r>
            <a:endParaRPr lang="es-ES"/>
          </a:p>
        </p:txBody>
      </p:sp>
      <p:sp>
        <p:nvSpPr>
          <p:cNvPr id="3" name="Contenidor de contingut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a-ES"/>
              <a:t>Editeu els estils de text del patró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  <a:endParaRPr lang="es-ES"/>
          </a:p>
        </p:txBody>
      </p:sp>
      <p:sp>
        <p:nvSpPr>
          <p:cNvPr id="4" name="Contenidor de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a-ES"/>
              <a:t>Editeu els estils de text del patró</a:t>
            </a:r>
          </a:p>
        </p:txBody>
      </p:sp>
      <p:sp>
        <p:nvSpPr>
          <p:cNvPr id="5" name="Contenidor de data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s-ES" altLang="es-ES"/>
          </a:p>
        </p:txBody>
      </p:sp>
      <p:sp>
        <p:nvSpPr>
          <p:cNvPr id="6" name="Contenidor de peu de pàgina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 altLang="es-ES"/>
          </a:p>
        </p:txBody>
      </p:sp>
      <p:sp>
        <p:nvSpPr>
          <p:cNvPr id="7" name="Conteni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B149CE3-A1F5-4CF9-8DCC-35B3B72EC1E5}" type="slidenum">
              <a:rPr lang="es-ES" altLang="es-ES" smtClean="0"/>
              <a:pPr/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6462571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tge amb l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a-ES"/>
              <a:t>Feu clic aquí per editar l'estil</a:t>
            </a:r>
            <a:endParaRPr lang="es-ES"/>
          </a:p>
        </p:txBody>
      </p:sp>
      <p:sp>
        <p:nvSpPr>
          <p:cNvPr id="3" name="Contenidor d'imatg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a-ES"/>
              <a:t>Feu clic a la icona per afegir una imatge</a:t>
            </a:r>
            <a:endParaRPr lang="es-ES"/>
          </a:p>
        </p:txBody>
      </p:sp>
      <p:sp>
        <p:nvSpPr>
          <p:cNvPr id="4" name="Contenidor de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a-ES"/>
              <a:t>Editeu els estils de text del patró</a:t>
            </a:r>
          </a:p>
        </p:txBody>
      </p:sp>
      <p:sp>
        <p:nvSpPr>
          <p:cNvPr id="5" name="Contenidor de data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s-ES" altLang="es-ES"/>
          </a:p>
        </p:txBody>
      </p:sp>
      <p:sp>
        <p:nvSpPr>
          <p:cNvPr id="6" name="Contenidor de peu de pàgina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 altLang="es-ES"/>
          </a:p>
        </p:txBody>
      </p:sp>
      <p:sp>
        <p:nvSpPr>
          <p:cNvPr id="7" name="Conteni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B149CE3-A1F5-4CF9-8DCC-35B3B72EC1E5}" type="slidenum">
              <a:rPr lang="es-ES" altLang="es-ES" smtClean="0"/>
              <a:pPr/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20868857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G:\Maria Antònia\2017-05-09 PPT INSTITUCIONAL\Sin título-1.png"/>
          <p:cNvPicPr>
            <a:picLocks noChangeAspect="1" noChangeArrowheads="1"/>
          </p:cNvPicPr>
          <p:nvPr/>
        </p:nvPicPr>
        <p:blipFill>
          <a:blip r:embed="rId14" cstate="print"/>
          <a:srcRect l="8003" t="19104" r="61763" b="72708"/>
          <a:stretch>
            <a:fillRect/>
          </a:stretch>
        </p:blipFill>
        <p:spPr bwMode="auto">
          <a:xfrm>
            <a:off x="467544" y="-27384"/>
            <a:ext cx="3256384" cy="574656"/>
          </a:xfrm>
          <a:prstGeom prst="rect">
            <a:avLst/>
          </a:prstGeom>
          <a:noFill/>
        </p:spPr>
      </p:pic>
      <p:pic>
        <p:nvPicPr>
          <p:cNvPr id="13" name="Picture 4" descr="G:\Maria Antònia\2017-05-09 PPT INSTITUCIONAL\Sin título-1.png"/>
          <p:cNvPicPr>
            <a:picLocks noChangeAspect="1" noChangeArrowheads="1"/>
          </p:cNvPicPr>
          <p:nvPr/>
        </p:nvPicPr>
        <p:blipFill>
          <a:blip r:embed="rId14" cstate="print"/>
          <a:srcRect l="40015" t="19104" r="45757" b="72708"/>
          <a:stretch>
            <a:fillRect/>
          </a:stretch>
        </p:blipFill>
        <p:spPr bwMode="auto">
          <a:xfrm>
            <a:off x="3851920" y="-99392"/>
            <a:ext cx="1512168" cy="567063"/>
          </a:xfrm>
          <a:prstGeom prst="rect">
            <a:avLst/>
          </a:prstGeom>
          <a:noFill/>
        </p:spPr>
      </p:pic>
      <p:pic>
        <p:nvPicPr>
          <p:cNvPr id="14" name="Imatge 13" descr="compo_vertical_1-02.jpg"/>
          <p:cNvPicPr>
            <a:picLocks noChangeAspect="1"/>
          </p:cNvPicPr>
          <p:nvPr userDrawn="1"/>
        </p:nvPicPr>
        <p:blipFill>
          <a:blip r:embed="rId15" cstate="print"/>
          <a:srcRect l="2236"/>
          <a:stretch>
            <a:fillRect/>
          </a:stretch>
        </p:blipFill>
        <p:spPr>
          <a:xfrm>
            <a:off x="0" y="0"/>
            <a:ext cx="4745631" cy="6858000"/>
          </a:xfrm>
          <a:prstGeom prst="rect">
            <a:avLst/>
          </a:prstGeom>
        </p:spPr>
      </p:pic>
      <p:pic>
        <p:nvPicPr>
          <p:cNvPr id="15" name="Picture 4" descr="G:\Maria Antònia\2017-05-09 PPT INSTITUCIONAL\Sin título-1.png"/>
          <p:cNvPicPr>
            <a:picLocks noChangeAspect="1" noChangeArrowheads="1"/>
          </p:cNvPicPr>
          <p:nvPr userDrawn="1"/>
        </p:nvPicPr>
        <p:blipFill>
          <a:blip r:embed="rId14" cstate="print"/>
          <a:srcRect l="8003" t="19104" r="61763" b="72708"/>
          <a:stretch>
            <a:fillRect/>
          </a:stretch>
        </p:blipFill>
        <p:spPr bwMode="auto">
          <a:xfrm>
            <a:off x="611560" y="192875"/>
            <a:ext cx="2016225" cy="355805"/>
          </a:xfrm>
          <a:prstGeom prst="rect">
            <a:avLst/>
          </a:prstGeom>
          <a:noFill/>
        </p:spPr>
      </p:pic>
      <p:pic>
        <p:nvPicPr>
          <p:cNvPr id="16" name="Imatge 15" descr="compo_vertical_2-02.jpg"/>
          <p:cNvPicPr>
            <a:picLocks noChangeAspect="1"/>
          </p:cNvPicPr>
          <p:nvPr userDrawn="1"/>
        </p:nvPicPr>
        <p:blipFill>
          <a:blip r:embed="rId16" cstate="print"/>
          <a:srcRect l="2967"/>
          <a:stretch>
            <a:fillRect/>
          </a:stretch>
        </p:blipFill>
        <p:spPr>
          <a:xfrm>
            <a:off x="4470377" y="0"/>
            <a:ext cx="4710135" cy="6858000"/>
          </a:xfrm>
          <a:prstGeom prst="rect">
            <a:avLst/>
          </a:prstGeom>
        </p:spPr>
      </p:pic>
      <p:pic>
        <p:nvPicPr>
          <p:cNvPr id="19" name="Imatge 18" descr="Sin título-1-02-02.png"/>
          <p:cNvPicPr>
            <a:picLocks noChangeAspect="1"/>
          </p:cNvPicPr>
          <p:nvPr userDrawn="1"/>
        </p:nvPicPr>
        <p:blipFill>
          <a:blip r:embed="rId17" cstate="print"/>
          <a:stretch>
            <a:fillRect/>
          </a:stretch>
        </p:blipFill>
        <p:spPr>
          <a:xfrm>
            <a:off x="3109126" y="116632"/>
            <a:ext cx="712952" cy="504056"/>
          </a:xfrm>
          <a:prstGeom prst="rect">
            <a:avLst/>
          </a:prstGeom>
        </p:spPr>
      </p:pic>
      <p:sp>
        <p:nvSpPr>
          <p:cNvPr id="20" name="Rectangle 19"/>
          <p:cNvSpPr/>
          <p:nvPr userDrawn="1"/>
        </p:nvSpPr>
        <p:spPr>
          <a:xfrm>
            <a:off x="0" y="620688"/>
            <a:ext cx="9180512" cy="5832648"/>
          </a:xfrm>
          <a:prstGeom prst="rect">
            <a:avLst/>
          </a:prstGeom>
          <a:solidFill>
            <a:schemeClr val="lt1">
              <a:alpha val="7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55132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673" r:id="rId12"/>
  </p:sldLayoutIdLst>
  <p:transition>
    <p:randomBar/>
  </p:transition>
  <p:timing>
    <p:tnLst>
      <p:par>
        <p:cTn id="1" dur="indefinite" restart="never" nodeType="tmRoot"/>
      </p:par>
    </p:tnLst>
  </p:timing>
  <p:txStyles>
    <p:titleStyle>
      <a:lvl1pPr algn="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Anna.BoschDeBasea@uab.cat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hyperlink" Target="mailto:Intercanvis.medicina@uab.cat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becas-santander.com/erasmus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ecas-santander.com/es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ab.cat/doc/Convocatoria_Unica_20182019" TargetMode="External"/><Relationship Id="rId2" Type="http://schemas.openxmlformats.org/officeDocument/2006/relationships/hyperlink" Target="http://agaur.gencat.cat/ca/beques-i-ajuts/convocatories-per-temes/Ajuts-a-la-mobilitat-internacional-de-lestudiantat-amb-reconeixement-academic-i-a-la-mobilitat-de-lestudiantat-en-el-marc-del-Programa-de-millora-i-innovacio-en-la-formacio-de-mestres-de-les-universitats-catalanes-MOBINTMIF-2019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uab.cat/web/mobilitat-internacional-1345701093579.html" TargetMode="External"/><Relationship Id="rId2" Type="http://schemas.openxmlformats.org/officeDocument/2006/relationships/hyperlink" Target="https://www.uab.cat/web/mobilitat-i-intercanvi-internacional/programes-de-mobilitat-i-intercanvi-internacional/erasmus-estudis/informacio-general-1345664833348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Intercanvis.medicina@uab.cat" TargetMode="External"/><Relationship Id="rId4" Type="http://schemas.openxmlformats.org/officeDocument/2006/relationships/hyperlink" Target="http://www.uab.cat/doc/Convocatoria_Unica_20182019" TargetMode="Externa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mailto:nom.cognom@e-campus.uab.cat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sia.uab.es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eb2.uab.es:31501/cosmos/Controlador/?@ebf2f349580da806=@1bedd0984ff1624c&amp;@57b88e10f1a90c1a=@a039d9c04653ef8c&amp;@d2e9d205e120747b=@057dbf7322b5fb19&amp;@7768acd4afb2a0dcaab9840b9661a38391fdaa47be8ebfbb=@f6313b39283a9692&amp;@34ee43953e5fe695cf56daffdffb97681d601ab7f2118a8c=@32f8bad9603d6f81&amp;@f159383c5f17f705a3a0887a97288719=@b23030604649740f&amp;@516cbd36a6c7b80e=@badb6ddefeb754dd&amp;@cf98bb17a2e7a822=@c3bc55394f73eb3fa3a0887a97288719&amp;@1542a058212e2087=@fcedbb18de37e7eb&amp;@d9ce157cc24bed8c=@b1359d06a0218df1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ab.cat/doc/Convocatoria_Unica_20182019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ol 1"/>
          <p:cNvSpPr txBox="1">
            <a:spLocks/>
          </p:cNvSpPr>
          <p:nvPr/>
        </p:nvSpPr>
        <p:spPr>
          <a:xfrm>
            <a:off x="683568" y="692696"/>
            <a:ext cx="7992888" cy="1800200"/>
          </a:xfrm>
          <a:prstGeom prst="rect">
            <a:avLst/>
          </a:prstGeom>
        </p:spPr>
        <p:txBody>
          <a:bodyPr anchor="ctr"/>
          <a:lstStyle>
            <a:lvl1pPr algn="r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rgbClr val="336600"/>
                </a:solidFill>
                <a:latin typeface="+mj-lt"/>
                <a:ea typeface="+mj-ea"/>
                <a:cs typeface="+mj-cs"/>
              </a:defRPr>
            </a:lvl1pPr>
            <a:lvl2pPr algn="r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rgbClr val="336600"/>
                </a:solidFill>
                <a:latin typeface="Verdana" panose="020B0604030504040204" pitchFamily="34" charset="0"/>
              </a:defRPr>
            </a:lvl2pPr>
            <a:lvl3pPr algn="r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rgbClr val="336600"/>
                </a:solidFill>
                <a:latin typeface="Verdana" panose="020B0604030504040204" pitchFamily="34" charset="0"/>
              </a:defRPr>
            </a:lvl3pPr>
            <a:lvl4pPr algn="r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rgbClr val="336600"/>
                </a:solidFill>
                <a:latin typeface="Verdana" panose="020B0604030504040204" pitchFamily="34" charset="0"/>
              </a:defRPr>
            </a:lvl4pPr>
            <a:lvl5pPr algn="r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rgbClr val="336600"/>
                </a:solidFill>
                <a:latin typeface="Verdana" panose="020B0604030504040204" pitchFamily="34" charset="0"/>
              </a:defRPr>
            </a:lvl5pPr>
            <a:lvl6pPr marL="457200" algn="r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rgbClr val="336600"/>
                </a:solidFill>
                <a:latin typeface="Verdana" panose="020B0604030504040204" pitchFamily="34" charset="0"/>
              </a:defRPr>
            </a:lvl6pPr>
            <a:lvl7pPr marL="914400" algn="r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rgbClr val="336600"/>
                </a:solidFill>
                <a:latin typeface="Verdana" panose="020B0604030504040204" pitchFamily="34" charset="0"/>
              </a:defRPr>
            </a:lvl7pPr>
            <a:lvl8pPr marL="1371600" algn="r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rgbClr val="336600"/>
                </a:solidFill>
                <a:latin typeface="Verdana" panose="020B0604030504040204" pitchFamily="34" charset="0"/>
              </a:defRPr>
            </a:lvl8pPr>
            <a:lvl9pPr marL="1828800" algn="r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rgbClr val="336600"/>
                </a:solidFill>
                <a:latin typeface="Verdana" panose="020B0604030504040204" pitchFamily="34" charset="0"/>
              </a:defRPr>
            </a:lvl9pPr>
          </a:lstStyle>
          <a:p>
            <a:pPr algn="l">
              <a:lnSpc>
                <a:spcPct val="100000"/>
              </a:lnSpc>
            </a:pPr>
            <a:endParaRPr lang="ca-ES" sz="4400" b="1" dirty="0" smtClean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100000"/>
              </a:lnSpc>
            </a:pPr>
            <a:endParaRPr lang="ca-ES" sz="4400" b="1" dirty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100000"/>
              </a:lnSpc>
            </a:pPr>
            <a:r>
              <a:rPr lang="ca-ES" sz="3200" b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CONVOCATÒRIA ÚNICA</a:t>
            </a:r>
          </a:p>
          <a:p>
            <a:pPr algn="ctr"/>
            <a:r>
              <a:rPr lang="ca-ES" sz="3200" b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Intercanvis 2021/22</a:t>
            </a:r>
            <a:r>
              <a:rPr lang="en-US" sz="3600" dirty="0">
                <a:solidFill>
                  <a:schemeClr val="tx1"/>
                </a:solidFill>
                <a:latin typeface="+mj-ea"/>
                <a:cs typeface="+mj-ea"/>
              </a:rPr>
              <a:t/>
            </a:r>
            <a:br>
              <a:rPr lang="en-US" sz="3600" dirty="0">
                <a:solidFill>
                  <a:schemeClr val="tx1"/>
                </a:solidFill>
                <a:latin typeface="+mj-ea"/>
                <a:cs typeface="+mj-ea"/>
              </a:rPr>
            </a:br>
            <a:r>
              <a:rPr lang="ca-ES" sz="3200" b="1" u="sng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Modalitat estudis</a:t>
            </a:r>
            <a:endParaRPr lang="es-ES_tradnl" sz="3200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</a:pPr>
            <a:r>
              <a:rPr lang="en-US" sz="3600" dirty="0">
                <a:solidFill>
                  <a:schemeClr val="tx1"/>
                </a:solidFill>
                <a:latin typeface="+mj-ea"/>
                <a:cs typeface="+mj-ea"/>
              </a:rPr>
              <a:t/>
            </a:r>
            <a:br>
              <a:rPr lang="en-US" sz="3600" dirty="0">
                <a:solidFill>
                  <a:schemeClr val="tx1"/>
                </a:solidFill>
                <a:latin typeface="+mj-ea"/>
                <a:cs typeface="+mj-ea"/>
              </a:rPr>
            </a:br>
            <a:endParaRPr lang="es-ES_tradnl" sz="3600" b="1" dirty="0">
              <a:solidFill>
                <a:schemeClr val="bg1"/>
              </a:solidFill>
            </a:endParaRPr>
          </a:p>
        </p:txBody>
      </p:sp>
      <p:sp>
        <p:nvSpPr>
          <p:cNvPr id="6" name="Subtítol 2"/>
          <p:cNvSpPr txBox="1">
            <a:spLocks/>
          </p:cNvSpPr>
          <p:nvPr/>
        </p:nvSpPr>
        <p:spPr>
          <a:xfrm>
            <a:off x="2159732" y="2492896"/>
            <a:ext cx="5040560" cy="1116124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None/>
            </a:pPr>
            <a:r>
              <a:rPr lang="en-US" sz="2000" dirty="0">
                <a:latin typeface="+mj-ea"/>
                <a:cs typeface="+mj-ea"/>
              </a:rPr>
              <a:t/>
            </a:r>
            <a:br>
              <a:rPr lang="en-US" sz="2000" dirty="0">
                <a:latin typeface="+mj-ea"/>
                <a:cs typeface="+mj-ea"/>
              </a:rPr>
            </a:br>
            <a:r>
              <a:rPr lang="ca-ES" sz="2000" b="1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Erasmus+ </a:t>
            </a:r>
            <a:endParaRPr lang="ca-ES" sz="2000" b="1" dirty="0" smtClean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  <a:p>
            <a:pPr marL="0" indent="0" algn="ctr">
              <a:lnSpc>
                <a:spcPct val="100000"/>
              </a:lnSpc>
              <a:buNone/>
            </a:pPr>
            <a:r>
              <a:rPr lang="ca-ES" sz="2000" b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UAB </a:t>
            </a:r>
            <a:r>
              <a:rPr lang="ca-ES" sz="2000" b="1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Exchange </a:t>
            </a:r>
            <a:r>
              <a:rPr lang="ca-ES" sz="2000" b="1" dirty="0" err="1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Programme</a:t>
            </a:r>
            <a:r>
              <a:rPr lang="en-US" sz="2000" dirty="0">
                <a:latin typeface="+mj-ea"/>
                <a:cs typeface="+mj-ea"/>
              </a:rPr>
              <a:t/>
            </a:r>
            <a:br>
              <a:rPr lang="en-US" sz="2000" dirty="0">
                <a:latin typeface="+mj-ea"/>
                <a:cs typeface="+mj-ea"/>
              </a:rPr>
            </a:br>
            <a:endParaRPr lang="es-ES_tradnl" sz="2000" dirty="0">
              <a:solidFill>
                <a:schemeClr val="bg1"/>
              </a:solidFill>
            </a:endParaRPr>
          </a:p>
          <a:p>
            <a:pPr marL="0" indent="0" algn="ctr">
              <a:lnSpc>
                <a:spcPct val="100000"/>
              </a:lnSpc>
              <a:buNone/>
            </a:pPr>
            <a:endParaRPr lang="es-ES_tradnl" sz="1125" dirty="0">
              <a:solidFill>
                <a:schemeClr val="bg1"/>
              </a:solidFill>
            </a:endParaRPr>
          </a:p>
        </p:txBody>
      </p:sp>
      <p:sp>
        <p:nvSpPr>
          <p:cNvPr id="2" name="1 CuadroTexto"/>
          <p:cNvSpPr txBox="1"/>
          <p:nvPr/>
        </p:nvSpPr>
        <p:spPr>
          <a:xfrm>
            <a:off x="395536" y="3847466"/>
            <a:ext cx="7632848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Grau </a:t>
            </a:r>
            <a:r>
              <a:rPr lang="es-ES" sz="2800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Fisioteràpia</a:t>
            </a:r>
            <a:endParaRPr lang="es-ES" sz="2800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ES" sz="2800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Coordinadora Intercanvis </a:t>
            </a:r>
            <a:r>
              <a:rPr lang="es-E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Fisioteràpia</a:t>
            </a:r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: Anna Bosch de Basea</a:t>
            </a:r>
          </a:p>
          <a:p>
            <a:r>
              <a:rPr lang="ca-ES" sz="2000" dirty="0" smtClean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Anna.BoschDeBasea@uab.cat</a:t>
            </a:r>
            <a:endParaRPr lang="ca-E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Exchange </a:t>
            </a:r>
            <a:r>
              <a:rPr lang="es-E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Officer</a:t>
            </a:r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Facultat Medicina : Sara Ruiz</a:t>
            </a:r>
          </a:p>
          <a:p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Intercanvis.medicina@uab.cat</a:t>
            </a:r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s-E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7956D6E-4D4A-4596-9349-E0FD412D6C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3568" y="1340768"/>
            <a:ext cx="7772400" cy="4680520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es-ES" sz="2600" b="1" i="1" dirty="0" err="1" smtClean="0">
                <a:solidFill>
                  <a:srgbClr val="336600"/>
                </a:solidFill>
                <a:latin typeface="Arial" pitchFamily="34" charset="0"/>
                <a:ea typeface="+mj-ea"/>
                <a:cs typeface="Arial" pitchFamily="34" charset="0"/>
              </a:rPr>
              <a:t>Destinacions</a:t>
            </a:r>
            <a:r>
              <a:rPr lang="es-ES" sz="2600" b="1" i="1" dirty="0" smtClean="0">
                <a:solidFill>
                  <a:srgbClr val="336600"/>
                </a:solidFill>
                <a:latin typeface="Arial" pitchFamily="34" charset="0"/>
                <a:ea typeface="+mj-ea"/>
                <a:cs typeface="Arial" pitchFamily="34" charset="0"/>
              </a:rPr>
              <a:t> Erasmus</a:t>
            </a:r>
            <a:endParaRPr lang="es-ES" sz="2600" b="1" i="1" dirty="0">
              <a:solidFill>
                <a:srgbClr val="336600"/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 marL="0" indent="0" algn="ctr">
              <a:buNone/>
            </a:pPr>
            <a:r>
              <a:rPr lang="es-ES" sz="1900" i="1" dirty="0" smtClean="0">
                <a:latin typeface="Arial"/>
                <a:cs typeface="Arial"/>
              </a:rPr>
              <a:t>(a </a:t>
            </a:r>
            <a:r>
              <a:rPr lang="es-ES" sz="1900" i="1" dirty="0" err="1" smtClean="0">
                <a:latin typeface="Arial"/>
                <a:cs typeface="Arial"/>
              </a:rPr>
              <a:t>nivell</a:t>
            </a:r>
            <a:r>
              <a:rPr lang="es-ES" sz="1900" i="1" dirty="0" smtClean="0">
                <a:latin typeface="Arial"/>
                <a:cs typeface="Arial"/>
              </a:rPr>
              <a:t> </a:t>
            </a:r>
            <a:r>
              <a:rPr lang="es-ES" sz="1900" i="1" dirty="0" err="1" smtClean="0">
                <a:latin typeface="Arial"/>
                <a:cs typeface="Arial"/>
              </a:rPr>
              <a:t>orientatiu</a:t>
            </a:r>
            <a:r>
              <a:rPr lang="es-ES" sz="1900" i="1" dirty="0" smtClean="0">
                <a:latin typeface="Arial"/>
                <a:cs typeface="Arial"/>
              </a:rPr>
              <a:t> : </a:t>
            </a:r>
            <a:r>
              <a:rPr lang="es-ES" sz="1900" i="1" dirty="0" err="1" smtClean="0">
                <a:latin typeface="Arial"/>
                <a:cs typeface="Arial"/>
              </a:rPr>
              <a:t>dades</a:t>
            </a:r>
            <a:r>
              <a:rPr lang="es-ES" sz="1900" i="1" dirty="0" smtClean="0">
                <a:latin typeface="Arial"/>
                <a:cs typeface="Arial"/>
              </a:rPr>
              <a:t>  </a:t>
            </a:r>
            <a:r>
              <a:rPr lang="es-ES" sz="1900" i="1" dirty="0" err="1">
                <a:latin typeface="Arial"/>
                <a:cs typeface="Arial"/>
              </a:rPr>
              <a:t>curs</a:t>
            </a:r>
            <a:r>
              <a:rPr lang="es-ES" sz="1900" i="1" dirty="0">
                <a:latin typeface="Arial"/>
                <a:cs typeface="Arial"/>
              </a:rPr>
              <a:t> </a:t>
            </a:r>
            <a:r>
              <a:rPr lang="es-ES" sz="1900" i="1" dirty="0" smtClean="0">
                <a:latin typeface="Arial"/>
                <a:cs typeface="Arial"/>
              </a:rPr>
              <a:t>2020/21)</a:t>
            </a:r>
          </a:p>
          <a:p>
            <a:pPr marL="0" indent="0" algn="ctr">
              <a:buNone/>
            </a:pPr>
            <a:endParaRPr lang="es-ES" sz="1500" i="1" dirty="0" smtClean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ca-ES" sz="2800" b="1" dirty="0" smtClean="0">
                <a:latin typeface="Arial"/>
                <a:cs typeface="Arial"/>
              </a:rPr>
              <a:t>Fons Erasmus </a:t>
            </a:r>
            <a:r>
              <a:rPr lang="ca-ES" sz="2800" dirty="0" smtClean="0">
                <a:latin typeface="Arial"/>
                <a:cs typeface="Arial"/>
              </a:rPr>
              <a:t>(UE i MECD)</a:t>
            </a:r>
          </a:p>
          <a:p>
            <a:pPr marL="0" indent="0">
              <a:buNone/>
            </a:pPr>
            <a:endParaRPr lang="ca-ES" sz="1300" dirty="0" smtClean="0">
              <a:latin typeface="Arial"/>
              <a:cs typeface="Arial"/>
            </a:endParaRPr>
          </a:p>
          <a:p>
            <a:r>
              <a:rPr lang="ca-ES" sz="2800" dirty="0" smtClean="0">
                <a:latin typeface="Arial"/>
                <a:cs typeface="Arial"/>
              </a:rPr>
              <a:t>Països grup 1: 300€/mes</a:t>
            </a:r>
          </a:p>
          <a:p>
            <a:r>
              <a:rPr lang="ca-ES" sz="2800" dirty="0" smtClean="0">
                <a:latin typeface="Arial"/>
                <a:cs typeface="Arial"/>
              </a:rPr>
              <a:t>Països grup 2: 250€/mes</a:t>
            </a:r>
          </a:p>
          <a:p>
            <a:r>
              <a:rPr lang="ca-ES" sz="2800" dirty="0" smtClean="0">
                <a:latin typeface="Arial"/>
                <a:cs typeface="Arial"/>
              </a:rPr>
              <a:t>Països grup 3: 200€/mes</a:t>
            </a:r>
          </a:p>
          <a:p>
            <a:pPr marL="0" indent="0">
              <a:buNone/>
            </a:pPr>
            <a:r>
              <a:rPr lang="ca-ES" sz="2300" dirty="0" smtClean="0">
                <a:latin typeface="Arial"/>
                <a:cs typeface="Arial"/>
              </a:rPr>
              <a:t>Aquesta beca va associada a la plaça atorgada. No cal sol·licitar-la de forma expressa.</a:t>
            </a:r>
          </a:p>
          <a:p>
            <a:pPr marL="0" indent="0">
              <a:buNone/>
            </a:pPr>
            <a:endParaRPr lang="ca-ES" sz="2800" dirty="0" smtClean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ca-ES" sz="2800" b="1" dirty="0">
                <a:latin typeface="Arial"/>
                <a:cs typeface="Arial"/>
              </a:rPr>
              <a:t>Beques Santander Erasmus </a:t>
            </a:r>
            <a:r>
              <a:rPr lang="ca-ES" sz="2800" dirty="0">
                <a:latin typeface="Arial"/>
                <a:cs typeface="Arial"/>
              </a:rPr>
              <a:t>(</a:t>
            </a:r>
            <a:r>
              <a:rPr lang="ca-ES" sz="2800" dirty="0" smtClean="0">
                <a:latin typeface="Arial"/>
                <a:cs typeface="Arial"/>
              </a:rPr>
              <a:t>complementàries)</a:t>
            </a:r>
          </a:p>
          <a:p>
            <a:pPr marL="0" indent="0">
              <a:buNone/>
            </a:pPr>
            <a:r>
              <a:rPr lang="ca-ES" sz="2400" dirty="0" smtClean="0">
                <a:latin typeface="Arial"/>
                <a:cs typeface="Arial"/>
              </a:rPr>
              <a:t>Premien </a:t>
            </a:r>
            <a:r>
              <a:rPr lang="ca-ES" sz="2400" dirty="0">
                <a:latin typeface="Arial"/>
                <a:cs typeface="Arial"/>
              </a:rPr>
              <a:t>expedient. </a:t>
            </a:r>
            <a:r>
              <a:rPr lang="ca-ES" sz="2400" dirty="0">
                <a:solidFill>
                  <a:srgbClr val="FF0000"/>
                </a:solidFill>
                <a:latin typeface="Arial"/>
                <a:cs typeface="Arial"/>
              </a:rPr>
              <a:t>Cal </a:t>
            </a:r>
            <a:r>
              <a:rPr lang="ca-ES" sz="2400" dirty="0" smtClean="0">
                <a:solidFill>
                  <a:srgbClr val="FF0000"/>
                </a:solidFill>
                <a:latin typeface="Arial"/>
                <a:cs typeface="Arial"/>
              </a:rPr>
              <a:t>sol·licitar-la de forma expressa</a:t>
            </a:r>
            <a:r>
              <a:rPr lang="ca-ES" sz="2400" dirty="0" smtClean="0">
                <a:latin typeface="Arial"/>
                <a:cs typeface="Arial"/>
              </a:rPr>
              <a:t>. Estar </a:t>
            </a:r>
            <a:r>
              <a:rPr lang="ca-ES" sz="2400" dirty="0">
                <a:latin typeface="Arial"/>
                <a:cs typeface="Arial"/>
              </a:rPr>
              <a:t>pendent a convocatòria a: </a:t>
            </a:r>
            <a:r>
              <a:rPr lang="ca-ES" sz="2400" dirty="0">
                <a:latin typeface="Arial"/>
                <a:cs typeface="Arial"/>
                <a:hlinkClick r:id="rId2"/>
              </a:rPr>
              <a:t>http://becas-Santander.com/erasmus</a:t>
            </a:r>
            <a:r>
              <a:rPr lang="ca-ES" sz="2400" dirty="0">
                <a:latin typeface="Arial"/>
                <a:cs typeface="Arial"/>
              </a:rPr>
              <a:t>  (3200€/500€/150€)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2555776" y="620688"/>
            <a:ext cx="3744416" cy="648072"/>
          </a:xfrm>
        </p:spPr>
        <p:txBody>
          <a:bodyPr/>
          <a:lstStyle/>
          <a:p>
            <a:pPr algn="l"/>
            <a:r>
              <a:rPr lang="ca-ES" sz="3200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Dotació econòmica</a:t>
            </a:r>
          </a:p>
        </p:txBody>
      </p:sp>
    </p:spTree>
    <p:extLst>
      <p:ext uri="{BB962C8B-B14F-4D97-AF65-F5344CB8AC3E}">
        <p14:creationId xmlns:p14="http://schemas.microsoft.com/office/powerpoint/2010/main" val="25009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7956D6E-4D4A-4596-9349-E0FD412D6C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3568" y="1340768"/>
            <a:ext cx="7772400" cy="4680520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s-ES" sz="2400" b="1" i="1" dirty="0" err="1" smtClean="0">
                <a:solidFill>
                  <a:srgbClr val="336600"/>
                </a:solidFill>
                <a:latin typeface="Arial" pitchFamily="34" charset="0"/>
                <a:ea typeface="+mj-ea"/>
                <a:cs typeface="Arial" pitchFamily="34" charset="0"/>
              </a:rPr>
              <a:t>Destinacions</a:t>
            </a:r>
            <a:r>
              <a:rPr lang="es-ES" sz="2400" b="1" i="1" dirty="0" smtClean="0">
                <a:solidFill>
                  <a:srgbClr val="336600"/>
                </a:solidFill>
                <a:latin typeface="Arial" pitchFamily="34" charset="0"/>
                <a:ea typeface="+mj-ea"/>
                <a:cs typeface="Arial" pitchFamily="34" charset="0"/>
              </a:rPr>
              <a:t> UAB Exchange </a:t>
            </a:r>
            <a:r>
              <a:rPr lang="es-ES" sz="2400" b="1" i="1" dirty="0" err="1" smtClean="0">
                <a:solidFill>
                  <a:srgbClr val="336600"/>
                </a:solidFill>
                <a:latin typeface="Arial" pitchFamily="34" charset="0"/>
                <a:ea typeface="+mj-ea"/>
                <a:cs typeface="Arial" pitchFamily="34" charset="0"/>
              </a:rPr>
              <a:t>programme</a:t>
            </a:r>
            <a:endParaRPr lang="es-ES" sz="2400" b="1" i="1" dirty="0">
              <a:solidFill>
                <a:srgbClr val="336600"/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 marL="0" indent="0" algn="ctr">
              <a:buNone/>
            </a:pPr>
            <a:r>
              <a:rPr lang="es-ES" sz="1900" i="1" dirty="0" smtClean="0">
                <a:latin typeface="Arial"/>
                <a:cs typeface="Arial"/>
              </a:rPr>
              <a:t>(a </a:t>
            </a:r>
            <a:r>
              <a:rPr lang="es-ES" sz="1900" i="1" dirty="0" err="1" smtClean="0">
                <a:latin typeface="Arial"/>
                <a:cs typeface="Arial"/>
              </a:rPr>
              <a:t>nivell</a:t>
            </a:r>
            <a:r>
              <a:rPr lang="es-ES" sz="1900" i="1" dirty="0" smtClean="0">
                <a:latin typeface="Arial"/>
                <a:cs typeface="Arial"/>
              </a:rPr>
              <a:t> </a:t>
            </a:r>
            <a:r>
              <a:rPr lang="es-ES" sz="1900" i="1" dirty="0" err="1" smtClean="0">
                <a:latin typeface="Arial"/>
                <a:cs typeface="Arial"/>
              </a:rPr>
              <a:t>orientatiu</a:t>
            </a:r>
            <a:r>
              <a:rPr lang="es-ES" sz="1900" i="1" dirty="0" smtClean="0">
                <a:latin typeface="Arial"/>
                <a:cs typeface="Arial"/>
              </a:rPr>
              <a:t> : </a:t>
            </a:r>
            <a:r>
              <a:rPr lang="es-ES" sz="1900" i="1" dirty="0" err="1" smtClean="0">
                <a:latin typeface="Arial"/>
                <a:cs typeface="Arial"/>
              </a:rPr>
              <a:t>dades</a:t>
            </a:r>
            <a:r>
              <a:rPr lang="es-ES" sz="1900" i="1" dirty="0" smtClean="0">
                <a:latin typeface="Arial"/>
                <a:cs typeface="Arial"/>
              </a:rPr>
              <a:t>  </a:t>
            </a:r>
            <a:r>
              <a:rPr lang="es-ES" sz="1900" i="1" dirty="0" err="1">
                <a:latin typeface="Arial"/>
                <a:cs typeface="Arial"/>
              </a:rPr>
              <a:t>curs</a:t>
            </a:r>
            <a:r>
              <a:rPr lang="es-ES" sz="1900" i="1" dirty="0">
                <a:latin typeface="Arial"/>
                <a:cs typeface="Arial"/>
              </a:rPr>
              <a:t> </a:t>
            </a:r>
            <a:r>
              <a:rPr lang="es-ES" sz="1900" i="1" dirty="0" smtClean="0">
                <a:latin typeface="Arial"/>
                <a:cs typeface="Arial"/>
              </a:rPr>
              <a:t>2020/21)</a:t>
            </a:r>
          </a:p>
          <a:p>
            <a:pPr marL="0" indent="0" algn="ctr">
              <a:buNone/>
            </a:pPr>
            <a:endParaRPr lang="es-ES" sz="1500" i="1" dirty="0" smtClean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ca-ES" sz="2800" b="1" dirty="0" smtClean="0">
                <a:latin typeface="Arial"/>
                <a:cs typeface="Arial"/>
              </a:rPr>
              <a:t>Fons UAB </a:t>
            </a:r>
            <a:endParaRPr lang="ca-ES" sz="2800" dirty="0" smtClean="0">
              <a:latin typeface="Arial"/>
              <a:cs typeface="Arial"/>
            </a:endParaRPr>
          </a:p>
          <a:p>
            <a:r>
              <a:rPr lang="ca-ES" sz="2800" dirty="0" smtClean="0">
                <a:latin typeface="Arial"/>
                <a:cs typeface="Arial"/>
              </a:rPr>
              <a:t>Anual: 1200€</a:t>
            </a:r>
          </a:p>
          <a:p>
            <a:r>
              <a:rPr lang="ca-ES" sz="2800" dirty="0" smtClean="0">
                <a:latin typeface="Arial"/>
                <a:cs typeface="Arial"/>
              </a:rPr>
              <a:t>Semestre: 750€</a:t>
            </a:r>
          </a:p>
          <a:p>
            <a:r>
              <a:rPr lang="ca-ES" sz="2800" dirty="0" smtClean="0">
                <a:latin typeface="Arial"/>
                <a:cs typeface="Arial"/>
              </a:rPr>
              <a:t>3 mesos: </a:t>
            </a:r>
            <a:r>
              <a:rPr lang="ca-ES" sz="2800" dirty="0">
                <a:latin typeface="Arial"/>
                <a:cs typeface="Arial"/>
              </a:rPr>
              <a:t>5</a:t>
            </a:r>
            <a:r>
              <a:rPr lang="ca-ES" sz="2800" dirty="0" smtClean="0">
                <a:latin typeface="Arial"/>
                <a:cs typeface="Arial"/>
              </a:rPr>
              <a:t>00€</a:t>
            </a:r>
          </a:p>
          <a:p>
            <a:pPr marL="0" indent="0">
              <a:buNone/>
            </a:pPr>
            <a:r>
              <a:rPr lang="es-ES" sz="2800" b="1" dirty="0" smtClean="0">
                <a:latin typeface="Arial"/>
                <a:cs typeface="Arial"/>
              </a:rPr>
              <a:t/>
            </a:r>
            <a:br>
              <a:rPr lang="es-ES" sz="2800" b="1" dirty="0" smtClean="0">
                <a:latin typeface="Arial"/>
                <a:cs typeface="Arial"/>
              </a:rPr>
            </a:br>
            <a:r>
              <a:rPr lang="es-ES" sz="2800" b="1" dirty="0" smtClean="0">
                <a:latin typeface="Arial"/>
                <a:cs typeface="Arial"/>
              </a:rPr>
              <a:t>O </a:t>
            </a:r>
            <a:r>
              <a:rPr lang="es-ES" sz="2800" b="1" dirty="0" err="1" smtClean="0">
                <a:latin typeface="Arial"/>
                <a:cs typeface="Arial"/>
              </a:rPr>
              <a:t>bé</a:t>
            </a:r>
            <a:r>
              <a:rPr lang="es-ES" sz="2800" b="1" dirty="0" smtClean="0">
                <a:latin typeface="Arial"/>
                <a:cs typeface="Arial"/>
              </a:rPr>
              <a:t>:</a:t>
            </a:r>
            <a:br>
              <a:rPr lang="es-ES" sz="2800" b="1" dirty="0" smtClean="0">
                <a:latin typeface="Arial"/>
                <a:cs typeface="Arial"/>
              </a:rPr>
            </a:br>
            <a:endParaRPr lang="es-ES" sz="2800" b="1" dirty="0" smtClean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s-ES" sz="2800" b="1" dirty="0" smtClean="0">
                <a:latin typeface="Arial"/>
                <a:cs typeface="Arial"/>
              </a:rPr>
              <a:t>Beques Santander Iberoamérica: </a:t>
            </a:r>
          </a:p>
          <a:p>
            <a:pPr marL="0" indent="0">
              <a:buNone/>
            </a:pPr>
            <a:r>
              <a:rPr lang="es-ES" sz="2800" dirty="0" smtClean="0">
                <a:latin typeface="Arial"/>
                <a:cs typeface="Arial"/>
              </a:rPr>
              <a:t>3000€/beca </a:t>
            </a:r>
            <a:r>
              <a:rPr lang="es-ES" sz="1700" dirty="0" smtClean="0">
                <a:latin typeface="Arial"/>
                <a:cs typeface="Arial"/>
              </a:rPr>
              <a:t>(24 beques per tota la UAB </a:t>
            </a:r>
            <a:r>
              <a:rPr lang="es-ES" sz="1700" dirty="0" err="1" smtClean="0">
                <a:latin typeface="Arial"/>
                <a:cs typeface="Arial"/>
              </a:rPr>
              <a:t>curs</a:t>
            </a:r>
            <a:r>
              <a:rPr lang="es-ES" sz="1700" dirty="0" smtClean="0">
                <a:latin typeface="Arial"/>
                <a:cs typeface="Arial"/>
              </a:rPr>
              <a:t> 20/21)</a:t>
            </a:r>
            <a:r>
              <a:rPr lang="es-ES" sz="1700" b="1" dirty="0" smtClean="0">
                <a:latin typeface="Arial"/>
                <a:cs typeface="Arial"/>
              </a:rPr>
              <a:t> </a:t>
            </a:r>
          </a:p>
          <a:p>
            <a:pPr marL="0" indent="0">
              <a:buNone/>
            </a:pPr>
            <a:r>
              <a:rPr lang="ca-ES" sz="1800" dirty="0">
                <a:solidFill>
                  <a:srgbClr val="FF0000"/>
                </a:solidFill>
                <a:latin typeface="Arial"/>
                <a:cs typeface="Arial"/>
              </a:rPr>
              <a:t>Cal sol·licitar-la de forma expressa </a:t>
            </a:r>
            <a:r>
              <a:rPr lang="ca-ES" sz="1800" dirty="0">
                <a:solidFill>
                  <a:srgbClr val="FF0000"/>
                </a:solidFill>
                <a:latin typeface="Arial"/>
                <a:cs typeface="Arial"/>
                <a:hlinkClick r:id="rId2"/>
              </a:rPr>
              <a:t>https://</a:t>
            </a:r>
            <a:r>
              <a:rPr lang="ca-ES" sz="1800" dirty="0" smtClean="0">
                <a:solidFill>
                  <a:srgbClr val="FF0000"/>
                </a:solidFill>
                <a:latin typeface="Arial"/>
                <a:cs typeface="Arial"/>
                <a:hlinkClick r:id="rId2"/>
              </a:rPr>
              <a:t>www.becas-santander.com/es</a:t>
            </a:r>
            <a:r>
              <a:rPr lang="ca-ES" sz="1800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endParaRPr lang="ca-ES" sz="1700" b="1" dirty="0" smtClean="0">
              <a:latin typeface="Arial"/>
              <a:cs typeface="Arial"/>
            </a:endParaRPr>
          </a:p>
          <a:p>
            <a:pPr marL="0" indent="0">
              <a:buNone/>
            </a:pPr>
            <a:endParaRPr lang="ca-ES" dirty="0">
              <a:latin typeface="Arial"/>
              <a:cs typeface="Arial"/>
            </a:endParaRP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2555776" y="620688"/>
            <a:ext cx="3744416" cy="648072"/>
          </a:xfrm>
        </p:spPr>
        <p:txBody>
          <a:bodyPr/>
          <a:lstStyle/>
          <a:p>
            <a:pPr algn="l"/>
            <a:r>
              <a:rPr lang="ca-ES" sz="3200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Dotació econòmica</a:t>
            </a:r>
          </a:p>
        </p:txBody>
      </p:sp>
    </p:spTree>
    <p:extLst>
      <p:ext uri="{BB962C8B-B14F-4D97-AF65-F5344CB8AC3E}">
        <p14:creationId xmlns:p14="http://schemas.microsoft.com/office/powerpoint/2010/main" val="79417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7956D6E-4D4A-4596-9349-E0FD412D6C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44" y="1412776"/>
            <a:ext cx="8280920" cy="4680520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s-ES" sz="2400" i="1" u="sng" dirty="0" err="1" smtClean="0">
                <a:solidFill>
                  <a:srgbClr val="336600"/>
                </a:solidFill>
                <a:latin typeface="Arial" pitchFamily="34" charset="0"/>
                <a:ea typeface="+mj-ea"/>
                <a:cs typeface="Arial" pitchFamily="34" charset="0"/>
              </a:rPr>
              <a:t>Ajuts</a:t>
            </a:r>
            <a:r>
              <a:rPr lang="es-ES" sz="2400" i="1" u="sng" dirty="0" smtClean="0">
                <a:solidFill>
                  <a:srgbClr val="336600"/>
                </a:solidFill>
                <a:latin typeface="Arial" pitchFamily="34" charset="0"/>
                <a:ea typeface="+mj-ea"/>
                <a:cs typeface="Arial" pitchFamily="34" charset="0"/>
              </a:rPr>
              <a:t> compatibles </a:t>
            </a:r>
            <a:r>
              <a:rPr lang="es-ES" sz="2400" i="1" u="sng" dirty="0" err="1" smtClean="0">
                <a:solidFill>
                  <a:srgbClr val="336600"/>
                </a:solidFill>
                <a:latin typeface="Arial" pitchFamily="34" charset="0"/>
                <a:ea typeface="+mj-ea"/>
                <a:cs typeface="Arial" pitchFamily="34" charset="0"/>
              </a:rPr>
              <a:t>amb</a:t>
            </a:r>
            <a:r>
              <a:rPr lang="es-ES" sz="2400" i="1" u="sng" dirty="0" smtClean="0">
                <a:solidFill>
                  <a:srgbClr val="336600"/>
                </a:solidFill>
                <a:latin typeface="Arial" pitchFamily="34" charset="0"/>
                <a:ea typeface="+mj-ea"/>
                <a:cs typeface="Arial" pitchFamily="34" charset="0"/>
              </a:rPr>
              <a:t> beques ERASMUS i UAB Exchange </a:t>
            </a:r>
            <a:r>
              <a:rPr lang="es-ES" sz="2400" i="1" u="sng" dirty="0" err="1" smtClean="0">
                <a:solidFill>
                  <a:srgbClr val="336600"/>
                </a:solidFill>
                <a:latin typeface="Arial" pitchFamily="34" charset="0"/>
                <a:ea typeface="+mj-ea"/>
                <a:cs typeface="Arial" pitchFamily="34" charset="0"/>
              </a:rPr>
              <a:t>programme</a:t>
            </a:r>
            <a:r>
              <a:rPr lang="es-ES" sz="2400" i="1" u="sng" dirty="0">
                <a:solidFill>
                  <a:srgbClr val="336600"/>
                </a:solidFill>
                <a:latin typeface="Arial" pitchFamily="34" charset="0"/>
                <a:ea typeface="+mj-ea"/>
                <a:cs typeface="Arial" pitchFamily="34" charset="0"/>
              </a:rPr>
              <a:t/>
            </a:r>
            <a:br>
              <a:rPr lang="es-ES" sz="2400" i="1" u="sng" dirty="0">
                <a:solidFill>
                  <a:srgbClr val="336600"/>
                </a:solidFill>
                <a:latin typeface="Arial" pitchFamily="34" charset="0"/>
                <a:ea typeface="+mj-ea"/>
                <a:cs typeface="Arial" pitchFamily="34" charset="0"/>
              </a:rPr>
            </a:br>
            <a:endParaRPr lang="es-ES" sz="2400" i="1" u="sng" dirty="0" smtClean="0">
              <a:solidFill>
                <a:srgbClr val="336600"/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 marL="0" indent="0">
              <a:buNone/>
            </a:pPr>
            <a:r>
              <a:rPr lang="es-ES" sz="2600" b="1" dirty="0" err="1" smtClean="0">
                <a:latin typeface="Arial"/>
                <a:cs typeface="Arial"/>
              </a:rPr>
              <a:t>Ajut</a:t>
            </a:r>
            <a:r>
              <a:rPr lang="es-ES" sz="2600" b="1" dirty="0" smtClean="0">
                <a:latin typeface="Arial"/>
                <a:cs typeface="Arial"/>
              </a:rPr>
              <a:t> </a:t>
            </a:r>
            <a:r>
              <a:rPr lang="es-ES" sz="2600" b="1" dirty="0" err="1" smtClean="0">
                <a:latin typeface="Arial"/>
                <a:cs typeface="Arial"/>
              </a:rPr>
              <a:t>addicional</a:t>
            </a:r>
            <a:r>
              <a:rPr lang="es-ES" sz="2600" b="1" dirty="0" smtClean="0">
                <a:latin typeface="Arial"/>
                <a:cs typeface="Arial"/>
              </a:rPr>
              <a:t> per </a:t>
            </a:r>
            <a:r>
              <a:rPr lang="es-ES" sz="2600" b="1" dirty="0" err="1" smtClean="0">
                <a:latin typeface="Arial"/>
                <a:cs typeface="Arial"/>
              </a:rPr>
              <a:t>situació</a:t>
            </a:r>
            <a:r>
              <a:rPr lang="es-ES" sz="2600" b="1" dirty="0" smtClean="0">
                <a:latin typeface="Arial"/>
                <a:cs typeface="Arial"/>
              </a:rPr>
              <a:t> </a:t>
            </a:r>
            <a:r>
              <a:rPr lang="es-ES" sz="2600" b="1" dirty="0" err="1" smtClean="0">
                <a:latin typeface="Arial"/>
                <a:cs typeface="Arial"/>
              </a:rPr>
              <a:t>desavantatge</a:t>
            </a:r>
            <a:r>
              <a:rPr lang="es-ES" sz="2600" b="1" dirty="0" smtClean="0">
                <a:latin typeface="Arial"/>
                <a:cs typeface="Arial"/>
              </a:rPr>
              <a:t> </a:t>
            </a:r>
            <a:r>
              <a:rPr lang="es-ES" sz="2600" b="1" dirty="0" err="1" smtClean="0">
                <a:latin typeface="Arial"/>
                <a:cs typeface="Arial"/>
              </a:rPr>
              <a:t>econòmic</a:t>
            </a:r>
            <a:r>
              <a:rPr lang="es-ES" sz="2600" b="1" dirty="0" smtClean="0">
                <a:cs typeface="Arial"/>
              </a:rPr>
              <a:t>: </a:t>
            </a:r>
            <a:r>
              <a:rPr lang="es-ES" sz="2600" dirty="0" smtClean="0">
                <a:cs typeface="Arial"/>
              </a:rPr>
              <a:t>200€/mes </a:t>
            </a:r>
            <a:r>
              <a:rPr lang="es-ES" sz="2600" dirty="0" err="1" smtClean="0">
                <a:cs typeface="Arial"/>
              </a:rPr>
              <a:t>addicionals</a:t>
            </a:r>
            <a:r>
              <a:rPr lang="es-ES" sz="2600" dirty="0" smtClean="0">
                <a:cs typeface="Arial"/>
              </a:rPr>
              <a:t> (</a:t>
            </a:r>
            <a:r>
              <a:rPr lang="es-ES" sz="2600" dirty="0" err="1" smtClean="0">
                <a:cs typeface="Arial"/>
              </a:rPr>
              <a:t>becaris</a:t>
            </a:r>
            <a:r>
              <a:rPr lang="es-ES" sz="2600" dirty="0" smtClean="0">
                <a:cs typeface="Arial"/>
              </a:rPr>
              <a:t> MECD </a:t>
            </a:r>
            <a:r>
              <a:rPr lang="es-ES" sz="2600" dirty="0" err="1" smtClean="0">
                <a:cs typeface="Arial"/>
              </a:rPr>
              <a:t>curs</a:t>
            </a:r>
            <a:r>
              <a:rPr lang="es-ES" sz="2600" dirty="0" smtClean="0">
                <a:cs typeface="Arial"/>
              </a:rPr>
              <a:t> anterior)</a:t>
            </a:r>
            <a:endParaRPr lang="es-ES" sz="2600" dirty="0">
              <a:cs typeface="Arial"/>
            </a:endParaRPr>
          </a:p>
          <a:p>
            <a:pPr marL="0" indent="0" algn="ctr">
              <a:buNone/>
            </a:pPr>
            <a:endParaRPr lang="es-ES" sz="2600" b="1" dirty="0" smtClean="0">
              <a:latin typeface="Arial"/>
              <a:cs typeface="Arial"/>
            </a:endParaRPr>
          </a:p>
          <a:p>
            <a:pPr marL="0" indent="0" algn="ctr">
              <a:buNone/>
            </a:pPr>
            <a:endParaRPr lang="ca-ES" sz="2600" b="1" dirty="0" smtClean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s-ES" sz="2600" b="1" dirty="0">
                <a:latin typeface="Arial"/>
                <a:cs typeface="Arial"/>
              </a:rPr>
              <a:t>Beques MOBINT –</a:t>
            </a:r>
            <a:r>
              <a:rPr lang="es-ES" sz="2600" b="1" dirty="0" smtClean="0">
                <a:latin typeface="Arial"/>
                <a:cs typeface="Arial"/>
              </a:rPr>
              <a:t>AGAUR</a:t>
            </a:r>
          </a:p>
          <a:p>
            <a:pPr marL="0" indent="0">
              <a:buNone/>
            </a:pPr>
            <a:r>
              <a:rPr lang="es-ES" sz="2600" dirty="0" smtClean="0">
                <a:cs typeface="Arial"/>
              </a:rPr>
              <a:t>200</a:t>
            </a:r>
            <a:r>
              <a:rPr lang="es-ES" sz="2600" dirty="0">
                <a:cs typeface="Arial"/>
              </a:rPr>
              <a:t>€/mes </a:t>
            </a:r>
            <a:r>
              <a:rPr lang="es-ES" sz="2600" dirty="0" err="1">
                <a:cs typeface="Arial"/>
              </a:rPr>
              <a:t>durant</a:t>
            </a:r>
            <a:r>
              <a:rPr lang="es-ES" sz="2600" dirty="0">
                <a:cs typeface="Arial"/>
              </a:rPr>
              <a:t> 6 </a:t>
            </a:r>
            <a:r>
              <a:rPr lang="es-ES" sz="2600" dirty="0" err="1">
                <a:cs typeface="Arial"/>
              </a:rPr>
              <a:t>mesos</a:t>
            </a:r>
            <a:r>
              <a:rPr lang="es-ES" sz="2600" dirty="0">
                <a:cs typeface="Arial"/>
              </a:rPr>
              <a:t> </a:t>
            </a:r>
            <a:r>
              <a:rPr lang="es-ES" sz="2600" dirty="0" err="1">
                <a:cs typeface="Arial"/>
              </a:rPr>
              <a:t>màxim</a:t>
            </a:r>
            <a:r>
              <a:rPr lang="ca-ES" sz="2600" dirty="0" smtClean="0">
                <a:cs typeface="Arial"/>
              </a:rPr>
              <a:t>.</a:t>
            </a:r>
          </a:p>
          <a:p>
            <a:pPr marL="0" indent="0">
              <a:buNone/>
            </a:pPr>
            <a:r>
              <a:rPr lang="ca-ES" sz="2600" dirty="0" smtClean="0">
                <a:solidFill>
                  <a:srgbClr val="FF0000"/>
                </a:solidFill>
                <a:cs typeface="Arial"/>
              </a:rPr>
              <a:t>Cal </a:t>
            </a:r>
            <a:r>
              <a:rPr lang="ca-ES" sz="2600" dirty="0" err="1">
                <a:solidFill>
                  <a:srgbClr val="FF0000"/>
                </a:solidFill>
                <a:cs typeface="Arial"/>
              </a:rPr>
              <a:t>sol.licitar</a:t>
            </a:r>
            <a:r>
              <a:rPr lang="ca-ES" sz="2600" dirty="0">
                <a:solidFill>
                  <a:srgbClr val="FF0000"/>
                </a:solidFill>
                <a:cs typeface="Arial"/>
              </a:rPr>
              <a:t>-la de forma </a:t>
            </a:r>
            <a:r>
              <a:rPr lang="ca-ES" sz="2600" dirty="0" smtClean="0">
                <a:solidFill>
                  <a:srgbClr val="FF0000"/>
                </a:solidFill>
                <a:cs typeface="Arial"/>
              </a:rPr>
              <a:t>expressa. </a:t>
            </a:r>
          </a:p>
          <a:p>
            <a:pPr marL="0" indent="0">
              <a:buNone/>
            </a:pPr>
            <a:r>
              <a:rPr lang="es-ES" sz="2600" dirty="0" smtClean="0">
                <a:cs typeface="Arial"/>
              </a:rPr>
              <a:t>Informació </a:t>
            </a:r>
            <a:r>
              <a:rPr lang="es-ES" sz="2600" dirty="0">
                <a:cs typeface="Arial"/>
              </a:rPr>
              <a:t>i </a:t>
            </a:r>
            <a:r>
              <a:rPr lang="es-ES" sz="2600" dirty="0" err="1" smtClean="0">
                <a:cs typeface="Arial"/>
              </a:rPr>
              <a:t>sol.licitud</a:t>
            </a:r>
            <a:r>
              <a:rPr lang="es-ES" sz="2600" dirty="0" smtClean="0">
                <a:cs typeface="Arial"/>
              </a:rPr>
              <a:t> </a:t>
            </a:r>
            <a:r>
              <a:rPr lang="es-ES" sz="2600" dirty="0">
                <a:cs typeface="Arial"/>
                <a:hlinkClick r:id="rId2"/>
              </a:rPr>
              <a:t>online</a:t>
            </a:r>
            <a:r>
              <a:rPr lang="ca-ES" sz="2600" i="1" dirty="0">
                <a:cs typeface="Arial" pitchFamily="34" charset="0"/>
              </a:rPr>
              <a:t> (enllaç actiu).</a:t>
            </a:r>
            <a:endParaRPr lang="ca-ES" sz="2600" i="1" dirty="0">
              <a:hlinkClick r:id="rId3"/>
            </a:endParaRPr>
          </a:p>
          <a:p>
            <a:pPr marL="0" indent="0" algn="ctr">
              <a:buNone/>
            </a:pPr>
            <a:r>
              <a:rPr lang="ca-ES" sz="2600" dirty="0" smtClean="0">
                <a:cs typeface="Arial"/>
              </a:rPr>
              <a:t> </a:t>
            </a:r>
          </a:p>
          <a:p>
            <a:pPr marL="0" indent="0">
              <a:buNone/>
            </a:pPr>
            <a:endParaRPr lang="ca-ES" dirty="0">
              <a:latin typeface="Arial"/>
              <a:cs typeface="Arial"/>
            </a:endParaRP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2555776" y="620688"/>
            <a:ext cx="3744416" cy="648072"/>
          </a:xfrm>
        </p:spPr>
        <p:txBody>
          <a:bodyPr/>
          <a:lstStyle/>
          <a:p>
            <a:pPr algn="l"/>
            <a:r>
              <a:rPr lang="ca-ES" sz="3200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Dotació econòmica</a:t>
            </a:r>
          </a:p>
        </p:txBody>
      </p:sp>
    </p:spTree>
    <p:extLst>
      <p:ext uri="{BB962C8B-B14F-4D97-AF65-F5344CB8AC3E}">
        <p14:creationId xmlns:p14="http://schemas.microsoft.com/office/powerpoint/2010/main" val="2328151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620688"/>
            <a:ext cx="8640763" cy="5760640"/>
          </a:xfrm>
        </p:spPr>
        <p:txBody>
          <a:bodyPr/>
          <a:lstStyle/>
          <a:p>
            <a:pPr algn="ctr"/>
            <a:r>
              <a:rPr lang="ca-ES" sz="3200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Programa SICUE</a:t>
            </a:r>
            <a:br>
              <a:rPr lang="ca-ES" sz="3200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</a:br>
            <a:r>
              <a:rPr lang="ca-ES" sz="3200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ca-ES" sz="3200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</a:br>
            <a:r>
              <a:rPr lang="ca-ES" sz="20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ca-ES" sz="2000" dirty="0" smtClean="0">
                <a:latin typeface="Arial" pitchFamily="34" charset="0"/>
                <a:cs typeface="Arial" pitchFamily="34" charset="0"/>
              </a:rPr>
            </a:br>
            <a:r>
              <a:rPr lang="ca-ES" sz="20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ca-ES" sz="2000" dirty="0" smtClean="0">
                <a:latin typeface="Arial" pitchFamily="34" charset="0"/>
                <a:cs typeface="Arial" pitchFamily="34" charset="0"/>
              </a:rPr>
            </a:br>
            <a:endParaRPr lang="ca-ES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179512" y="2312876"/>
            <a:ext cx="8229600" cy="2376264"/>
          </a:xfrm>
        </p:spPr>
        <p:txBody>
          <a:bodyPr/>
          <a:lstStyle/>
          <a:p>
            <a:pPr marL="0" indent="0" algn="just">
              <a:lnSpc>
                <a:spcPct val="80000"/>
              </a:lnSpc>
              <a:buNone/>
            </a:pPr>
            <a:r>
              <a:rPr lang="es-ES" sz="1600" dirty="0" smtClean="0"/>
              <a:t>  </a:t>
            </a:r>
            <a:endParaRPr lang="es-ES" sz="1600" dirty="0"/>
          </a:p>
          <a:p>
            <a:pPr algn="just">
              <a:lnSpc>
                <a:spcPct val="80000"/>
              </a:lnSpc>
              <a:buFontTx/>
              <a:buNone/>
            </a:pPr>
            <a:endParaRPr lang="es-ES" sz="2800" dirty="0"/>
          </a:p>
          <a:p>
            <a:pPr marL="0" indent="0" algn="just">
              <a:lnSpc>
                <a:spcPct val="80000"/>
              </a:lnSpc>
              <a:buNone/>
            </a:pPr>
            <a:endParaRPr lang="es-ES_tradnl" sz="2800" dirty="0" smtClean="0"/>
          </a:p>
          <a:p>
            <a:pPr marL="0" indent="0" algn="just">
              <a:lnSpc>
                <a:spcPct val="80000"/>
              </a:lnSpc>
              <a:buNone/>
            </a:pPr>
            <a:endParaRPr lang="es-ES" sz="2800" dirty="0"/>
          </a:p>
          <a:p>
            <a:pPr algn="just">
              <a:lnSpc>
                <a:spcPct val="80000"/>
              </a:lnSpc>
              <a:buFontTx/>
              <a:buNone/>
            </a:pPr>
            <a:endParaRPr lang="es-ES" sz="2800" dirty="0"/>
          </a:p>
          <a:p>
            <a:pPr algn="just">
              <a:lnSpc>
                <a:spcPct val="80000"/>
              </a:lnSpc>
              <a:buFontTx/>
              <a:buNone/>
            </a:pPr>
            <a:endParaRPr lang="es-ES" sz="2800" dirty="0"/>
          </a:p>
          <a:p>
            <a:pPr algn="just">
              <a:lnSpc>
                <a:spcPct val="80000"/>
              </a:lnSpc>
              <a:buFontTx/>
              <a:buNone/>
            </a:pPr>
            <a:endParaRPr lang="es-ES" sz="2800" dirty="0"/>
          </a:p>
          <a:p>
            <a:pPr>
              <a:lnSpc>
                <a:spcPct val="80000"/>
              </a:lnSpc>
              <a:buFontTx/>
              <a:buNone/>
            </a:pPr>
            <a:endParaRPr lang="es-ES" sz="2800" dirty="0"/>
          </a:p>
          <a:p>
            <a:pPr>
              <a:lnSpc>
                <a:spcPct val="80000"/>
              </a:lnSpc>
              <a:buFontTx/>
              <a:buNone/>
            </a:pPr>
            <a:endParaRPr lang="es-ES" sz="2800" dirty="0"/>
          </a:p>
          <a:p>
            <a:pPr>
              <a:lnSpc>
                <a:spcPct val="80000"/>
              </a:lnSpc>
              <a:buFontTx/>
              <a:buNone/>
            </a:pPr>
            <a:endParaRPr lang="es-ES" sz="2800" dirty="0"/>
          </a:p>
          <a:p>
            <a:pPr>
              <a:lnSpc>
                <a:spcPct val="80000"/>
              </a:lnSpc>
              <a:buFontTx/>
              <a:buNone/>
            </a:pPr>
            <a:endParaRPr lang="ca-ES" sz="2800" dirty="0"/>
          </a:p>
        </p:txBody>
      </p:sp>
      <p:sp>
        <p:nvSpPr>
          <p:cNvPr id="2" name="Rectángulo 1"/>
          <p:cNvSpPr/>
          <p:nvPr/>
        </p:nvSpPr>
        <p:spPr>
          <a:xfrm>
            <a:off x="539552" y="1196752"/>
            <a:ext cx="7272808" cy="49490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  <a:defRPr/>
            </a:pPr>
            <a:r>
              <a:rPr lang="ca-ES" dirty="0">
                <a:latin typeface="Arial" pitchFamily="34" charset="0"/>
                <a:cs typeface="Arial" pitchFamily="34" charset="0"/>
              </a:rPr>
              <a:t/>
            </a:r>
            <a:br>
              <a:rPr lang="ca-ES" dirty="0">
                <a:latin typeface="Arial" pitchFamily="34" charset="0"/>
                <a:cs typeface="Arial" pitchFamily="34" charset="0"/>
              </a:rPr>
            </a:br>
            <a:r>
              <a:rPr lang="ca-ES" dirty="0">
                <a:latin typeface="Arial" pitchFamily="34" charset="0"/>
                <a:cs typeface="Arial" pitchFamily="34" charset="0"/>
              </a:rPr>
              <a:t>La </a:t>
            </a:r>
            <a:r>
              <a:rPr lang="ca-ES" dirty="0" smtClean="0">
                <a:latin typeface="Arial" pitchFamily="34" charset="0"/>
                <a:cs typeface="Arial" pitchFamily="34" charset="0"/>
              </a:rPr>
              <a:t>convocatòria es </a:t>
            </a:r>
            <a:r>
              <a:rPr lang="ca-ES" dirty="0">
                <a:latin typeface="Arial" pitchFamily="34" charset="0"/>
                <a:cs typeface="Arial" pitchFamily="34" charset="0"/>
              </a:rPr>
              <a:t>publica al mes de febrer aprox</a:t>
            </a:r>
            <a:r>
              <a:rPr lang="ca-ES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ca-ES" b="1" dirty="0">
                <a:latin typeface="Calibri" panose="020F0502020204030204" pitchFamily="34" charset="0"/>
              </a:rPr>
              <a:t> </a:t>
            </a:r>
            <a:r>
              <a:rPr lang="ca-ES" dirty="0" smtClean="0">
                <a:latin typeface="Calibri" panose="020F0502020204030204" pitchFamily="34" charset="0"/>
              </a:rPr>
              <a:t>i no forma part de la Convocatòria Única</a:t>
            </a:r>
            <a:r>
              <a:rPr lang="ca-ES" b="1" dirty="0" smtClean="0">
                <a:latin typeface="Calibri" panose="020F0502020204030204" pitchFamily="34" charset="0"/>
              </a:rPr>
              <a:t/>
            </a:r>
            <a:br>
              <a:rPr lang="ca-ES" b="1" dirty="0" smtClean="0">
                <a:latin typeface="Calibri" panose="020F0502020204030204" pitchFamily="34" charset="0"/>
              </a:rPr>
            </a:br>
            <a:endParaRPr lang="ca-ES" b="1" dirty="0" smtClean="0">
              <a:latin typeface="Calibri" panose="020F0502020204030204" pitchFamily="34" charset="0"/>
            </a:endParaRPr>
          </a:p>
          <a:p>
            <a:pPr>
              <a:lnSpc>
                <a:spcPct val="80000"/>
              </a:lnSpc>
              <a:defRPr/>
            </a:pPr>
            <a:r>
              <a:rPr lang="ca-ES" b="1" dirty="0" smtClean="0">
                <a:latin typeface="Calibri" panose="020F0502020204030204" pitchFamily="34" charset="0"/>
              </a:rPr>
              <a:t>Requisits segons convocatòria anterior:</a:t>
            </a:r>
            <a:endParaRPr lang="ca-ES" b="1" dirty="0">
              <a:latin typeface="Calibri" panose="020F050202020403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ca-ES" sz="1200" dirty="0">
              <a:latin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ca-ES" dirty="0" smtClean="0">
                <a:latin typeface="Calibri" panose="020F0502020204030204" pitchFamily="34" charset="0"/>
                <a:cs typeface="Calibri" panose="020F0502020204030204" pitchFamily="34" charset="0"/>
              </a:rPr>
              <a:t>Estar matriculat/</a:t>
            </a:r>
            <a:r>
              <a:rPr lang="ca-ES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ada</a:t>
            </a:r>
            <a:r>
              <a:rPr lang="ca-ES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a-ES" dirty="0">
                <a:latin typeface="Calibri" panose="020F0502020204030204" pitchFamily="34" charset="0"/>
                <a:cs typeface="Calibri" panose="020F0502020204030204" pitchFamily="34" charset="0"/>
              </a:rPr>
              <a:t>el curs </a:t>
            </a:r>
            <a:r>
              <a:rPr lang="ca-ES" dirty="0" smtClean="0">
                <a:latin typeface="Calibri" panose="020F0502020204030204" pitchFamily="34" charset="0"/>
                <a:cs typeface="Calibri" panose="020F0502020204030204" pitchFamily="34" charset="0"/>
              </a:rPr>
              <a:t>2020/21 </a:t>
            </a:r>
            <a:r>
              <a:rPr lang="ca-ES" dirty="0">
                <a:latin typeface="Calibri" panose="020F0502020204030204" pitchFamily="34" charset="0"/>
                <a:cs typeface="Calibri" panose="020F0502020204030204" pitchFamily="34" charset="0"/>
              </a:rPr>
              <a:t>i el </a:t>
            </a:r>
            <a:r>
              <a:rPr lang="ca-ES" dirty="0" smtClean="0">
                <a:latin typeface="Calibri" panose="020F0502020204030204" pitchFamily="34" charset="0"/>
                <a:cs typeface="Calibri" panose="020F0502020204030204" pitchFamily="34" charset="0"/>
              </a:rPr>
              <a:t>2021/22.</a:t>
            </a:r>
            <a:br>
              <a:rPr lang="ca-ES" dirty="0" smtClean="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ca-E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ca-ES" dirty="0">
                <a:latin typeface="Calibri" panose="020F0502020204030204" pitchFamily="34" charset="0"/>
                <a:cs typeface="Calibri" panose="020F0502020204030204" pitchFamily="34" charset="0"/>
              </a:rPr>
              <a:t>En data 30 de </a:t>
            </a:r>
            <a:r>
              <a:rPr lang="ca-ES" dirty="0" smtClean="0">
                <a:latin typeface="Calibri" panose="020F0502020204030204" pitchFamily="34" charset="0"/>
                <a:cs typeface="Calibri" panose="020F0502020204030204" pitchFamily="34" charset="0"/>
              </a:rPr>
              <a:t>setembre, tenir </a:t>
            </a:r>
            <a:r>
              <a:rPr lang="ca-ES" dirty="0">
                <a:latin typeface="Calibri" panose="020F0502020204030204" pitchFamily="34" charset="0"/>
                <a:cs typeface="Calibri" panose="020F0502020204030204" pitchFamily="34" charset="0"/>
              </a:rPr>
              <a:t>un mínim de 45 </a:t>
            </a:r>
            <a:r>
              <a:rPr lang="ca-ES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cr</a:t>
            </a:r>
            <a:r>
              <a:rPr lang="ca-ES" dirty="0" smtClean="0">
                <a:latin typeface="Calibri" panose="020F0502020204030204" pitchFamily="34" charset="0"/>
                <a:cs typeface="Calibri" panose="020F0502020204030204" pitchFamily="34" charset="0"/>
              </a:rPr>
              <a:t>. superats </a:t>
            </a:r>
            <a:r>
              <a:rPr lang="ca-ES" dirty="0">
                <a:latin typeface="Calibri" panose="020F0502020204030204" pitchFamily="34" charset="0"/>
                <a:cs typeface="Calibri" panose="020F0502020204030204" pitchFamily="34" charset="0"/>
              </a:rPr>
              <a:t>i </a:t>
            </a:r>
            <a:r>
              <a:rPr lang="ca-ES" dirty="0" smtClean="0">
                <a:latin typeface="Calibri" panose="020F0502020204030204" pitchFamily="34" charset="0"/>
                <a:cs typeface="Calibri" panose="020F0502020204030204" pitchFamily="34" charset="0"/>
              </a:rPr>
              <a:t>tenir matriculats </a:t>
            </a:r>
            <a:r>
              <a:rPr lang="ca-ES" dirty="0">
                <a:latin typeface="Calibri" panose="020F0502020204030204" pitchFamily="34" charset="0"/>
                <a:cs typeface="Calibri" panose="020F0502020204030204" pitchFamily="34" charset="0"/>
              </a:rPr>
              <a:t>30 </a:t>
            </a:r>
            <a:r>
              <a:rPr lang="ca-ES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cr</a:t>
            </a:r>
            <a:r>
              <a:rPr lang="ca-ES" dirty="0" smtClean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ca-ES" dirty="0">
                <a:latin typeface="Calibri" panose="020F0502020204030204" pitchFamily="34" charset="0"/>
                <a:cs typeface="Calibri" panose="020F0502020204030204" pitchFamily="34" charset="0"/>
              </a:rPr>
              <a:t>més</a:t>
            </a:r>
            <a:r>
              <a:rPr lang="ca-ES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br>
              <a:rPr lang="ca-ES" dirty="0" smtClean="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s-E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ca-ES" dirty="0" smtClean="0">
                <a:latin typeface="Calibri" panose="020F0502020204030204" pitchFamily="34" charset="0"/>
                <a:cs typeface="Calibri" panose="020F0502020204030204" pitchFamily="34" charset="0"/>
              </a:rPr>
              <a:t>9 mesos </a:t>
            </a:r>
            <a:r>
              <a:rPr lang="ca-ES" dirty="0" smtClean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 mínim</a:t>
            </a:r>
            <a:r>
              <a:rPr lang="ca-ES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a-ES" dirty="0">
                <a:latin typeface="Calibri" panose="020F0502020204030204" pitchFamily="34" charset="0"/>
                <a:cs typeface="Calibri" panose="020F0502020204030204" pitchFamily="34" charset="0"/>
              </a:rPr>
              <a:t>de 45 crèdits </a:t>
            </a:r>
            <a:r>
              <a:rPr lang="ca-ES" dirty="0" smtClean="0">
                <a:latin typeface="Calibri" panose="020F0502020204030204" pitchFamily="34" charset="0"/>
                <a:cs typeface="Calibri" panose="020F0502020204030204" pitchFamily="34" charset="0"/>
              </a:rPr>
              <a:t>a destinació</a:t>
            </a:r>
            <a:br>
              <a:rPr lang="ca-ES" dirty="0" smtClean="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ca-ES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ca-ES" dirty="0" smtClean="0">
                <a:latin typeface="Calibri" panose="020F0502020204030204" pitchFamily="34" charset="0"/>
                <a:cs typeface="Calibri" panose="020F0502020204030204" pitchFamily="34" charset="0"/>
              </a:rPr>
              <a:t>5 mesos </a:t>
            </a:r>
            <a:r>
              <a:rPr lang="ca-ES" dirty="0" smtClean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 mínim </a:t>
            </a:r>
            <a:r>
              <a:rPr lang="ca-ES" dirty="0">
                <a:latin typeface="Calibri" panose="020F0502020204030204" pitchFamily="34" charset="0"/>
                <a:cs typeface="Calibri" panose="020F0502020204030204" pitchFamily="34" charset="0"/>
              </a:rPr>
              <a:t> 24 </a:t>
            </a:r>
            <a:r>
              <a:rPr lang="ca-ES" dirty="0" smtClean="0">
                <a:latin typeface="Calibri" panose="020F0502020204030204" pitchFamily="34" charset="0"/>
                <a:cs typeface="Calibri" panose="020F0502020204030204" pitchFamily="34" charset="0"/>
              </a:rPr>
              <a:t>crèdits a destinació o necessaris per </a:t>
            </a:r>
            <a:r>
              <a:rPr lang="ca-ES" dirty="0">
                <a:latin typeface="Calibri" panose="020F0502020204030204" pitchFamily="34" charset="0"/>
                <a:cs typeface="Calibri" panose="020F0502020204030204" pitchFamily="34" charset="0"/>
              </a:rPr>
              <a:t>finalitzar </a:t>
            </a:r>
            <a:r>
              <a:rPr lang="ca-ES" dirty="0" smtClean="0">
                <a:latin typeface="Calibri" panose="020F0502020204030204" pitchFamily="34" charset="0"/>
                <a:cs typeface="Calibri" panose="020F0502020204030204" pitchFamily="34" charset="0"/>
              </a:rPr>
              <a:t>estudis</a:t>
            </a:r>
            <a:r>
              <a:rPr lang="es-ES_tradnl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es-ES_tradnl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s-ES_tradnl" dirty="0" smtClean="0">
                <a:latin typeface="Calibri" panose="020F0502020204030204" pitchFamily="34" charset="0"/>
                <a:cs typeface="Calibri" panose="020F0502020204030204" pitchFamily="34" charset="0"/>
              </a:rPr>
              <a:t>No es </a:t>
            </a:r>
            <a:r>
              <a:rPr lang="es-ES_tradnl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pot</a:t>
            </a:r>
            <a:r>
              <a:rPr lang="es-ES_tradnl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ES_tradnl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sol·licitar</a:t>
            </a:r>
            <a:r>
              <a:rPr lang="es-ES_tradnl" dirty="0" smtClean="0">
                <a:latin typeface="Calibri" panose="020F0502020204030204" pitchFamily="34" charset="0"/>
                <a:cs typeface="Calibri" panose="020F0502020204030204" pitchFamily="34" charset="0"/>
              </a:rPr>
              <a:t> repetir </a:t>
            </a:r>
            <a:r>
              <a:rPr lang="es-ES_tradnl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universitat</a:t>
            </a:r>
            <a:r>
              <a:rPr lang="es-ES_tradnl" dirty="0" smtClean="0">
                <a:latin typeface="Calibri" panose="020F0502020204030204" pitchFamily="34" charset="0"/>
                <a:cs typeface="Calibri" panose="020F0502020204030204" pitchFamily="34" charset="0"/>
              </a:rPr>
              <a:t> ni </a:t>
            </a:r>
            <a:r>
              <a:rPr lang="es-ES_tradnl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fer</a:t>
            </a:r>
            <a:r>
              <a:rPr lang="es-ES_tradnl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ES_tradnl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més</a:t>
            </a:r>
            <a:r>
              <a:rPr lang="es-ES_tradnl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ES_tradnl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d’un</a:t>
            </a:r>
            <a:r>
              <a:rPr lang="es-ES_tradnl" dirty="0" smtClean="0">
                <a:latin typeface="Calibri" panose="020F0502020204030204" pitchFamily="34" charset="0"/>
                <a:cs typeface="Calibri" panose="020F0502020204030204" pitchFamily="34" charset="0"/>
              </a:rPr>
              <a:t> SICUE en un </a:t>
            </a:r>
            <a:r>
              <a:rPr lang="es-ES_tradnl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curs</a:t>
            </a:r>
            <a:r>
              <a:rPr lang="es-ES_tradnl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ES_tradnl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acadèmic</a:t>
            </a:r>
            <a:endParaRPr lang="es-E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610517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620688"/>
            <a:ext cx="8640763" cy="1512168"/>
          </a:xfrm>
        </p:spPr>
        <p:txBody>
          <a:bodyPr/>
          <a:lstStyle/>
          <a:p>
            <a:pPr algn="ctr"/>
            <a:r>
              <a:rPr lang="ca-ES" sz="3200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Destinacions SICUE</a:t>
            </a:r>
            <a:br>
              <a:rPr lang="ca-ES" sz="3200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</a:br>
            <a:endParaRPr lang="ca-ES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1484784"/>
            <a:ext cx="8229600" cy="2376264"/>
          </a:xfrm>
        </p:spPr>
        <p:txBody>
          <a:bodyPr/>
          <a:lstStyle/>
          <a:p>
            <a:pPr marL="0" indent="0" algn="just">
              <a:lnSpc>
                <a:spcPct val="80000"/>
              </a:lnSpc>
              <a:buNone/>
            </a:pPr>
            <a:r>
              <a:rPr lang="es-ES" sz="1600" dirty="0" smtClean="0"/>
              <a:t>  </a:t>
            </a:r>
            <a:endParaRPr lang="es-ES" sz="1600" dirty="0"/>
          </a:p>
          <a:p>
            <a:pPr algn="just">
              <a:lnSpc>
                <a:spcPct val="80000"/>
              </a:lnSpc>
              <a:buFontTx/>
              <a:buNone/>
            </a:pPr>
            <a:endParaRPr lang="es-ES" sz="2800" dirty="0"/>
          </a:p>
          <a:p>
            <a:pPr algn="just">
              <a:lnSpc>
                <a:spcPct val="80000"/>
              </a:lnSpc>
              <a:buFontTx/>
              <a:buNone/>
            </a:pPr>
            <a:endParaRPr lang="es-ES" sz="2800" dirty="0"/>
          </a:p>
          <a:p>
            <a:pPr algn="just">
              <a:lnSpc>
                <a:spcPct val="80000"/>
              </a:lnSpc>
              <a:buFontTx/>
              <a:buNone/>
            </a:pPr>
            <a:endParaRPr lang="es-ES" sz="2800" dirty="0"/>
          </a:p>
          <a:p>
            <a:pPr algn="just">
              <a:lnSpc>
                <a:spcPct val="80000"/>
              </a:lnSpc>
              <a:buFontTx/>
              <a:buNone/>
            </a:pPr>
            <a:endParaRPr lang="es-ES" sz="2800" dirty="0"/>
          </a:p>
          <a:p>
            <a:pPr algn="just">
              <a:lnSpc>
                <a:spcPct val="80000"/>
              </a:lnSpc>
              <a:buFontTx/>
              <a:buNone/>
            </a:pPr>
            <a:endParaRPr lang="es-ES" sz="2800" dirty="0"/>
          </a:p>
          <a:p>
            <a:pPr>
              <a:lnSpc>
                <a:spcPct val="80000"/>
              </a:lnSpc>
              <a:buFontTx/>
              <a:buNone/>
            </a:pPr>
            <a:endParaRPr lang="es-ES" sz="2800" dirty="0"/>
          </a:p>
          <a:p>
            <a:pPr>
              <a:lnSpc>
                <a:spcPct val="80000"/>
              </a:lnSpc>
              <a:buFontTx/>
              <a:buNone/>
            </a:pPr>
            <a:endParaRPr lang="es-ES" sz="2800" dirty="0"/>
          </a:p>
          <a:p>
            <a:pPr>
              <a:lnSpc>
                <a:spcPct val="80000"/>
              </a:lnSpc>
              <a:buFontTx/>
              <a:buNone/>
            </a:pPr>
            <a:endParaRPr lang="es-ES" sz="2800" dirty="0"/>
          </a:p>
          <a:p>
            <a:pPr>
              <a:lnSpc>
                <a:spcPct val="80000"/>
              </a:lnSpc>
              <a:buFontTx/>
              <a:buNone/>
            </a:pPr>
            <a:endParaRPr lang="ca-ES" sz="28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182" y="1535266"/>
            <a:ext cx="5670420" cy="4269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2136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2627784" y="620688"/>
            <a:ext cx="4027984" cy="792088"/>
          </a:xfrm>
        </p:spPr>
        <p:txBody>
          <a:bodyPr/>
          <a:lstStyle/>
          <a:p>
            <a:r>
              <a:rPr lang="ca-ES" sz="3200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Tota la informació a: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251520" y="1331640"/>
            <a:ext cx="8568952" cy="4905672"/>
          </a:xfrm>
        </p:spPr>
        <p:txBody>
          <a:bodyPr/>
          <a:lstStyle/>
          <a:p>
            <a:pPr algn="ctr">
              <a:buFontTx/>
              <a:buNone/>
            </a:pPr>
            <a:endParaRPr lang="es-ES" sz="1200" dirty="0"/>
          </a:p>
          <a:p>
            <a:pPr algn="ctr">
              <a:buFontTx/>
              <a:buNone/>
            </a:pPr>
            <a:r>
              <a:rPr lang="es-ES" b="1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Web de la UAB</a:t>
            </a:r>
          </a:p>
          <a:p>
            <a:pPr algn="ctr">
              <a:buNone/>
            </a:pPr>
            <a:r>
              <a:rPr lang="ca-ES" sz="2500" dirty="0" smtClean="0">
                <a:latin typeface="Arial" pitchFamily="34" charset="0"/>
                <a:cs typeface="Arial" pitchFamily="34" charset="0"/>
                <a:hlinkClick r:id="rId2"/>
              </a:rPr>
              <a:t>Programes de Mobilitat i Intercanvi Internacional</a:t>
            </a:r>
            <a:endParaRPr lang="ca-ES" sz="2000" b="1" i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buFontTx/>
              <a:buNone/>
            </a:pPr>
            <a:endParaRPr lang="es-ES" sz="2400" b="1" dirty="0" smtClean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buFontTx/>
              <a:buNone/>
            </a:pPr>
            <a:r>
              <a:rPr lang="es-ES" b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Web </a:t>
            </a:r>
            <a:r>
              <a:rPr lang="es-ES" b="1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de la Facultat Medicina</a:t>
            </a:r>
          </a:p>
          <a:p>
            <a:pPr algn="ctr">
              <a:buNone/>
            </a:pPr>
            <a:r>
              <a:rPr lang="ca-ES" sz="2500" i="1" dirty="0" smtClean="0">
                <a:latin typeface="Arial" pitchFamily="34" charset="0"/>
                <a:cs typeface="Arial" pitchFamily="34" charset="0"/>
              </a:rPr>
              <a:t>Apartat</a:t>
            </a:r>
            <a:r>
              <a:rPr lang="ca-ES" sz="2500" b="1" i="1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ca-ES" sz="2500" dirty="0">
                <a:latin typeface="Arial" pitchFamily="34" charset="0"/>
                <a:cs typeface="Arial" pitchFamily="34" charset="0"/>
                <a:hlinkClick r:id="rId3"/>
              </a:rPr>
              <a:t>“Mobilitat </a:t>
            </a:r>
            <a:r>
              <a:rPr lang="ca-ES" sz="2500" dirty="0" smtClean="0">
                <a:latin typeface="Arial" pitchFamily="34" charset="0"/>
                <a:cs typeface="Arial" pitchFamily="34" charset="0"/>
                <a:hlinkClick r:id="rId3"/>
              </a:rPr>
              <a:t>Internacional”</a:t>
            </a:r>
            <a:r>
              <a:rPr lang="ca-ES" sz="2800" i="1" dirty="0">
                <a:latin typeface="Arial" pitchFamily="34" charset="0"/>
                <a:cs typeface="Arial" pitchFamily="34" charset="0"/>
                <a:hlinkClick r:id="rId3"/>
              </a:rPr>
              <a:t> </a:t>
            </a:r>
            <a:r>
              <a:rPr lang="ca-ES" sz="2000" i="1" dirty="0">
                <a:latin typeface="Arial" pitchFamily="34" charset="0"/>
                <a:cs typeface="Arial" pitchFamily="34" charset="0"/>
              </a:rPr>
              <a:t>(enllaç actiu)</a:t>
            </a:r>
            <a:endParaRPr lang="ca-ES" sz="2000" i="1" dirty="0">
              <a:hlinkClick r:id="rId4"/>
            </a:endParaRPr>
          </a:p>
          <a:p>
            <a:pPr algn="ctr">
              <a:buNone/>
            </a:pPr>
            <a:endParaRPr lang="ca-ES" sz="2500" dirty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es-ES" b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E-mail Intercanvis</a:t>
            </a:r>
          </a:p>
          <a:p>
            <a:pPr algn="ctr">
              <a:buNone/>
            </a:pPr>
            <a:r>
              <a:rPr lang="es-ES" sz="2400" dirty="0" smtClean="0">
                <a:latin typeface="Arial" pitchFamily="34" charset="0"/>
                <a:cs typeface="Arial" pitchFamily="34" charset="0"/>
                <a:hlinkClick r:id="rId5"/>
              </a:rPr>
              <a:t>Intercanvis.medicina@uab.cat</a:t>
            </a:r>
            <a:r>
              <a:rPr lang="es-ES" sz="2400" dirty="0" smtClean="0">
                <a:latin typeface="Arial" pitchFamily="34" charset="0"/>
                <a:cs typeface="Arial" pitchFamily="34" charset="0"/>
              </a:rPr>
              <a:t> </a:t>
            </a:r>
            <a:endParaRPr lang="es-ES" sz="2400" dirty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ca-ES" sz="2400" i="1" dirty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ca-ES" b="1" i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3331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ítol 1"/>
          <p:cNvSpPr>
            <a:spLocks noGrp="1"/>
          </p:cNvSpPr>
          <p:nvPr>
            <p:ph type="title"/>
          </p:nvPr>
        </p:nvSpPr>
        <p:spPr>
          <a:xfrm>
            <a:off x="1331640" y="980728"/>
            <a:ext cx="5760640" cy="720080"/>
          </a:xfrm>
        </p:spPr>
        <p:txBody>
          <a:bodyPr/>
          <a:lstStyle/>
          <a:p>
            <a:pPr algn="ctr"/>
            <a:r>
              <a:rPr lang="es-ES_tradnl" sz="3200" dirty="0" err="1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Recordatori</a:t>
            </a:r>
            <a:endParaRPr lang="es-ES_tradnl" sz="3200" dirty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339" name="Contenidor de contingut 2"/>
          <p:cNvSpPr>
            <a:spLocks noGrp="1"/>
          </p:cNvSpPr>
          <p:nvPr>
            <p:ph idx="1"/>
          </p:nvPr>
        </p:nvSpPr>
        <p:spPr>
          <a:xfrm>
            <a:off x="683568" y="1700808"/>
            <a:ext cx="7772400" cy="4754562"/>
          </a:xfrm>
        </p:spPr>
        <p:txBody>
          <a:bodyPr/>
          <a:lstStyle/>
          <a:p>
            <a:pPr algn="ctr"/>
            <a:endParaRPr lang="es-ES" dirty="0"/>
          </a:p>
          <a:p>
            <a:pPr marL="0" indent="0" algn="ctr">
              <a:buNone/>
            </a:pPr>
            <a:r>
              <a:rPr lang="ca-ES" sz="2800" dirty="0">
                <a:latin typeface="Arial" pitchFamily="34" charset="0"/>
                <a:cs typeface="Arial" pitchFamily="34" charset="0"/>
              </a:rPr>
              <a:t>Totes les comunicacions de la UAB als estudiants es faran mitjançant el correu electrònic </a:t>
            </a:r>
            <a:r>
              <a:rPr lang="ca-ES" sz="2800" dirty="0" smtClean="0">
                <a:latin typeface="Arial" pitchFamily="34" charset="0"/>
                <a:cs typeface="Arial" pitchFamily="34" charset="0"/>
              </a:rPr>
              <a:t>institucional</a:t>
            </a:r>
          </a:p>
          <a:p>
            <a:pPr marL="0" indent="0" algn="ctr">
              <a:buNone/>
            </a:pPr>
            <a:r>
              <a:rPr lang="ca-ES" sz="2800" dirty="0">
                <a:latin typeface="Arial" pitchFamily="34" charset="0"/>
                <a:cs typeface="Arial" pitchFamily="34" charset="0"/>
              </a:rPr>
              <a:t> </a:t>
            </a:r>
            <a:r>
              <a:rPr lang="ca-ES" sz="28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  <a:hlinkClick r:id="rId2"/>
              </a:rPr>
              <a:t>nom.cognom@e-campus.uab.cat</a:t>
            </a:r>
            <a:r>
              <a:rPr lang="ca-ES" sz="28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 </a:t>
            </a:r>
            <a:endParaRPr lang="es-ES" sz="28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2378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261962" y="837431"/>
            <a:ext cx="8640763" cy="647353"/>
          </a:xfrm>
        </p:spPr>
        <p:txBody>
          <a:bodyPr/>
          <a:lstStyle/>
          <a:p>
            <a:pPr algn="ctr"/>
            <a:r>
              <a:rPr lang="ca-ES" sz="3200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Destinacions Convocatòria única</a:t>
            </a:r>
            <a:br>
              <a:rPr lang="ca-ES" sz="3200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</a:br>
            <a:r>
              <a:rPr lang="ca-ES" sz="3200" i="1" dirty="0">
                <a:solidFill>
                  <a:srgbClr val="336600"/>
                </a:solidFill>
                <a:latin typeface="Arial" pitchFamily="34" charset="0"/>
                <a:cs typeface="Arial" pitchFamily="34" charset="0"/>
              </a:rPr>
              <a:t>Destinacions ERASMUS</a:t>
            </a:r>
            <a:endParaRPr lang="ca-ES" sz="3200" dirty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1484784"/>
            <a:ext cx="8229600" cy="2376264"/>
          </a:xfrm>
        </p:spPr>
        <p:txBody>
          <a:bodyPr/>
          <a:lstStyle/>
          <a:p>
            <a:pPr marL="0" indent="0" algn="just">
              <a:lnSpc>
                <a:spcPct val="80000"/>
              </a:lnSpc>
              <a:buNone/>
            </a:pPr>
            <a:endParaRPr lang="es-ES" sz="1600" dirty="0"/>
          </a:p>
          <a:p>
            <a:pPr algn="just">
              <a:lnSpc>
                <a:spcPct val="80000"/>
              </a:lnSpc>
              <a:buFontTx/>
              <a:buNone/>
            </a:pPr>
            <a:endParaRPr lang="es-ES" sz="2800" dirty="0"/>
          </a:p>
          <a:p>
            <a:pPr algn="just">
              <a:lnSpc>
                <a:spcPct val="80000"/>
              </a:lnSpc>
              <a:buFontTx/>
              <a:buNone/>
            </a:pPr>
            <a:endParaRPr lang="es-ES" sz="2800" dirty="0"/>
          </a:p>
          <a:p>
            <a:pPr algn="just">
              <a:lnSpc>
                <a:spcPct val="80000"/>
              </a:lnSpc>
              <a:buFontTx/>
              <a:buNone/>
            </a:pPr>
            <a:endParaRPr lang="es-ES" sz="2800" dirty="0"/>
          </a:p>
          <a:p>
            <a:pPr algn="just">
              <a:lnSpc>
                <a:spcPct val="80000"/>
              </a:lnSpc>
              <a:buFontTx/>
              <a:buNone/>
            </a:pPr>
            <a:endParaRPr lang="es-ES" sz="2800" dirty="0"/>
          </a:p>
          <a:p>
            <a:pPr algn="just">
              <a:lnSpc>
                <a:spcPct val="80000"/>
              </a:lnSpc>
              <a:buFontTx/>
              <a:buNone/>
            </a:pPr>
            <a:endParaRPr lang="es-ES" sz="2800" dirty="0"/>
          </a:p>
          <a:p>
            <a:pPr>
              <a:lnSpc>
                <a:spcPct val="80000"/>
              </a:lnSpc>
              <a:buFontTx/>
              <a:buNone/>
            </a:pPr>
            <a:endParaRPr lang="es-ES" sz="2800" dirty="0"/>
          </a:p>
          <a:p>
            <a:pPr>
              <a:lnSpc>
                <a:spcPct val="80000"/>
              </a:lnSpc>
              <a:buFontTx/>
              <a:buNone/>
            </a:pPr>
            <a:endParaRPr lang="es-ES" sz="2800" dirty="0"/>
          </a:p>
          <a:p>
            <a:pPr>
              <a:lnSpc>
                <a:spcPct val="80000"/>
              </a:lnSpc>
              <a:buFontTx/>
              <a:buNone/>
            </a:pPr>
            <a:endParaRPr lang="es-ES" sz="2800" dirty="0"/>
          </a:p>
          <a:p>
            <a:pPr>
              <a:lnSpc>
                <a:spcPct val="80000"/>
              </a:lnSpc>
              <a:buFontTx/>
              <a:buNone/>
            </a:pPr>
            <a:endParaRPr lang="ca-ES" sz="2800" dirty="0"/>
          </a:p>
        </p:txBody>
      </p:sp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7850163"/>
              </p:ext>
            </p:extLst>
          </p:nvPr>
        </p:nvGraphicFramePr>
        <p:xfrm>
          <a:off x="333871" y="2105298"/>
          <a:ext cx="8496944" cy="324762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53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869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276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437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6437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04056">
                <a:tc>
                  <a:txBody>
                    <a:bodyPr/>
                    <a:lstStyle/>
                    <a:p>
                      <a:pPr algn="ctr" fontAlgn="b"/>
                      <a:r>
                        <a:rPr lang="es-E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PAIS</a:t>
                      </a:r>
                      <a:endParaRPr lang="es-E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FBE5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UNIVERSITAT</a:t>
                      </a:r>
                      <a:endParaRPr lang="es-E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FBE5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CODI </a:t>
                      </a:r>
                      <a:endParaRPr lang="es-E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FBE5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2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Num</a:t>
                      </a:r>
                      <a:r>
                        <a:rPr lang="es-E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places</a:t>
                      </a:r>
                      <a:endParaRPr lang="es-E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FBE5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2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Mesos</a:t>
                      </a:r>
                      <a:r>
                        <a:rPr lang="es-ES" sz="2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endParaRPr lang="es-E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FBE5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ctr" fontAlgn="b"/>
                      <a:endParaRPr lang="es-ES" sz="1800" u="none" strike="noStrike" dirty="0" smtClean="0">
                        <a:effectLst/>
                      </a:endParaRPr>
                    </a:p>
                    <a:p>
                      <a:pPr algn="ctr" fontAlgn="b"/>
                      <a:r>
                        <a:rPr lang="es-ES" sz="1800" u="none" strike="noStrike" dirty="0" smtClean="0">
                          <a:effectLst/>
                        </a:rPr>
                        <a:t>Dinamarca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s-ES" sz="1800" u="none" strike="noStrike" dirty="0" smtClean="0">
                        <a:effectLst/>
                      </a:endParaRPr>
                    </a:p>
                    <a:p>
                      <a:pPr algn="ctr" fontAlgn="b"/>
                      <a:r>
                        <a:rPr lang="es-ES" sz="1800" u="none" strike="noStrike" dirty="0" smtClean="0">
                          <a:effectLst/>
                        </a:rPr>
                        <a:t>UNIVERSITY </a:t>
                      </a:r>
                      <a:r>
                        <a:rPr lang="es-ES" sz="1800" u="none" strike="noStrike" dirty="0">
                          <a:effectLst/>
                        </a:rPr>
                        <a:t>COLLEGE </a:t>
                      </a:r>
                      <a:r>
                        <a:rPr lang="es-ES" sz="1800" u="none" strike="noStrike" dirty="0" smtClean="0">
                          <a:effectLst/>
                        </a:rPr>
                        <a:t>UCC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u="none" strike="noStrike" dirty="0">
                          <a:effectLst/>
                        </a:rPr>
                        <a:t>DK KOBENHA55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u="none" strike="noStrike" dirty="0">
                          <a:effectLst/>
                        </a:rPr>
                        <a:t>2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u="none" strike="noStrike">
                          <a:effectLst/>
                        </a:rPr>
                        <a:t>5</a:t>
                      </a:r>
                      <a:endParaRPr lang="es-E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ctr" fontAlgn="b"/>
                      <a:endParaRPr lang="es-ES" sz="1800" u="none" strike="noStrike" dirty="0" smtClean="0">
                        <a:effectLst/>
                      </a:endParaRPr>
                    </a:p>
                    <a:p>
                      <a:pPr algn="ctr" fontAlgn="b"/>
                      <a:r>
                        <a:rPr lang="es-ES" sz="1800" u="none" strike="noStrike" dirty="0" smtClean="0">
                          <a:effectLst/>
                        </a:rPr>
                        <a:t>Rep. Txeca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u="none" strike="noStrike" dirty="0">
                          <a:effectLst/>
                        </a:rPr>
                        <a:t>UNIVERZITA PALACKÉHO V OLOMOUCI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u="none" strike="noStrike" dirty="0">
                          <a:effectLst/>
                        </a:rPr>
                        <a:t>CZ OLOMUC01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u="none" strike="noStrike" dirty="0">
                          <a:effectLst/>
                        </a:rPr>
                        <a:t>2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u="none" strike="noStrike" dirty="0">
                          <a:effectLst/>
                        </a:rPr>
                        <a:t>3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Irlanda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TRINITY COLLEGE DUBLIN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IRL DUBLIN01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46176521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França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ÉCOLE D'ASSAS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 PARIS421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88000441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Bèlgica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HASSELT UNIVERSITY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 DIEPENB01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858315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22334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261962" y="631165"/>
            <a:ext cx="8640763" cy="647353"/>
          </a:xfrm>
        </p:spPr>
        <p:txBody>
          <a:bodyPr/>
          <a:lstStyle/>
          <a:p>
            <a:pPr algn="ctr"/>
            <a:r>
              <a:rPr lang="ca-ES" sz="3200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Destinacions Convocatòria única</a:t>
            </a:r>
            <a:br>
              <a:rPr lang="ca-ES" sz="3200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</a:br>
            <a:r>
              <a:rPr lang="ca-ES" sz="2000" i="1" dirty="0">
                <a:solidFill>
                  <a:srgbClr val="336600"/>
                </a:solidFill>
                <a:latin typeface="Arial" pitchFamily="34" charset="0"/>
                <a:cs typeface="Arial" pitchFamily="34" charset="0"/>
              </a:rPr>
              <a:t>Destinacions UAB Exchange </a:t>
            </a:r>
            <a:r>
              <a:rPr lang="ca-ES" sz="2000" i="1" dirty="0" err="1">
                <a:solidFill>
                  <a:srgbClr val="336600"/>
                </a:solidFill>
                <a:latin typeface="Arial" pitchFamily="34" charset="0"/>
                <a:cs typeface="Arial" pitchFamily="34" charset="0"/>
              </a:rPr>
              <a:t>programme</a:t>
            </a:r>
            <a:endParaRPr lang="ca-ES" sz="2000" i="1" dirty="0">
              <a:solidFill>
                <a:srgbClr val="3366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1484784"/>
            <a:ext cx="8229600" cy="2376264"/>
          </a:xfrm>
        </p:spPr>
        <p:txBody>
          <a:bodyPr/>
          <a:lstStyle/>
          <a:p>
            <a:pPr marL="0" indent="0" algn="just">
              <a:lnSpc>
                <a:spcPct val="80000"/>
              </a:lnSpc>
              <a:buNone/>
            </a:pPr>
            <a:endParaRPr lang="es-ES" sz="1600" dirty="0"/>
          </a:p>
          <a:p>
            <a:pPr algn="just">
              <a:lnSpc>
                <a:spcPct val="80000"/>
              </a:lnSpc>
              <a:buFontTx/>
              <a:buNone/>
            </a:pPr>
            <a:endParaRPr lang="es-ES" sz="2800" dirty="0"/>
          </a:p>
          <a:p>
            <a:pPr algn="just">
              <a:lnSpc>
                <a:spcPct val="80000"/>
              </a:lnSpc>
              <a:buFontTx/>
              <a:buNone/>
            </a:pPr>
            <a:endParaRPr lang="es-ES" sz="2800" dirty="0"/>
          </a:p>
          <a:p>
            <a:pPr algn="just">
              <a:lnSpc>
                <a:spcPct val="80000"/>
              </a:lnSpc>
              <a:buFontTx/>
              <a:buNone/>
            </a:pPr>
            <a:endParaRPr lang="es-ES" sz="2800" dirty="0"/>
          </a:p>
          <a:p>
            <a:pPr algn="just">
              <a:lnSpc>
                <a:spcPct val="80000"/>
              </a:lnSpc>
              <a:buFontTx/>
              <a:buNone/>
            </a:pPr>
            <a:endParaRPr lang="es-ES" sz="2800" dirty="0"/>
          </a:p>
          <a:p>
            <a:pPr algn="just">
              <a:lnSpc>
                <a:spcPct val="80000"/>
              </a:lnSpc>
              <a:buFontTx/>
              <a:buNone/>
            </a:pPr>
            <a:endParaRPr lang="es-ES" sz="2800" dirty="0"/>
          </a:p>
          <a:p>
            <a:pPr>
              <a:lnSpc>
                <a:spcPct val="80000"/>
              </a:lnSpc>
              <a:buFontTx/>
              <a:buNone/>
            </a:pPr>
            <a:endParaRPr lang="es-ES" sz="2800" dirty="0"/>
          </a:p>
          <a:p>
            <a:pPr>
              <a:lnSpc>
                <a:spcPct val="80000"/>
              </a:lnSpc>
              <a:buFontTx/>
              <a:buNone/>
            </a:pPr>
            <a:endParaRPr lang="es-ES" sz="2800" dirty="0"/>
          </a:p>
          <a:p>
            <a:pPr>
              <a:lnSpc>
                <a:spcPct val="80000"/>
              </a:lnSpc>
              <a:buFontTx/>
              <a:buNone/>
            </a:pPr>
            <a:endParaRPr lang="es-ES" sz="2800" dirty="0"/>
          </a:p>
          <a:p>
            <a:pPr>
              <a:lnSpc>
                <a:spcPct val="80000"/>
              </a:lnSpc>
              <a:buFontTx/>
              <a:buNone/>
            </a:pPr>
            <a:endParaRPr lang="ca-ES" sz="2800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7584" y="2492896"/>
            <a:ext cx="7584639" cy="939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8576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620688"/>
            <a:ext cx="8640763" cy="647353"/>
          </a:xfrm>
        </p:spPr>
        <p:txBody>
          <a:bodyPr/>
          <a:lstStyle/>
          <a:p>
            <a:pPr algn="ctr"/>
            <a:r>
              <a:rPr lang="ca-ES" sz="3200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Convocatòria única </a:t>
            </a:r>
            <a:r>
              <a:rPr lang="ca-ES" sz="3200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Intercanvis 2021/22</a:t>
            </a:r>
            <a:endParaRPr lang="ca-ES" sz="3200" dirty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1340768"/>
            <a:ext cx="8229600" cy="4929188"/>
          </a:xfrm>
        </p:spPr>
        <p:txBody>
          <a:bodyPr/>
          <a:lstStyle/>
          <a:p>
            <a:pPr marL="0" indent="0" algn="just">
              <a:lnSpc>
                <a:spcPct val="80000"/>
              </a:lnSpc>
              <a:buNone/>
            </a:pPr>
            <a:r>
              <a:rPr lang="es-ES" sz="2800" u="sng" dirty="0" err="1">
                <a:solidFill>
                  <a:schemeClr val="accent2"/>
                </a:solidFill>
                <a:latin typeface="Arial" pitchFamily="34" charset="0"/>
                <a:ea typeface="+mj-ea"/>
                <a:cs typeface="Arial" pitchFamily="34" charset="0"/>
              </a:rPr>
              <a:t>Calendari</a:t>
            </a:r>
            <a:endParaRPr lang="es-ES" sz="2800" u="sng" dirty="0">
              <a:solidFill>
                <a:schemeClr val="accent2"/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 marL="0" indent="0" algn="just">
              <a:lnSpc>
                <a:spcPct val="80000"/>
              </a:lnSpc>
              <a:buNone/>
            </a:pPr>
            <a:endParaRPr lang="es-ES" sz="1600" dirty="0"/>
          </a:p>
          <a:p>
            <a:pPr algn="just">
              <a:lnSpc>
                <a:spcPct val="80000"/>
              </a:lnSpc>
              <a:buFontTx/>
              <a:buNone/>
            </a:pPr>
            <a:endParaRPr lang="es-ES" sz="2800" dirty="0"/>
          </a:p>
          <a:p>
            <a:pPr algn="just">
              <a:lnSpc>
                <a:spcPct val="80000"/>
              </a:lnSpc>
              <a:buFontTx/>
              <a:buNone/>
            </a:pPr>
            <a:endParaRPr lang="es-ES" sz="2800" dirty="0"/>
          </a:p>
          <a:p>
            <a:pPr algn="just">
              <a:lnSpc>
                <a:spcPct val="80000"/>
              </a:lnSpc>
              <a:buFontTx/>
              <a:buNone/>
            </a:pPr>
            <a:endParaRPr lang="es-ES" sz="2800" dirty="0"/>
          </a:p>
          <a:p>
            <a:pPr algn="just">
              <a:lnSpc>
                <a:spcPct val="80000"/>
              </a:lnSpc>
              <a:buFontTx/>
              <a:buNone/>
            </a:pPr>
            <a:endParaRPr lang="es-ES" sz="2800" dirty="0"/>
          </a:p>
          <a:p>
            <a:pPr algn="just">
              <a:lnSpc>
                <a:spcPct val="80000"/>
              </a:lnSpc>
              <a:buFontTx/>
              <a:buNone/>
            </a:pPr>
            <a:endParaRPr lang="es-ES" sz="2800" dirty="0"/>
          </a:p>
          <a:p>
            <a:pPr>
              <a:lnSpc>
                <a:spcPct val="80000"/>
              </a:lnSpc>
              <a:buFontTx/>
              <a:buNone/>
            </a:pPr>
            <a:endParaRPr lang="es-ES" sz="2800" dirty="0"/>
          </a:p>
          <a:p>
            <a:pPr>
              <a:lnSpc>
                <a:spcPct val="80000"/>
              </a:lnSpc>
              <a:buFontTx/>
              <a:buNone/>
            </a:pPr>
            <a:endParaRPr lang="es-ES" sz="2800" dirty="0"/>
          </a:p>
          <a:p>
            <a:pPr>
              <a:lnSpc>
                <a:spcPct val="80000"/>
              </a:lnSpc>
              <a:buFontTx/>
              <a:buNone/>
            </a:pPr>
            <a:endParaRPr lang="es-ES" sz="2800" dirty="0"/>
          </a:p>
          <a:p>
            <a:pPr>
              <a:lnSpc>
                <a:spcPct val="80000"/>
              </a:lnSpc>
              <a:buFontTx/>
              <a:buNone/>
            </a:pPr>
            <a:endParaRPr lang="ca-ES" sz="2800" dirty="0"/>
          </a:p>
        </p:txBody>
      </p:sp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0172197"/>
              </p:ext>
            </p:extLst>
          </p:nvPr>
        </p:nvGraphicFramePr>
        <p:xfrm>
          <a:off x="323528" y="1772816"/>
          <a:ext cx="8568953" cy="4560782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28902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984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803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08713">
                <a:tc>
                  <a:txBody>
                    <a:bodyPr/>
                    <a:lstStyle/>
                    <a:p>
                      <a:pPr algn="ctr" fontAlgn="b"/>
                      <a:r>
                        <a:rPr lang="ca-ES" sz="1600" u="none" strike="noStrike" noProof="0" dirty="0">
                          <a:effectLst/>
                          <a:latin typeface="+mn-lt"/>
                        </a:rPr>
                        <a:t>període de sol·licitud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u="none" strike="noStrike" noProof="0" dirty="0" smtClean="0">
                          <a:effectLst/>
                          <a:latin typeface="+mn-lt"/>
                        </a:rPr>
                        <a:t>del 26 </a:t>
                      </a:r>
                      <a:r>
                        <a:rPr lang="es-ES" sz="1600" u="none" strike="noStrike" noProof="0" dirty="0" err="1" smtClean="0">
                          <a:effectLst/>
                          <a:latin typeface="+mn-lt"/>
                        </a:rPr>
                        <a:t>d'octubre</a:t>
                      </a:r>
                      <a:r>
                        <a:rPr lang="es-ES" sz="1600" u="none" strike="noStrike" noProof="0" dirty="0" smtClean="0">
                          <a:effectLst/>
                          <a:latin typeface="+mn-lt"/>
                        </a:rPr>
                        <a:t> al 9 de </a:t>
                      </a:r>
                      <a:r>
                        <a:rPr lang="es-ES" sz="1600" u="none" strike="noStrike" noProof="0" dirty="0" err="1" smtClean="0">
                          <a:effectLst/>
                          <a:latin typeface="+mn-lt"/>
                        </a:rPr>
                        <a:t>novembre</a:t>
                      </a:r>
                      <a:endParaRPr lang="ca-ES" sz="1600" u="none" strike="noStrike" noProof="0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a-ES" sz="1600" u="none" strike="noStrike" baseline="0" noProof="0" dirty="0" smtClean="0">
                          <a:effectLst/>
                          <a:latin typeface="+mn-lt"/>
                        </a:rPr>
                        <a:t> online a </a:t>
                      </a:r>
                      <a:r>
                        <a:rPr lang="ca-ES" sz="1600" u="sng" strike="noStrike" baseline="0" noProof="0" dirty="0" smtClean="0">
                          <a:effectLst/>
                          <a:latin typeface="+mn-lt"/>
                          <a:hlinkClick r:id="rId3" action="ppaction://hlinkfile"/>
                        </a:rPr>
                        <a:t>sia.uab.cat</a:t>
                      </a:r>
                      <a:r>
                        <a:rPr lang="ca-ES" sz="1600" u="sng" strike="noStrike" baseline="0" noProof="0" dirty="0" smtClean="0">
                          <a:effectLst/>
                          <a:latin typeface="+mn-lt"/>
                        </a:rPr>
                        <a:t> </a:t>
                      </a:r>
                    </a:p>
                    <a:p>
                      <a:pPr algn="ctr"/>
                      <a:r>
                        <a:rPr lang="ca-ES" sz="1600" b="1" dirty="0" smtClean="0">
                          <a:latin typeface="+mn-lt"/>
                        </a:rPr>
                        <a:t>Mobilitat i intercanvi</a:t>
                      </a:r>
                    </a:p>
                    <a:p>
                      <a:pPr algn="ctr"/>
                      <a:r>
                        <a:rPr lang="ca-ES" sz="1600" dirty="0" smtClean="0">
                          <a:latin typeface="+mn-lt"/>
                          <a:hlinkClick r:id="rId4"/>
                        </a:rPr>
                        <a:t>Sol·licitud i consulta d'intercanvi OUT (Estudiants Sortints)</a:t>
                      </a:r>
                      <a:r>
                        <a:rPr lang="ca-ES" sz="1600" dirty="0" smtClean="0">
                          <a:latin typeface="+mn-lt"/>
                        </a:rPr>
                        <a:t> </a:t>
                      </a:r>
                      <a:endParaRPr lang="ca-ES" sz="1600" u="sng" strike="noStrike" noProof="0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8713">
                <a:tc>
                  <a:txBody>
                    <a:bodyPr/>
                    <a:lstStyle/>
                    <a:p>
                      <a:pPr algn="ctr" fontAlgn="b"/>
                      <a:r>
                        <a:rPr lang="ca-ES" sz="1600" u="none" strike="noStrike" noProof="0" dirty="0" smtClean="0">
                          <a:effectLst/>
                          <a:latin typeface="+mn-lt"/>
                        </a:rPr>
                        <a:t>1a resolució </a:t>
                      </a:r>
                      <a:endParaRPr lang="ca-ES" sz="1600" u="none" strike="noStrike" noProof="0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a-ES" sz="1600" u="none" strike="noStrike" noProof="0" dirty="0" smtClean="0">
                          <a:effectLst/>
                          <a:latin typeface="+mn-lt"/>
                        </a:rPr>
                        <a:t>11 de desembre de 2020</a:t>
                      </a:r>
                      <a:endParaRPr lang="ca-ES" sz="1600" u="none" strike="noStrike" noProof="0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a-ES" sz="1600" u="none" strike="noStrike" noProof="0" dirty="0">
                          <a:effectLst/>
                          <a:latin typeface="+mn-lt"/>
                        </a:rPr>
                        <a:t>sigma i pàgina </a:t>
                      </a:r>
                      <a:r>
                        <a:rPr lang="ca-ES" sz="1600" u="none" strike="noStrike" noProof="0" dirty="0" smtClean="0">
                          <a:effectLst/>
                          <a:latin typeface="+mn-lt"/>
                        </a:rPr>
                        <a:t>web ARI</a:t>
                      </a:r>
                      <a:endParaRPr lang="ca-ES" sz="1600" u="none" strike="noStrike" noProof="0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8713">
                <a:tc>
                  <a:txBody>
                    <a:bodyPr/>
                    <a:lstStyle/>
                    <a:p>
                      <a:pPr algn="ctr" fontAlgn="b"/>
                      <a:r>
                        <a:rPr lang="ca-ES" sz="1600" u="none" strike="noStrike" noProof="0" dirty="0">
                          <a:effectLst/>
                          <a:latin typeface="+mn-lt"/>
                        </a:rPr>
                        <a:t>confirmació/no </a:t>
                      </a:r>
                      <a:r>
                        <a:rPr lang="ca-ES" sz="1600" u="none" strike="noStrike" noProof="0" dirty="0" err="1" smtClean="0">
                          <a:effectLst/>
                          <a:latin typeface="+mn-lt"/>
                        </a:rPr>
                        <a:t>confirm</a:t>
                      </a:r>
                      <a:r>
                        <a:rPr lang="ca-ES" sz="1600" u="none" strike="noStrike" noProof="0" dirty="0" smtClean="0">
                          <a:effectLst/>
                          <a:latin typeface="+mn-lt"/>
                        </a:rPr>
                        <a:t>. </a:t>
                      </a:r>
                      <a:r>
                        <a:rPr lang="ca-ES" sz="1600" u="none" strike="noStrike" noProof="0" dirty="0">
                          <a:effectLst/>
                          <a:latin typeface="+mn-lt"/>
                        </a:rPr>
                        <a:t>plaça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a-ES" sz="1600" u="none" strike="noStrike" noProof="0" dirty="0" smtClean="0">
                          <a:effectLst/>
                          <a:latin typeface="+mn-lt"/>
                        </a:rPr>
                        <a:t>12 al 18 de desembre de 2020</a:t>
                      </a:r>
                      <a:endParaRPr lang="ca-ES" sz="1600" u="none" strike="noStrike" noProof="0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a-ES" sz="1600" u="none" strike="noStrike" baseline="0" noProof="0" dirty="0" smtClean="0">
                          <a:effectLst/>
                          <a:latin typeface="+mn-lt"/>
                        </a:rPr>
                        <a:t>online a </a:t>
                      </a:r>
                      <a:r>
                        <a:rPr lang="ca-ES" sz="1600" u="sng" strike="noStrike" baseline="0" noProof="0" dirty="0" smtClean="0">
                          <a:effectLst/>
                          <a:latin typeface="+mn-lt"/>
                        </a:rPr>
                        <a:t>sia.uab.cat </a:t>
                      </a:r>
                      <a:endParaRPr lang="ca-ES" sz="1600" u="sng" strike="noStrike" noProof="0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8713">
                <a:tc>
                  <a:txBody>
                    <a:bodyPr/>
                    <a:lstStyle/>
                    <a:p>
                      <a:pPr algn="ctr" fontAlgn="b"/>
                      <a:endParaRPr lang="ca-ES" sz="1600" u="none" strike="noStrike" noProof="0" dirty="0" smtClean="0">
                        <a:effectLst/>
                        <a:latin typeface="+mn-lt"/>
                      </a:endParaRPr>
                    </a:p>
                    <a:p>
                      <a:pPr algn="ctr" fontAlgn="b"/>
                      <a:r>
                        <a:rPr lang="ca-ES" sz="1600" u="none" strike="noStrike" noProof="0" dirty="0" smtClean="0">
                          <a:effectLst/>
                          <a:latin typeface="+mn-lt"/>
                        </a:rPr>
                        <a:t>sol·licitud </a:t>
                      </a:r>
                      <a:r>
                        <a:rPr lang="ca-ES" sz="1600" u="none" strike="noStrike" noProof="0" dirty="0">
                          <a:effectLst/>
                          <a:latin typeface="+mn-lt"/>
                        </a:rPr>
                        <a:t>places </a:t>
                      </a:r>
                      <a:r>
                        <a:rPr lang="ca-ES" sz="1600" u="none" strike="noStrike" noProof="0" dirty="0" smtClean="0">
                          <a:effectLst/>
                          <a:latin typeface="+mn-lt"/>
                        </a:rPr>
                        <a:t>vacants</a:t>
                      </a:r>
                    </a:p>
                    <a:p>
                      <a:pPr algn="ctr" fontAlgn="b"/>
                      <a:endParaRPr lang="ca-ES" sz="1600" u="none" strike="noStrike" noProof="0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u="none" strike="noStrike" baseline="0" noProof="0" dirty="0" smtClean="0">
                          <a:effectLst/>
                          <a:latin typeface="+mn-lt"/>
                        </a:rPr>
                        <a:t>del 22 de desembre al 8 de </a:t>
                      </a:r>
                      <a:r>
                        <a:rPr lang="es-ES" sz="1600" u="none" strike="noStrike" baseline="0" noProof="0" dirty="0" err="1" smtClean="0">
                          <a:effectLst/>
                          <a:latin typeface="+mn-lt"/>
                        </a:rPr>
                        <a:t>gener</a:t>
                      </a:r>
                      <a:endParaRPr lang="ca-ES" sz="1600" u="none" strike="noStrike" noProof="0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a-ES" sz="1600" u="none" strike="noStrike" baseline="0" noProof="0" dirty="0" smtClean="0">
                          <a:effectLst/>
                          <a:latin typeface="+mn-lt"/>
                        </a:rPr>
                        <a:t>online a </a:t>
                      </a:r>
                      <a:r>
                        <a:rPr lang="ca-ES" sz="1600" u="sng" strike="noStrike" baseline="0" noProof="0" dirty="0" smtClean="0">
                          <a:effectLst/>
                          <a:latin typeface="+mn-lt"/>
                        </a:rPr>
                        <a:t>sia.uab.cat </a:t>
                      </a:r>
                      <a:endParaRPr lang="ca-ES" sz="1600" u="sng" strike="noStrike" noProof="0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08713">
                <a:tc>
                  <a:txBody>
                    <a:bodyPr/>
                    <a:lstStyle/>
                    <a:p>
                      <a:pPr algn="ctr" fontAlgn="b"/>
                      <a:r>
                        <a:rPr lang="ca-ES" sz="1600" u="none" strike="noStrike" noProof="0" dirty="0" smtClean="0">
                          <a:effectLst/>
                          <a:latin typeface="+mn-lt"/>
                        </a:rPr>
                        <a:t>2a</a:t>
                      </a:r>
                      <a:r>
                        <a:rPr lang="ca-ES" sz="1600" u="none" strike="noStrike" baseline="0" noProof="0" dirty="0" smtClean="0">
                          <a:effectLst/>
                          <a:latin typeface="+mn-lt"/>
                        </a:rPr>
                        <a:t> resoluci</a:t>
                      </a:r>
                      <a:r>
                        <a:rPr lang="ca-ES" sz="1600" u="none" strike="noStrike" noProof="0" dirty="0" smtClean="0">
                          <a:effectLst/>
                          <a:latin typeface="+mn-lt"/>
                        </a:rPr>
                        <a:t>ó </a:t>
                      </a:r>
                      <a:endParaRPr lang="ca-ES" sz="1600" u="none" strike="noStrike" noProof="0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a-ES" sz="1600" u="none" strike="noStrike" noProof="0" dirty="0" smtClean="0">
                          <a:effectLst/>
                          <a:latin typeface="+mn-lt"/>
                        </a:rPr>
                        <a:t>22 de </a:t>
                      </a:r>
                      <a:r>
                        <a:rPr lang="ca-ES" sz="1600" u="none" strike="noStrike" baseline="0" noProof="0" dirty="0" smtClean="0">
                          <a:effectLst/>
                          <a:latin typeface="+mn-lt"/>
                        </a:rPr>
                        <a:t>gener de 2021</a:t>
                      </a:r>
                      <a:endParaRPr lang="ca-ES" sz="1600" u="none" strike="noStrike" noProof="0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a-ES" sz="1600" u="none" strike="noStrike" noProof="0" dirty="0">
                          <a:effectLst/>
                          <a:latin typeface="+mn-lt"/>
                        </a:rPr>
                        <a:t>sigma i pàgina </a:t>
                      </a:r>
                      <a:r>
                        <a:rPr lang="ca-ES" sz="1600" u="none" strike="noStrike" noProof="0" dirty="0" smtClean="0">
                          <a:effectLst/>
                          <a:latin typeface="+mn-lt"/>
                        </a:rPr>
                        <a:t>web ARI</a:t>
                      </a:r>
                      <a:endParaRPr lang="ca-ES" sz="1600" u="none" strike="noStrike" noProof="0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08713">
                <a:tc>
                  <a:txBody>
                    <a:bodyPr/>
                    <a:lstStyle/>
                    <a:p>
                      <a:pPr algn="ctr" fontAlgn="b"/>
                      <a:r>
                        <a:rPr lang="ca-ES" sz="1600" u="none" strike="noStrike" noProof="0" dirty="0">
                          <a:effectLst/>
                          <a:latin typeface="+mn-lt"/>
                        </a:rPr>
                        <a:t>confirmació/no </a:t>
                      </a:r>
                      <a:r>
                        <a:rPr lang="ca-ES" sz="1600" u="none" strike="noStrike" noProof="0" dirty="0" err="1" smtClean="0">
                          <a:effectLst/>
                          <a:latin typeface="+mn-lt"/>
                        </a:rPr>
                        <a:t>confirm</a:t>
                      </a:r>
                      <a:r>
                        <a:rPr lang="ca-ES" sz="1600" u="none" strike="noStrike" noProof="0" dirty="0" smtClean="0">
                          <a:effectLst/>
                          <a:latin typeface="+mn-lt"/>
                        </a:rPr>
                        <a:t>. </a:t>
                      </a:r>
                      <a:r>
                        <a:rPr lang="ca-ES" sz="1600" u="none" strike="noStrike" noProof="0" dirty="0">
                          <a:effectLst/>
                          <a:latin typeface="+mn-lt"/>
                        </a:rPr>
                        <a:t>plaça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u="none" strike="noStrike" noProof="0" dirty="0" smtClean="0">
                          <a:effectLst/>
                          <a:latin typeface="+mn-lt"/>
                        </a:rPr>
                        <a:t>del 23 al 29 de </a:t>
                      </a:r>
                      <a:r>
                        <a:rPr lang="es-ES" sz="1600" u="none" strike="noStrike" noProof="0" dirty="0" err="1" smtClean="0">
                          <a:effectLst/>
                          <a:latin typeface="+mn-lt"/>
                        </a:rPr>
                        <a:t>gener</a:t>
                      </a:r>
                      <a:r>
                        <a:rPr lang="es-ES" sz="1600" u="none" strike="noStrike" noProof="0" dirty="0" smtClean="0">
                          <a:effectLst/>
                          <a:latin typeface="+mn-lt"/>
                        </a:rPr>
                        <a:t>  de 2021</a:t>
                      </a:r>
                      <a:endParaRPr lang="ca-ES" sz="1600" u="none" strike="noStrike" noProof="0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a-ES" sz="1600" u="none" strike="noStrike" baseline="0" noProof="0" dirty="0" smtClean="0">
                          <a:effectLst/>
                          <a:latin typeface="+mn-lt"/>
                        </a:rPr>
                        <a:t>online a </a:t>
                      </a:r>
                      <a:r>
                        <a:rPr lang="ca-ES" sz="1600" u="sng" strike="noStrike" baseline="0" noProof="0" dirty="0" smtClean="0">
                          <a:effectLst/>
                          <a:latin typeface="+mn-lt"/>
                        </a:rPr>
                        <a:t>sia.uab.cat </a:t>
                      </a:r>
                      <a:endParaRPr lang="ca-ES" sz="1600" u="sng" strike="noStrike" noProof="0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54187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1115616" y="620688"/>
            <a:ext cx="7772400" cy="791815"/>
          </a:xfrm>
        </p:spPr>
        <p:txBody>
          <a:bodyPr/>
          <a:lstStyle/>
          <a:p>
            <a:pPr algn="ctr"/>
            <a:r>
              <a:rPr lang="ca-ES" sz="3200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Requisits per participar</a:t>
            </a:r>
            <a:r>
              <a:rPr lang="ca-ES" sz="4000" dirty="0">
                <a:solidFill>
                  <a:schemeClr val="accent2"/>
                </a:solidFill>
              </a:rPr>
              <a:t/>
            </a:r>
            <a:br>
              <a:rPr lang="ca-ES" sz="4000" dirty="0">
                <a:solidFill>
                  <a:schemeClr val="accent2"/>
                </a:solidFill>
              </a:rPr>
            </a:br>
            <a:r>
              <a:rPr lang="es-ES" sz="4000" dirty="0">
                <a:solidFill>
                  <a:schemeClr val="accent2"/>
                </a:solidFill>
              </a:rPr>
              <a:t/>
            </a:r>
            <a:br>
              <a:rPr lang="es-ES" sz="4000" dirty="0">
                <a:solidFill>
                  <a:schemeClr val="accent2"/>
                </a:solidFill>
              </a:rPr>
            </a:br>
            <a:endParaRPr lang="es-ES" sz="4000" dirty="0">
              <a:solidFill>
                <a:schemeClr val="accent2"/>
              </a:solidFill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340768"/>
            <a:ext cx="7772400" cy="4968552"/>
          </a:xfrm>
        </p:spPr>
        <p:txBody>
          <a:bodyPr/>
          <a:lstStyle/>
          <a:p>
            <a:r>
              <a:rPr lang="ca-ES" sz="2400" b="1" dirty="0">
                <a:latin typeface="Arial" pitchFamily="34" charset="0"/>
                <a:cs typeface="Arial" pitchFamily="34" charset="0"/>
              </a:rPr>
              <a:t>Requisits generals</a:t>
            </a:r>
            <a:r>
              <a:rPr lang="ca-ES" sz="2400" b="1" dirty="0" smtClean="0">
                <a:latin typeface="Arial" pitchFamily="34" charset="0"/>
                <a:cs typeface="Arial" pitchFamily="34" charset="0"/>
              </a:rPr>
              <a:t>:</a:t>
            </a:r>
            <a:br>
              <a:rPr lang="ca-ES" sz="2400" b="1" dirty="0" smtClean="0">
                <a:latin typeface="Arial" pitchFamily="34" charset="0"/>
                <a:cs typeface="Arial" pitchFamily="34" charset="0"/>
              </a:rPr>
            </a:br>
            <a:endParaRPr lang="ca-ES" sz="2400" b="1" dirty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ca-ES" sz="2200" dirty="0">
                <a:latin typeface="Arial" pitchFamily="34" charset="0"/>
                <a:cs typeface="Arial" pitchFamily="34" charset="0"/>
              </a:rPr>
              <a:t>Estar </a:t>
            </a:r>
            <a:r>
              <a:rPr lang="ca-ES" sz="2200" dirty="0" smtClean="0">
                <a:latin typeface="Arial" pitchFamily="34" charset="0"/>
                <a:cs typeface="Arial" pitchFamily="34" charset="0"/>
              </a:rPr>
              <a:t>matriculat/</a:t>
            </a:r>
            <a:r>
              <a:rPr lang="ca-ES" sz="2200" dirty="0" err="1" smtClean="0">
                <a:latin typeface="Arial" pitchFamily="34" charset="0"/>
                <a:cs typeface="Arial" pitchFamily="34" charset="0"/>
              </a:rPr>
              <a:t>ada</a:t>
            </a:r>
            <a:r>
              <a:rPr lang="ca-E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a-ES" sz="2200" dirty="0">
                <a:latin typeface="Arial" pitchFamily="34" charset="0"/>
                <a:cs typeface="Arial" pitchFamily="34" charset="0"/>
              </a:rPr>
              <a:t>en estudis oficials a la UAB el curs </a:t>
            </a:r>
            <a:r>
              <a:rPr lang="ca-ES" sz="2200" dirty="0" smtClean="0">
                <a:latin typeface="Arial" pitchFamily="34" charset="0"/>
                <a:cs typeface="Arial" pitchFamily="34" charset="0"/>
              </a:rPr>
              <a:t>2020/21 </a:t>
            </a:r>
            <a:r>
              <a:rPr lang="ca-ES" sz="2200" dirty="0">
                <a:latin typeface="Arial" pitchFamily="34" charset="0"/>
                <a:cs typeface="Arial" pitchFamily="34" charset="0"/>
              </a:rPr>
              <a:t>i estar-ho també durant el </a:t>
            </a:r>
            <a:r>
              <a:rPr lang="ca-ES" sz="2200" dirty="0" smtClean="0">
                <a:latin typeface="Arial" pitchFamily="34" charset="0"/>
                <a:cs typeface="Arial" pitchFamily="34" charset="0"/>
              </a:rPr>
              <a:t>2021/22</a:t>
            </a:r>
            <a:endParaRPr lang="ca-ES" sz="2200" dirty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ca-ES" sz="2200" dirty="0">
                <a:latin typeface="Arial" pitchFamily="34" charset="0"/>
                <a:cs typeface="Arial" pitchFamily="34" charset="0"/>
              </a:rPr>
              <a:t>Haver superat un mínim de 60 crèdits en el moment de realitzar la </a:t>
            </a:r>
            <a:r>
              <a:rPr lang="ca-ES" sz="2200" dirty="0" smtClean="0">
                <a:latin typeface="Arial" pitchFamily="34" charset="0"/>
                <a:cs typeface="Arial" pitchFamily="34" charset="0"/>
              </a:rPr>
              <a:t>sol·licitud</a:t>
            </a:r>
            <a:endParaRPr lang="ca-ES" sz="2200" dirty="0">
              <a:latin typeface="Arial" pitchFamily="34" charset="0"/>
              <a:cs typeface="Arial" pitchFamily="34" charset="0"/>
            </a:endParaRPr>
          </a:p>
          <a:p>
            <a:pPr marL="457200" lvl="1" indent="0">
              <a:buNone/>
            </a:pPr>
            <a:endParaRPr lang="ca-ES" sz="2200" dirty="0">
              <a:latin typeface="Arial" pitchFamily="34" charset="0"/>
              <a:cs typeface="Arial" pitchFamily="34" charset="0"/>
            </a:endParaRPr>
          </a:p>
          <a:p>
            <a:r>
              <a:rPr lang="ca-ES" sz="2400" b="1" dirty="0" smtClean="0">
                <a:latin typeface="Arial" pitchFamily="34" charset="0"/>
                <a:cs typeface="Arial" pitchFamily="34" charset="0"/>
              </a:rPr>
              <a:t>Requisits </a:t>
            </a:r>
            <a:r>
              <a:rPr lang="ca-ES" sz="2400" b="1" dirty="0">
                <a:latin typeface="Arial" pitchFamily="34" charset="0"/>
                <a:cs typeface="Arial" pitchFamily="34" charset="0"/>
              </a:rPr>
              <a:t>específics del </a:t>
            </a:r>
            <a:r>
              <a:rPr lang="ca-ES" sz="2400" b="1" dirty="0" smtClean="0">
                <a:latin typeface="Arial" pitchFamily="34" charset="0"/>
                <a:cs typeface="Arial" pitchFamily="34" charset="0"/>
              </a:rPr>
              <a:t>centre/titulació:</a:t>
            </a:r>
            <a:endParaRPr lang="es-ES" b="1" dirty="0"/>
          </a:p>
          <a:p>
            <a:pPr marL="457200" lvl="1" indent="0">
              <a:buNone/>
            </a:pPr>
            <a:endParaRPr lang="es-ES" dirty="0"/>
          </a:p>
        </p:txBody>
      </p:sp>
      <p:sp>
        <p:nvSpPr>
          <p:cNvPr id="2" name="1 Rectángulo"/>
          <p:cNvSpPr/>
          <p:nvPr/>
        </p:nvSpPr>
        <p:spPr>
          <a:xfrm>
            <a:off x="1844824" y="5585579"/>
            <a:ext cx="545435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ca-ES" sz="1600" i="1" dirty="0">
                <a:solidFill>
                  <a:prstClr val="black"/>
                </a:solidFill>
              </a:rPr>
              <a:t>* Les condicions s’han de complir a data juliol </a:t>
            </a:r>
            <a:r>
              <a:rPr lang="ca-ES" sz="1600" i="1" dirty="0" smtClean="0">
                <a:solidFill>
                  <a:prstClr val="black"/>
                </a:solidFill>
              </a:rPr>
              <a:t>2021</a:t>
            </a:r>
            <a:endParaRPr lang="ca-ES" sz="1600" i="1" dirty="0">
              <a:solidFill>
                <a:prstClr val="black"/>
              </a:solidFill>
            </a:endParaRPr>
          </a:p>
        </p:txBody>
      </p:sp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5117824"/>
              </p:ext>
            </p:extLst>
          </p:nvPr>
        </p:nvGraphicFramePr>
        <p:xfrm>
          <a:off x="1275804" y="4653136"/>
          <a:ext cx="6096000" cy="7366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s-ES" dirty="0" err="1" smtClean="0"/>
                        <a:t>Estudis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err="1" smtClean="0"/>
                        <a:t>Requisits</a:t>
                      </a:r>
                      <a:endParaRPr lang="es-E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 dirty="0" err="1" smtClean="0"/>
                        <a:t>Fisioteràpia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err="1" smtClean="0"/>
                        <a:t>Tenir</a:t>
                      </a:r>
                      <a:r>
                        <a:rPr lang="es-ES" baseline="0" dirty="0" smtClean="0"/>
                        <a:t> </a:t>
                      </a:r>
                      <a:r>
                        <a:rPr lang="es-ES" baseline="0" dirty="0" err="1" smtClean="0"/>
                        <a:t>fins</a:t>
                      </a:r>
                      <a:r>
                        <a:rPr lang="es-ES" baseline="0" smtClean="0"/>
                        <a:t> 3r </a:t>
                      </a:r>
                      <a:r>
                        <a:rPr lang="es-ES" baseline="0" dirty="0" err="1" smtClean="0"/>
                        <a:t>tot</a:t>
                      </a:r>
                      <a:r>
                        <a:rPr lang="es-ES" baseline="0" dirty="0" smtClean="0"/>
                        <a:t> </a:t>
                      </a:r>
                      <a:r>
                        <a:rPr lang="es-ES" baseline="0" dirty="0" err="1" smtClean="0"/>
                        <a:t>superat</a:t>
                      </a:r>
                      <a:r>
                        <a:rPr lang="es-ES" baseline="0" dirty="0" smtClean="0"/>
                        <a:t> *</a:t>
                      </a:r>
                      <a:endParaRPr lang="es-E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34670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692696"/>
            <a:ext cx="7772400" cy="648072"/>
          </a:xfrm>
        </p:spPr>
        <p:txBody>
          <a:bodyPr/>
          <a:lstStyle/>
          <a:p>
            <a:pPr algn="ctr"/>
            <a:r>
              <a:rPr lang="ca-ES" sz="3200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Presentació de sol·licituds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503548" y="1484784"/>
            <a:ext cx="8136904" cy="4344516"/>
          </a:xfrm>
        </p:spPr>
        <p:txBody>
          <a:bodyPr/>
          <a:lstStyle/>
          <a:p>
            <a:pPr lvl="1" algn="just"/>
            <a:r>
              <a:rPr lang="ca-ES" sz="2500" dirty="0">
                <a:latin typeface="Arial" pitchFamily="34" charset="0"/>
                <a:cs typeface="Arial" pitchFamily="34" charset="0"/>
              </a:rPr>
              <a:t>Cada estudiant pot presentar una sol·licitud per realitzar un </a:t>
            </a:r>
            <a:r>
              <a:rPr lang="ca-ES" sz="2500" dirty="0" smtClean="0">
                <a:latin typeface="Arial" pitchFamily="34" charset="0"/>
                <a:cs typeface="Arial" pitchFamily="34" charset="0"/>
              </a:rPr>
              <a:t>intercanvi</a:t>
            </a:r>
          </a:p>
          <a:p>
            <a:pPr marL="457200" lvl="1" indent="0" algn="just">
              <a:buNone/>
            </a:pPr>
            <a:endParaRPr lang="ca-ES" sz="2500" dirty="0">
              <a:latin typeface="Arial" pitchFamily="34" charset="0"/>
              <a:cs typeface="Arial" pitchFamily="34" charset="0"/>
            </a:endParaRPr>
          </a:p>
          <a:p>
            <a:pPr lvl="1" algn="just"/>
            <a:r>
              <a:rPr lang="ca-ES" sz="2500" dirty="0">
                <a:latin typeface="Arial" pitchFamily="34" charset="0"/>
                <a:cs typeface="Arial" pitchFamily="34" charset="0"/>
              </a:rPr>
              <a:t>Es poden triar fins a un màxim de 8 </a:t>
            </a:r>
            <a:r>
              <a:rPr lang="ca-ES" sz="2500" dirty="0" smtClean="0">
                <a:latin typeface="Arial" pitchFamily="34" charset="0"/>
                <a:cs typeface="Arial" pitchFamily="34" charset="0"/>
              </a:rPr>
              <a:t>destinacions</a:t>
            </a:r>
          </a:p>
          <a:p>
            <a:pPr marL="457200" lvl="1" indent="0" algn="just">
              <a:buNone/>
            </a:pPr>
            <a:endParaRPr lang="ca-ES" sz="2500" dirty="0">
              <a:latin typeface="Arial" pitchFamily="34" charset="0"/>
              <a:cs typeface="Arial" pitchFamily="34" charset="0"/>
            </a:endParaRPr>
          </a:p>
          <a:p>
            <a:pPr lvl="1" algn="just"/>
            <a:r>
              <a:rPr lang="ca-ES" sz="2500" dirty="0">
                <a:latin typeface="Arial" pitchFamily="34" charset="0"/>
                <a:cs typeface="Arial" pitchFamily="34" charset="0"/>
              </a:rPr>
              <a:t>És important revisar el llistat de </a:t>
            </a:r>
            <a:r>
              <a:rPr lang="ca-ES" sz="2500" dirty="0" smtClean="0">
                <a:latin typeface="Arial" pitchFamily="34" charset="0"/>
                <a:cs typeface="Arial" pitchFamily="34" charset="0"/>
              </a:rPr>
              <a:t>destinacions, poden haver observacions a sigma però també cal </a:t>
            </a:r>
            <a:r>
              <a:rPr lang="ca-ES" sz="2500" u="sng" dirty="0" smtClean="0">
                <a:latin typeface="Arial" pitchFamily="34" charset="0"/>
                <a:cs typeface="Arial" pitchFamily="34" charset="0"/>
              </a:rPr>
              <a:t>consultar les webs</a:t>
            </a:r>
            <a:r>
              <a:rPr lang="ca-ES" sz="2500" dirty="0" smtClean="0">
                <a:latin typeface="Arial" pitchFamily="34" charset="0"/>
                <a:cs typeface="Arial" pitchFamily="34" charset="0"/>
              </a:rPr>
              <a:t> per saber </a:t>
            </a:r>
            <a:r>
              <a:rPr lang="ca-ES" sz="2500" dirty="0">
                <a:latin typeface="Arial" pitchFamily="34" charset="0"/>
                <a:cs typeface="Arial" pitchFamily="34" charset="0"/>
              </a:rPr>
              <a:t>quins són els requisits </a:t>
            </a:r>
            <a:r>
              <a:rPr lang="ca-ES" sz="2500" dirty="0" smtClean="0">
                <a:latin typeface="Arial" pitchFamily="34" charset="0"/>
                <a:cs typeface="Arial" pitchFamily="34" charset="0"/>
              </a:rPr>
              <a:t>de les universitats de destí</a:t>
            </a:r>
            <a:endParaRPr lang="ca-ES" sz="2500" dirty="0">
              <a:latin typeface="Arial" pitchFamily="34" charset="0"/>
              <a:cs typeface="Arial" pitchFamily="34" charset="0"/>
            </a:endParaRPr>
          </a:p>
          <a:p>
            <a:pPr lvl="1"/>
            <a:endParaRPr lang="ca-ES" sz="2500" dirty="0"/>
          </a:p>
          <a:p>
            <a:endParaRPr lang="es-ES" dirty="0"/>
          </a:p>
          <a:p>
            <a:pPr lvl="1"/>
            <a:endParaRPr lang="es-ES" dirty="0"/>
          </a:p>
          <a:p>
            <a:pPr lvl="1"/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13307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 bwMode="auto">
          <a:xfrm>
            <a:off x="5061456" y="4974844"/>
            <a:ext cx="3983917" cy="1079399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spAutoFit/>
          </a:bodyPr>
          <a:lstStyle/>
          <a:p>
            <a:pPr lvl="1">
              <a:lnSpc>
                <a:spcPct val="80000"/>
              </a:lnSpc>
              <a:buFontTx/>
              <a:buNone/>
            </a:pPr>
            <a:r>
              <a:rPr lang="es-ES" sz="16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Proves</a:t>
            </a:r>
            <a:r>
              <a:rPr lang="es-ES" sz="16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sz="16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d’Idiomes</a:t>
            </a:r>
            <a:r>
              <a:rPr lang="es-ES" sz="16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al Servei de Llengües UAB : </a:t>
            </a:r>
            <a:endParaRPr lang="es-ES" sz="16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lvl="1">
              <a:lnSpc>
                <a:spcPct val="80000"/>
              </a:lnSpc>
              <a:buFontTx/>
              <a:buNone/>
            </a:pPr>
            <a:endParaRPr lang="es-ES" sz="16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lvl="1">
              <a:lnSpc>
                <a:spcPct val="80000"/>
              </a:lnSpc>
              <a:buFontTx/>
              <a:buNone/>
            </a:pPr>
            <a:r>
              <a:rPr lang="es-ES" sz="1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Matrícula</a:t>
            </a:r>
            <a:r>
              <a:rPr lang="es-ES" sz="16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: del 9 al 20 </a:t>
            </a:r>
            <a:r>
              <a:rPr lang="es-ES" sz="16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d’octubre</a:t>
            </a:r>
            <a:endParaRPr lang="es-ES" sz="16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lvl="1">
              <a:lnSpc>
                <a:spcPct val="80000"/>
              </a:lnSpc>
              <a:buFontTx/>
              <a:buNone/>
            </a:pPr>
            <a:r>
              <a:rPr lang="es-ES" sz="16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Exàmens</a:t>
            </a:r>
            <a:r>
              <a:rPr lang="es-ES" sz="1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es-ES" sz="16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del 28/10 al 4/11</a:t>
            </a:r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260061" y="632917"/>
            <a:ext cx="8785313" cy="1728192"/>
          </a:xfrm>
        </p:spPr>
        <p:txBody>
          <a:bodyPr/>
          <a:lstStyle/>
          <a:p>
            <a:pPr algn="ctr">
              <a:lnSpc>
                <a:spcPct val="80000"/>
              </a:lnSpc>
            </a:pPr>
            <a:r>
              <a:rPr lang="ca-ES" sz="3200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Criteris de Selecció</a:t>
            </a:r>
            <a:br>
              <a:rPr lang="ca-ES" sz="3200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</a:br>
            <a:r>
              <a:rPr lang="ca-ES" sz="3200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ca-ES" sz="3200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</a:br>
            <a:r>
              <a:rPr lang="ca-ES" sz="2400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Nota de participació =  </a:t>
            </a:r>
            <a:r>
              <a:rPr lang="ca-ES" sz="2300" b="1" dirty="0" smtClean="0">
                <a:latin typeface="Arial" pitchFamily="34" charset="0"/>
                <a:cs typeface="Arial" pitchFamily="34" charset="0"/>
              </a:rPr>
              <a:t>Expedient </a:t>
            </a:r>
            <a:r>
              <a:rPr lang="ca-ES" sz="2300" b="1" dirty="0">
                <a:latin typeface="Arial" pitchFamily="34" charset="0"/>
                <a:cs typeface="Arial" pitchFamily="34" charset="0"/>
              </a:rPr>
              <a:t>acadèmic</a:t>
            </a:r>
            <a:br>
              <a:rPr lang="ca-ES" sz="2300" b="1" dirty="0">
                <a:latin typeface="Arial" pitchFamily="34" charset="0"/>
                <a:cs typeface="Arial" pitchFamily="34" charset="0"/>
              </a:rPr>
            </a:br>
            <a:r>
              <a:rPr lang="ca-ES" sz="2300" b="1" dirty="0" smtClean="0">
                <a:latin typeface="Arial" pitchFamily="34" charset="0"/>
                <a:cs typeface="Arial" pitchFamily="34" charset="0"/>
              </a:rPr>
              <a:t>                                      +</a:t>
            </a:r>
            <a:r>
              <a:rPr lang="ca-ES" sz="2300" b="1" dirty="0">
                <a:latin typeface="Arial" pitchFamily="34" charset="0"/>
                <a:cs typeface="Arial" pitchFamily="34" charset="0"/>
              </a:rPr>
              <a:t/>
            </a:r>
            <a:br>
              <a:rPr lang="ca-ES" sz="2300" b="1" dirty="0">
                <a:latin typeface="Arial" pitchFamily="34" charset="0"/>
                <a:cs typeface="Arial" pitchFamily="34" charset="0"/>
              </a:rPr>
            </a:br>
            <a:r>
              <a:rPr lang="ca-ES" sz="2300" b="1" dirty="0" smtClean="0">
                <a:latin typeface="Arial" pitchFamily="34" charset="0"/>
                <a:cs typeface="Arial" pitchFamily="34" charset="0"/>
              </a:rPr>
              <a:t>                                                   Acreditació </a:t>
            </a:r>
            <a:r>
              <a:rPr lang="ca-ES" sz="2300" b="1" dirty="0">
                <a:latin typeface="Arial" pitchFamily="34" charset="0"/>
                <a:cs typeface="Arial" pitchFamily="34" charset="0"/>
              </a:rPr>
              <a:t>del nivell d’idioma</a:t>
            </a:r>
            <a:br>
              <a:rPr lang="ca-ES" sz="2300" b="1" dirty="0">
                <a:latin typeface="Arial" pitchFamily="34" charset="0"/>
                <a:cs typeface="Arial" pitchFamily="34" charset="0"/>
              </a:rPr>
            </a:br>
            <a:r>
              <a:rPr lang="ca-ES" sz="2400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ca-ES" sz="2400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</a:br>
            <a:r>
              <a:rPr lang="ca-ES" sz="3200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ca-ES" sz="3200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</a:br>
            <a:r>
              <a:rPr lang="ca-ES" sz="3200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ca-ES" sz="3200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</a:br>
            <a:endParaRPr lang="ca-ES" sz="3200" dirty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260060" y="2348880"/>
            <a:ext cx="4746713" cy="3777281"/>
          </a:xfrm>
          <a:noFill/>
          <a:ln>
            <a:noFill/>
          </a:ln>
        </p:spPr>
        <p:txBody>
          <a:bodyPr/>
          <a:lstStyle/>
          <a:p>
            <a:pPr lvl="1" algn="ctr">
              <a:lnSpc>
                <a:spcPct val="80000"/>
              </a:lnSpc>
              <a:buFontTx/>
              <a:buNone/>
            </a:pPr>
            <a:endParaRPr lang="es-ES" sz="9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s-ES" sz="1500" b="1" dirty="0"/>
              <a:t>Certificats </a:t>
            </a:r>
            <a:r>
              <a:rPr lang="es-ES" sz="1500" b="1" dirty="0" err="1"/>
              <a:t>admesos</a:t>
            </a:r>
            <a:r>
              <a:rPr lang="es-ES" sz="1500" b="1" dirty="0"/>
              <a:t>: </a:t>
            </a:r>
          </a:p>
          <a:p>
            <a:pPr>
              <a:buFontTx/>
              <a:buChar char="-"/>
            </a:pPr>
            <a:r>
              <a:rPr lang="es-ES" sz="1500" dirty="0"/>
              <a:t>Serveis o centres de </a:t>
            </a:r>
            <a:r>
              <a:rPr lang="es-ES" sz="1500" dirty="0" err="1"/>
              <a:t>llengües</a:t>
            </a:r>
            <a:r>
              <a:rPr lang="es-ES" sz="1500" dirty="0"/>
              <a:t> de les </a:t>
            </a:r>
            <a:r>
              <a:rPr lang="es-ES" sz="1500" dirty="0" err="1"/>
              <a:t>universitats</a:t>
            </a:r>
            <a:r>
              <a:rPr lang="es-ES" sz="1500" dirty="0"/>
              <a:t> </a:t>
            </a:r>
            <a:r>
              <a:rPr lang="es-ES" sz="1500" dirty="0" err="1"/>
              <a:t>públiques</a:t>
            </a:r>
            <a:r>
              <a:rPr lang="es-ES" sz="1500" dirty="0"/>
              <a:t> i de les </a:t>
            </a:r>
            <a:r>
              <a:rPr lang="es-ES" sz="1500" dirty="0" err="1"/>
              <a:t>universitats</a:t>
            </a:r>
            <a:r>
              <a:rPr lang="es-ES" sz="1500" dirty="0"/>
              <a:t> </a:t>
            </a:r>
            <a:r>
              <a:rPr lang="es-ES" sz="1500" dirty="0" err="1"/>
              <a:t>privades</a:t>
            </a:r>
            <a:r>
              <a:rPr lang="es-ES" sz="1500" dirty="0"/>
              <a:t> del sistema </a:t>
            </a:r>
            <a:r>
              <a:rPr lang="es-ES" sz="1500" dirty="0" err="1"/>
              <a:t>universitari</a:t>
            </a:r>
            <a:r>
              <a:rPr lang="es-ES" sz="1500" dirty="0"/>
              <a:t> </a:t>
            </a:r>
            <a:r>
              <a:rPr lang="es-ES" sz="1500" dirty="0" err="1" smtClean="0"/>
              <a:t>català</a:t>
            </a:r>
            <a:endParaRPr lang="es-ES" sz="1500" dirty="0"/>
          </a:p>
          <a:p>
            <a:pPr>
              <a:buFontTx/>
              <a:buChar char="-"/>
            </a:pPr>
            <a:r>
              <a:rPr lang="es-ES" sz="1500" dirty="0" err="1"/>
              <a:t>Escoles</a:t>
            </a:r>
            <a:r>
              <a:rPr lang="es-ES" sz="1500" dirty="0"/>
              <a:t> </a:t>
            </a:r>
            <a:r>
              <a:rPr lang="es-ES" sz="1500" dirty="0" err="1"/>
              <a:t>oficials</a:t>
            </a:r>
            <a:r>
              <a:rPr lang="es-ES" sz="1500" dirty="0"/>
              <a:t> </a:t>
            </a:r>
            <a:r>
              <a:rPr lang="es-ES" sz="1500" dirty="0" err="1" smtClean="0"/>
              <a:t>d’idiomes</a:t>
            </a:r>
            <a:endParaRPr lang="es-ES" sz="1500" dirty="0"/>
          </a:p>
          <a:p>
            <a:pPr>
              <a:buFontTx/>
              <a:buChar char="-"/>
            </a:pPr>
            <a:r>
              <a:rPr lang="es-ES" sz="1500" dirty="0" err="1"/>
              <a:t>Instituts</a:t>
            </a:r>
            <a:r>
              <a:rPr lang="es-ES" sz="1500" dirty="0"/>
              <a:t> </a:t>
            </a:r>
            <a:r>
              <a:rPr lang="es-ES" sz="1500" dirty="0" err="1"/>
              <a:t>dependents</a:t>
            </a:r>
            <a:r>
              <a:rPr lang="es-ES" sz="1500" dirty="0"/>
              <a:t> </a:t>
            </a:r>
            <a:r>
              <a:rPr lang="es-ES" sz="1500" dirty="0" err="1"/>
              <a:t>d’organismes</a:t>
            </a:r>
            <a:r>
              <a:rPr lang="es-ES" sz="1500" dirty="0"/>
              <a:t> </a:t>
            </a:r>
            <a:r>
              <a:rPr lang="es-ES" sz="1500" dirty="0" err="1"/>
              <a:t>oficials</a:t>
            </a:r>
            <a:r>
              <a:rPr lang="es-ES" sz="1500" dirty="0"/>
              <a:t> (British Council, Institut </a:t>
            </a:r>
            <a:r>
              <a:rPr lang="es-ES" sz="1500" dirty="0" err="1"/>
              <a:t>Français</a:t>
            </a:r>
            <a:r>
              <a:rPr lang="es-ES" sz="1500" dirty="0"/>
              <a:t>, Alliance </a:t>
            </a:r>
            <a:r>
              <a:rPr lang="es-ES" sz="1500" dirty="0" err="1"/>
              <a:t>Française</a:t>
            </a:r>
            <a:r>
              <a:rPr lang="es-ES" sz="1500" dirty="0"/>
              <a:t>, Goethe Institut, </a:t>
            </a:r>
            <a:r>
              <a:rPr lang="es-ES" sz="1500" dirty="0" err="1"/>
              <a:t>Istituto</a:t>
            </a:r>
            <a:r>
              <a:rPr lang="es-ES" sz="1500" dirty="0"/>
              <a:t> Italiano di Cultura, </a:t>
            </a:r>
            <a:r>
              <a:rPr lang="es-ES" sz="1500" dirty="0" err="1"/>
              <a:t>Instituo</a:t>
            </a:r>
            <a:r>
              <a:rPr lang="es-ES" sz="1500" dirty="0"/>
              <a:t> </a:t>
            </a:r>
            <a:r>
              <a:rPr lang="es-ES" sz="1500" dirty="0" err="1"/>
              <a:t>Camões</a:t>
            </a:r>
            <a:r>
              <a:rPr lang="es-ES" sz="1500" dirty="0"/>
              <a:t>, Institut </a:t>
            </a:r>
            <a:r>
              <a:rPr lang="es-ES" sz="1500" dirty="0" err="1"/>
              <a:t>Confuci</a:t>
            </a:r>
            <a:r>
              <a:rPr lang="es-ES" sz="1500" dirty="0"/>
              <a:t>, etc.)</a:t>
            </a:r>
          </a:p>
          <a:p>
            <a:pPr lvl="1" algn="ctr">
              <a:lnSpc>
                <a:spcPct val="80000"/>
              </a:lnSpc>
              <a:buNone/>
            </a:pPr>
            <a:endParaRPr lang="ca-ES" sz="1800" i="1" dirty="0">
              <a:hlinkClick r:id="rId3"/>
            </a:endParaRPr>
          </a:p>
          <a:p>
            <a:pPr lvl="1" algn="ctr">
              <a:lnSpc>
                <a:spcPct val="80000"/>
              </a:lnSpc>
              <a:buFontTx/>
              <a:buNone/>
            </a:pPr>
            <a:endParaRPr lang="ca-ES" sz="1800" b="1" u="sng" dirty="0">
              <a:solidFill>
                <a:srgbClr val="3333FF"/>
              </a:solidFill>
              <a:latin typeface="Arial" pitchFamily="34" charset="0"/>
              <a:cs typeface="Arial" pitchFamily="34" charset="0"/>
            </a:endParaRPr>
          </a:p>
          <a:p>
            <a:pPr lvl="1" algn="ctr">
              <a:lnSpc>
                <a:spcPct val="80000"/>
              </a:lnSpc>
              <a:buFontTx/>
              <a:buNone/>
            </a:pPr>
            <a:endParaRPr lang="es-ES" sz="2000" dirty="0">
              <a:latin typeface="Arial" pitchFamily="34" charset="0"/>
              <a:cs typeface="Arial" pitchFamily="34" charset="0"/>
            </a:endParaRPr>
          </a:p>
          <a:p>
            <a:pPr lvl="1">
              <a:lnSpc>
                <a:spcPct val="80000"/>
              </a:lnSpc>
              <a:buFontTx/>
              <a:buNone/>
            </a:pPr>
            <a:endParaRPr lang="es-ES" sz="2000" b="1" dirty="0">
              <a:latin typeface="Arial" pitchFamily="34" charset="0"/>
              <a:cs typeface="Arial" pitchFamily="34" charset="0"/>
            </a:endParaRPr>
          </a:p>
          <a:p>
            <a:pPr lvl="1">
              <a:lnSpc>
                <a:spcPct val="80000"/>
              </a:lnSpc>
              <a:buFontTx/>
              <a:buNone/>
            </a:pPr>
            <a:r>
              <a:rPr lang="es-ES" sz="1800" dirty="0"/>
              <a:t>		</a:t>
            </a:r>
            <a:endParaRPr lang="ca-ES" sz="1800" dirty="0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5006775" y="2204864"/>
            <a:ext cx="4038600" cy="2422169"/>
          </a:xfrm>
        </p:spPr>
        <p:txBody>
          <a:bodyPr/>
          <a:lstStyle/>
          <a:p>
            <a:pPr marL="0" indent="0">
              <a:buNone/>
            </a:pPr>
            <a:endParaRPr lang="es-ES" sz="1500" b="1" dirty="0" smtClean="0"/>
          </a:p>
          <a:p>
            <a:pPr lvl="1">
              <a:lnSpc>
                <a:spcPct val="80000"/>
              </a:lnSpc>
              <a:buFontTx/>
              <a:buNone/>
            </a:pPr>
            <a:endParaRPr lang="ca-ES" sz="1800" dirty="0" smtClean="0">
              <a:solidFill>
                <a:srgbClr val="3333FF"/>
              </a:solidFill>
              <a:latin typeface="Arial" pitchFamily="34" charset="0"/>
              <a:cs typeface="Arial" pitchFamily="34" charset="0"/>
            </a:endParaRPr>
          </a:p>
          <a:p>
            <a:pPr lvl="1">
              <a:lnSpc>
                <a:spcPct val="80000"/>
              </a:lnSpc>
              <a:buFontTx/>
              <a:buNone/>
            </a:pPr>
            <a:r>
              <a:rPr lang="ca-ES" sz="1600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S’ha </a:t>
            </a:r>
            <a:r>
              <a:rPr lang="ca-ES" sz="1600" dirty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de lliurar </a:t>
            </a:r>
            <a:r>
              <a:rPr lang="ca-ES" sz="1600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original + fotocòpia a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a-ES" sz="1600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la Gestió Acadèmica o UD mentre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a-ES" sz="1600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estigui obert el </a:t>
            </a:r>
            <a:r>
              <a:rPr lang="ca-ES" sz="1600" dirty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període </a:t>
            </a:r>
            <a:r>
              <a:rPr lang="ca-ES" sz="1600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de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a-ES" sz="1600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sol·licitud</a:t>
            </a:r>
          </a:p>
          <a:p>
            <a:pPr lvl="1">
              <a:lnSpc>
                <a:spcPct val="80000"/>
              </a:lnSpc>
              <a:buFontTx/>
              <a:buNone/>
            </a:pPr>
            <a:endParaRPr lang="ca-ES" sz="1600" dirty="0">
              <a:solidFill>
                <a:srgbClr val="3333FF"/>
              </a:solidFill>
              <a:latin typeface="Arial" pitchFamily="34" charset="0"/>
              <a:cs typeface="Arial" pitchFamily="34" charset="0"/>
            </a:endParaRPr>
          </a:p>
          <a:p>
            <a:pPr lvl="1">
              <a:lnSpc>
                <a:spcPct val="80000"/>
              </a:lnSpc>
              <a:buFontTx/>
              <a:buNone/>
            </a:pPr>
            <a:r>
              <a:rPr lang="ca-ES" sz="1600" dirty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ca-ES" sz="1600" b="1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Data </a:t>
            </a:r>
            <a:r>
              <a:rPr lang="ca-ES" sz="1600" b="1" dirty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límit </a:t>
            </a:r>
            <a:r>
              <a:rPr lang="ca-ES" sz="1600" b="1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ca-ES" sz="1600" b="1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09/11/2020</a:t>
            </a:r>
            <a:r>
              <a:rPr lang="ca-ES" sz="160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)</a:t>
            </a:r>
            <a:endParaRPr lang="ca-ES" sz="1600" dirty="0">
              <a:solidFill>
                <a:srgbClr val="3333FF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4744" y="5060432"/>
            <a:ext cx="4523532" cy="711247"/>
          </a:xfrm>
          <a:prstGeom prst="rect">
            <a:avLst/>
          </a:prstGeom>
        </p:spPr>
      </p:pic>
      <p:cxnSp>
        <p:nvCxnSpPr>
          <p:cNvPr id="8" name="Conector recto de flecha 7"/>
          <p:cNvCxnSpPr/>
          <p:nvPr/>
        </p:nvCxnSpPr>
        <p:spPr>
          <a:xfrm flipH="1">
            <a:off x="2627784" y="2361109"/>
            <a:ext cx="3096345" cy="27580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de flecha 12"/>
          <p:cNvCxnSpPr/>
          <p:nvPr/>
        </p:nvCxnSpPr>
        <p:spPr>
          <a:xfrm>
            <a:off x="5796136" y="2348085"/>
            <a:ext cx="720080" cy="3608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2519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1835696" y="620688"/>
            <a:ext cx="4820072" cy="792386"/>
          </a:xfrm>
        </p:spPr>
        <p:txBody>
          <a:bodyPr/>
          <a:lstStyle/>
          <a:p>
            <a:r>
              <a:rPr lang="ca-ES" sz="3200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Reconeixement d’estudis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395536" y="1484784"/>
            <a:ext cx="8496944" cy="4680520"/>
          </a:xfrm>
        </p:spPr>
        <p:txBody>
          <a:bodyPr/>
          <a:lstStyle/>
          <a:p>
            <a:pPr marL="0" indent="0">
              <a:buNone/>
            </a:pPr>
            <a:r>
              <a:rPr lang="ca-ES" sz="2400" dirty="0" smtClean="0"/>
              <a:t>Nombre de crèdits a </a:t>
            </a:r>
            <a:r>
              <a:rPr lang="ca-ES" sz="2400" b="1" dirty="0" smtClean="0"/>
              <a:t>matricular</a:t>
            </a:r>
            <a:r>
              <a:rPr lang="ca-ES" sz="2400" dirty="0" smtClean="0"/>
              <a:t>:</a:t>
            </a:r>
          </a:p>
          <a:p>
            <a:r>
              <a:rPr lang="ca-ES" sz="2400" dirty="0" smtClean="0"/>
              <a:t>Per a estades anuals: 	mínim 30 ECTS </a:t>
            </a:r>
          </a:p>
          <a:p>
            <a:r>
              <a:rPr lang="ca-ES" sz="2400" dirty="0" smtClean="0"/>
              <a:t>Per a estades semestrals: 	mínim 15 ECTS</a:t>
            </a:r>
          </a:p>
          <a:p>
            <a:pPr marL="0" indent="0">
              <a:buNone/>
            </a:pPr>
            <a:endParaRPr lang="ca-ES" sz="1800" dirty="0" smtClean="0"/>
          </a:p>
          <a:p>
            <a:pPr marL="0" indent="0">
              <a:buNone/>
            </a:pPr>
            <a:r>
              <a:rPr lang="ca-ES" sz="2400" dirty="0" smtClean="0"/>
              <a:t>Per poder cobrar l’ajut, un cop finalitzada l’estada s’han de </a:t>
            </a:r>
            <a:r>
              <a:rPr lang="ca-ES" sz="2400" b="1" dirty="0" smtClean="0"/>
              <a:t>superar </a:t>
            </a:r>
            <a:r>
              <a:rPr lang="ca-ES" sz="2400" dirty="0" smtClean="0"/>
              <a:t>com a mínim:</a:t>
            </a:r>
          </a:p>
          <a:p>
            <a:r>
              <a:rPr lang="ca-ES" sz="2400" dirty="0" smtClean="0"/>
              <a:t>20 ECTS (estades anuals)</a:t>
            </a:r>
          </a:p>
          <a:p>
            <a:r>
              <a:rPr lang="ca-ES" sz="2400" dirty="0" smtClean="0"/>
              <a:t>10 ECTS (estades semestrals)</a:t>
            </a:r>
          </a:p>
          <a:p>
            <a:pPr lvl="1">
              <a:lnSpc>
                <a:spcPct val="80000"/>
              </a:lnSpc>
              <a:buFontTx/>
              <a:buNone/>
            </a:pPr>
            <a:endParaRPr lang="ca-ES" sz="2400" dirty="0">
              <a:latin typeface="Arial" pitchFamily="34" charset="0"/>
              <a:cs typeface="Arial" pitchFamily="34" charset="0"/>
            </a:endParaRPr>
          </a:p>
          <a:p>
            <a:pPr lvl="1">
              <a:lnSpc>
                <a:spcPct val="80000"/>
              </a:lnSpc>
              <a:buNone/>
            </a:pPr>
            <a:r>
              <a:rPr lang="ca-ES" sz="1800" i="1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* La no superació d’aquest nombre de crèdits implicarà la devolució de l’ajut.</a:t>
            </a:r>
          </a:p>
          <a:p>
            <a:pPr lvl="1">
              <a:lnSpc>
                <a:spcPct val="80000"/>
              </a:lnSpc>
              <a:buNone/>
            </a:pPr>
            <a:r>
              <a:rPr lang="ca-ES" sz="1800" i="1" dirty="0">
                <a:solidFill>
                  <a:schemeClr val="accent2"/>
                </a:solidFill>
                <a:latin typeface="Arial"/>
                <a:cs typeface="Arial"/>
              </a:rPr>
              <a:t>* Estada mínima 3 mesos, en cas contrari no hi ha reconeixement </a:t>
            </a:r>
            <a:r>
              <a:rPr lang="ca-ES" sz="1800" i="1" dirty="0" smtClean="0">
                <a:solidFill>
                  <a:schemeClr val="accent2"/>
                </a:solidFill>
                <a:latin typeface="Arial"/>
                <a:cs typeface="Arial"/>
              </a:rPr>
              <a:t>acadèmic ni </a:t>
            </a:r>
            <a:r>
              <a:rPr lang="ca-ES" sz="1800" i="1" dirty="0">
                <a:solidFill>
                  <a:schemeClr val="accent2"/>
                </a:solidFill>
                <a:latin typeface="Arial"/>
                <a:cs typeface="Arial"/>
              </a:rPr>
              <a:t>ajut econòmic.</a:t>
            </a:r>
          </a:p>
          <a:p>
            <a:pPr lvl="1">
              <a:lnSpc>
                <a:spcPct val="80000"/>
              </a:lnSpc>
            </a:pPr>
            <a:endParaRPr lang="ca-ES" sz="2400" dirty="0">
              <a:solidFill>
                <a:schemeClr val="accent2"/>
              </a:solidFill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221246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1835696" y="620688"/>
            <a:ext cx="4820072" cy="792386"/>
          </a:xfrm>
        </p:spPr>
        <p:txBody>
          <a:bodyPr/>
          <a:lstStyle/>
          <a:p>
            <a:r>
              <a:rPr lang="ca-ES" sz="3200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Reconeixement d’estudis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395536" y="1484784"/>
            <a:ext cx="8496944" cy="4680520"/>
          </a:xfrm>
        </p:spPr>
        <p:txBody>
          <a:bodyPr/>
          <a:lstStyle/>
          <a:p>
            <a:pPr marL="0" indent="0">
              <a:buNone/>
            </a:pPr>
            <a:endParaRPr lang="ca-ES" sz="1800" dirty="0" smtClean="0"/>
          </a:p>
          <a:p>
            <a:pPr lvl="1">
              <a:lnSpc>
                <a:spcPct val="80000"/>
              </a:lnSpc>
            </a:pPr>
            <a:endParaRPr lang="ca-ES" sz="2400" dirty="0">
              <a:solidFill>
                <a:schemeClr val="accent2"/>
              </a:solidFill>
              <a:cs typeface="Times New Roman"/>
            </a:endParaRPr>
          </a:p>
        </p:txBody>
      </p:sp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6070381"/>
              </p:ext>
            </p:extLst>
          </p:nvPr>
        </p:nvGraphicFramePr>
        <p:xfrm>
          <a:off x="457200" y="2044467"/>
          <a:ext cx="8229600" cy="2103120"/>
        </p:xfrm>
        <a:graphic>
          <a:graphicData uri="http://schemas.openxmlformats.org/drawingml/2006/table">
            <a:tbl>
              <a:tblPr/>
              <a:tblGrid>
                <a:gridCol w="1645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s-ES" dirty="0"/>
                        <a:t> 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b="1" dirty="0">
                          <a:effectLst/>
                        </a:rPr>
                        <a:t>Formació </a:t>
                      </a:r>
                      <a:r>
                        <a:rPr lang="es-ES" b="1" dirty="0" err="1">
                          <a:effectLst/>
                        </a:rPr>
                        <a:t>bàsica</a:t>
                      </a:r>
                      <a:endParaRPr lang="es-ES" dirty="0">
                        <a:effectLst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b="1" dirty="0" err="1">
                          <a:effectLst/>
                        </a:rPr>
                        <a:t>Obligatoris</a:t>
                      </a:r>
                      <a:r>
                        <a:rPr lang="es-ES" b="1" dirty="0">
                          <a:effectLst/>
                        </a:rPr>
                        <a:t> </a:t>
                      </a:r>
                      <a:endParaRPr lang="es-ES" dirty="0">
                        <a:effectLst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b="1">
                          <a:effectLst/>
                        </a:rPr>
                        <a:t>Optatius</a:t>
                      </a:r>
                      <a:endParaRPr lang="es-ES">
                        <a:effectLst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>
                          <a:effectLst/>
                        </a:rPr>
                        <a:t>Treball de Final de Grau</a:t>
                      </a:r>
                      <a:endParaRPr lang="pt-BR">
                        <a:effectLst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 dirty="0"/>
                        <a:t>1r </a:t>
                      </a:r>
                      <a:r>
                        <a:rPr lang="es-ES" dirty="0" err="1"/>
                        <a:t>curs</a:t>
                      </a:r>
                      <a:endParaRPr lang="es-ES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>
                          <a:effectLst/>
                        </a:rPr>
                        <a:t>48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>
                          <a:effectLst/>
                        </a:rPr>
                        <a:t>12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"/>
                        <a:t> 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"/>
                        <a:t> 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/>
                        <a:t>2n curs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>
                          <a:effectLst/>
                        </a:rPr>
                        <a:t>12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>
                          <a:effectLst/>
                        </a:rPr>
                        <a:t>48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"/>
                        <a:t> 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"/>
                        <a:t> 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/>
                        <a:t>3r curs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"/>
                        <a:t> 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>
                          <a:effectLst/>
                        </a:rPr>
                        <a:t>48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>
                          <a:effectLst/>
                        </a:rPr>
                        <a:t>12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"/>
                        <a:t> 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/>
                        <a:t>4t curs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/>
                        <a:t> 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>
                          <a:effectLst/>
                        </a:rPr>
                        <a:t>12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>
                          <a:effectLst/>
                        </a:rPr>
                        <a:t>36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>
                          <a:effectLst/>
                        </a:rPr>
                        <a:t>12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457200" y="2618973"/>
            <a:ext cx="210314" cy="477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ES" sz="7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altLang="es-E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2985299" y="1382129"/>
            <a:ext cx="2952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u="sng" dirty="0" smtClean="0"/>
              <a:t>Pla </a:t>
            </a:r>
            <a:r>
              <a:rPr lang="es-ES" b="1" u="sng" dirty="0" err="1" smtClean="0"/>
              <a:t>d’estudis</a:t>
            </a:r>
            <a:r>
              <a:rPr lang="es-ES" b="1" u="sng" dirty="0" smtClean="0"/>
              <a:t> </a:t>
            </a:r>
            <a:r>
              <a:rPr lang="es-ES" b="1" u="sng" dirty="0" err="1" smtClean="0"/>
              <a:t>Fisioteràpia</a:t>
            </a:r>
            <a:endParaRPr lang="es-ES" b="1" u="sng" dirty="0"/>
          </a:p>
        </p:txBody>
      </p:sp>
      <p:sp>
        <p:nvSpPr>
          <p:cNvPr id="5" name="4 CuadroTexto"/>
          <p:cNvSpPr txBox="1"/>
          <p:nvPr/>
        </p:nvSpPr>
        <p:spPr>
          <a:xfrm>
            <a:off x="3419872" y="4657360"/>
            <a:ext cx="14401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 err="1" smtClean="0"/>
              <a:t>Practicum</a:t>
            </a:r>
            <a:r>
              <a:rPr lang="es-ES" sz="1600" dirty="0" smtClean="0"/>
              <a:t> V</a:t>
            </a:r>
          </a:p>
          <a:p>
            <a:r>
              <a:rPr lang="es-ES" sz="1600" dirty="0" err="1" smtClean="0"/>
              <a:t>Practicum</a:t>
            </a:r>
            <a:r>
              <a:rPr lang="es-ES" sz="1600" dirty="0" smtClean="0"/>
              <a:t> VI</a:t>
            </a:r>
            <a:endParaRPr lang="es-ES" sz="1600" dirty="0"/>
          </a:p>
        </p:txBody>
      </p:sp>
      <p:cxnSp>
        <p:nvCxnSpPr>
          <p:cNvPr id="10" name="9 Conector recto de flecha"/>
          <p:cNvCxnSpPr/>
          <p:nvPr/>
        </p:nvCxnSpPr>
        <p:spPr>
          <a:xfrm flipH="1">
            <a:off x="4461463" y="4077072"/>
            <a:ext cx="110537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11 Conector recto de flecha"/>
          <p:cNvCxnSpPr/>
          <p:nvPr/>
        </p:nvCxnSpPr>
        <p:spPr>
          <a:xfrm>
            <a:off x="6156176" y="4221088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12 CuadroTexto"/>
          <p:cNvSpPr txBox="1"/>
          <p:nvPr/>
        </p:nvSpPr>
        <p:spPr>
          <a:xfrm>
            <a:off x="5301305" y="4657360"/>
            <a:ext cx="183402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600" dirty="0" err="1" smtClean="0"/>
              <a:t>Optatives</a:t>
            </a:r>
            <a:r>
              <a:rPr lang="es-ES" sz="1600" dirty="0" smtClean="0"/>
              <a:t> de 6 ECTS</a:t>
            </a:r>
          </a:p>
          <a:p>
            <a:r>
              <a:rPr lang="es-ES" sz="1600" dirty="0" err="1" smtClean="0"/>
              <a:t>Atenció</a:t>
            </a:r>
            <a:r>
              <a:rPr lang="es-ES" sz="1600" dirty="0" smtClean="0"/>
              <a:t> </a:t>
            </a:r>
            <a:r>
              <a:rPr lang="es-ES" sz="1600" dirty="0" err="1" smtClean="0"/>
              <a:t>menció</a:t>
            </a:r>
            <a:r>
              <a:rPr lang="es-ES" sz="1600" dirty="0"/>
              <a:t> </a:t>
            </a:r>
            <a:r>
              <a:rPr lang="es-ES" sz="1600" dirty="0" smtClean="0"/>
              <a:t>!</a:t>
            </a:r>
            <a:endParaRPr lang="es-ES" sz="1600" dirty="0"/>
          </a:p>
        </p:txBody>
      </p:sp>
    </p:spTree>
    <p:extLst>
      <p:ext uri="{BB962C8B-B14F-4D97-AF65-F5344CB8AC3E}">
        <p14:creationId xmlns:p14="http://schemas.microsoft.com/office/powerpoint/2010/main" val="3842580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Plantilla de prova">
  <a:themeElements>
    <a:clrScheme name="Ofici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ci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656</TotalTime>
  <Words>962</Words>
  <Application>Microsoft Office PowerPoint</Application>
  <PresentationFormat>Presentación en pantalla (4:3)</PresentationFormat>
  <Paragraphs>268</Paragraphs>
  <Slides>16</Slides>
  <Notes>11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21" baseType="lpstr">
      <vt:lpstr>Arial</vt:lpstr>
      <vt:lpstr>Calibri</vt:lpstr>
      <vt:lpstr>Times New Roman</vt:lpstr>
      <vt:lpstr>Wingdings</vt:lpstr>
      <vt:lpstr>1_Plantilla de prova</vt:lpstr>
      <vt:lpstr>Presentación de PowerPoint</vt:lpstr>
      <vt:lpstr>Destinacions Convocatòria única Destinacions ERASMUS</vt:lpstr>
      <vt:lpstr>Destinacions Convocatòria única Destinacions UAB Exchange programme</vt:lpstr>
      <vt:lpstr>Convocatòria única Intercanvis 2021/22</vt:lpstr>
      <vt:lpstr>Requisits per participar  </vt:lpstr>
      <vt:lpstr>Presentació de sol·licituds</vt:lpstr>
      <vt:lpstr>Criteris de Selecció  Nota de participació =  Expedient acadèmic                                       +                                                    Acreditació del nivell d’idioma    </vt:lpstr>
      <vt:lpstr>Reconeixement d’estudis</vt:lpstr>
      <vt:lpstr>Reconeixement d’estudis</vt:lpstr>
      <vt:lpstr>Dotació econòmica</vt:lpstr>
      <vt:lpstr>Dotació econòmica</vt:lpstr>
      <vt:lpstr>Dotació econòmica</vt:lpstr>
      <vt:lpstr>Programa SICUE    </vt:lpstr>
      <vt:lpstr>Destinacions SICUE </vt:lpstr>
      <vt:lpstr>Tota la informació a:</vt:lpstr>
      <vt:lpstr>Recordatori</vt:lpstr>
    </vt:vector>
  </TitlesOfParts>
  <Company>UAB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Maria Mercè Pi Palau</dc:creator>
  <cp:lastModifiedBy>Gestió Acadèmica de Medicina</cp:lastModifiedBy>
  <cp:revision>59</cp:revision>
  <cp:lastPrinted>2017-04-24T15:12:59Z</cp:lastPrinted>
  <dcterms:created xsi:type="dcterms:W3CDTF">2017-09-28T13:12:58Z</dcterms:created>
  <dcterms:modified xsi:type="dcterms:W3CDTF">2021-01-12T09:24:36Z</dcterms:modified>
  <cp:contentStatus/>
</cp:coreProperties>
</file>