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18184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0072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837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5318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244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0401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2467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27500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908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9872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434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3909D-3591-4FE4-97C1-460FA7EFC8CD}" type="datetimeFigureOut">
              <a:rPr lang="ca-ES" smtClean="0"/>
              <a:t>20/01/2019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975D0-4FD6-4F57-9EB3-716BD80FA80C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1290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392" y="405944"/>
            <a:ext cx="9530871" cy="6452055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1630392" y="86264"/>
            <a:ext cx="74963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a-ES" sz="2400" b="1" dirty="0" smtClean="0"/>
              <a:t>Eixos i línies estratègiques</a:t>
            </a:r>
            <a:endParaRPr lang="ca-ES" sz="2400" b="1" dirty="0"/>
          </a:p>
        </p:txBody>
      </p:sp>
    </p:spTree>
    <p:extLst>
      <p:ext uri="{BB962C8B-B14F-4D97-AF65-F5344CB8AC3E}">
        <p14:creationId xmlns:p14="http://schemas.microsoft.com/office/powerpoint/2010/main" val="204897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525456"/>
              </p:ext>
            </p:extLst>
          </p:nvPr>
        </p:nvGraphicFramePr>
        <p:xfrm>
          <a:off x="1542810" y="1661234"/>
          <a:ext cx="9240209" cy="2804160"/>
        </p:xfrm>
        <a:graphic>
          <a:graphicData uri="http://schemas.openxmlformats.org/drawingml/2006/table">
            <a:tbl>
              <a:tblPr/>
              <a:tblGrid>
                <a:gridCol w="1562086"/>
                <a:gridCol w="2534011"/>
                <a:gridCol w="5144112"/>
              </a:tblGrid>
              <a:tr h="2883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ca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EIX Recursos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a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797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Objectius generals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Objectiu operatiu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Augmentar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captació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recursos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captació de recursos - econòmics i no econòmics (</a:t>
                      </a:r>
                      <a:r>
                        <a:rPr lang="ca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p.e</a:t>
                      </a:r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foment de transferència de coneixement)-  a través de les accions realitzades en l'àmbit acadèmic per a potenciar, entre d'altres, les activitats de l'Escola de Doctorat, de l'ICE, del Servei de Llengües i del Servei d'Ocupabilitat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624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eficient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pressupost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transparència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Reduir les despeses de professorat del Servei de Llengües arran de baixes (jubilacions i excedències).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Transparentar l'execució del pressupost, elaborant  un model d'informe econòmic anual basat en criteris de comptabilitat analítica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624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Avaluar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viabilitat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econòmica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activitats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organitzades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l'ICE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 a  terme el control, el seguiment i el tancament pressupostari de les activitats i establir, si escau, reunions periòdiques de control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24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021009"/>
              </p:ext>
            </p:extLst>
          </p:nvPr>
        </p:nvGraphicFramePr>
        <p:xfrm>
          <a:off x="741871" y="931288"/>
          <a:ext cx="10627744" cy="5112362"/>
        </p:xfrm>
        <a:graphic>
          <a:graphicData uri="http://schemas.openxmlformats.org/drawingml/2006/table">
            <a:tbl>
              <a:tblPr/>
              <a:tblGrid>
                <a:gridCol w="1328468"/>
                <a:gridCol w="2777705"/>
                <a:gridCol w="6521571"/>
              </a:tblGrid>
              <a:tr h="127356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a-ES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EIX Entorn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a-E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Núm.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Objectius generals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a-E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Objectiu operatiu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5094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Consolidar els sistemes de gestió de la qualitat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Finalitzar el disseny dels sistemes interns de garantia de la qualitat de l'Escola de Doctorat, adaptar, implementar i revisar els </a:t>
                      </a:r>
                      <a:r>
                        <a:rPr lang="ca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SGIQs</a:t>
                      </a:r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dels centres docents i de la UAB, i elaborar l'informe AUDIT dels </a:t>
                      </a:r>
                      <a:r>
                        <a:rPr lang="ca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SGIQs</a:t>
                      </a:r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dels centres adscrits a la UAB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4853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Iniciar un programa d'auditoria de matrícula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980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Crear, actualitzar, ampliar i difondre les cartes de serveis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471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Incrementar la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satisfacció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dels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grups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d’interès</a:t>
                      </a: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Internacionalització dels programes de doctorat, fomentant les tesis amb menció internacional i les </a:t>
                      </a:r>
                      <a:r>
                        <a:rPr lang="ca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cotutel·les</a:t>
                      </a:r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tesi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471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Elaborar píndoles formatives de les novetats dels programes d'intercanvi i de suport als col·lectius internacionals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471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 a terme reunions sectorials / focus grups per a detectar necessitats de diferents grups d'interès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9425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Millorar el grau de satisfacció dels usuaris mitjançant: l'avaluació de les activitats organitzades, l'avaluació de la qualitat de les dades, l'avaluació de les eines de control i l'avaluació dels sistemes de validació de les mateixes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471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Analitzar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viabilitat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abast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unificació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sistemes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d'enquestes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la  i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recollida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satisfacció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037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Activar les Comissions d'Usuaris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749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Implantar el protocol de canvi de nom sentit - Estudiants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43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Millorar la visibilitat i l'impacte de la UAB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Augmentar la visibilitat i l'impacte de l'activitat de la UAB mitjançant: el </a:t>
                      </a:r>
                      <a:r>
                        <a:rPr lang="ca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redisseny</a:t>
                      </a:r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 format de la web de la UAB, l'actualització i traducció dels seus continguts a tres idiomes, el Campus Virtual, les xarxes socials o d'altres entorn de comunicació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4521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Potenciar la marca UAB mitjançant: l'oferta formativa en diferents entorns (</a:t>
                      </a:r>
                      <a:r>
                        <a:rPr lang="ca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p.e</a:t>
                      </a:r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MOOCS) i el manteniment de les aliances amb altres institucions i amb xarxes temàtiques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27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08338"/>
              </p:ext>
            </p:extLst>
          </p:nvPr>
        </p:nvGraphicFramePr>
        <p:xfrm>
          <a:off x="748487" y="307376"/>
          <a:ext cx="11104207" cy="4875712"/>
        </p:xfrm>
        <a:graphic>
          <a:graphicData uri="http://schemas.openxmlformats.org/drawingml/2006/table">
            <a:tbl>
              <a:tblPr/>
              <a:tblGrid>
                <a:gridCol w="856026"/>
                <a:gridCol w="3122762"/>
                <a:gridCol w="7125419"/>
              </a:tblGrid>
              <a:tr h="13924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EIX: </a:t>
                      </a:r>
                      <a:r>
                        <a:rPr lang="es-E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Innovació</a:t>
                      </a:r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es-E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creació</a:t>
                      </a:r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valor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Objectius generals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Objectiu operatiu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7848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Millorar els processos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Elaborar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mapes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processos i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desenvolupar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implantar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procediments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131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Revisar, modificar i incorporar accions de millora de processos, tenint en compte la veu dels usuaris, l'eficiència i els canvis normatius.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565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Adaptar la normativa de Graus  i Màsters a la nova arquitectura de titulacions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0564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Disminuir del temps de validació de les versions dels productes.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499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Altres accions planificades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56971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ca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Implantar i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desenvolupar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serveis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tecnològics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entorns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pt-BR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treball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Digitalització de processos i gestió electrònica dels expedients administratius (tesi doctorals, preinscripció, matrícula, avaluació docent,...) per tal que l'usuari es pugui adreçar a la UAB amb administració electrònica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848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Incorporar eines d'administració electrònica als processos existents per iniciar la gestió electrònica dels expedients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565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Millorar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les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eines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consulta i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planificació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docència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25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Definir i implementar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l'eina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 sistema de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 SGIQ-UAB i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centres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docents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848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Dotar-se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d'aplicacions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processos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següents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del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professorat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procés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d'avaluació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docent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8486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Substituir les aplicacions creades per a la gestió d'un centre per l'ús d'aplicacions corporatives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28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Altres accions planificades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085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077369"/>
              </p:ext>
            </p:extLst>
          </p:nvPr>
        </p:nvGraphicFramePr>
        <p:xfrm>
          <a:off x="586597" y="960794"/>
          <a:ext cx="11153955" cy="4646951"/>
        </p:xfrm>
        <a:graphic>
          <a:graphicData uri="http://schemas.openxmlformats.org/drawingml/2006/table">
            <a:tbl>
              <a:tblPr/>
              <a:tblGrid>
                <a:gridCol w="983411"/>
                <a:gridCol w="3062377"/>
                <a:gridCol w="7108167"/>
              </a:tblGrid>
              <a:tr h="142797">
                <a:tc gridSpan="3">
                  <a:txBody>
                    <a:bodyPr/>
                    <a:lstStyle/>
                    <a:p>
                      <a:pPr algn="l" fontAlgn="b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EIX: Desenvolupament i aprenentatge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95198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Objectius generals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Objectiu operatiu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8079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ca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Assegurar els mecanismes per al desenvolupament del personal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Revisar la RLT per tal de dotar, estabilitzar i consolidar les estructures amb els recursos necessaris per poder donar resposta a les necessitats del servei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26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Motivar al personal en la millora continua dels processos i per tant de la gestió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02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Mantenir i ampliar espais de participació i consulta en la presa de decisions.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1187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Dotar i aplicar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procediments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respondre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requeriments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processos i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Elaborar plans de formació adreçats a diferents col·lectius i de diferents temàtiques (afers acadèmics, qualitat docent, programació docent, terceres llengües, MOODLE, noves eines, qualitat i innovació docent,...)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118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Donar resposta a les noves necessitats de Suport administratiu i tècnic del campus envers les funcions de qualitat docent, per tal d’afavorir que la qualitat sigui l’eix vertebrador de la docència de la UAB. </a:t>
                      </a:r>
                      <a:br>
                        <a:rPr lang="ca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ca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559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Realitzar l'anàlisi de les càrregues de treball, i si escau, la revisió dels perfils que integren els serveis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262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Implantar el nou model organitzatiu de l'Àrea d'Afers Acadèmics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4987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Participar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la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definició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responsabilitats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funcions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comissions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qualitat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dels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centres i de la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comissió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qualitat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la UAB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352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Dotar i aplicar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procediments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respondre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requeriments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processos i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projectes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condicions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treball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Dur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terme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simulacre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anual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d'evacuació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confinament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2524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Traslladar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el SO 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nous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espais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pugui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acomplir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 normativa de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Seguretat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Higiene en el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treball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juntament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amb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la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</a:t>
                      </a: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d'Arquitectura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2183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Participar en l'elaboració del protocol d'emergències que afectin a col·lectius internacionals acollits a la UAB o a col·lectius de la UAB a l'estranger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4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7910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927</Words>
  <Application>Microsoft Office PowerPoint</Application>
  <PresentationFormat>Pantalla panoràmica</PresentationFormat>
  <Paragraphs>77</Paragraphs>
  <Slides>6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l'Office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María Paz Álvarez del Castillo</dc:creator>
  <cp:lastModifiedBy>María Paz Álvarez del Castillo</cp:lastModifiedBy>
  <cp:revision>3</cp:revision>
  <dcterms:created xsi:type="dcterms:W3CDTF">2019-01-20T09:28:54Z</dcterms:created>
  <dcterms:modified xsi:type="dcterms:W3CDTF">2019-01-20T09:52:39Z</dcterms:modified>
</cp:coreProperties>
</file>