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2" r:id="rId2"/>
    <p:sldMasterId id="2147483653" r:id="rId3"/>
    <p:sldMasterId id="2147483655" r:id="rId4"/>
    <p:sldMasterId id="2147483746" r:id="rId5"/>
    <p:sldMasterId id="2147483758" r:id="rId6"/>
  </p:sldMasterIdLst>
  <p:notesMasterIdLst>
    <p:notesMasterId r:id="rId39"/>
  </p:notesMasterIdLst>
  <p:handoutMasterIdLst>
    <p:handoutMasterId r:id="rId40"/>
  </p:handoutMasterIdLst>
  <p:sldIdLst>
    <p:sldId id="594" r:id="rId7"/>
    <p:sldId id="595" r:id="rId8"/>
    <p:sldId id="596" r:id="rId9"/>
    <p:sldId id="598" r:id="rId10"/>
    <p:sldId id="635" r:id="rId11"/>
    <p:sldId id="636" r:id="rId12"/>
    <p:sldId id="637" r:id="rId13"/>
    <p:sldId id="623" r:id="rId14"/>
    <p:sldId id="650" r:id="rId15"/>
    <p:sldId id="649" r:id="rId16"/>
    <p:sldId id="651" r:id="rId17"/>
    <p:sldId id="652" r:id="rId18"/>
    <p:sldId id="653" r:id="rId19"/>
    <p:sldId id="632" r:id="rId20"/>
    <p:sldId id="644" r:id="rId21"/>
    <p:sldId id="645" r:id="rId22"/>
    <p:sldId id="629" r:id="rId23"/>
    <p:sldId id="647" r:id="rId24"/>
    <p:sldId id="606" r:id="rId25"/>
    <p:sldId id="612" r:id="rId26"/>
    <p:sldId id="614" r:id="rId27"/>
    <p:sldId id="613" r:id="rId28"/>
    <p:sldId id="625" r:id="rId29"/>
    <p:sldId id="585" r:id="rId30"/>
    <p:sldId id="619" r:id="rId31"/>
    <p:sldId id="648" r:id="rId32"/>
    <p:sldId id="634" r:id="rId33"/>
    <p:sldId id="633" r:id="rId34"/>
    <p:sldId id="620" r:id="rId35"/>
    <p:sldId id="621" r:id="rId36"/>
    <p:sldId id="617" r:id="rId37"/>
    <p:sldId id="618" r:id="rId38"/>
  </p:sldIdLst>
  <p:sldSz cx="9144000" cy="6858000" type="screen4x3"/>
  <p:notesSz cx="6761163" cy="9942513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507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013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6520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026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75331" algn="l" defTabSz="910133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30399" algn="l" defTabSz="910133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185464" algn="l" defTabSz="910133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40527" algn="l" defTabSz="910133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0E11"/>
    <a:srgbClr val="BF1723"/>
    <a:srgbClr val="258B27"/>
    <a:srgbClr val="778714"/>
    <a:srgbClr val="467E47"/>
    <a:srgbClr val="B171A2"/>
    <a:srgbClr val="8EC70F"/>
    <a:srgbClr val="E70F80"/>
    <a:srgbClr val="F6B100"/>
    <a:srgbClr val="B71F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>
    <p:restoredLeft sz="34587" autoAdjust="0"/>
    <p:restoredTop sz="86400" autoAdjust="0"/>
  </p:normalViewPr>
  <p:slideViewPr>
    <p:cSldViewPr>
      <p:cViewPr>
        <p:scale>
          <a:sx n="107" d="100"/>
          <a:sy n="107" d="100"/>
        </p:scale>
        <p:origin x="-1458" y="402"/>
      </p:cViewPr>
      <p:guideLst>
        <p:guide orient="horz" pos="119"/>
        <p:guide pos="2925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8996" cy="49760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310" tIns="45655" rIns="91310" bIns="4565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32168" y="0"/>
            <a:ext cx="2928995" cy="49760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310" tIns="45655" rIns="91310" bIns="4565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55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4911"/>
            <a:ext cx="2928996" cy="49760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310" tIns="45655" rIns="91310" bIns="4565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55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32168" y="9444911"/>
            <a:ext cx="2928995" cy="49760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310" tIns="45655" rIns="91310" bIns="4565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9329AABB-C368-4994-80D3-CDB50733CC3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4009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8996" cy="49760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310" tIns="45655" rIns="91310" bIns="4565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32168" y="0"/>
            <a:ext cx="2928995" cy="49760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310" tIns="45655" rIns="91310" bIns="4565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5350" y="744538"/>
            <a:ext cx="4972050" cy="3729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0016" y="4721661"/>
            <a:ext cx="4961133" cy="44736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310" tIns="45655" rIns="91310" bIns="456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4911"/>
            <a:ext cx="2928996" cy="49760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310" tIns="45655" rIns="91310" bIns="4565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32168" y="9444911"/>
            <a:ext cx="2928995" cy="49760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310" tIns="45655" rIns="91310" bIns="4565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7BE611E6-0DFC-49FC-B2C1-FEE62FC7DA8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74726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507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013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6520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026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75331" algn="l" defTabSz="9101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0399" algn="l" defTabSz="9101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85464" algn="l" defTabSz="9101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0527" algn="l" defTabSz="9101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E611E6-0DFC-49FC-B2C1-FEE62FC7DA80}" type="slidenum">
              <a:rPr lang="es-ES" smtClean="0"/>
              <a:pPr>
                <a:defRPr/>
              </a:pPr>
              <a:t>7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E611E6-0DFC-49FC-B2C1-FEE62FC7DA80}" type="slidenum">
              <a:rPr lang="es-ES" smtClean="0"/>
              <a:pPr>
                <a:defRPr/>
              </a:pPr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9997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896938" y="746125"/>
            <a:ext cx="4967287" cy="3727450"/>
          </a:xfrm>
        </p:spPr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C8CF9-C846-4B31-A9E5-CA72719442BE}" type="slidenum">
              <a:rPr lang="ca-ES" smtClean="0">
                <a:solidFill>
                  <a:prstClr val="black"/>
                </a:solidFill>
              </a:rPr>
              <a:pPr/>
              <a:t>28</a:t>
            </a:fld>
            <a:endParaRPr lang="ca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5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896938" y="746125"/>
            <a:ext cx="4967287" cy="3727450"/>
          </a:xfrm>
        </p:spPr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C8CF9-C846-4B31-A9E5-CA72719442BE}" type="slidenum">
              <a:rPr lang="ca-ES" smtClean="0">
                <a:solidFill>
                  <a:prstClr val="black"/>
                </a:solidFill>
              </a:rPr>
              <a:pPr/>
              <a:t>29</a:t>
            </a:fld>
            <a:endParaRPr lang="ca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5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63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5071" indent="0" algn="ctr">
              <a:buNone/>
              <a:defRPr/>
            </a:lvl2pPr>
            <a:lvl3pPr marL="910133" indent="0" algn="ctr">
              <a:buNone/>
              <a:defRPr/>
            </a:lvl3pPr>
            <a:lvl4pPr marL="1365208" indent="0" algn="ctr">
              <a:buNone/>
              <a:defRPr/>
            </a:lvl4pPr>
            <a:lvl5pPr marL="1820260" indent="0" algn="ctr">
              <a:buNone/>
              <a:defRPr/>
            </a:lvl5pPr>
            <a:lvl6pPr marL="2275331" indent="0" algn="ctr">
              <a:buNone/>
              <a:defRPr/>
            </a:lvl6pPr>
            <a:lvl7pPr marL="2730399" indent="0" algn="ctr">
              <a:buNone/>
              <a:defRPr/>
            </a:lvl7pPr>
            <a:lvl8pPr marL="3185464" indent="0" algn="ctr">
              <a:buNone/>
              <a:defRPr/>
            </a:lvl8pPr>
            <a:lvl9pPr marL="364052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6E211D-7EC8-40EC-AA7A-B42093DD07D0}" type="slidenum">
              <a:rPr lang="ca-ES"/>
              <a:pPr>
                <a:defRPr/>
              </a:pPr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E711AB-FBE7-49C2-A791-8A5DAF33BF7F}" type="slidenum">
              <a:rPr lang="ca-ES"/>
              <a:pPr>
                <a:defRPr/>
              </a:pPr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6947A2-D45D-453D-8CBD-AC8A3CBDF7EC}" type="slidenum">
              <a:rPr lang="ca-ES"/>
              <a:pPr>
                <a:defRPr/>
              </a:pPr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63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5071" indent="0" algn="ctr">
              <a:buNone/>
              <a:defRPr/>
            </a:lvl2pPr>
            <a:lvl3pPr marL="910133" indent="0" algn="ctr">
              <a:buNone/>
              <a:defRPr/>
            </a:lvl3pPr>
            <a:lvl4pPr marL="1365208" indent="0" algn="ctr">
              <a:buNone/>
              <a:defRPr/>
            </a:lvl4pPr>
            <a:lvl5pPr marL="1820260" indent="0" algn="ctr">
              <a:buNone/>
              <a:defRPr/>
            </a:lvl5pPr>
            <a:lvl6pPr marL="2275331" indent="0" algn="ctr">
              <a:buNone/>
              <a:defRPr/>
            </a:lvl6pPr>
            <a:lvl7pPr marL="2730399" indent="0" algn="ctr">
              <a:buNone/>
              <a:defRPr/>
            </a:lvl7pPr>
            <a:lvl8pPr marL="3185464" indent="0" algn="ctr">
              <a:buNone/>
              <a:defRPr/>
            </a:lvl8pPr>
            <a:lvl9pPr marL="364052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D3A19-241D-481C-AB91-81B197538C5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EC4AF-2673-4019-8C1A-B48BC391227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071" indent="0">
              <a:buNone/>
              <a:defRPr sz="1800"/>
            </a:lvl2pPr>
            <a:lvl3pPr marL="910133" indent="0">
              <a:buNone/>
              <a:defRPr sz="1600"/>
            </a:lvl3pPr>
            <a:lvl4pPr marL="1365208" indent="0">
              <a:buNone/>
              <a:defRPr sz="1400"/>
            </a:lvl4pPr>
            <a:lvl5pPr marL="1820260" indent="0">
              <a:buNone/>
              <a:defRPr sz="1400"/>
            </a:lvl5pPr>
            <a:lvl6pPr marL="2275331" indent="0">
              <a:buNone/>
              <a:defRPr sz="1400"/>
            </a:lvl6pPr>
            <a:lvl7pPr marL="2730399" indent="0">
              <a:buNone/>
              <a:defRPr sz="1400"/>
            </a:lvl7pPr>
            <a:lvl8pPr marL="3185464" indent="0">
              <a:buNone/>
              <a:defRPr sz="1400"/>
            </a:lvl8pPr>
            <a:lvl9pPr marL="364052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9059B-C810-4FFA-938A-4D4169890EC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3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3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EBBDE-BC7B-4D2E-BC22-4AE70AE3793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071" indent="0">
              <a:buNone/>
              <a:defRPr sz="2000" b="1"/>
            </a:lvl2pPr>
            <a:lvl3pPr marL="910133" indent="0">
              <a:buNone/>
              <a:defRPr sz="1800" b="1"/>
            </a:lvl3pPr>
            <a:lvl4pPr marL="1365208" indent="0">
              <a:buNone/>
              <a:defRPr sz="1600" b="1"/>
            </a:lvl4pPr>
            <a:lvl5pPr marL="1820260" indent="0">
              <a:buNone/>
              <a:defRPr sz="1600" b="1"/>
            </a:lvl5pPr>
            <a:lvl6pPr marL="2275331" indent="0">
              <a:buNone/>
              <a:defRPr sz="1600" b="1"/>
            </a:lvl6pPr>
            <a:lvl7pPr marL="2730399" indent="0">
              <a:buNone/>
              <a:defRPr sz="1600" b="1"/>
            </a:lvl7pPr>
            <a:lvl8pPr marL="3185464" indent="0">
              <a:buNone/>
              <a:defRPr sz="1600" b="1"/>
            </a:lvl8pPr>
            <a:lvl9pPr marL="364052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6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071" indent="0">
              <a:buNone/>
              <a:defRPr sz="2000" b="1"/>
            </a:lvl2pPr>
            <a:lvl3pPr marL="910133" indent="0">
              <a:buNone/>
              <a:defRPr sz="1800" b="1"/>
            </a:lvl3pPr>
            <a:lvl4pPr marL="1365208" indent="0">
              <a:buNone/>
              <a:defRPr sz="1600" b="1"/>
            </a:lvl4pPr>
            <a:lvl5pPr marL="1820260" indent="0">
              <a:buNone/>
              <a:defRPr sz="1600" b="1"/>
            </a:lvl5pPr>
            <a:lvl6pPr marL="2275331" indent="0">
              <a:buNone/>
              <a:defRPr sz="1600" b="1"/>
            </a:lvl6pPr>
            <a:lvl7pPr marL="2730399" indent="0">
              <a:buNone/>
              <a:defRPr sz="1600" b="1"/>
            </a:lvl7pPr>
            <a:lvl8pPr marL="3185464" indent="0">
              <a:buNone/>
              <a:defRPr sz="1600" b="1"/>
            </a:lvl8pPr>
            <a:lvl9pPr marL="364052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6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DDEB0-A5FD-40F5-9F10-D920011667B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64597-FB10-4BD2-A39B-E91BA455D96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DBC70-2C42-476B-810F-C695A7ECAED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3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8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38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071" indent="0">
              <a:buNone/>
              <a:defRPr sz="1200"/>
            </a:lvl2pPr>
            <a:lvl3pPr marL="910133" indent="0">
              <a:buNone/>
              <a:defRPr sz="1000"/>
            </a:lvl3pPr>
            <a:lvl4pPr marL="1365208" indent="0">
              <a:buNone/>
              <a:defRPr sz="900"/>
            </a:lvl4pPr>
            <a:lvl5pPr marL="1820260" indent="0">
              <a:buNone/>
              <a:defRPr sz="900"/>
            </a:lvl5pPr>
            <a:lvl6pPr marL="2275331" indent="0">
              <a:buNone/>
              <a:defRPr sz="900"/>
            </a:lvl6pPr>
            <a:lvl7pPr marL="2730399" indent="0">
              <a:buNone/>
              <a:defRPr sz="900"/>
            </a:lvl7pPr>
            <a:lvl8pPr marL="3185464" indent="0">
              <a:buNone/>
              <a:defRPr sz="900"/>
            </a:lvl8pPr>
            <a:lvl9pPr marL="364052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5B778-B3EF-4378-8F90-3E4FC388559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00C09D-5675-4E46-BD7B-E0BA945670A2}" type="slidenum">
              <a:rPr lang="ca-ES"/>
              <a:pPr>
                <a:defRPr/>
              </a:pPr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071" indent="0">
              <a:buNone/>
              <a:defRPr sz="2800"/>
            </a:lvl2pPr>
            <a:lvl3pPr marL="910133" indent="0">
              <a:buNone/>
              <a:defRPr sz="2400"/>
            </a:lvl3pPr>
            <a:lvl4pPr marL="1365208" indent="0">
              <a:buNone/>
              <a:defRPr sz="2000"/>
            </a:lvl4pPr>
            <a:lvl5pPr marL="1820260" indent="0">
              <a:buNone/>
              <a:defRPr sz="2000"/>
            </a:lvl5pPr>
            <a:lvl6pPr marL="2275331" indent="0">
              <a:buNone/>
              <a:defRPr sz="2000"/>
            </a:lvl6pPr>
            <a:lvl7pPr marL="2730399" indent="0">
              <a:buNone/>
              <a:defRPr sz="2000"/>
            </a:lvl7pPr>
            <a:lvl8pPr marL="3185464" indent="0">
              <a:buNone/>
              <a:defRPr sz="2000"/>
            </a:lvl8pPr>
            <a:lvl9pPr marL="3640527" indent="0">
              <a:buNone/>
              <a:defRPr sz="2000"/>
            </a:lvl9pPr>
          </a:lstStyle>
          <a:p>
            <a:pPr lvl="0"/>
            <a:endParaRPr lang="es-ES_tradnl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071" indent="0">
              <a:buNone/>
              <a:defRPr sz="1200"/>
            </a:lvl2pPr>
            <a:lvl3pPr marL="910133" indent="0">
              <a:buNone/>
              <a:defRPr sz="1000"/>
            </a:lvl3pPr>
            <a:lvl4pPr marL="1365208" indent="0">
              <a:buNone/>
              <a:defRPr sz="900"/>
            </a:lvl4pPr>
            <a:lvl5pPr marL="1820260" indent="0">
              <a:buNone/>
              <a:defRPr sz="900"/>
            </a:lvl5pPr>
            <a:lvl6pPr marL="2275331" indent="0">
              <a:buNone/>
              <a:defRPr sz="900"/>
            </a:lvl6pPr>
            <a:lvl7pPr marL="2730399" indent="0">
              <a:buNone/>
              <a:defRPr sz="900"/>
            </a:lvl7pPr>
            <a:lvl8pPr marL="3185464" indent="0">
              <a:buNone/>
              <a:defRPr sz="900"/>
            </a:lvl8pPr>
            <a:lvl9pPr marL="364052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E4834-BCB2-4252-B79C-C2D628472A3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833BD-0ABA-466E-99DE-AAC8C427928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FE7FA-BB40-40B8-B513-7FE4C19CC4A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5071" indent="0" algn="ctr">
              <a:buNone/>
              <a:defRPr/>
            </a:lvl2pPr>
            <a:lvl3pPr marL="910133" indent="0" algn="ctr">
              <a:buNone/>
              <a:defRPr/>
            </a:lvl3pPr>
            <a:lvl4pPr marL="1365208" indent="0" algn="ctr">
              <a:buNone/>
              <a:defRPr/>
            </a:lvl4pPr>
            <a:lvl5pPr marL="1820260" indent="0" algn="ctr">
              <a:buNone/>
              <a:defRPr/>
            </a:lvl5pPr>
            <a:lvl6pPr marL="2275331" indent="0" algn="ctr">
              <a:buNone/>
              <a:defRPr/>
            </a:lvl6pPr>
            <a:lvl7pPr marL="2730399" indent="0" algn="ctr">
              <a:buNone/>
              <a:defRPr/>
            </a:lvl7pPr>
            <a:lvl8pPr marL="3185464" indent="0" algn="ctr">
              <a:buNone/>
              <a:defRPr/>
            </a:lvl8pPr>
            <a:lvl9pPr marL="364052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A1E9D-8FF7-44C0-90FB-BB8FD285DD2C}" type="datetimeFigureOut">
              <a:rPr lang="es-ES"/>
              <a:pPr>
                <a:defRPr/>
              </a:pPr>
              <a:t>05/02/2018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2AD6F-4C89-4CE3-8FB2-9A097CB30B4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FC7BD-DE29-449C-8328-7B40FF1D3034}" type="datetimeFigureOut">
              <a:rPr lang="es-ES"/>
              <a:pPr>
                <a:defRPr/>
              </a:pPr>
              <a:t>05/02/2018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53F87-042C-44DE-A277-9FD6A630EE4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071" indent="0">
              <a:buNone/>
              <a:defRPr sz="1800"/>
            </a:lvl2pPr>
            <a:lvl3pPr marL="910133" indent="0">
              <a:buNone/>
              <a:defRPr sz="1600"/>
            </a:lvl3pPr>
            <a:lvl4pPr marL="1365208" indent="0">
              <a:buNone/>
              <a:defRPr sz="1400"/>
            </a:lvl4pPr>
            <a:lvl5pPr marL="1820260" indent="0">
              <a:buNone/>
              <a:defRPr sz="1400"/>
            </a:lvl5pPr>
            <a:lvl6pPr marL="2275331" indent="0">
              <a:buNone/>
              <a:defRPr sz="1400"/>
            </a:lvl6pPr>
            <a:lvl7pPr marL="2730399" indent="0">
              <a:buNone/>
              <a:defRPr sz="1400"/>
            </a:lvl7pPr>
            <a:lvl8pPr marL="3185464" indent="0">
              <a:buNone/>
              <a:defRPr sz="1400"/>
            </a:lvl8pPr>
            <a:lvl9pPr marL="3640527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1585C-4E5E-46CC-9289-B0F5DDFFCE49}" type="datetimeFigureOut">
              <a:rPr lang="es-ES"/>
              <a:pPr>
                <a:defRPr/>
              </a:pPr>
              <a:t>05/02/2018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F913F-D31B-40BE-8067-ABFCCF1F6DA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3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3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1D53E-25BE-4DBF-A232-7248E684232B}" type="datetimeFigureOut">
              <a:rPr lang="es-ES"/>
              <a:pPr>
                <a:defRPr/>
              </a:pPr>
              <a:t>05/02/2018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E3E4B-2DCF-4BDF-ABC2-6C3D1F11EB6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071" indent="0">
              <a:buNone/>
              <a:defRPr sz="2000" b="1"/>
            </a:lvl2pPr>
            <a:lvl3pPr marL="910133" indent="0">
              <a:buNone/>
              <a:defRPr sz="1800" b="1"/>
            </a:lvl3pPr>
            <a:lvl4pPr marL="1365208" indent="0">
              <a:buNone/>
              <a:defRPr sz="1600" b="1"/>
            </a:lvl4pPr>
            <a:lvl5pPr marL="1820260" indent="0">
              <a:buNone/>
              <a:defRPr sz="1600" b="1"/>
            </a:lvl5pPr>
            <a:lvl6pPr marL="2275331" indent="0">
              <a:buNone/>
              <a:defRPr sz="1600" b="1"/>
            </a:lvl6pPr>
            <a:lvl7pPr marL="2730399" indent="0">
              <a:buNone/>
              <a:defRPr sz="1600" b="1"/>
            </a:lvl7pPr>
            <a:lvl8pPr marL="3185464" indent="0">
              <a:buNone/>
              <a:defRPr sz="1600" b="1"/>
            </a:lvl8pPr>
            <a:lvl9pPr marL="36405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071" indent="0">
              <a:buNone/>
              <a:defRPr sz="2000" b="1"/>
            </a:lvl2pPr>
            <a:lvl3pPr marL="910133" indent="0">
              <a:buNone/>
              <a:defRPr sz="1800" b="1"/>
            </a:lvl3pPr>
            <a:lvl4pPr marL="1365208" indent="0">
              <a:buNone/>
              <a:defRPr sz="1600" b="1"/>
            </a:lvl4pPr>
            <a:lvl5pPr marL="1820260" indent="0">
              <a:buNone/>
              <a:defRPr sz="1600" b="1"/>
            </a:lvl5pPr>
            <a:lvl6pPr marL="2275331" indent="0">
              <a:buNone/>
              <a:defRPr sz="1600" b="1"/>
            </a:lvl6pPr>
            <a:lvl7pPr marL="2730399" indent="0">
              <a:buNone/>
              <a:defRPr sz="1600" b="1"/>
            </a:lvl7pPr>
            <a:lvl8pPr marL="3185464" indent="0">
              <a:buNone/>
              <a:defRPr sz="1600" b="1"/>
            </a:lvl8pPr>
            <a:lvl9pPr marL="36405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CDBE7-F223-4297-8957-7377222D4D43}" type="datetimeFigureOut">
              <a:rPr lang="es-ES"/>
              <a:pPr>
                <a:defRPr/>
              </a:pPr>
              <a:t>05/02/2018</a:t>
            </a:fld>
            <a:endParaRPr lang="es-ES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DF343-88F4-41F5-9F64-13219EA30D9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DA3A2-D068-4801-945C-EE95276DFE4D}" type="datetimeFigureOut">
              <a:rPr lang="es-ES"/>
              <a:pPr>
                <a:defRPr/>
              </a:pPr>
              <a:t>05/02/2018</a:t>
            </a:fld>
            <a:endParaRPr lang="es-ES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631B5-BE26-42B4-A40D-5E1AEAD4C6A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0241D-A592-4F2D-8336-798A1A3A778F}" type="datetimeFigureOut">
              <a:rPr lang="es-ES"/>
              <a:pPr>
                <a:defRPr/>
              </a:pPr>
              <a:t>05/02/2018</a:t>
            </a:fld>
            <a:endParaRPr lang="es-ES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77ED6-3948-4584-95FF-01ACFB32A98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071" indent="0">
              <a:buNone/>
              <a:defRPr sz="1800"/>
            </a:lvl2pPr>
            <a:lvl3pPr marL="910133" indent="0">
              <a:buNone/>
              <a:defRPr sz="1600"/>
            </a:lvl3pPr>
            <a:lvl4pPr marL="1365208" indent="0">
              <a:buNone/>
              <a:defRPr sz="1400"/>
            </a:lvl4pPr>
            <a:lvl5pPr marL="1820260" indent="0">
              <a:buNone/>
              <a:defRPr sz="1400"/>
            </a:lvl5pPr>
            <a:lvl6pPr marL="2275331" indent="0">
              <a:buNone/>
              <a:defRPr sz="1400"/>
            </a:lvl6pPr>
            <a:lvl7pPr marL="2730399" indent="0">
              <a:buNone/>
              <a:defRPr sz="1400"/>
            </a:lvl7pPr>
            <a:lvl8pPr marL="3185464" indent="0">
              <a:buNone/>
              <a:defRPr sz="1400"/>
            </a:lvl8pPr>
            <a:lvl9pPr marL="364052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5A416-CDA5-4AA4-82FE-BA72C34705CD}" type="slidenum">
              <a:rPr lang="ca-ES"/>
              <a:pPr>
                <a:defRPr/>
              </a:pPr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3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38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071" indent="0">
              <a:buNone/>
              <a:defRPr sz="1200"/>
            </a:lvl2pPr>
            <a:lvl3pPr marL="910133" indent="0">
              <a:buNone/>
              <a:defRPr sz="1000"/>
            </a:lvl3pPr>
            <a:lvl4pPr marL="1365208" indent="0">
              <a:buNone/>
              <a:defRPr sz="900"/>
            </a:lvl4pPr>
            <a:lvl5pPr marL="1820260" indent="0">
              <a:buNone/>
              <a:defRPr sz="900"/>
            </a:lvl5pPr>
            <a:lvl6pPr marL="2275331" indent="0">
              <a:buNone/>
              <a:defRPr sz="900"/>
            </a:lvl6pPr>
            <a:lvl7pPr marL="2730399" indent="0">
              <a:buNone/>
              <a:defRPr sz="900"/>
            </a:lvl7pPr>
            <a:lvl8pPr marL="3185464" indent="0">
              <a:buNone/>
              <a:defRPr sz="900"/>
            </a:lvl8pPr>
            <a:lvl9pPr marL="364052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AB284-8CCD-4B52-B1A5-5837B86C34F3}" type="datetimeFigureOut">
              <a:rPr lang="es-ES"/>
              <a:pPr>
                <a:defRPr/>
              </a:pPr>
              <a:t>05/02/2018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B69E3-DBE8-4E2B-B258-93B06C12DF0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071" indent="0">
              <a:buNone/>
              <a:defRPr sz="2800"/>
            </a:lvl2pPr>
            <a:lvl3pPr marL="910133" indent="0">
              <a:buNone/>
              <a:defRPr sz="2400"/>
            </a:lvl3pPr>
            <a:lvl4pPr marL="1365208" indent="0">
              <a:buNone/>
              <a:defRPr sz="2000"/>
            </a:lvl4pPr>
            <a:lvl5pPr marL="1820260" indent="0">
              <a:buNone/>
              <a:defRPr sz="2000"/>
            </a:lvl5pPr>
            <a:lvl6pPr marL="2275331" indent="0">
              <a:buNone/>
              <a:defRPr sz="2000"/>
            </a:lvl6pPr>
            <a:lvl7pPr marL="2730399" indent="0">
              <a:buNone/>
              <a:defRPr sz="2000"/>
            </a:lvl7pPr>
            <a:lvl8pPr marL="3185464" indent="0">
              <a:buNone/>
              <a:defRPr sz="2000"/>
            </a:lvl8pPr>
            <a:lvl9pPr marL="3640527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071" indent="0">
              <a:buNone/>
              <a:defRPr sz="1200"/>
            </a:lvl2pPr>
            <a:lvl3pPr marL="910133" indent="0">
              <a:buNone/>
              <a:defRPr sz="1000"/>
            </a:lvl3pPr>
            <a:lvl4pPr marL="1365208" indent="0">
              <a:buNone/>
              <a:defRPr sz="900"/>
            </a:lvl4pPr>
            <a:lvl5pPr marL="1820260" indent="0">
              <a:buNone/>
              <a:defRPr sz="900"/>
            </a:lvl5pPr>
            <a:lvl6pPr marL="2275331" indent="0">
              <a:buNone/>
              <a:defRPr sz="900"/>
            </a:lvl6pPr>
            <a:lvl7pPr marL="2730399" indent="0">
              <a:buNone/>
              <a:defRPr sz="900"/>
            </a:lvl7pPr>
            <a:lvl8pPr marL="3185464" indent="0">
              <a:buNone/>
              <a:defRPr sz="900"/>
            </a:lvl8pPr>
            <a:lvl9pPr marL="364052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ADBFD-B469-4E0C-B4B5-66E9A42281A5}" type="datetimeFigureOut">
              <a:rPr lang="es-ES"/>
              <a:pPr>
                <a:defRPr/>
              </a:pPr>
              <a:t>05/02/2018</a:t>
            </a:fld>
            <a:endParaRPr 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91F46-E100-4940-9BBC-62FA55CE9AD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558F0-BA43-4EAB-97DB-4D374D470BFF}" type="datetimeFigureOut">
              <a:rPr lang="es-ES"/>
              <a:pPr>
                <a:defRPr/>
              </a:pPr>
              <a:t>05/02/2018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8FE12-283B-44F7-9B5D-C41B013E8A2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AC33C-839C-4F8A-974A-70FB8F244F23}" type="datetimeFigureOut">
              <a:rPr lang="es-ES"/>
              <a:pPr>
                <a:defRPr/>
              </a:pPr>
              <a:t>05/02/2018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05F01-6DD2-4426-A88E-82192F928B5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63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5071" indent="0" algn="ctr">
              <a:buNone/>
              <a:defRPr/>
            </a:lvl2pPr>
            <a:lvl3pPr marL="910133" indent="0" algn="ctr">
              <a:buNone/>
              <a:defRPr/>
            </a:lvl3pPr>
            <a:lvl4pPr marL="1365208" indent="0" algn="ctr">
              <a:buNone/>
              <a:defRPr/>
            </a:lvl4pPr>
            <a:lvl5pPr marL="1820260" indent="0" algn="ctr">
              <a:buNone/>
              <a:defRPr/>
            </a:lvl5pPr>
            <a:lvl6pPr marL="2275331" indent="0" algn="ctr">
              <a:buNone/>
              <a:defRPr/>
            </a:lvl6pPr>
            <a:lvl7pPr marL="2730399" indent="0" algn="ctr">
              <a:buNone/>
              <a:defRPr/>
            </a:lvl7pPr>
            <a:lvl8pPr marL="3185464" indent="0" algn="ctr">
              <a:buNone/>
              <a:defRPr/>
            </a:lvl8pPr>
            <a:lvl9pPr marL="3640527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B36D97-8BFD-4FA6-BA4A-8A36E7BB9405}" type="datetimeFigureOut">
              <a:rPr lang="es-ES"/>
              <a:pPr/>
              <a:t>05/02/2018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CB6C45-FE11-44BB-9182-CDD635EFC08E}" type="slidenum">
              <a:rPr lang="ca-ES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3B4905-AFF5-4FD5-871F-DAC9FD68B92F}" type="datetimeFigureOut">
              <a:rPr lang="es-ES"/>
              <a:pPr/>
              <a:t>05/02/2018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CF2142-4CA0-4884-8EF8-A41AB2AAA1E5}" type="slidenum">
              <a:rPr lang="ca-ES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071" indent="0">
              <a:buNone/>
              <a:defRPr sz="1800"/>
            </a:lvl2pPr>
            <a:lvl3pPr marL="910133" indent="0">
              <a:buNone/>
              <a:defRPr sz="1600"/>
            </a:lvl3pPr>
            <a:lvl4pPr marL="1365208" indent="0">
              <a:buNone/>
              <a:defRPr sz="1400"/>
            </a:lvl4pPr>
            <a:lvl5pPr marL="1820260" indent="0">
              <a:buNone/>
              <a:defRPr sz="1400"/>
            </a:lvl5pPr>
            <a:lvl6pPr marL="2275331" indent="0">
              <a:buNone/>
              <a:defRPr sz="1400"/>
            </a:lvl6pPr>
            <a:lvl7pPr marL="2730399" indent="0">
              <a:buNone/>
              <a:defRPr sz="1400"/>
            </a:lvl7pPr>
            <a:lvl8pPr marL="3185464" indent="0">
              <a:buNone/>
              <a:defRPr sz="1400"/>
            </a:lvl8pPr>
            <a:lvl9pPr marL="3640527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6F2A32-BE36-40A6-BF98-F7936F2BDBF4}" type="datetimeFigureOut">
              <a:rPr lang="es-ES"/>
              <a:pPr/>
              <a:t>05/02/2018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77E03E-DCF5-4240-85D6-412D6E880A87}" type="slidenum">
              <a:rPr lang="ca-ES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3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3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3858BA-19D6-425C-8F46-E51AE37B0EC7}" type="datetimeFigureOut">
              <a:rPr lang="es-ES"/>
              <a:pPr/>
              <a:t>05/02/2018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4A2E8C-1B50-4B12-9DDD-89AD642504C2}" type="slidenum">
              <a:rPr lang="ca-ES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071" indent="0">
              <a:buNone/>
              <a:defRPr sz="2000" b="1"/>
            </a:lvl2pPr>
            <a:lvl3pPr marL="910133" indent="0">
              <a:buNone/>
              <a:defRPr sz="1800" b="1"/>
            </a:lvl3pPr>
            <a:lvl4pPr marL="1365208" indent="0">
              <a:buNone/>
              <a:defRPr sz="1600" b="1"/>
            </a:lvl4pPr>
            <a:lvl5pPr marL="1820260" indent="0">
              <a:buNone/>
              <a:defRPr sz="1600" b="1"/>
            </a:lvl5pPr>
            <a:lvl6pPr marL="2275331" indent="0">
              <a:buNone/>
              <a:defRPr sz="1600" b="1"/>
            </a:lvl6pPr>
            <a:lvl7pPr marL="2730399" indent="0">
              <a:buNone/>
              <a:defRPr sz="1600" b="1"/>
            </a:lvl7pPr>
            <a:lvl8pPr marL="3185464" indent="0">
              <a:buNone/>
              <a:defRPr sz="1600" b="1"/>
            </a:lvl8pPr>
            <a:lvl9pPr marL="364052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6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071" indent="0">
              <a:buNone/>
              <a:defRPr sz="2000" b="1"/>
            </a:lvl2pPr>
            <a:lvl3pPr marL="910133" indent="0">
              <a:buNone/>
              <a:defRPr sz="1800" b="1"/>
            </a:lvl3pPr>
            <a:lvl4pPr marL="1365208" indent="0">
              <a:buNone/>
              <a:defRPr sz="1600" b="1"/>
            </a:lvl4pPr>
            <a:lvl5pPr marL="1820260" indent="0">
              <a:buNone/>
              <a:defRPr sz="1600" b="1"/>
            </a:lvl5pPr>
            <a:lvl6pPr marL="2275331" indent="0">
              <a:buNone/>
              <a:defRPr sz="1600" b="1"/>
            </a:lvl6pPr>
            <a:lvl7pPr marL="2730399" indent="0">
              <a:buNone/>
              <a:defRPr sz="1600" b="1"/>
            </a:lvl7pPr>
            <a:lvl8pPr marL="3185464" indent="0">
              <a:buNone/>
              <a:defRPr sz="1600" b="1"/>
            </a:lvl8pPr>
            <a:lvl9pPr marL="364052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6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946F19-C319-4747-893B-B8B79A98024B}" type="datetimeFigureOut">
              <a:rPr lang="es-ES"/>
              <a:pPr/>
              <a:t>05/02/2018</a:t>
            </a:fld>
            <a:endParaRPr lang="ca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a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29D984-B383-4510-91B0-2F5B080B963D}" type="slidenum">
              <a:rPr lang="ca-ES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FC027C-EACF-44CC-AD6C-C42B7A0ABAB2}" type="datetimeFigureOut">
              <a:rPr lang="es-ES"/>
              <a:pPr/>
              <a:t>05/02/2018</a:t>
            </a:fld>
            <a:endParaRPr lang="ca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a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A53E7A-DAB1-4918-AED0-EC10519FF324}" type="slidenum">
              <a:rPr lang="ca-ES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3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3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BAD50-83A8-4BBC-A9CF-E2326B8F1221}" type="slidenum">
              <a:rPr lang="ca-ES"/>
              <a:pPr>
                <a:defRPr/>
              </a:pPr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0974ED-E6DE-42AC-B2B6-45A260091B18}" type="datetimeFigureOut">
              <a:rPr lang="es-ES"/>
              <a:pPr/>
              <a:t>05/02/2018</a:t>
            </a:fld>
            <a:endParaRPr lang="ca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a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7C7C4E-2C61-49FC-A5B8-D39B0D8390FD}" type="slidenum">
              <a:rPr lang="ca-ES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3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8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38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071" indent="0">
              <a:buNone/>
              <a:defRPr sz="1200"/>
            </a:lvl2pPr>
            <a:lvl3pPr marL="910133" indent="0">
              <a:buNone/>
              <a:defRPr sz="1000"/>
            </a:lvl3pPr>
            <a:lvl4pPr marL="1365208" indent="0">
              <a:buNone/>
              <a:defRPr sz="900"/>
            </a:lvl4pPr>
            <a:lvl5pPr marL="1820260" indent="0">
              <a:buNone/>
              <a:defRPr sz="900"/>
            </a:lvl5pPr>
            <a:lvl6pPr marL="2275331" indent="0">
              <a:buNone/>
              <a:defRPr sz="900"/>
            </a:lvl6pPr>
            <a:lvl7pPr marL="2730399" indent="0">
              <a:buNone/>
              <a:defRPr sz="900"/>
            </a:lvl7pPr>
            <a:lvl8pPr marL="3185464" indent="0">
              <a:buNone/>
              <a:defRPr sz="900"/>
            </a:lvl8pPr>
            <a:lvl9pPr marL="364052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93A8860-E153-4D62-80DC-0EE91CF2175A}" type="datetimeFigureOut">
              <a:rPr lang="es-ES"/>
              <a:pPr/>
              <a:t>05/02/2018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353D7A-5409-497D-B3F1-BD5C7C437AF1}" type="slidenum">
              <a:rPr lang="ca-ES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071" indent="0">
              <a:buNone/>
              <a:defRPr sz="2800"/>
            </a:lvl2pPr>
            <a:lvl3pPr marL="910133" indent="0">
              <a:buNone/>
              <a:defRPr sz="2400"/>
            </a:lvl3pPr>
            <a:lvl4pPr marL="1365208" indent="0">
              <a:buNone/>
              <a:defRPr sz="2000"/>
            </a:lvl4pPr>
            <a:lvl5pPr marL="1820260" indent="0">
              <a:buNone/>
              <a:defRPr sz="2000"/>
            </a:lvl5pPr>
            <a:lvl6pPr marL="2275331" indent="0">
              <a:buNone/>
              <a:defRPr sz="2000"/>
            </a:lvl6pPr>
            <a:lvl7pPr marL="2730399" indent="0">
              <a:buNone/>
              <a:defRPr sz="2000"/>
            </a:lvl7pPr>
            <a:lvl8pPr marL="3185464" indent="0">
              <a:buNone/>
              <a:defRPr sz="2000"/>
            </a:lvl8pPr>
            <a:lvl9pPr marL="3640527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071" indent="0">
              <a:buNone/>
              <a:defRPr sz="1200"/>
            </a:lvl2pPr>
            <a:lvl3pPr marL="910133" indent="0">
              <a:buNone/>
              <a:defRPr sz="1000"/>
            </a:lvl3pPr>
            <a:lvl4pPr marL="1365208" indent="0">
              <a:buNone/>
              <a:defRPr sz="900"/>
            </a:lvl4pPr>
            <a:lvl5pPr marL="1820260" indent="0">
              <a:buNone/>
              <a:defRPr sz="900"/>
            </a:lvl5pPr>
            <a:lvl6pPr marL="2275331" indent="0">
              <a:buNone/>
              <a:defRPr sz="900"/>
            </a:lvl6pPr>
            <a:lvl7pPr marL="2730399" indent="0">
              <a:buNone/>
              <a:defRPr sz="900"/>
            </a:lvl7pPr>
            <a:lvl8pPr marL="3185464" indent="0">
              <a:buNone/>
              <a:defRPr sz="900"/>
            </a:lvl8pPr>
            <a:lvl9pPr marL="364052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EAF918-3EB4-4E76-8902-AE135C51E314}" type="datetimeFigureOut">
              <a:rPr lang="es-ES"/>
              <a:pPr/>
              <a:t>05/02/2018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BD64BE-6EBF-4BB6-B508-6AE7DD04BEE7}" type="slidenum">
              <a:rPr lang="ca-ES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657A6A-75F1-4103-BBF3-FA9BE1A6D3C6}" type="datetimeFigureOut">
              <a:rPr lang="es-ES"/>
              <a:pPr/>
              <a:t>05/02/2018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373960-20CF-4420-8CA5-0ED1E18DC9DA}" type="slidenum">
              <a:rPr lang="ca-ES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ED485D-E03E-4541-99D6-9D9195DFFFFC}" type="datetimeFigureOut">
              <a:rPr lang="es-ES"/>
              <a:pPr/>
              <a:t>05/02/2018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EEB441-D904-4E1D-8684-CBE5022D7984}" type="slidenum">
              <a:rPr lang="ca-ES"/>
              <a:pPr/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88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36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73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10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46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83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2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5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9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05/02/2018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6419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05/02/2018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3001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36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73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10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46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683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20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756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293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05/02/2018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8489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6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6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05/02/2018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4498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671" indent="0">
              <a:buNone/>
              <a:defRPr sz="2000" b="1"/>
            </a:lvl2pPr>
            <a:lvl3pPr marL="907334" indent="0">
              <a:buNone/>
              <a:defRPr sz="1800" b="1"/>
            </a:lvl3pPr>
            <a:lvl4pPr marL="1361009" indent="0">
              <a:buNone/>
              <a:defRPr sz="1600" b="1"/>
            </a:lvl4pPr>
            <a:lvl5pPr marL="1814666" indent="0">
              <a:buNone/>
              <a:defRPr sz="1600" b="1"/>
            </a:lvl5pPr>
            <a:lvl6pPr marL="2268341" indent="0">
              <a:buNone/>
              <a:defRPr sz="1600" b="1"/>
            </a:lvl6pPr>
            <a:lvl7pPr marL="2722010" indent="0">
              <a:buNone/>
              <a:defRPr sz="1600" b="1"/>
            </a:lvl7pPr>
            <a:lvl8pPr marL="3175676" indent="0">
              <a:buNone/>
              <a:defRPr sz="1600" b="1"/>
            </a:lvl8pPr>
            <a:lvl9pPr marL="3629339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8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671" indent="0">
              <a:buNone/>
              <a:defRPr sz="2000" b="1"/>
            </a:lvl2pPr>
            <a:lvl3pPr marL="907334" indent="0">
              <a:buNone/>
              <a:defRPr sz="1800" b="1"/>
            </a:lvl3pPr>
            <a:lvl4pPr marL="1361009" indent="0">
              <a:buNone/>
              <a:defRPr sz="1600" b="1"/>
            </a:lvl4pPr>
            <a:lvl5pPr marL="1814666" indent="0">
              <a:buNone/>
              <a:defRPr sz="1600" b="1"/>
            </a:lvl5pPr>
            <a:lvl6pPr marL="2268341" indent="0">
              <a:buNone/>
              <a:defRPr sz="1600" b="1"/>
            </a:lvl6pPr>
            <a:lvl7pPr marL="2722010" indent="0">
              <a:buNone/>
              <a:defRPr sz="1600" b="1"/>
            </a:lvl7pPr>
            <a:lvl8pPr marL="3175676" indent="0">
              <a:buNone/>
              <a:defRPr sz="1600" b="1"/>
            </a:lvl8pPr>
            <a:lvl9pPr marL="3629339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8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05/02/2018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406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071" indent="0">
              <a:buNone/>
              <a:defRPr sz="2000" b="1"/>
            </a:lvl2pPr>
            <a:lvl3pPr marL="910133" indent="0">
              <a:buNone/>
              <a:defRPr sz="1800" b="1"/>
            </a:lvl3pPr>
            <a:lvl4pPr marL="1365208" indent="0">
              <a:buNone/>
              <a:defRPr sz="1600" b="1"/>
            </a:lvl4pPr>
            <a:lvl5pPr marL="1820260" indent="0">
              <a:buNone/>
              <a:defRPr sz="1600" b="1"/>
            </a:lvl5pPr>
            <a:lvl6pPr marL="2275331" indent="0">
              <a:buNone/>
              <a:defRPr sz="1600" b="1"/>
            </a:lvl6pPr>
            <a:lvl7pPr marL="2730399" indent="0">
              <a:buNone/>
              <a:defRPr sz="1600" b="1"/>
            </a:lvl7pPr>
            <a:lvl8pPr marL="3185464" indent="0">
              <a:buNone/>
              <a:defRPr sz="1600" b="1"/>
            </a:lvl8pPr>
            <a:lvl9pPr marL="364052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6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071" indent="0">
              <a:buNone/>
              <a:defRPr sz="2000" b="1"/>
            </a:lvl2pPr>
            <a:lvl3pPr marL="910133" indent="0">
              <a:buNone/>
              <a:defRPr sz="1800" b="1"/>
            </a:lvl3pPr>
            <a:lvl4pPr marL="1365208" indent="0">
              <a:buNone/>
              <a:defRPr sz="1600" b="1"/>
            </a:lvl4pPr>
            <a:lvl5pPr marL="1820260" indent="0">
              <a:buNone/>
              <a:defRPr sz="1600" b="1"/>
            </a:lvl5pPr>
            <a:lvl6pPr marL="2275331" indent="0">
              <a:buNone/>
              <a:defRPr sz="1600" b="1"/>
            </a:lvl6pPr>
            <a:lvl7pPr marL="2730399" indent="0">
              <a:buNone/>
              <a:defRPr sz="1600" b="1"/>
            </a:lvl7pPr>
            <a:lvl8pPr marL="3185464" indent="0">
              <a:buNone/>
              <a:defRPr sz="1600" b="1"/>
            </a:lvl8pPr>
            <a:lvl9pPr marL="3640527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6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954AD-A456-4FEE-8EAE-F6B151A5D3A6}" type="slidenum">
              <a:rPr lang="ca-ES"/>
              <a:pPr>
                <a:defRPr/>
              </a:pPr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05/02/2018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29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05/02/2018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7621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63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11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63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3671" indent="0">
              <a:buNone/>
              <a:defRPr sz="1200"/>
            </a:lvl2pPr>
            <a:lvl3pPr marL="907334" indent="0">
              <a:buNone/>
              <a:defRPr sz="1000"/>
            </a:lvl3pPr>
            <a:lvl4pPr marL="1361009" indent="0">
              <a:buNone/>
              <a:defRPr sz="900"/>
            </a:lvl4pPr>
            <a:lvl5pPr marL="1814666" indent="0">
              <a:buNone/>
              <a:defRPr sz="900"/>
            </a:lvl5pPr>
            <a:lvl6pPr marL="2268341" indent="0">
              <a:buNone/>
              <a:defRPr sz="900"/>
            </a:lvl6pPr>
            <a:lvl7pPr marL="2722010" indent="0">
              <a:buNone/>
              <a:defRPr sz="900"/>
            </a:lvl7pPr>
            <a:lvl8pPr marL="3175676" indent="0">
              <a:buNone/>
              <a:defRPr sz="900"/>
            </a:lvl8pPr>
            <a:lvl9pPr marL="3629339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05/02/2018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8610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3671" indent="0">
              <a:buNone/>
              <a:defRPr sz="2800"/>
            </a:lvl2pPr>
            <a:lvl3pPr marL="907334" indent="0">
              <a:buNone/>
              <a:defRPr sz="2400"/>
            </a:lvl3pPr>
            <a:lvl4pPr marL="1361009" indent="0">
              <a:buNone/>
              <a:defRPr sz="2000"/>
            </a:lvl4pPr>
            <a:lvl5pPr marL="1814666" indent="0">
              <a:buNone/>
              <a:defRPr sz="2000"/>
            </a:lvl5pPr>
            <a:lvl6pPr marL="2268341" indent="0">
              <a:buNone/>
              <a:defRPr sz="2000"/>
            </a:lvl6pPr>
            <a:lvl7pPr marL="2722010" indent="0">
              <a:buNone/>
              <a:defRPr sz="2000"/>
            </a:lvl7pPr>
            <a:lvl8pPr marL="3175676" indent="0">
              <a:buNone/>
              <a:defRPr sz="2000"/>
            </a:lvl8pPr>
            <a:lvl9pPr marL="3629339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3671" indent="0">
              <a:buNone/>
              <a:defRPr sz="1200"/>
            </a:lvl2pPr>
            <a:lvl3pPr marL="907334" indent="0">
              <a:buNone/>
              <a:defRPr sz="1000"/>
            </a:lvl3pPr>
            <a:lvl4pPr marL="1361009" indent="0">
              <a:buNone/>
              <a:defRPr sz="900"/>
            </a:lvl4pPr>
            <a:lvl5pPr marL="1814666" indent="0">
              <a:buNone/>
              <a:defRPr sz="900"/>
            </a:lvl5pPr>
            <a:lvl6pPr marL="2268341" indent="0">
              <a:buNone/>
              <a:defRPr sz="900"/>
            </a:lvl6pPr>
            <a:lvl7pPr marL="2722010" indent="0">
              <a:buNone/>
              <a:defRPr sz="900"/>
            </a:lvl7pPr>
            <a:lvl8pPr marL="3175676" indent="0">
              <a:buNone/>
              <a:defRPr sz="900"/>
            </a:lvl8pPr>
            <a:lvl9pPr marL="3629339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05/02/2018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5895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05/02/2018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4331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05/02/2018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1866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84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3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77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1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5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9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3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7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1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05/02/2018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104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05/02/2018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9827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389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77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16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55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694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33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77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311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05/02/2018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887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5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5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05/02/2018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776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E8E4DA-3A0E-4C79-8952-6E77CB905C08}" type="slidenum">
              <a:rPr lang="ca-ES"/>
              <a:pPr>
                <a:defRPr/>
              </a:pPr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895" indent="0">
              <a:buNone/>
              <a:defRPr sz="2000" b="1"/>
            </a:lvl2pPr>
            <a:lvl3pPr marL="907782" indent="0">
              <a:buNone/>
              <a:defRPr sz="1800" b="1"/>
            </a:lvl3pPr>
            <a:lvl4pPr marL="1361680" indent="0">
              <a:buNone/>
              <a:defRPr sz="1600" b="1"/>
            </a:lvl4pPr>
            <a:lvl5pPr marL="1815559" indent="0">
              <a:buNone/>
              <a:defRPr sz="1600" b="1"/>
            </a:lvl5pPr>
            <a:lvl6pPr marL="2269458" indent="0">
              <a:buNone/>
              <a:defRPr sz="1600" b="1"/>
            </a:lvl6pPr>
            <a:lvl7pPr marL="2723350" indent="0">
              <a:buNone/>
              <a:defRPr sz="1600" b="1"/>
            </a:lvl7pPr>
            <a:lvl8pPr marL="3177240" indent="0">
              <a:buNone/>
              <a:defRPr sz="1600" b="1"/>
            </a:lvl8pPr>
            <a:lvl9pPr marL="3631127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8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895" indent="0">
              <a:buNone/>
              <a:defRPr sz="2000" b="1"/>
            </a:lvl2pPr>
            <a:lvl3pPr marL="907782" indent="0">
              <a:buNone/>
              <a:defRPr sz="1800" b="1"/>
            </a:lvl3pPr>
            <a:lvl4pPr marL="1361680" indent="0">
              <a:buNone/>
              <a:defRPr sz="1600" b="1"/>
            </a:lvl4pPr>
            <a:lvl5pPr marL="1815559" indent="0">
              <a:buNone/>
              <a:defRPr sz="1600" b="1"/>
            </a:lvl5pPr>
            <a:lvl6pPr marL="2269458" indent="0">
              <a:buNone/>
              <a:defRPr sz="1600" b="1"/>
            </a:lvl6pPr>
            <a:lvl7pPr marL="2723350" indent="0">
              <a:buNone/>
              <a:defRPr sz="1600" b="1"/>
            </a:lvl7pPr>
            <a:lvl8pPr marL="3177240" indent="0">
              <a:buNone/>
              <a:defRPr sz="1600" b="1"/>
            </a:lvl8pPr>
            <a:lvl9pPr marL="3631127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8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05/02/2018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7274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05/02/2018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1951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05/02/2018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695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5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10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59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3895" indent="0">
              <a:buNone/>
              <a:defRPr sz="1200"/>
            </a:lvl2pPr>
            <a:lvl3pPr marL="907782" indent="0">
              <a:buNone/>
              <a:defRPr sz="1000"/>
            </a:lvl3pPr>
            <a:lvl4pPr marL="1361680" indent="0">
              <a:buNone/>
              <a:defRPr sz="900"/>
            </a:lvl4pPr>
            <a:lvl5pPr marL="1815559" indent="0">
              <a:buNone/>
              <a:defRPr sz="900"/>
            </a:lvl5pPr>
            <a:lvl6pPr marL="2269458" indent="0">
              <a:buNone/>
              <a:defRPr sz="900"/>
            </a:lvl6pPr>
            <a:lvl7pPr marL="2723350" indent="0">
              <a:buNone/>
              <a:defRPr sz="900"/>
            </a:lvl7pPr>
            <a:lvl8pPr marL="3177240" indent="0">
              <a:buNone/>
              <a:defRPr sz="900"/>
            </a:lvl8pPr>
            <a:lvl9pPr marL="3631127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05/02/2018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2857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3895" indent="0">
              <a:buNone/>
              <a:defRPr sz="2800"/>
            </a:lvl2pPr>
            <a:lvl3pPr marL="907782" indent="0">
              <a:buNone/>
              <a:defRPr sz="2400"/>
            </a:lvl3pPr>
            <a:lvl4pPr marL="1361680" indent="0">
              <a:buNone/>
              <a:defRPr sz="2000"/>
            </a:lvl4pPr>
            <a:lvl5pPr marL="1815559" indent="0">
              <a:buNone/>
              <a:defRPr sz="2000"/>
            </a:lvl5pPr>
            <a:lvl6pPr marL="2269458" indent="0">
              <a:buNone/>
              <a:defRPr sz="2000"/>
            </a:lvl6pPr>
            <a:lvl7pPr marL="2723350" indent="0">
              <a:buNone/>
              <a:defRPr sz="2000"/>
            </a:lvl7pPr>
            <a:lvl8pPr marL="3177240" indent="0">
              <a:buNone/>
              <a:defRPr sz="2000"/>
            </a:lvl8pPr>
            <a:lvl9pPr marL="3631127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3895" indent="0">
              <a:buNone/>
              <a:defRPr sz="1200"/>
            </a:lvl2pPr>
            <a:lvl3pPr marL="907782" indent="0">
              <a:buNone/>
              <a:defRPr sz="1000"/>
            </a:lvl3pPr>
            <a:lvl4pPr marL="1361680" indent="0">
              <a:buNone/>
              <a:defRPr sz="900"/>
            </a:lvl4pPr>
            <a:lvl5pPr marL="1815559" indent="0">
              <a:buNone/>
              <a:defRPr sz="900"/>
            </a:lvl5pPr>
            <a:lvl6pPr marL="2269458" indent="0">
              <a:buNone/>
              <a:defRPr sz="900"/>
            </a:lvl6pPr>
            <a:lvl7pPr marL="2723350" indent="0">
              <a:buNone/>
              <a:defRPr sz="900"/>
            </a:lvl7pPr>
            <a:lvl8pPr marL="3177240" indent="0">
              <a:buNone/>
              <a:defRPr sz="900"/>
            </a:lvl8pPr>
            <a:lvl9pPr marL="3631127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05/02/2018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2672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05/02/2018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02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05/02/2018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405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4F337-A97C-41FD-B4BA-773796DC3AEC}" type="slidenum">
              <a:rPr lang="ca-ES"/>
              <a:pPr>
                <a:defRPr/>
              </a:pPr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38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8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38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071" indent="0">
              <a:buNone/>
              <a:defRPr sz="1200"/>
            </a:lvl2pPr>
            <a:lvl3pPr marL="910133" indent="0">
              <a:buNone/>
              <a:defRPr sz="1000"/>
            </a:lvl3pPr>
            <a:lvl4pPr marL="1365208" indent="0">
              <a:buNone/>
              <a:defRPr sz="900"/>
            </a:lvl4pPr>
            <a:lvl5pPr marL="1820260" indent="0">
              <a:buNone/>
              <a:defRPr sz="900"/>
            </a:lvl5pPr>
            <a:lvl6pPr marL="2275331" indent="0">
              <a:buNone/>
              <a:defRPr sz="900"/>
            </a:lvl6pPr>
            <a:lvl7pPr marL="2730399" indent="0">
              <a:buNone/>
              <a:defRPr sz="900"/>
            </a:lvl7pPr>
            <a:lvl8pPr marL="3185464" indent="0">
              <a:buNone/>
              <a:defRPr sz="900"/>
            </a:lvl8pPr>
            <a:lvl9pPr marL="364052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21078-F1BE-44C3-A3A1-B6F2B6CCE9C2}" type="slidenum">
              <a:rPr lang="ca-ES"/>
              <a:pPr>
                <a:defRPr/>
              </a:pPr>
              <a:t>‹#›</a:t>
            </a:fld>
            <a:endParaRPr lang="ca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071" indent="0">
              <a:buNone/>
              <a:defRPr sz="2800"/>
            </a:lvl2pPr>
            <a:lvl3pPr marL="910133" indent="0">
              <a:buNone/>
              <a:defRPr sz="2400"/>
            </a:lvl3pPr>
            <a:lvl4pPr marL="1365208" indent="0">
              <a:buNone/>
              <a:defRPr sz="2000"/>
            </a:lvl4pPr>
            <a:lvl5pPr marL="1820260" indent="0">
              <a:buNone/>
              <a:defRPr sz="2000"/>
            </a:lvl5pPr>
            <a:lvl6pPr marL="2275331" indent="0">
              <a:buNone/>
              <a:defRPr sz="2000"/>
            </a:lvl6pPr>
            <a:lvl7pPr marL="2730399" indent="0">
              <a:buNone/>
              <a:defRPr sz="2000"/>
            </a:lvl7pPr>
            <a:lvl8pPr marL="3185464" indent="0">
              <a:buNone/>
              <a:defRPr sz="2000"/>
            </a:lvl8pPr>
            <a:lvl9pPr marL="3640527" indent="0">
              <a:buNone/>
              <a:defRPr sz="2000"/>
            </a:lvl9pPr>
          </a:lstStyle>
          <a:p>
            <a:pPr lvl="0"/>
            <a:endParaRPr lang="es-ES_tradnl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071" indent="0">
              <a:buNone/>
              <a:defRPr sz="1200"/>
            </a:lvl2pPr>
            <a:lvl3pPr marL="910133" indent="0">
              <a:buNone/>
              <a:defRPr sz="1000"/>
            </a:lvl3pPr>
            <a:lvl4pPr marL="1365208" indent="0">
              <a:buNone/>
              <a:defRPr sz="900"/>
            </a:lvl4pPr>
            <a:lvl5pPr marL="1820260" indent="0">
              <a:buNone/>
              <a:defRPr sz="900"/>
            </a:lvl5pPr>
            <a:lvl6pPr marL="2275331" indent="0">
              <a:buNone/>
              <a:defRPr sz="900"/>
            </a:lvl6pPr>
            <a:lvl7pPr marL="2730399" indent="0">
              <a:buNone/>
              <a:defRPr sz="900"/>
            </a:lvl7pPr>
            <a:lvl8pPr marL="3185464" indent="0">
              <a:buNone/>
              <a:defRPr sz="900"/>
            </a:lvl8pPr>
            <a:lvl9pPr marL="3640527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701DC-0A43-41E1-9036-D2F0F102CA17}" type="slidenum">
              <a:rPr lang="ca-ES"/>
              <a:pPr>
                <a:defRPr/>
              </a:pPr>
              <a:t>‹#›</a:t>
            </a:fld>
            <a:endParaRPr lang="ca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12" tIns="45509" rIns="91012" bIns="455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Feu clic aquí per editar l'estil de títol del patró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38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12" tIns="45509" rIns="91012" bIns="455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Feu clic aquí per editar els estils de text del patró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</a:p>
        </p:txBody>
      </p:sp>
      <p:sp>
        <p:nvSpPr>
          <p:cNvPr id="260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1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012" tIns="45509" rIns="91012" bIns="45509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260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012" tIns="45509" rIns="91012" bIns="4550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260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012" tIns="45509" rIns="91012" bIns="4550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4DFA0FB2-605C-4E0B-8E85-0DF051593A16}" type="slidenum">
              <a:rPr lang="ca-ES"/>
              <a:pPr>
                <a:defRPr/>
              </a:pPr>
              <a:t>‹#›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6" r:id="rId2"/>
    <p:sldLayoutId id="2147483675" r:id="rId3"/>
    <p:sldLayoutId id="2147483674" r:id="rId4"/>
    <p:sldLayoutId id="2147483673" r:id="rId5"/>
    <p:sldLayoutId id="2147483672" r:id="rId6"/>
    <p:sldLayoutId id="2147483671" r:id="rId7"/>
    <p:sldLayoutId id="2147483670" r:id="rId8"/>
    <p:sldLayoutId id="2147483669" r:id="rId9"/>
    <p:sldLayoutId id="2147483668" r:id="rId10"/>
    <p:sldLayoutId id="21474836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507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013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6520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026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1303" indent="-34130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9486" indent="-28442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7669" indent="-227536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2733" indent="-227536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47796" indent="-227536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2866" indent="-22753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57930" indent="-22753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12995" indent="-22753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68063" indent="-22753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_tradnl"/>
      </a:defPPr>
      <a:lvl1pPr marL="0" algn="l" defTabSz="910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071" algn="l" defTabSz="910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133" algn="l" defTabSz="910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208" algn="l" defTabSz="910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260" algn="l" defTabSz="910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5331" algn="l" defTabSz="910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0399" algn="l" defTabSz="910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5464" algn="l" defTabSz="910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0527" algn="l" defTabSz="910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Marcador de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12" tIns="45509" rIns="91012" bIns="455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Clic para editar título</a:t>
            </a:r>
            <a:endParaRPr lang="es-ES" smtClean="0"/>
          </a:p>
        </p:txBody>
      </p:sp>
      <p:sp>
        <p:nvSpPr>
          <p:cNvPr id="25603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457200" y="1600238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12" tIns="45509" rIns="91012" bIns="455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 smtClean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 vert="horz" wrap="square" lIns="91012" tIns="45509" rIns="91012" bIns="45509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wrap="square" lIns="91012" tIns="45509" rIns="91012" bIns="45509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012" tIns="45509" rIns="91012" bIns="45509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99947943-AB10-4411-906D-3335B8E8E5B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7" r:id="rId2"/>
    <p:sldLayoutId id="2147483686" r:id="rId3"/>
    <p:sldLayoutId id="2147483685" r:id="rId4"/>
    <p:sldLayoutId id="2147483684" r:id="rId5"/>
    <p:sldLayoutId id="2147483683" r:id="rId6"/>
    <p:sldLayoutId id="2147483682" r:id="rId7"/>
    <p:sldLayoutId id="2147483681" r:id="rId8"/>
    <p:sldLayoutId id="2147483680" r:id="rId9"/>
    <p:sldLayoutId id="2147483679" r:id="rId10"/>
    <p:sldLayoutId id="2147483678" r:id="rId11"/>
  </p:sldLayoutIdLst>
  <p:txStyles>
    <p:titleStyle>
      <a:lvl1pPr algn="ctr" defTabSz="455071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5071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5071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5071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5071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5071" algn="ctr" defTabSz="455071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0133" algn="ctr" defTabSz="455071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65208" algn="ctr" defTabSz="455071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0260" algn="ctr" defTabSz="455071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03" indent="-341303" algn="l" defTabSz="455071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9486" indent="-284420" algn="l" defTabSz="455071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37669" indent="-227536" algn="l" defTabSz="455071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592733" indent="-227536" algn="l" defTabSz="455071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47796" indent="-227536" algn="l" defTabSz="455071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02866" indent="-227536" algn="l" defTabSz="455071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57930" indent="-227536" algn="l" defTabSz="455071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12995" indent="-227536" algn="l" defTabSz="455071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68063" indent="-227536" algn="l" defTabSz="455071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_tradnl"/>
      </a:defPPr>
      <a:lvl1pPr marL="0" algn="l" defTabSz="910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071" algn="l" defTabSz="910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133" algn="l" defTabSz="910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208" algn="l" defTabSz="910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260" algn="l" defTabSz="910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5331" algn="l" defTabSz="910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0399" algn="l" defTabSz="910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5464" algn="l" defTabSz="910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0527" algn="l" defTabSz="910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Marcador de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12" tIns="45509" rIns="91012" bIns="455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Clic para editar título</a:t>
            </a:r>
            <a:endParaRPr lang="es-ES" smtClean="0"/>
          </a:p>
        </p:txBody>
      </p:sp>
      <p:sp>
        <p:nvSpPr>
          <p:cNvPr id="37891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457200" y="1600238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12" tIns="45509" rIns="91012" bIns="455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 smtClean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 vert="horz" wrap="square" lIns="91012" tIns="45509" rIns="91012" bIns="45509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B0687A0E-35D9-4CAE-8DCF-E57696836474}" type="datetimeFigureOut">
              <a:rPr lang="es-ES"/>
              <a:pPr>
                <a:defRPr/>
              </a:pPr>
              <a:t>05/02/2018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wrap="square" lIns="91012" tIns="45509" rIns="91012" bIns="45509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012" tIns="45509" rIns="91012" bIns="45509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1973193F-1461-4C04-9D4E-7E3EBFDEBC1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98" r:id="rId2"/>
    <p:sldLayoutId id="2147483697" r:id="rId3"/>
    <p:sldLayoutId id="2147483696" r:id="rId4"/>
    <p:sldLayoutId id="2147483695" r:id="rId5"/>
    <p:sldLayoutId id="2147483694" r:id="rId6"/>
    <p:sldLayoutId id="2147483693" r:id="rId7"/>
    <p:sldLayoutId id="2147483692" r:id="rId8"/>
    <p:sldLayoutId id="2147483691" r:id="rId9"/>
    <p:sldLayoutId id="2147483690" r:id="rId10"/>
    <p:sldLayoutId id="2147483689" r:id="rId11"/>
  </p:sldLayoutIdLst>
  <p:txStyles>
    <p:titleStyle>
      <a:lvl1pPr algn="ctr" defTabSz="455071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5071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5071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5071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5071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5071" algn="ctr" defTabSz="455071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0133" algn="ctr" defTabSz="455071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65208" algn="ctr" defTabSz="455071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0260" algn="ctr" defTabSz="455071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03" indent="-341303" algn="l" defTabSz="455071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9486" indent="-284420" algn="l" defTabSz="455071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37669" indent="-227536" algn="l" defTabSz="455071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592733" indent="-227536" algn="l" defTabSz="455071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47796" indent="-227536" algn="l" defTabSz="455071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02866" indent="-227536" algn="l" defTabSz="455071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57930" indent="-227536" algn="l" defTabSz="455071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12995" indent="-227536" algn="l" defTabSz="455071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68063" indent="-227536" algn="l" defTabSz="455071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0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071" algn="l" defTabSz="910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133" algn="l" defTabSz="910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208" algn="l" defTabSz="910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260" algn="l" defTabSz="910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5331" algn="l" defTabSz="910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0399" algn="l" defTabSz="910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5464" algn="l" defTabSz="910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0527" algn="l" defTabSz="910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12" tIns="45509" rIns="91012" bIns="455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Feu clic aquí per editar l'estil de títol del patró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38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12" tIns="45509" rIns="91012" bIns="455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Feu clic aquí per editar els estils de text del patró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1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12" tIns="45509" rIns="91012" bIns="45509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3C6611C2-A0D1-4AAB-868F-C5066023E27A}" type="datetimeFigureOut">
              <a:rPr lang="es-ES"/>
              <a:pPr/>
              <a:t>05/02/2018</a:t>
            </a:fld>
            <a:endParaRPr lang="ca-ES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12" tIns="45509" rIns="91012" bIns="45509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a-ES"/>
          </a:p>
        </p:txBody>
      </p:sp>
      <p:sp>
        <p:nvSpPr>
          <p:cNvPr id="1085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12" tIns="45509" rIns="91012" bIns="45509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DAD239F-FC69-4D67-AB2B-DBACE6E055B8}" type="slidenum">
              <a:rPr lang="ca-ES"/>
              <a:pPr/>
              <a:t>‹#›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507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013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6520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026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1303" indent="-341303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9486" indent="-28442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7669" indent="-227536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2733" indent="-227536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47796" indent="-22753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2866" indent="-22753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57930" indent="-22753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12995" indent="-22753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68063" indent="-22753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0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071" algn="l" defTabSz="910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133" algn="l" defTabSz="910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208" algn="l" defTabSz="910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260" algn="l" defTabSz="910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5331" algn="l" defTabSz="910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0399" algn="l" defTabSz="910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5464" algn="l" defTabSz="910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0527" algn="l" defTabSz="9101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0732" tIns="45372" rIns="90732" bIns="45372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63"/>
            <a:ext cx="8229600" cy="4525963"/>
          </a:xfrm>
          <a:prstGeom prst="rect">
            <a:avLst/>
          </a:prstGeom>
        </p:spPr>
        <p:txBody>
          <a:bodyPr vert="horz" lIns="90732" tIns="45372" rIns="90732" bIns="45372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 vert="horz" lIns="90732" tIns="45372" rIns="90732" bIns="4537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3671" fontAlgn="auto">
              <a:spcBef>
                <a:spcPts val="0"/>
              </a:spcBef>
              <a:spcAft>
                <a:spcPts val="0"/>
              </a:spcAft>
            </a:pPr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3671" fontAlgn="auto">
                <a:spcBef>
                  <a:spcPts val="0"/>
                </a:spcBef>
                <a:spcAft>
                  <a:spcPts val="0"/>
                </a:spcAft>
              </a:pPr>
              <a:t>05/02/2018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0732" tIns="45372" rIns="90732" bIns="4537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3671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0732" tIns="45372" rIns="90732" bIns="4537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3671" fontAlgn="auto">
              <a:spcBef>
                <a:spcPts val="0"/>
              </a:spcBef>
              <a:spcAft>
                <a:spcPts val="0"/>
              </a:spcAft>
            </a:pPr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367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4367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defTabSz="45367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0253" indent="-340253" algn="l" defTabSz="453671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7211" indent="-283545" algn="l" defTabSz="453671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4172" indent="-226836" algn="l" defTabSz="453671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7837" indent="-226836" algn="l" defTabSz="453671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1510" indent="-226836" algn="l" defTabSz="453671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5174" indent="-226836" algn="l" defTabSz="4536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48841" indent="-226836" algn="l" defTabSz="4536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2509" indent="-226836" algn="l" defTabSz="4536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56175" indent="-226836" algn="l" defTabSz="4536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36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671" algn="l" defTabSz="4536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7334" algn="l" defTabSz="4536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1009" algn="l" defTabSz="4536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4666" algn="l" defTabSz="4536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8341" algn="l" defTabSz="4536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2010" algn="l" defTabSz="4536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5676" algn="l" defTabSz="4536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9339" algn="l" defTabSz="4536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0777" tIns="45394" rIns="90777" bIns="45394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59"/>
            <a:ext cx="8229600" cy="4525963"/>
          </a:xfrm>
          <a:prstGeom prst="rect">
            <a:avLst/>
          </a:prstGeom>
        </p:spPr>
        <p:txBody>
          <a:bodyPr vert="horz" lIns="90777" tIns="45394" rIns="90777" bIns="45394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 vert="horz" lIns="90777" tIns="45394" rIns="90777" bIns="4539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3895" fontAlgn="auto">
              <a:spcBef>
                <a:spcPts val="0"/>
              </a:spcBef>
              <a:spcAft>
                <a:spcPts val="0"/>
              </a:spcAft>
            </a:pPr>
            <a:fld id="{10C797D4-D1A0-3742-A0DD-C7B643A9A2F9}" type="datetimeFigureOut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3895" fontAlgn="auto">
                <a:spcBef>
                  <a:spcPts val="0"/>
                </a:spcBef>
                <a:spcAft>
                  <a:spcPts val="0"/>
                </a:spcAft>
              </a:pPr>
              <a:t>05/02/2018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0777" tIns="45394" rIns="90777" bIns="4539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3895" fontAlgn="auto">
              <a:spcBef>
                <a:spcPts val="0"/>
              </a:spcBef>
              <a:spcAft>
                <a:spcPts val="0"/>
              </a:spcAft>
            </a:pPr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0777" tIns="45394" rIns="90777" bIns="4539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3895" fontAlgn="auto">
              <a:spcBef>
                <a:spcPts val="0"/>
              </a:spcBef>
              <a:spcAft>
                <a:spcPts val="0"/>
              </a:spcAft>
            </a:pPr>
            <a:fld id="{9BF56E71-0D6B-C747-920E-359AE2659BD3}" type="slidenum">
              <a:rPr lang="es-E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3895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s-E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1563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defTabSz="45389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0421" indent="-340421" algn="l" defTabSz="45389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7575" indent="-283685" algn="l" defTabSz="453895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4731" indent="-226948" algn="l" defTabSz="45389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8620" indent="-226948" algn="l" defTabSz="453895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2514" indent="-226948" algn="l" defTabSz="453895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96402" indent="-226948" algn="l" defTabSz="45389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0293" indent="-226948" algn="l" defTabSz="45389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04185" indent="-226948" algn="l" defTabSz="45389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58075" indent="-226948" algn="l" defTabSz="45389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3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895" algn="l" defTabSz="453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7782" algn="l" defTabSz="453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1680" algn="l" defTabSz="453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5559" algn="l" defTabSz="453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9458" algn="l" defTabSz="453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3350" algn="l" defTabSz="453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7240" algn="l" defTabSz="453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1127" algn="l" defTabSz="4538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estudis.aqu.cat/dades/Web/Inici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8.jpeg"/><Relationship Id="rId7" Type="http://schemas.openxmlformats.org/officeDocument/2006/relationships/image" Target="../media/image30.jpeg"/><Relationship Id="rId2" Type="http://schemas.openxmlformats.org/officeDocument/2006/relationships/hyperlink" Target="http://uabinvestmentgroup.com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5" Type="http://schemas.openxmlformats.org/officeDocument/2006/relationships/hyperlink" Target="http://www.uab.cat/web/coneix-la-facultat/la-facultat/comunitat-alumni-cafee-1345725161091.html" TargetMode="External"/><Relationship Id="rId10" Type="http://schemas.openxmlformats.org/officeDocument/2006/relationships/image" Target="../media/image33.jpeg"/><Relationship Id="rId4" Type="http://schemas.openxmlformats.org/officeDocument/2006/relationships/hyperlink" Target="https://universitatieconomiasolidaria.wordpress.com/tag/uab/" TargetMode="External"/><Relationship Id="rId9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videosdigitals.uab.cat/video/19/playVideo.php?mm=6210&amp;lang=CA" TargetMode="External"/><Relationship Id="rId7" Type="http://schemas.openxmlformats.org/officeDocument/2006/relationships/image" Target="../media/image2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videosdigitals.uab.cat/video/19/playVideo.php?mm=6201&amp;lang=CA" TargetMode="External"/><Relationship Id="rId5" Type="http://schemas.openxmlformats.org/officeDocument/2006/relationships/hyperlink" Target="http://videosdigitals.uab.cat/video/19/playVideo.php?mm=6211&amp;lang=CA" TargetMode="External"/><Relationship Id="rId4" Type="http://schemas.openxmlformats.org/officeDocument/2006/relationships/hyperlink" Target="http://videosdigitals.uab.cat/video/19/playVideo.php?mm=6212&amp;lang=EN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ab.cat/economia-empresa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2.jpeg"/><Relationship Id="rId4" Type="http://schemas.openxmlformats.org/officeDocument/2006/relationships/hyperlink" Target="http://www.uab.cat/web/estudiar/graus/oferta-de-graus/tots-els-graus-1345693120497.html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hyperlink" Target="http://www.uab.cat/doc/10-raons-per-triar-uab.pdf" TargetMode="External"/><Relationship Id="rId3" Type="http://schemas.openxmlformats.org/officeDocument/2006/relationships/image" Target="../media/image44.jpeg"/><Relationship Id="rId7" Type="http://schemas.openxmlformats.org/officeDocument/2006/relationships/hyperlink" Target="http://www.uab.cat/doc/guia-beques-ajuts.pdf" TargetMode="External"/><Relationship Id="rId12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.png"/><Relationship Id="rId11" Type="http://schemas.openxmlformats.org/officeDocument/2006/relationships/hyperlink" Target="http://www.uab.cat/doc/guia-practiques-ocupabilitat.pdf" TargetMode="External"/><Relationship Id="rId5" Type="http://schemas.openxmlformats.org/officeDocument/2006/relationships/image" Target="../media/image2.png"/><Relationship Id="rId15" Type="http://schemas.openxmlformats.org/officeDocument/2006/relationships/image" Target="../media/image50.png"/><Relationship Id="rId10" Type="http://schemas.openxmlformats.org/officeDocument/2006/relationships/image" Target="../media/image47.png"/><Relationship Id="rId4" Type="http://schemas.openxmlformats.org/officeDocument/2006/relationships/image" Target="../media/image45.png"/><Relationship Id="rId9" Type="http://schemas.openxmlformats.org/officeDocument/2006/relationships/hyperlink" Target="http://www.uab.cat/doc/guia-mobilitat-intercanvi.pdf" TargetMode="External"/><Relationship Id="rId1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2.gif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ab.cat/web/estudiar/llistat-de-graus/informacio-general/economia-angles-1216708251447.html?param1=1345667929027" TargetMode="External"/><Relationship Id="rId3" Type="http://schemas.openxmlformats.org/officeDocument/2006/relationships/image" Target="../media/image14.jpeg"/><Relationship Id="rId7" Type="http://schemas.openxmlformats.org/officeDocument/2006/relationships/hyperlink" Target="http://www.uab.cat/web/estudiar/llistat-de-graus/informacio-general/administracio-i-direccio-d-empreses-angles-1216708251447.html?param1=1299656909532" TargetMode="External"/><Relationship Id="rId12" Type="http://schemas.openxmlformats.org/officeDocument/2006/relationships/hyperlink" Target="http://www.uab.cat/web/estudiar/llistat-de-graus/informacio-general/x-1216708251447.html?param1=1345740823764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11" Type="http://schemas.openxmlformats.org/officeDocument/2006/relationships/hyperlink" Target="http://www.uab.cat/web/estudiar/llistat-de-graus/informacio-general/empresa-i-tecnologia-1216708251447.html?param1=1231314902485" TargetMode="External"/><Relationship Id="rId5" Type="http://schemas.openxmlformats.org/officeDocument/2006/relationships/hyperlink" Target="http://www.uab.cat/web/estudiar/llistat-de-graus/informacio-general/economia-1216708251447.html?param1=1263886771134" TargetMode="External"/><Relationship Id="rId10" Type="http://schemas.openxmlformats.org/officeDocument/2006/relationships/hyperlink" Target="http://www.uab.cat/web/estudiar/llistat-de-graus/informacio-general/comptabilitat-i-finances-1216708251447.html?param1=1231314901686" TargetMode="External"/><Relationship Id="rId4" Type="http://schemas.openxmlformats.org/officeDocument/2006/relationships/hyperlink" Target="http://www.uab.cat/web/estudiar/llistat-de-graus/informacio-general/administracio-i-direccio-d-empreses-1216708251447.html?param1=1262850813242" TargetMode="External"/><Relationship Id="rId9" Type="http://schemas.openxmlformats.org/officeDocument/2006/relationships/hyperlink" Target="http://www.uab.cat/web/estudiar/llistat-de-graus/informacio-general/administracio-i-direccio-d-empreses-dret-1216708251447.html?param1=1265372004649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uadroTexto 6"/>
          <p:cNvSpPr txBox="1">
            <a:spLocks noChangeArrowheads="1"/>
          </p:cNvSpPr>
          <p:nvPr/>
        </p:nvSpPr>
        <p:spPr bwMode="auto">
          <a:xfrm>
            <a:off x="230188" y="341314"/>
            <a:ext cx="6224587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603" tIns="31801" rIns="63603" bIns="31801">
            <a:spAutoFit/>
          </a:bodyPr>
          <a:lstStyle>
            <a:lvl1pPr defTabSz="45561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38188" indent="-282575" defTabSz="455613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39825" indent="-225425" defTabSz="455613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3850" indent="-225425" defTabSz="45561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1050" indent="-225425" defTabSz="45561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08250" indent="-225425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65450" indent="-225425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2650" indent="-225425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79850" indent="-225425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S" sz="1400" dirty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www.uab.cat</a:t>
            </a:r>
          </a:p>
        </p:txBody>
      </p:sp>
      <p:pic>
        <p:nvPicPr>
          <p:cNvPr id="30723" name="Imagen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75" y="701675"/>
            <a:ext cx="11874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24" name="Agrupa 5"/>
          <p:cNvGrpSpPr>
            <a:grpSpLocks/>
          </p:cNvGrpSpPr>
          <p:nvPr/>
        </p:nvGrpSpPr>
        <p:grpSpPr bwMode="auto">
          <a:xfrm>
            <a:off x="5667443" y="269875"/>
            <a:ext cx="3108325" cy="515938"/>
            <a:chOff x="8073261" y="446025"/>
            <a:chExt cx="4172193" cy="693897"/>
          </a:xfrm>
        </p:grpSpPr>
        <p:pic>
          <p:nvPicPr>
            <p:cNvPr id="30727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3261" y="616553"/>
              <a:ext cx="2925653" cy="35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8" name="Imatge 1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5149" y="446025"/>
              <a:ext cx="980305" cy="693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25" name="Imat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94014"/>
            <a:ext cx="9144000" cy="396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Imatg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7" y="2171700"/>
            <a:ext cx="84915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047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Resultado de imagen de FACULTAT ECONOMIA I EMPRESA UAB SABADELL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9" t="1632" b="9533"/>
          <a:stretch/>
        </p:blipFill>
        <p:spPr bwMode="auto">
          <a:xfrm>
            <a:off x="4355976" y="0"/>
            <a:ext cx="4788024" cy="112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0" name="CuadroTexto 9"/>
          <p:cNvSpPr txBox="1">
            <a:spLocks noChangeArrowheads="1"/>
          </p:cNvSpPr>
          <p:nvPr/>
        </p:nvSpPr>
        <p:spPr bwMode="auto">
          <a:xfrm>
            <a:off x="309187" y="286226"/>
            <a:ext cx="8423136" cy="495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10" tIns="32105" rIns="64210" bIns="32105">
            <a:spAutoFit/>
          </a:bodyPr>
          <a:lstStyle/>
          <a:p>
            <a:r>
              <a:rPr lang="ca-ES" sz="2800" b="1" dirty="0">
                <a:solidFill>
                  <a:srgbClr val="7C0E11"/>
                </a:solidFill>
                <a:cs typeface="Arial" charset="0"/>
              </a:rPr>
              <a:t>ADE / ADE EN ANGLÈS</a:t>
            </a:r>
          </a:p>
        </p:txBody>
      </p:sp>
      <p:sp>
        <p:nvSpPr>
          <p:cNvPr id="29" name="CuadroTexto 13"/>
          <p:cNvSpPr txBox="1"/>
          <p:nvPr/>
        </p:nvSpPr>
        <p:spPr>
          <a:xfrm>
            <a:off x="6648144" y="6503864"/>
            <a:ext cx="2258462" cy="341836"/>
          </a:xfrm>
          <a:prstGeom prst="rect">
            <a:avLst/>
          </a:prstGeom>
          <a:noFill/>
        </p:spPr>
        <p:txBody>
          <a:bodyPr wrap="none" lIns="64210" tIns="32105" rIns="64210" bIns="32105" rtlCol="0">
            <a:spAutoFit/>
          </a:bodyPr>
          <a:lstStyle/>
          <a:p>
            <a:pPr algn="r"/>
            <a:r>
              <a:rPr lang="ca-ES" dirty="0">
                <a:solidFill>
                  <a:srgbClr val="80C186"/>
                </a:solidFill>
                <a:latin typeface="Arial"/>
                <a:cs typeface="Arial"/>
              </a:rPr>
              <a:t>Economia i Empresa</a:t>
            </a:r>
            <a:endParaRPr lang="es-ES" dirty="0">
              <a:solidFill>
                <a:srgbClr val="80C186"/>
              </a:solidFill>
              <a:latin typeface="Arial"/>
              <a:cs typeface="Arial"/>
            </a:endParaRPr>
          </a:p>
        </p:txBody>
      </p:sp>
      <p:sp>
        <p:nvSpPr>
          <p:cNvPr id="3" name="QuadreDeText 2"/>
          <p:cNvSpPr txBox="1"/>
          <p:nvPr/>
        </p:nvSpPr>
        <p:spPr>
          <a:xfrm>
            <a:off x="251520" y="90872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 smtClean="0">
                <a:solidFill>
                  <a:srgbClr val="00B050"/>
                </a:solidFill>
              </a:rPr>
              <a:t>COMPETÈNCIES</a:t>
            </a:r>
            <a:endParaRPr lang="ca-ES" dirty="0">
              <a:solidFill>
                <a:srgbClr val="00B050"/>
              </a:solidFill>
            </a:endParaRPr>
          </a:p>
        </p:txBody>
      </p:sp>
      <p:sp>
        <p:nvSpPr>
          <p:cNvPr id="20" name="QuadreDeText 19"/>
          <p:cNvSpPr txBox="1"/>
          <p:nvPr/>
        </p:nvSpPr>
        <p:spPr>
          <a:xfrm>
            <a:off x="251520" y="3933056"/>
            <a:ext cx="3373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>
                <a:solidFill>
                  <a:srgbClr val="00B050"/>
                </a:solidFill>
              </a:rPr>
              <a:t>SORTIDES PROFESSIONALS</a:t>
            </a:r>
          </a:p>
        </p:txBody>
      </p:sp>
      <p:sp>
        <p:nvSpPr>
          <p:cNvPr id="9" name="QuadreDeText 8"/>
          <p:cNvSpPr txBox="1"/>
          <p:nvPr/>
        </p:nvSpPr>
        <p:spPr>
          <a:xfrm>
            <a:off x="534636" y="4332880"/>
            <a:ext cx="8302597" cy="1910891"/>
          </a:xfrm>
          <a:prstGeom prst="rect">
            <a:avLst/>
          </a:prstGeom>
          <a:noFill/>
        </p:spPr>
        <p:txBody>
          <a:bodyPr wrap="square" lIns="63610" tIns="31805" rIns="63610" bIns="31805">
            <a:spAutoFit/>
          </a:bodyPr>
          <a:lstStyle/>
          <a:p>
            <a:pPr marL="318103" indent="-318103" defTabSz="907558">
              <a:spcBef>
                <a:spcPts val="12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r>
              <a:rPr lang="ca-ES" sz="15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Desenvolupament d’</a:t>
            </a:r>
            <a:r>
              <a:rPr lang="ca-ES" sz="15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activitats directives i de gestió </a:t>
            </a:r>
            <a:r>
              <a:rPr lang="ca-ES" sz="15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d’àrees funcionals d’empreses i altres tipus d’organitzacions (direcció financera, direcció comercial, direcció de recursos humans, control de gestió, ...)</a:t>
            </a:r>
            <a:endParaRPr lang="ca-ES" sz="7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marL="318103" indent="-318103" defTabSz="907558">
              <a:spcBef>
                <a:spcPts val="12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r>
              <a:rPr lang="ca-ES" sz="15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Creació </a:t>
            </a:r>
            <a:r>
              <a:rPr lang="ca-ES" sz="15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de nous empreses (empresari autònom)</a:t>
            </a:r>
            <a:endParaRPr lang="ca-ES" sz="7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marL="318103" indent="-318103" defTabSz="907558">
              <a:spcBef>
                <a:spcPts val="12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r>
              <a:rPr lang="ca-ES" sz="15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Assessoria</a:t>
            </a:r>
            <a:r>
              <a:rPr lang="ca-ES" sz="15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empresarial</a:t>
            </a:r>
          </a:p>
          <a:p>
            <a:pPr marL="318103" indent="-318103" defTabSz="907558">
              <a:spcBef>
                <a:spcPts val="12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r>
              <a:rPr lang="ca-ES" sz="15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Auditoria</a:t>
            </a:r>
            <a:endParaRPr lang="ca-ES" sz="700" b="1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2" name="QuadreDeText 1"/>
          <p:cNvSpPr txBox="1"/>
          <p:nvPr/>
        </p:nvSpPr>
        <p:spPr>
          <a:xfrm>
            <a:off x="335609" y="1311439"/>
            <a:ext cx="85016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07558">
              <a:spcBef>
                <a:spcPts val="120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r>
              <a:rPr lang="ca-ES" sz="1500" u="sng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Comprendre</a:t>
            </a:r>
            <a:r>
              <a:rPr lang="ca-ES" sz="15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l’</a:t>
            </a:r>
            <a:r>
              <a:rPr lang="ca-ES" sz="15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entorn intern i extern </a:t>
            </a:r>
            <a:r>
              <a:rPr lang="ca-ES" sz="15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de les organitzacions</a:t>
            </a:r>
          </a:p>
          <a:p>
            <a:pPr marL="285750" indent="-285750" defTabSz="907558">
              <a:spcBef>
                <a:spcPts val="120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r>
              <a:rPr lang="ca-ES" sz="1500" u="sng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Entendre</a:t>
            </a:r>
            <a:r>
              <a:rPr lang="ca-ES" sz="15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els principis de la </a:t>
            </a:r>
            <a:r>
              <a:rPr lang="ca-ES" sz="15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direcció</a:t>
            </a:r>
            <a:r>
              <a:rPr lang="ca-ES" sz="15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d’empreses i del disseny i implementació d'</a:t>
            </a:r>
            <a:r>
              <a:rPr lang="ca-ES" sz="15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estratègies</a:t>
            </a:r>
          </a:p>
          <a:p>
            <a:pPr marL="285750" indent="-285750" defTabSz="907558">
              <a:spcBef>
                <a:spcPts val="120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r>
              <a:rPr lang="ca-ES" sz="15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Saber </a:t>
            </a:r>
            <a:r>
              <a:rPr lang="ca-ES" sz="1500" u="sng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utilitzar</a:t>
            </a:r>
            <a:r>
              <a:rPr lang="ca-ES" sz="15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tècniques </a:t>
            </a:r>
            <a:r>
              <a:rPr lang="ca-ES" sz="15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comercials</a:t>
            </a:r>
            <a:r>
              <a:rPr lang="ca-ES" sz="15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i d’investigació de </a:t>
            </a:r>
            <a:r>
              <a:rPr lang="ca-ES" sz="15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mercats</a:t>
            </a:r>
          </a:p>
          <a:p>
            <a:pPr marL="285750" indent="-285750" defTabSz="907558">
              <a:spcBef>
                <a:spcPts val="120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r>
              <a:rPr lang="ca-ES" sz="1500" u="sng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Detectar</a:t>
            </a:r>
            <a:r>
              <a:rPr lang="ca-ES" sz="15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, </a:t>
            </a:r>
            <a:r>
              <a:rPr lang="ca-ES" sz="1500" u="sng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analitzar</a:t>
            </a:r>
            <a:r>
              <a:rPr lang="ca-ES" sz="15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i </a:t>
            </a:r>
            <a:r>
              <a:rPr lang="ca-ES" sz="1500" u="sng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solucionar</a:t>
            </a:r>
            <a:r>
              <a:rPr lang="ca-ES" sz="15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ca-ES" sz="15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problemes i oportunitats empresarials</a:t>
            </a:r>
          </a:p>
          <a:p>
            <a:pPr marL="285750" indent="-285750" defTabSz="907558">
              <a:spcBef>
                <a:spcPts val="120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r>
              <a:rPr lang="ca-ES" sz="1500" u="sng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Elaborar</a:t>
            </a:r>
            <a:r>
              <a:rPr lang="ca-ES" sz="15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i </a:t>
            </a:r>
            <a:r>
              <a:rPr lang="ca-ES" sz="1500" u="sng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interpretar</a:t>
            </a:r>
            <a:r>
              <a:rPr lang="ca-ES" sz="15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ca-ES" sz="15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informació</a:t>
            </a:r>
            <a:r>
              <a:rPr lang="ca-ES" sz="15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(econòmica i financera), útil per la presa de </a:t>
            </a:r>
            <a:r>
              <a:rPr lang="ca-ES" sz="15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decisions</a:t>
            </a:r>
          </a:p>
          <a:p>
            <a:pPr marL="285750" indent="-285750" defTabSz="907558">
              <a:spcBef>
                <a:spcPts val="120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r>
              <a:rPr lang="ca-ES" sz="15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Saber </a:t>
            </a:r>
            <a:r>
              <a:rPr lang="ca-ES" sz="1500" u="sng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seleccionar</a:t>
            </a:r>
            <a:r>
              <a:rPr lang="ca-ES" sz="15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projectes d’</a:t>
            </a:r>
            <a:r>
              <a:rPr lang="ca-ES" sz="15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inversió</a:t>
            </a:r>
            <a:r>
              <a:rPr lang="ca-ES" sz="15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i fonts de </a:t>
            </a:r>
            <a:r>
              <a:rPr lang="ca-ES" sz="1500" b="1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finançament</a:t>
            </a:r>
          </a:p>
        </p:txBody>
      </p:sp>
    </p:spTree>
    <p:extLst>
      <p:ext uri="{BB962C8B-B14F-4D97-AF65-F5344CB8AC3E}">
        <p14:creationId xmlns:p14="http://schemas.microsoft.com/office/powerpoint/2010/main" val="94687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  <p:bldP spid="9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Resultado de imagen de FACULTAT ECONOMIA I EMPRESA UAB SABADELL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9" t="1632" b="9533"/>
          <a:stretch/>
        </p:blipFill>
        <p:spPr bwMode="auto">
          <a:xfrm>
            <a:off x="4355976" y="0"/>
            <a:ext cx="4788024" cy="112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0" name="CuadroTexto 9"/>
          <p:cNvSpPr txBox="1">
            <a:spLocks noChangeArrowheads="1"/>
          </p:cNvSpPr>
          <p:nvPr/>
        </p:nvSpPr>
        <p:spPr bwMode="auto">
          <a:xfrm>
            <a:off x="309187" y="286226"/>
            <a:ext cx="8423136" cy="926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10" tIns="32105" rIns="64210" bIns="32105">
            <a:spAutoFit/>
          </a:bodyPr>
          <a:lstStyle/>
          <a:p>
            <a:r>
              <a:rPr lang="ca-ES" sz="2800" b="1" dirty="0" smtClean="0">
                <a:solidFill>
                  <a:srgbClr val="7C0E11"/>
                </a:solidFill>
                <a:cs typeface="Arial" charset="0"/>
              </a:rPr>
              <a:t>ADMINISTRACIO I DIRECCIÓ</a:t>
            </a:r>
          </a:p>
          <a:p>
            <a:r>
              <a:rPr lang="ca-ES" sz="2800" b="1" dirty="0" smtClean="0">
                <a:solidFill>
                  <a:srgbClr val="7C0E11"/>
                </a:solidFill>
                <a:cs typeface="Arial" charset="0"/>
              </a:rPr>
              <a:t>D’EMPRESES + DRET</a:t>
            </a:r>
            <a:endParaRPr lang="ca-ES" sz="2800" b="1" dirty="0">
              <a:solidFill>
                <a:srgbClr val="7C0E11"/>
              </a:solidFill>
              <a:cs typeface="Arial" charset="0"/>
            </a:endParaRPr>
          </a:p>
        </p:txBody>
      </p:sp>
      <p:sp>
        <p:nvSpPr>
          <p:cNvPr id="29" name="CuadroTexto 13"/>
          <p:cNvSpPr txBox="1"/>
          <p:nvPr/>
        </p:nvSpPr>
        <p:spPr>
          <a:xfrm>
            <a:off x="6648144" y="6503864"/>
            <a:ext cx="2258462" cy="341836"/>
          </a:xfrm>
          <a:prstGeom prst="rect">
            <a:avLst/>
          </a:prstGeom>
          <a:noFill/>
        </p:spPr>
        <p:txBody>
          <a:bodyPr wrap="none" lIns="64210" tIns="32105" rIns="64210" bIns="32105" rtlCol="0">
            <a:spAutoFit/>
          </a:bodyPr>
          <a:lstStyle/>
          <a:p>
            <a:pPr algn="r"/>
            <a:r>
              <a:rPr lang="ca-ES" dirty="0">
                <a:solidFill>
                  <a:srgbClr val="80C186"/>
                </a:solidFill>
                <a:latin typeface="Arial"/>
                <a:cs typeface="Arial"/>
              </a:rPr>
              <a:t>Economia i Empresa</a:t>
            </a:r>
            <a:endParaRPr lang="es-ES" dirty="0">
              <a:solidFill>
                <a:srgbClr val="80C186"/>
              </a:solidFill>
              <a:latin typeface="Arial"/>
              <a:cs typeface="Arial"/>
            </a:endParaRPr>
          </a:p>
        </p:txBody>
      </p:sp>
      <p:sp>
        <p:nvSpPr>
          <p:cNvPr id="3" name="QuadreDeText 2"/>
          <p:cNvSpPr txBox="1"/>
          <p:nvPr/>
        </p:nvSpPr>
        <p:spPr>
          <a:xfrm>
            <a:off x="251520" y="1363122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 smtClean="0">
                <a:solidFill>
                  <a:srgbClr val="00B050"/>
                </a:solidFill>
              </a:rPr>
              <a:t>COMPETÈNCIES</a:t>
            </a:r>
            <a:endParaRPr lang="ca-ES" dirty="0">
              <a:solidFill>
                <a:srgbClr val="00B050"/>
              </a:solidFill>
            </a:endParaRPr>
          </a:p>
        </p:txBody>
      </p:sp>
      <p:sp>
        <p:nvSpPr>
          <p:cNvPr id="20" name="QuadreDeText 19"/>
          <p:cNvSpPr txBox="1"/>
          <p:nvPr/>
        </p:nvSpPr>
        <p:spPr>
          <a:xfrm>
            <a:off x="251520" y="3933056"/>
            <a:ext cx="3373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>
                <a:solidFill>
                  <a:srgbClr val="00B050"/>
                </a:solidFill>
              </a:rPr>
              <a:t>SORTIDES PROFESSIONALS</a:t>
            </a:r>
          </a:p>
        </p:txBody>
      </p:sp>
      <p:sp>
        <p:nvSpPr>
          <p:cNvPr id="9" name="QuadreDeText 8"/>
          <p:cNvSpPr txBox="1"/>
          <p:nvPr/>
        </p:nvSpPr>
        <p:spPr>
          <a:xfrm>
            <a:off x="534636" y="4317868"/>
            <a:ext cx="8197688" cy="1795474"/>
          </a:xfrm>
          <a:prstGeom prst="rect">
            <a:avLst/>
          </a:prstGeom>
          <a:noFill/>
        </p:spPr>
        <p:txBody>
          <a:bodyPr wrap="square" lIns="63610" tIns="31805" rIns="63610" bIns="31805">
            <a:spAutoFit/>
          </a:bodyPr>
          <a:lstStyle/>
          <a:p>
            <a:pPr marL="318103" indent="-318103" defTabSz="907558">
              <a:lnSpc>
                <a:spcPct val="150000"/>
              </a:lnSpc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r>
              <a:rPr lang="ca-ES" sz="15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Qualsevol empresa o negoci</a:t>
            </a:r>
            <a:endParaRPr lang="ca-ES" sz="15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marL="318103" indent="-318103" defTabSz="907558">
              <a:lnSpc>
                <a:spcPct val="150000"/>
              </a:lnSpc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r>
              <a:rPr lang="es-ES" sz="1500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Assesoria</a:t>
            </a:r>
            <a:r>
              <a:rPr lang="es-ES" sz="15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, </a:t>
            </a:r>
            <a:r>
              <a:rPr lang="es-ES" sz="1500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auditòria</a:t>
            </a:r>
            <a:r>
              <a:rPr lang="es-ES" sz="15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, </a:t>
            </a:r>
            <a:r>
              <a:rPr lang="es-ES" sz="1500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consultoria</a:t>
            </a:r>
            <a:endParaRPr lang="es-ES" sz="1500" dirty="0" smtClean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marL="318103" indent="-318103" defTabSz="907558">
              <a:lnSpc>
                <a:spcPct val="150000"/>
              </a:lnSpc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r>
              <a:rPr lang="es-ES" sz="1500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Despatx</a:t>
            </a:r>
            <a:r>
              <a:rPr lang="es-ES" sz="15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s-ES" sz="1500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d’advocats</a:t>
            </a:r>
            <a:endParaRPr lang="es-ES" sz="15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marL="318103" indent="-318103" defTabSz="907558">
              <a:lnSpc>
                <a:spcPct val="150000"/>
              </a:lnSpc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r>
              <a:rPr lang="es-ES" sz="1500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Tècnic</a:t>
            </a:r>
            <a:r>
              <a:rPr lang="es-ES" sz="15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en </a:t>
            </a:r>
            <a:r>
              <a:rPr lang="es-ES" sz="1500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gestió</a:t>
            </a:r>
            <a:r>
              <a:rPr lang="es-ES" sz="15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de recursos </a:t>
            </a:r>
            <a:r>
              <a:rPr lang="es-ES" sz="1500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humans</a:t>
            </a:r>
            <a:endParaRPr lang="es-ES" sz="1500" dirty="0" smtClean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marL="318103" indent="-318103" defTabSz="907558">
              <a:lnSpc>
                <a:spcPct val="150000"/>
              </a:lnSpc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r>
              <a:rPr lang="ca-ES" sz="15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Gestor/a tributari</a:t>
            </a:r>
            <a:endParaRPr lang="es-ES" sz="15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2" name="QuadreDeText 1"/>
          <p:cNvSpPr txBox="1"/>
          <p:nvPr/>
        </p:nvSpPr>
        <p:spPr>
          <a:xfrm>
            <a:off x="335609" y="1916832"/>
            <a:ext cx="85016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07558">
              <a:spcBef>
                <a:spcPts val="120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r>
              <a:rPr lang="ca-ES" sz="15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Comprendre el funcionament d’un negoci/empresa</a:t>
            </a:r>
            <a:endParaRPr lang="ca-ES" sz="1500" b="1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marL="285750" indent="-285750" defTabSz="907558">
              <a:spcBef>
                <a:spcPts val="120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r>
              <a:rPr lang="ca-ES" sz="15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Saber analitzar la informació d’una empresa per a prendre decisions</a:t>
            </a:r>
          </a:p>
          <a:p>
            <a:pPr marL="285750" indent="-285750" defTabSz="907558">
              <a:spcBef>
                <a:spcPts val="120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r>
              <a:rPr lang="ca-ES" sz="15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Saber com pensar per a solucionar els problemes empresarials</a:t>
            </a:r>
          </a:p>
          <a:p>
            <a:pPr marL="285750" indent="-285750" defTabSz="907558">
              <a:spcBef>
                <a:spcPts val="120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r>
              <a:rPr lang="ca-ES" sz="15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Conèixer les lleis que envolten el món empresarial</a:t>
            </a:r>
          </a:p>
          <a:p>
            <a:pPr marL="285750" indent="-285750" defTabSz="907558">
              <a:spcBef>
                <a:spcPts val="120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r>
              <a:rPr lang="ca-ES" sz="15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Conèixer el funcionament del dret financer i tributari</a:t>
            </a:r>
            <a:endParaRPr lang="ca-ES" sz="15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marL="285750" indent="-285750" defTabSz="907558">
              <a:spcBef>
                <a:spcPts val="120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endParaRPr lang="ca-ES" sz="15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27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  <p:bldP spid="9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CuadroTexto 9"/>
          <p:cNvSpPr txBox="1">
            <a:spLocks noChangeArrowheads="1"/>
          </p:cNvSpPr>
          <p:nvPr/>
        </p:nvSpPr>
        <p:spPr bwMode="auto">
          <a:xfrm>
            <a:off x="309187" y="286226"/>
            <a:ext cx="8423136" cy="495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10" tIns="32105" rIns="64210" bIns="32105">
            <a:spAutoFit/>
          </a:bodyPr>
          <a:lstStyle/>
          <a:p>
            <a:r>
              <a:rPr lang="ca-ES" sz="2800" b="1" dirty="0" smtClean="0">
                <a:solidFill>
                  <a:srgbClr val="7C0E11"/>
                </a:solidFill>
                <a:cs typeface="Arial" charset="0"/>
              </a:rPr>
              <a:t>COMTABILITAT I FINANCES</a:t>
            </a:r>
            <a:endParaRPr lang="ca-ES" sz="2800" b="1" dirty="0">
              <a:solidFill>
                <a:srgbClr val="7C0E11"/>
              </a:solidFill>
              <a:cs typeface="Arial" charset="0"/>
            </a:endParaRPr>
          </a:p>
        </p:txBody>
      </p:sp>
      <p:sp>
        <p:nvSpPr>
          <p:cNvPr id="29" name="CuadroTexto 13"/>
          <p:cNvSpPr txBox="1"/>
          <p:nvPr/>
        </p:nvSpPr>
        <p:spPr>
          <a:xfrm>
            <a:off x="6648144" y="6503864"/>
            <a:ext cx="2258462" cy="341836"/>
          </a:xfrm>
          <a:prstGeom prst="rect">
            <a:avLst/>
          </a:prstGeom>
          <a:noFill/>
        </p:spPr>
        <p:txBody>
          <a:bodyPr wrap="none" lIns="64210" tIns="32105" rIns="64210" bIns="32105" rtlCol="0">
            <a:spAutoFit/>
          </a:bodyPr>
          <a:lstStyle/>
          <a:p>
            <a:pPr algn="r"/>
            <a:r>
              <a:rPr lang="ca-ES" dirty="0">
                <a:solidFill>
                  <a:srgbClr val="80C186"/>
                </a:solidFill>
                <a:latin typeface="Arial"/>
                <a:cs typeface="Arial"/>
              </a:rPr>
              <a:t>Economia i Empresa</a:t>
            </a:r>
            <a:endParaRPr lang="es-ES" dirty="0">
              <a:solidFill>
                <a:srgbClr val="80C186"/>
              </a:solidFill>
              <a:latin typeface="Arial"/>
              <a:cs typeface="Arial"/>
            </a:endParaRPr>
          </a:p>
        </p:txBody>
      </p:sp>
      <p:sp>
        <p:nvSpPr>
          <p:cNvPr id="3" name="QuadreDeText 2"/>
          <p:cNvSpPr txBox="1"/>
          <p:nvPr/>
        </p:nvSpPr>
        <p:spPr>
          <a:xfrm>
            <a:off x="251520" y="1363122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 smtClean="0">
                <a:solidFill>
                  <a:srgbClr val="00B050"/>
                </a:solidFill>
              </a:rPr>
              <a:t>COMPETÈNCIES</a:t>
            </a:r>
            <a:endParaRPr lang="ca-ES" dirty="0">
              <a:solidFill>
                <a:srgbClr val="00B050"/>
              </a:solidFill>
            </a:endParaRPr>
          </a:p>
        </p:txBody>
      </p:sp>
      <p:sp>
        <p:nvSpPr>
          <p:cNvPr id="20" name="QuadreDeText 19"/>
          <p:cNvSpPr txBox="1"/>
          <p:nvPr/>
        </p:nvSpPr>
        <p:spPr>
          <a:xfrm>
            <a:off x="251520" y="3933056"/>
            <a:ext cx="3373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>
                <a:solidFill>
                  <a:srgbClr val="00B050"/>
                </a:solidFill>
              </a:rPr>
              <a:t>SORTIDES PROFESSIONALS</a:t>
            </a:r>
          </a:p>
        </p:txBody>
      </p:sp>
      <p:sp>
        <p:nvSpPr>
          <p:cNvPr id="9" name="QuadreDeText 8"/>
          <p:cNvSpPr txBox="1"/>
          <p:nvPr/>
        </p:nvSpPr>
        <p:spPr>
          <a:xfrm>
            <a:off x="534636" y="4332880"/>
            <a:ext cx="8497346" cy="1795474"/>
          </a:xfrm>
          <a:prstGeom prst="rect">
            <a:avLst/>
          </a:prstGeom>
          <a:noFill/>
        </p:spPr>
        <p:txBody>
          <a:bodyPr wrap="square" lIns="63610" tIns="31805" rIns="63610" bIns="31805">
            <a:spAutoFit/>
          </a:bodyPr>
          <a:lstStyle/>
          <a:p>
            <a:pPr marL="318103" indent="-318103" defTabSz="907558">
              <a:lnSpc>
                <a:spcPct val="150000"/>
              </a:lnSpc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r>
              <a:rPr lang="ca-ES" sz="15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Gestió administrativa comptable o financera</a:t>
            </a:r>
          </a:p>
          <a:p>
            <a:pPr marL="318103" indent="-318103" defTabSz="907558">
              <a:lnSpc>
                <a:spcPct val="150000"/>
              </a:lnSpc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r>
              <a:rPr lang="ca-ES" sz="15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Assessoria financera, fiscal i comptable</a:t>
            </a:r>
          </a:p>
          <a:p>
            <a:pPr marL="318103" indent="-318103" defTabSz="907558">
              <a:lnSpc>
                <a:spcPct val="150000"/>
              </a:lnSpc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r>
              <a:rPr lang="ca-ES" sz="15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Auditoria de comptes</a:t>
            </a:r>
          </a:p>
          <a:p>
            <a:pPr marL="318103" indent="-318103" defTabSz="907558">
              <a:lnSpc>
                <a:spcPct val="150000"/>
              </a:lnSpc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r>
              <a:rPr lang="ca-ES" sz="15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Qualsevol àrea funcional d’una organització, especialment el departament comptable/financer </a:t>
            </a:r>
          </a:p>
          <a:p>
            <a:pPr marL="318103" indent="-318103" defTabSz="907558">
              <a:lnSpc>
                <a:spcPct val="150000"/>
              </a:lnSpc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r>
              <a:rPr lang="ca-ES" sz="15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Assessories d’inversió i finançament</a:t>
            </a:r>
            <a:endParaRPr lang="ca-ES" sz="15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2" name="QuadreDeText 1"/>
          <p:cNvSpPr txBox="1"/>
          <p:nvPr/>
        </p:nvSpPr>
        <p:spPr>
          <a:xfrm>
            <a:off x="335609" y="1916832"/>
            <a:ext cx="850162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07558">
              <a:spcBef>
                <a:spcPts val="120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r>
              <a:rPr lang="ca-E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Gestionar, elaborar </a:t>
            </a:r>
            <a:r>
              <a:rPr lang="ca-ES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i analitzar informació comptable i financera</a:t>
            </a:r>
          </a:p>
          <a:p>
            <a:pPr marL="285750" indent="-285750" defTabSz="907558">
              <a:spcBef>
                <a:spcPts val="120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r>
              <a:rPr lang="ca-ES" sz="15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Utilitzar la informació financera per a la presa de decisions d’una empresa o grup d’empreses</a:t>
            </a:r>
            <a:endParaRPr lang="ca-ES" sz="1500" b="1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marL="285750" indent="-285750" defTabSz="907558">
              <a:spcBef>
                <a:spcPts val="120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r>
              <a:rPr lang="ca-ES" sz="15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Identificar i gestionar riscos financers que afecten als agents econòmics</a:t>
            </a:r>
          </a:p>
          <a:p>
            <a:pPr marL="285750" indent="-285750" defTabSz="907558">
              <a:spcBef>
                <a:spcPts val="120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r>
              <a:rPr lang="ca-ES" sz="15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Utilitzar programes específics de l’àmbit comptable i financer en la gestió empresarial</a:t>
            </a:r>
          </a:p>
          <a:p>
            <a:pPr marL="285750" indent="-285750" defTabSz="907558">
              <a:spcBef>
                <a:spcPts val="120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r>
              <a:rPr lang="ca-ES" sz="15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Acreditar un comportament ètic i professional en l’assessorament comptable i financer</a:t>
            </a:r>
          </a:p>
        </p:txBody>
      </p:sp>
      <p:pic>
        <p:nvPicPr>
          <p:cNvPr id="10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8" b="21820"/>
          <a:stretch/>
        </p:blipFill>
        <p:spPr>
          <a:xfrm>
            <a:off x="5004048" y="201789"/>
            <a:ext cx="4027934" cy="15121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427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  <p:bldP spid="9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CuadroTexto 9"/>
          <p:cNvSpPr txBox="1">
            <a:spLocks noChangeArrowheads="1"/>
          </p:cNvSpPr>
          <p:nvPr/>
        </p:nvSpPr>
        <p:spPr bwMode="auto">
          <a:xfrm>
            <a:off x="309187" y="286226"/>
            <a:ext cx="8423136" cy="495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10" tIns="32105" rIns="64210" bIns="32105">
            <a:spAutoFit/>
          </a:bodyPr>
          <a:lstStyle/>
          <a:p>
            <a:r>
              <a:rPr lang="ca-ES" sz="2800" b="1" dirty="0" smtClean="0">
                <a:solidFill>
                  <a:srgbClr val="7C0E11"/>
                </a:solidFill>
                <a:cs typeface="Arial" charset="0"/>
              </a:rPr>
              <a:t>EMPRESA I TECNOLOGIA</a:t>
            </a:r>
            <a:endParaRPr lang="ca-ES" sz="2800" b="1" dirty="0">
              <a:solidFill>
                <a:srgbClr val="7C0E11"/>
              </a:solidFill>
              <a:cs typeface="Arial" charset="0"/>
            </a:endParaRPr>
          </a:p>
        </p:txBody>
      </p:sp>
      <p:sp>
        <p:nvSpPr>
          <p:cNvPr id="29" name="CuadroTexto 13"/>
          <p:cNvSpPr txBox="1"/>
          <p:nvPr/>
        </p:nvSpPr>
        <p:spPr>
          <a:xfrm>
            <a:off x="6648144" y="6503864"/>
            <a:ext cx="2258462" cy="341836"/>
          </a:xfrm>
          <a:prstGeom prst="rect">
            <a:avLst/>
          </a:prstGeom>
          <a:noFill/>
        </p:spPr>
        <p:txBody>
          <a:bodyPr wrap="none" lIns="64210" tIns="32105" rIns="64210" bIns="32105" rtlCol="0">
            <a:spAutoFit/>
          </a:bodyPr>
          <a:lstStyle/>
          <a:p>
            <a:pPr algn="r"/>
            <a:r>
              <a:rPr lang="ca-ES" dirty="0">
                <a:solidFill>
                  <a:srgbClr val="80C186"/>
                </a:solidFill>
                <a:latin typeface="Arial"/>
                <a:cs typeface="Arial"/>
              </a:rPr>
              <a:t>Economia i Empresa</a:t>
            </a:r>
            <a:endParaRPr lang="es-ES" dirty="0">
              <a:solidFill>
                <a:srgbClr val="80C186"/>
              </a:solidFill>
              <a:latin typeface="Arial"/>
              <a:cs typeface="Arial"/>
            </a:endParaRPr>
          </a:p>
        </p:txBody>
      </p:sp>
      <p:sp>
        <p:nvSpPr>
          <p:cNvPr id="3" name="QuadreDeText 2"/>
          <p:cNvSpPr txBox="1"/>
          <p:nvPr/>
        </p:nvSpPr>
        <p:spPr>
          <a:xfrm>
            <a:off x="251520" y="1363122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 smtClean="0">
                <a:solidFill>
                  <a:srgbClr val="00B050"/>
                </a:solidFill>
              </a:rPr>
              <a:t>COMPETÈNCIES</a:t>
            </a:r>
            <a:endParaRPr lang="ca-ES" dirty="0">
              <a:solidFill>
                <a:srgbClr val="00B050"/>
              </a:solidFill>
            </a:endParaRPr>
          </a:p>
        </p:txBody>
      </p:sp>
      <p:sp>
        <p:nvSpPr>
          <p:cNvPr id="20" name="QuadreDeText 19"/>
          <p:cNvSpPr txBox="1"/>
          <p:nvPr/>
        </p:nvSpPr>
        <p:spPr>
          <a:xfrm>
            <a:off x="251520" y="3933056"/>
            <a:ext cx="3373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>
                <a:solidFill>
                  <a:srgbClr val="00B050"/>
                </a:solidFill>
              </a:rPr>
              <a:t>SORTIDES PROFESSIONALS</a:t>
            </a:r>
          </a:p>
        </p:txBody>
      </p:sp>
      <p:sp>
        <p:nvSpPr>
          <p:cNvPr id="9" name="QuadreDeText 8"/>
          <p:cNvSpPr txBox="1"/>
          <p:nvPr/>
        </p:nvSpPr>
        <p:spPr>
          <a:xfrm>
            <a:off x="534636" y="4332880"/>
            <a:ext cx="8302597" cy="1795474"/>
          </a:xfrm>
          <a:prstGeom prst="rect">
            <a:avLst/>
          </a:prstGeom>
          <a:noFill/>
        </p:spPr>
        <p:txBody>
          <a:bodyPr wrap="square" lIns="63610" tIns="31805" rIns="63610" bIns="31805">
            <a:spAutoFit/>
          </a:bodyPr>
          <a:lstStyle/>
          <a:p>
            <a:pPr marL="318103" indent="-318103" defTabSz="907558">
              <a:lnSpc>
                <a:spcPct val="150000"/>
              </a:lnSpc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r>
              <a:rPr lang="ca-ES" sz="15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Desenvolupament i gestió de sistemes d’informació d’una empresa/organització</a:t>
            </a:r>
            <a:endParaRPr lang="ca-ES" sz="15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marL="318103" indent="-318103" defTabSz="907558">
              <a:lnSpc>
                <a:spcPct val="150000"/>
              </a:lnSpc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r>
              <a:rPr lang="pt-BR" sz="1500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Analistes</a:t>
            </a:r>
            <a:r>
              <a:rPr lang="pt-BR" sz="15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d’</a:t>
            </a:r>
            <a:r>
              <a:rPr lang="pt-BR" sz="1500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informació</a:t>
            </a:r>
            <a:r>
              <a:rPr lang="pt-BR" sz="15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(Business </a:t>
            </a:r>
            <a:r>
              <a:rPr lang="pt-BR" sz="1500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Intelligence</a:t>
            </a:r>
            <a:r>
              <a:rPr lang="pt-BR" sz="15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/Business </a:t>
            </a:r>
            <a:r>
              <a:rPr lang="pt-BR" sz="1500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Analytics</a:t>
            </a:r>
            <a:r>
              <a:rPr lang="pt-BR" sz="15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) per Big Data</a:t>
            </a:r>
            <a:endParaRPr lang="pt-BR" sz="15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marL="318103" indent="-318103" defTabSz="907558">
              <a:lnSpc>
                <a:spcPct val="150000"/>
              </a:lnSpc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r>
              <a:rPr lang="es-ES" sz="1500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Gestors</a:t>
            </a:r>
            <a:r>
              <a:rPr lang="es-ES" sz="15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de </a:t>
            </a:r>
            <a:r>
              <a:rPr lang="es-ES" sz="1500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projectes</a:t>
            </a:r>
            <a:r>
              <a:rPr lang="es-ES" sz="15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o de </a:t>
            </a:r>
            <a:r>
              <a:rPr lang="es-ES" sz="1500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processos</a:t>
            </a:r>
            <a:endParaRPr lang="es-ES" sz="15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marL="318103" indent="-318103" defTabSz="907558">
              <a:lnSpc>
                <a:spcPct val="150000"/>
              </a:lnSpc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r>
              <a:rPr lang="es-ES" sz="1500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Disseny</a:t>
            </a:r>
            <a:r>
              <a:rPr lang="es-ES" sz="15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de </a:t>
            </a:r>
            <a:r>
              <a:rPr lang="es-ES" sz="1500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nous</a:t>
            </a:r>
            <a:r>
              <a:rPr lang="es-ES" sz="15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s-ES" sz="1500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models</a:t>
            </a:r>
            <a:r>
              <a:rPr lang="es-ES" sz="15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de </a:t>
            </a:r>
            <a:r>
              <a:rPr lang="es-ES" sz="1500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negocis</a:t>
            </a:r>
            <a:r>
              <a:rPr lang="es-ES" sz="15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s-ES" sz="1500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basats</a:t>
            </a:r>
            <a:r>
              <a:rPr lang="es-ES" sz="15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en Internet</a:t>
            </a:r>
          </a:p>
          <a:p>
            <a:pPr marL="318103" indent="-318103" defTabSz="907558">
              <a:lnSpc>
                <a:spcPct val="150000"/>
              </a:lnSpc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r>
              <a:rPr lang="ca-ES" sz="15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Gestors d’innovació, especialment en àmbits relacionats amb les TIC</a:t>
            </a:r>
            <a:endParaRPr lang="es-ES" sz="15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2" name="QuadreDeText 1"/>
          <p:cNvSpPr txBox="1"/>
          <p:nvPr/>
        </p:nvSpPr>
        <p:spPr>
          <a:xfrm>
            <a:off x="309187" y="1916832"/>
            <a:ext cx="850162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07558">
              <a:spcBef>
                <a:spcPts val="120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r>
              <a:rPr lang="ca-ES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Comprendre l’entorn intern i extern de les empreses i organitzacions</a:t>
            </a:r>
            <a:endParaRPr lang="ca-ES" sz="15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marL="285750" indent="-285750" defTabSz="907558">
              <a:spcBef>
                <a:spcPts val="120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r>
              <a:rPr lang="ca-ES" sz="15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Saber analitzar i resoldre problemes de gestió amb l’ús de tecnologies de la informació</a:t>
            </a:r>
            <a:r>
              <a:rPr lang="ca-ES" sz="15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....</a:t>
            </a:r>
          </a:p>
          <a:p>
            <a:pPr marL="285750" indent="-285750" defTabSz="907558">
              <a:spcBef>
                <a:spcPts val="120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r>
              <a:rPr lang="ca-ES" sz="15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Proposar, validar i mantenir solucions informàtiques en empreses i organitzacions</a:t>
            </a:r>
          </a:p>
          <a:p>
            <a:pPr marL="285750" indent="-285750" defTabSz="907558">
              <a:spcBef>
                <a:spcPts val="120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r>
              <a:rPr lang="ca-ES" sz="15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Comprendre i saber aplicar les tècniques d’anàlisi de la gestió per processos</a:t>
            </a:r>
          </a:p>
          <a:p>
            <a:pPr marL="285750" indent="-285750" defTabSz="907558">
              <a:spcBef>
                <a:spcPts val="120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r>
              <a:rPr lang="ca-ES" sz="15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Elaborar i gestionar projectes en l’entorn dels sistemes d’informació i gestió de la innovació</a:t>
            </a:r>
            <a:endParaRPr lang="ca-ES" sz="15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  <p:pic>
        <p:nvPicPr>
          <p:cNvPr id="10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8" b="21820"/>
          <a:stretch/>
        </p:blipFill>
        <p:spPr>
          <a:xfrm>
            <a:off x="4932040" y="116632"/>
            <a:ext cx="4027934" cy="15121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427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  <p:bldP spid="9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9143999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CuadroTexto 4"/>
          <p:cNvSpPr txBox="1">
            <a:spLocks noChangeArrowheads="1"/>
          </p:cNvSpPr>
          <p:nvPr/>
        </p:nvSpPr>
        <p:spPr bwMode="auto">
          <a:xfrm>
            <a:off x="664228" y="1268760"/>
            <a:ext cx="5613612" cy="632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42" tIns="32121" rIns="64242" bIns="32121">
            <a:spAutoFit/>
          </a:bodyPr>
          <a:lstStyle/>
          <a:p>
            <a:pPr>
              <a:lnSpc>
                <a:spcPct val="90000"/>
              </a:lnSpc>
            </a:pPr>
            <a:r>
              <a:rPr lang="ca-ES" sz="4100" b="1" smtClean="0">
                <a:solidFill>
                  <a:schemeClr val="bg1"/>
                </a:solidFill>
                <a:cs typeface="Arial" charset="0"/>
              </a:rPr>
              <a:t>Quines assignatures?</a:t>
            </a:r>
            <a:endParaRPr lang="es-ES" sz="4100" b="1">
              <a:solidFill>
                <a:schemeClr val="bg1"/>
              </a:solidFill>
              <a:cs typeface="Arial" charset="0"/>
            </a:endParaRPr>
          </a:p>
        </p:txBody>
      </p:sp>
      <p:grpSp>
        <p:nvGrpSpPr>
          <p:cNvPr id="8" name="Agrupa 7"/>
          <p:cNvGrpSpPr/>
          <p:nvPr/>
        </p:nvGrpSpPr>
        <p:grpSpPr>
          <a:xfrm>
            <a:off x="5517974" y="382073"/>
            <a:ext cx="3542824" cy="291841"/>
            <a:chOff x="376689" y="3476846"/>
            <a:chExt cx="7064337" cy="582187"/>
          </a:xfrm>
        </p:grpSpPr>
        <p:pic>
          <p:nvPicPr>
            <p:cNvPr id="9" name="Imatge 8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3965" b="23573"/>
            <a:stretch/>
          </p:blipFill>
          <p:spPr>
            <a:xfrm>
              <a:off x="376689" y="3476846"/>
              <a:ext cx="4932040" cy="582187"/>
            </a:xfrm>
            <a:prstGeom prst="rect">
              <a:avLst/>
            </a:prstGeom>
          </p:spPr>
        </p:pic>
        <p:pic>
          <p:nvPicPr>
            <p:cNvPr id="10" name="Imatge 9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7445" y="3476846"/>
              <a:ext cx="2473581" cy="582187"/>
            </a:xfrm>
            <a:prstGeom prst="rect">
              <a:avLst/>
            </a:prstGeom>
          </p:spPr>
        </p:pic>
      </p:grpSp>
      <p:pic>
        <p:nvPicPr>
          <p:cNvPr id="4" name="Imatge 3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28925"/>
            <a:ext cx="9144000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2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u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5721887"/>
              </p:ext>
            </p:extLst>
          </p:nvPr>
        </p:nvGraphicFramePr>
        <p:xfrm>
          <a:off x="323528" y="1419392"/>
          <a:ext cx="8496944" cy="495087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070684"/>
                <a:gridCol w="1999281"/>
                <a:gridCol w="1982040"/>
                <a:gridCol w="2444939"/>
              </a:tblGrid>
              <a:tr h="61350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a-ES" sz="1600" noProof="0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ADE</a:t>
                      </a:r>
                      <a:endParaRPr lang="ca-ES" sz="1600" noProof="0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8B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a-ES" sz="1600" noProof="0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COMPTABILITAT</a:t>
                      </a:r>
                      <a:r>
                        <a:rPr lang="ca-ES" sz="1600" baseline="0" noProof="0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I FINANCES</a:t>
                      </a:r>
                      <a:endParaRPr lang="ca-ES" sz="1600" noProof="0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8B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a-ES" sz="1600" noProof="0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ECONOMIA</a:t>
                      </a:r>
                      <a:endParaRPr lang="ca-ES" sz="1600" noProof="0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8B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ca-ES" sz="1600" noProof="0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EMPRESA</a:t>
                      </a:r>
                      <a:r>
                        <a:rPr lang="ca-ES" sz="1600" baseline="0" noProof="0" dirty="0" smtClean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I TECNOLOGIA</a:t>
                      </a:r>
                      <a:endParaRPr lang="ca-ES" sz="1600" noProof="0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258B27"/>
                    </a:solidFill>
                  </a:tcPr>
                </a:tc>
              </a:tr>
              <a:tr h="264614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600" noProof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Introducció a l’Economia</a:t>
                      </a:r>
                      <a:endParaRPr lang="ca-ES" sz="16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ca-ES" sz="2000" noProof="0" dirty="0">
                        <a:latin typeface="Calibri" pitchFamily="34" charset="0"/>
                      </a:endParaRPr>
                    </a:p>
                  </a:txBody>
                  <a:tcPr marT="0" marB="0"/>
                </a:tc>
              </a:tr>
              <a:tr h="264614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600" noProof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Economia internacional</a:t>
                      </a:r>
                      <a:endParaRPr lang="ca-ES" sz="16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ca-ES" sz="2000" noProof="0" dirty="0">
                        <a:latin typeface="Calibri" pitchFamily="34" charset="0"/>
                      </a:endParaRPr>
                    </a:p>
                  </a:txBody>
                  <a:tcPr marT="0" marB="0"/>
                </a:tc>
              </a:tr>
              <a:tr h="264614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600" noProof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Matemàtiques I</a:t>
                      </a:r>
                      <a:endParaRPr lang="ca-ES" sz="16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ca-ES" sz="2000" noProof="0" dirty="0">
                        <a:latin typeface="Calibri" pitchFamily="34" charset="0"/>
                      </a:endParaRPr>
                    </a:p>
                  </a:txBody>
                  <a:tcPr marT="0" marB="0"/>
                </a:tc>
              </a:tr>
              <a:tr h="264614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600" noProof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Matemàtiques II</a:t>
                      </a:r>
                      <a:endParaRPr lang="ca-ES" sz="16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lang="ca-ES" sz="2000" noProof="0" dirty="0">
                        <a:latin typeface="Calibri" pitchFamily="34" charset="0"/>
                      </a:endParaRPr>
                    </a:p>
                  </a:txBody>
                  <a:tcPr marT="0" marB="0"/>
                </a:tc>
              </a:tr>
              <a:tr h="264614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600" noProof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Estadística I</a:t>
                      </a:r>
                      <a:endParaRPr lang="ca-ES" sz="16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16168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600" noProof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Introducció a la Comptabilitat</a:t>
                      </a:r>
                      <a:endParaRPr lang="ca-ES" sz="16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600" noProof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Comptabilitat bàsica</a:t>
                      </a:r>
                      <a:endParaRPr lang="ca-ES" sz="16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92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600" noProof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Dret</a:t>
                      </a:r>
                      <a:endParaRPr lang="ca-ES" sz="16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ca-ES" sz="1600" noProof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Introducció al dret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ca-ES" sz="1600" noProof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Dret empresarial</a:t>
                      </a:r>
                      <a:endParaRPr lang="ca-ES" sz="16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ca-ES" sz="1600" noProof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Dret</a:t>
                      </a:r>
                      <a:endParaRPr lang="ca-ES" sz="16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12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600" noProof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Economia de l’empresa I</a:t>
                      </a:r>
                      <a:endParaRPr lang="ca-ES" sz="16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ca-ES" sz="1600" noProof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Economia</a:t>
                      </a:r>
                      <a:r>
                        <a:rPr lang="ca-ES" sz="1600" baseline="0" noProof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de l’empresa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ca-ES" sz="1600" noProof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Economia de l’empresa I</a:t>
                      </a:r>
                      <a:endParaRPr lang="ca-ES" sz="16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ca-ES" sz="1600" noProof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Economia de l’empresa</a:t>
                      </a:r>
                      <a:endParaRPr lang="ca-ES" sz="16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38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600" noProof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Història econòmica</a:t>
                      </a:r>
                      <a:r>
                        <a:rPr lang="ca-ES" sz="1600" baseline="0" noProof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mundial</a:t>
                      </a:r>
                      <a:endParaRPr lang="ca-ES" sz="16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ca-ES" sz="1600" noProof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Història econòmica</a:t>
                      </a:r>
                      <a:endParaRPr lang="ca-ES" sz="16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ca-ES" sz="1600" noProof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Història econòmica</a:t>
                      </a:r>
                      <a:r>
                        <a:rPr lang="ca-ES" sz="1600" baseline="0" noProof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mundial</a:t>
                      </a:r>
                      <a:endParaRPr lang="ca-ES" sz="16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ca-ES" sz="1600" noProof="0" dirty="0" smtClean="0">
                          <a:solidFill>
                            <a:srgbClr val="258B27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Resolució  de problemes</a:t>
                      </a:r>
                      <a:r>
                        <a:rPr lang="ca-ES" sz="1600" baseline="0" noProof="0" dirty="0" smtClean="0">
                          <a:solidFill>
                            <a:srgbClr val="258B27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i disseny </a:t>
                      </a:r>
                      <a:r>
                        <a:rPr lang="ca-ES" sz="1600" noProof="0" dirty="0" smtClean="0">
                          <a:solidFill>
                            <a:srgbClr val="258B27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d’algorismes</a:t>
                      </a:r>
                      <a:endParaRPr lang="ca-ES" sz="1600" noProof="0" dirty="0">
                        <a:solidFill>
                          <a:srgbClr val="258B27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38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600" noProof="0" dirty="0" smtClean="0">
                          <a:solidFill>
                            <a:srgbClr val="258B27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Fonaments</a:t>
                      </a:r>
                      <a:r>
                        <a:rPr lang="ca-ES" sz="1600" baseline="0" noProof="0" dirty="0" smtClean="0">
                          <a:solidFill>
                            <a:srgbClr val="258B27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de Màrqueting</a:t>
                      </a:r>
                      <a:endParaRPr lang="ca-ES" sz="1600" noProof="0" dirty="0">
                        <a:solidFill>
                          <a:srgbClr val="258B27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ca-ES" sz="1600" noProof="0" dirty="0" smtClean="0">
                          <a:solidFill>
                            <a:srgbClr val="258B27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Comptabilitat financera</a:t>
                      </a:r>
                      <a:r>
                        <a:rPr lang="ca-ES" sz="1600" baseline="0" noProof="0" dirty="0" smtClean="0">
                          <a:solidFill>
                            <a:srgbClr val="258B27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I</a:t>
                      </a:r>
                      <a:endParaRPr lang="ca-ES" sz="1600" noProof="0" dirty="0">
                        <a:solidFill>
                          <a:srgbClr val="258B27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ca-ES" sz="1600" noProof="0" dirty="0" smtClean="0">
                          <a:solidFill>
                            <a:srgbClr val="258B27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Història</a:t>
                      </a:r>
                      <a:r>
                        <a:rPr lang="ca-ES" sz="1600" baseline="0" noProof="0" dirty="0" smtClean="0">
                          <a:solidFill>
                            <a:srgbClr val="258B27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econòmica d’Espanya</a:t>
                      </a:r>
                      <a:endParaRPr lang="ca-ES" sz="1600" noProof="0" dirty="0">
                        <a:solidFill>
                          <a:srgbClr val="258B27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ca-ES" sz="1600" noProof="0" dirty="0" smtClean="0">
                          <a:solidFill>
                            <a:srgbClr val="258B27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Fonaments</a:t>
                      </a:r>
                      <a:r>
                        <a:rPr lang="ca-ES" sz="1600" baseline="0" noProof="0" dirty="0" smtClean="0">
                          <a:solidFill>
                            <a:srgbClr val="258B27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de programació</a:t>
                      </a:r>
                      <a:endParaRPr lang="ca-ES" sz="1600" noProof="0" dirty="0">
                        <a:solidFill>
                          <a:srgbClr val="258B27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pic>
        <p:nvPicPr>
          <p:cNvPr id="2050" name="Picture 2" descr="Resultado de imagen de FACULTAT ECONOMIA I EMPRESA UAB SABADELL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9" t="1632" b="9533"/>
          <a:stretch/>
        </p:blipFill>
        <p:spPr bwMode="auto">
          <a:xfrm>
            <a:off x="4355976" y="0"/>
            <a:ext cx="4788024" cy="112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QuadreDeText 8"/>
          <p:cNvSpPr txBox="1"/>
          <p:nvPr/>
        </p:nvSpPr>
        <p:spPr>
          <a:xfrm>
            <a:off x="323535" y="404673"/>
            <a:ext cx="5400599" cy="830896"/>
          </a:xfrm>
          <a:prstGeom prst="rect">
            <a:avLst/>
          </a:prstGeom>
          <a:noFill/>
        </p:spPr>
        <p:txBody>
          <a:bodyPr wrap="square" lIns="91338" tIns="45670" rIns="91338" bIns="45670" rtlCol="0">
            <a:spAutoFit/>
          </a:bodyPr>
          <a:lstStyle/>
          <a:p>
            <a:r>
              <a:rPr lang="ca-ES" sz="3200" b="1" dirty="0">
                <a:solidFill>
                  <a:srgbClr val="258B27"/>
                </a:solidFill>
              </a:rPr>
              <a:t>Assignatures primer </a:t>
            </a:r>
            <a:r>
              <a:rPr lang="ca-ES" sz="3200" b="1" dirty="0" smtClean="0">
                <a:solidFill>
                  <a:srgbClr val="258B27"/>
                </a:solidFill>
              </a:rPr>
              <a:t>curs</a:t>
            </a:r>
          </a:p>
          <a:p>
            <a:r>
              <a:rPr lang="ca-ES" sz="1600" b="1" dirty="0" smtClean="0">
                <a:solidFill>
                  <a:srgbClr val="258B27"/>
                </a:solidFill>
              </a:rPr>
              <a:t>5 per semestre</a:t>
            </a:r>
            <a:endParaRPr lang="es-ES" sz="1600" b="1" dirty="0">
              <a:solidFill>
                <a:srgbClr val="258B27"/>
              </a:solidFill>
            </a:endParaRPr>
          </a:p>
        </p:txBody>
      </p:sp>
      <p:sp>
        <p:nvSpPr>
          <p:cNvPr id="12" name="5 Rectángulo"/>
          <p:cNvSpPr/>
          <p:nvPr/>
        </p:nvSpPr>
        <p:spPr>
          <a:xfrm>
            <a:off x="315548" y="1423201"/>
            <a:ext cx="8504933" cy="4947071"/>
          </a:xfrm>
          <a:prstGeom prst="rect">
            <a:avLst/>
          </a:prstGeom>
          <a:noFill/>
          <a:ln w="12700">
            <a:solidFill>
              <a:srgbClr val="258B27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338" tIns="45670" rIns="91338" bIns="45670" rtlCol="0" anchor="ctr"/>
          <a:lstStyle/>
          <a:p>
            <a:pPr algn="ctr"/>
            <a:endParaRPr lang="ca-ES">
              <a:ln w="9525">
                <a:solidFill>
                  <a:schemeClr val="tx1"/>
                </a:solidFill>
              </a:ln>
            </a:endParaRPr>
          </a:p>
        </p:txBody>
      </p:sp>
      <p:pic>
        <p:nvPicPr>
          <p:cNvPr id="7" name="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9" t="3119" r="82440" b="93761"/>
          <a:stretch/>
        </p:blipFill>
        <p:spPr>
          <a:xfrm>
            <a:off x="408068" y="188641"/>
            <a:ext cx="1184249" cy="213825"/>
          </a:xfrm>
          <a:prstGeom prst="rect">
            <a:avLst/>
          </a:prstGeom>
        </p:spPr>
      </p:pic>
      <p:sp>
        <p:nvSpPr>
          <p:cNvPr id="8" name="CuadroTexto 13"/>
          <p:cNvSpPr txBox="1"/>
          <p:nvPr/>
        </p:nvSpPr>
        <p:spPr>
          <a:xfrm>
            <a:off x="6648144" y="6503864"/>
            <a:ext cx="2258462" cy="341836"/>
          </a:xfrm>
          <a:prstGeom prst="rect">
            <a:avLst/>
          </a:prstGeom>
          <a:noFill/>
        </p:spPr>
        <p:txBody>
          <a:bodyPr wrap="none" lIns="64210" tIns="32105" rIns="64210" bIns="32105" rtlCol="0">
            <a:spAutoFit/>
          </a:bodyPr>
          <a:lstStyle/>
          <a:p>
            <a:pPr algn="r"/>
            <a:r>
              <a:rPr lang="ca-ES" dirty="0">
                <a:solidFill>
                  <a:srgbClr val="80C186"/>
                </a:solidFill>
                <a:latin typeface="Arial"/>
                <a:cs typeface="Arial"/>
              </a:rPr>
              <a:t>Economia i Empresa</a:t>
            </a:r>
            <a:endParaRPr lang="es-ES" dirty="0">
              <a:solidFill>
                <a:srgbClr val="80C186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424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13"/>
          <p:cNvSpPr txBox="1"/>
          <p:nvPr/>
        </p:nvSpPr>
        <p:spPr>
          <a:xfrm>
            <a:off x="6648144" y="6309320"/>
            <a:ext cx="2258462" cy="341836"/>
          </a:xfrm>
          <a:prstGeom prst="rect">
            <a:avLst/>
          </a:prstGeom>
          <a:noFill/>
        </p:spPr>
        <p:txBody>
          <a:bodyPr wrap="none" lIns="64210" tIns="32105" rIns="64210" bIns="32105" rtlCol="0">
            <a:spAutoFit/>
          </a:bodyPr>
          <a:lstStyle/>
          <a:p>
            <a:pPr algn="r"/>
            <a:r>
              <a:rPr lang="ca-ES" dirty="0">
                <a:solidFill>
                  <a:srgbClr val="80C186"/>
                </a:solidFill>
                <a:latin typeface="Arial"/>
                <a:cs typeface="Arial"/>
              </a:rPr>
              <a:t>Economia i Empresa</a:t>
            </a:r>
            <a:endParaRPr lang="es-ES" dirty="0">
              <a:solidFill>
                <a:srgbClr val="80C186"/>
              </a:solidFill>
              <a:latin typeface="Arial"/>
              <a:cs typeface="Arial"/>
            </a:endParaRPr>
          </a:p>
        </p:txBody>
      </p:sp>
      <p:pic>
        <p:nvPicPr>
          <p:cNvPr id="2050" name="Picture 2" descr="Resultado de imagen de FACULTAT ECONOMIA I EMPRESA UAB SABADELL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9" t="1632" b="9533"/>
          <a:stretch/>
        </p:blipFill>
        <p:spPr bwMode="auto">
          <a:xfrm>
            <a:off x="4355976" y="0"/>
            <a:ext cx="4788024" cy="112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QuadreDeText 8"/>
          <p:cNvSpPr txBox="1"/>
          <p:nvPr/>
        </p:nvSpPr>
        <p:spPr>
          <a:xfrm>
            <a:off x="323535" y="404673"/>
            <a:ext cx="5400599" cy="861673"/>
          </a:xfrm>
          <a:prstGeom prst="rect">
            <a:avLst/>
          </a:prstGeom>
          <a:noFill/>
        </p:spPr>
        <p:txBody>
          <a:bodyPr wrap="square" lIns="91338" tIns="45670" rIns="91338" bIns="45670" rtlCol="0">
            <a:spAutoFit/>
          </a:bodyPr>
          <a:lstStyle/>
          <a:p>
            <a:r>
              <a:rPr lang="ca-ES" sz="3200" b="1" dirty="0">
                <a:solidFill>
                  <a:srgbClr val="258B27"/>
                </a:solidFill>
              </a:rPr>
              <a:t>Assignatures específiques</a:t>
            </a:r>
          </a:p>
          <a:p>
            <a:r>
              <a:rPr lang="ca-ES" dirty="0">
                <a:solidFill>
                  <a:srgbClr val="258B27"/>
                </a:solidFill>
              </a:rPr>
              <a:t>(exemples)</a:t>
            </a:r>
            <a:endParaRPr lang="es-ES" dirty="0">
              <a:solidFill>
                <a:srgbClr val="258B27"/>
              </a:solidFill>
            </a:endParaRPr>
          </a:p>
        </p:txBody>
      </p:sp>
      <p:graphicFrame>
        <p:nvGraphicFramePr>
          <p:cNvPr id="7" name="Tau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6970141"/>
              </p:ext>
            </p:extLst>
          </p:nvPr>
        </p:nvGraphicFramePr>
        <p:xfrm>
          <a:off x="323525" y="1556792"/>
          <a:ext cx="8496946" cy="4752528"/>
        </p:xfrm>
        <a:graphic>
          <a:graphicData uri="http://schemas.openxmlformats.org/drawingml/2006/table">
            <a:tbl>
              <a:tblPr/>
              <a:tblGrid>
                <a:gridCol w="2124632"/>
                <a:gridCol w="2124632"/>
                <a:gridCol w="2124632"/>
                <a:gridCol w="2123050"/>
              </a:tblGrid>
              <a:tr h="6543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ADE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8B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COMPTABILITAT I FINANCES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8B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ECONOMIA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8B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a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EMPRESA I TECNOLOGIA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5DE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5DE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8B27"/>
                    </a:solidFill>
                  </a:tcPr>
                </a:tc>
              </a:tr>
              <a:tr h="40981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ca-ES" sz="1800" b="0" i="0" u="none" strike="noStrike" kern="1200" cap="none" normalizeH="0" baseline="0" noProof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182563" marR="0" lvl="0" indent="-1825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ca-ES" sz="1600" b="0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Direcció estratègica I </a:t>
                      </a:r>
                      <a:r>
                        <a:rPr kumimoji="0" lang="ca-ES" sz="1600" b="0" i="0" u="none" strike="noStrike" kern="1200" cap="none" normalizeH="0" baseline="0" noProof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i</a:t>
                      </a:r>
                      <a:r>
                        <a:rPr kumimoji="0" lang="ca-ES" sz="1600" b="0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II</a:t>
                      </a:r>
                    </a:p>
                    <a:p>
                      <a:pPr marL="182563" marR="0" lvl="0" indent="-1825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ca-ES" sz="1600" b="0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Control econòmic i de gestió </a:t>
                      </a:r>
                      <a:r>
                        <a:rPr kumimoji="0" lang="ca-ES" sz="1400" b="0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rgbClr val="258B27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(Op.)</a:t>
                      </a:r>
                      <a:endParaRPr kumimoji="0" lang="ca-ES" sz="1800" b="0" i="0" u="none" strike="noStrike" kern="1200" cap="none" normalizeH="0" baseline="0" noProof="0" dirty="0" smtClean="0">
                        <a:ln>
                          <a:noFill/>
                        </a:ln>
                        <a:solidFill>
                          <a:srgbClr val="258B27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182563" marR="0" lvl="0" indent="-1825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ca-ES" sz="1600" b="0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Investigació comercial II </a:t>
                      </a:r>
                      <a:r>
                        <a:rPr kumimoji="0" lang="ca-ES" sz="1400" b="0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rgbClr val="258B27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(Op.)</a:t>
                      </a:r>
                    </a:p>
                    <a:p>
                      <a:pPr marL="182563" marR="0" lvl="0" indent="-1825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ca-ES" sz="1600" b="0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Comunicació comercial </a:t>
                      </a:r>
                      <a:r>
                        <a:rPr kumimoji="0" lang="ca-ES" sz="1400" b="0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rgbClr val="258B27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(Op.)</a:t>
                      </a:r>
                      <a:endParaRPr kumimoji="0" lang="ca-ES" sz="1800" b="0" i="0" u="none" strike="noStrike" kern="1200" cap="none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182563" marR="0" lvl="0" indent="-1825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ca-ES" sz="1600" b="0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Direcció de </a:t>
                      </a:r>
                      <a:r>
                        <a:rPr kumimoji="0" lang="ca-ES" sz="1600" b="0" i="0" u="none" strike="noStrike" kern="1200" cap="none" normalizeH="0" baseline="0" noProof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Marqueting</a:t>
                      </a:r>
                      <a:r>
                        <a:rPr kumimoji="0" lang="ca-ES" sz="1600" b="0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ca-ES" sz="1600" b="0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rgbClr val="258B27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(Op.)</a:t>
                      </a:r>
                      <a:endParaRPr kumimoji="0" lang="ca-ES" sz="1600" b="0" i="0" u="none" strike="noStrike" kern="1200" cap="none" normalizeH="0" baseline="0" noProof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0" marB="0" horzOverflow="overflow">
                    <a:lnL w="9525" cap="flat" cmpd="sng" algn="ctr">
                      <a:solidFill>
                        <a:srgbClr val="A5DE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5DE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lvl="0" indent="-1825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0" lang="ca-ES" sz="1800" b="0" i="0" u="none" strike="noStrike" kern="1200" cap="none" normalizeH="0" baseline="0" noProof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182563" marR="0" lvl="0" indent="-1825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ca-ES" sz="1600" b="0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Actualització comptable i financera </a:t>
                      </a:r>
                      <a:r>
                        <a:rPr kumimoji="0" lang="ca-ES" sz="1400" b="0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rgbClr val="258B27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(Op.)</a:t>
                      </a:r>
                    </a:p>
                    <a:p>
                      <a:pPr marL="182563" marR="0" lvl="0" indent="-1825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ca-ES" sz="1600" b="0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Assessoria i planificació financera </a:t>
                      </a:r>
                      <a:r>
                        <a:rPr kumimoji="0" lang="ca-ES" sz="1400" b="0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rgbClr val="258B27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(Op.)</a:t>
                      </a:r>
                      <a:endParaRPr kumimoji="0" lang="ca-ES" sz="1400" b="0" i="0" u="none" strike="noStrike" kern="1200" cap="none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182563" marR="0" lvl="0" indent="-1825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ca-ES" sz="1600" b="0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Gestió bancària </a:t>
                      </a:r>
                      <a:r>
                        <a:rPr kumimoji="0" lang="ca-ES" sz="1400" b="0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rgbClr val="258B27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(Op.)</a:t>
                      </a:r>
                    </a:p>
                    <a:p>
                      <a:pPr marL="182563" marR="0" lvl="0" indent="-1825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ca-ES" sz="1600" b="0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Tributació I </a:t>
                      </a:r>
                      <a:r>
                        <a:rPr kumimoji="0" lang="ca-ES" sz="1400" b="0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rgbClr val="258B27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(Op.)</a:t>
                      </a:r>
                    </a:p>
                    <a:p>
                      <a:pPr marL="182563" marR="0" lvl="0" indent="-1825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ca-ES" sz="1600" b="0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Auditoria</a:t>
                      </a:r>
                      <a:r>
                        <a:rPr kumimoji="0" lang="ca-ES" sz="1800" b="0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ca-ES" sz="1400" b="0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rgbClr val="258B27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(Op.)</a:t>
                      </a:r>
                      <a:endParaRPr kumimoji="0" lang="ca-ES" sz="1800" b="0" i="0" u="none" strike="noStrike" kern="1200" cap="none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5DE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lvl="0" indent="-1825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0" lang="ca-ES" sz="1800" b="0" i="0" u="none" strike="noStrike" kern="1200" cap="none" normalizeH="0" baseline="0" noProof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182563" marR="0" lvl="0" indent="-1825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ca-ES" sz="1600" b="0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Política econòmica </a:t>
                      </a:r>
                    </a:p>
                    <a:p>
                      <a:pPr marL="182563" marR="0" lvl="0" indent="-1825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ca-ES" sz="1600" b="0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Integració i globalització econòmica</a:t>
                      </a:r>
                    </a:p>
                    <a:p>
                      <a:pPr marL="182563" marR="0" lvl="0" indent="-1825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ca-ES" sz="1600" b="0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Economia dels recursos naturals i canvi climàtic</a:t>
                      </a:r>
                      <a:r>
                        <a:rPr kumimoji="0" lang="ca-ES" sz="1400" b="0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ca-ES" sz="1200" b="0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rgbClr val="258B27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(Op.)</a:t>
                      </a:r>
                    </a:p>
                    <a:p>
                      <a:pPr marL="182563" marR="0" lvl="0" indent="-1825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ca-ES" sz="1600" b="0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Economia del treball </a:t>
                      </a:r>
                      <a:r>
                        <a:rPr kumimoji="0" lang="ca-ES" sz="1400" b="0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rgbClr val="258B27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(Op.)</a:t>
                      </a:r>
                    </a:p>
                    <a:p>
                      <a:pPr marL="182563" marR="0" lvl="0" indent="-1825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ca-ES" sz="1600" b="0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Anàlisi de dades</a:t>
                      </a:r>
                      <a:r>
                        <a:rPr kumimoji="0" lang="ca-ES" sz="1400" b="0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ca-ES" sz="1400" b="0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rgbClr val="258B27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(Op.)</a:t>
                      </a:r>
                      <a:endParaRPr kumimoji="0" lang="ca-ES" sz="1400" b="0" i="0" u="none" strike="noStrike" kern="1200" cap="none" normalizeH="0" baseline="0" noProof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182563" marR="0" lvl="0" indent="-1825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0" lang="ca-ES" sz="1400" b="0" i="0" u="none" strike="noStrike" kern="1200" cap="none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5DE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2563" marR="0" indent="-1825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kumimoji="0" lang="ca-ES" sz="1800" b="0" i="0" u="none" strike="noStrike" kern="1200" cap="none" normalizeH="0" baseline="0" noProof="0" dirty="0" smtClean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marL="182563" marR="0" indent="-1825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ca-ES" sz="1600" b="0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Sistemes integrats de gestió</a:t>
                      </a:r>
                    </a:p>
                    <a:p>
                      <a:pPr marL="182563" marR="0" lvl="0" indent="-1825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ca-ES" sz="1600" b="0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Gestió de la innovació </a:t>
                      </a:r>
                      <a:r>
                        <a:rPr kumimoji="0" lang="ca-ES" sz="1400" b="0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rgbClr val="258B27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(Op.)</a:t>
                      </a:r>
                    </a:p>
                    <a:p>
                      <a:pPr marL="182563" marR="0" lvl="0" indent="-1825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ca-ES" sz="1600" b="0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Tecnologia web </a:t>
                      </a:r>
                      <a:r>
                        <a:rPr kumimoji="0" lang="ca-ES" sz="1400" b="0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rgbClr val="258B27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(Op.)</a:t>
                      </a:r>
                    </a:p>
                    <a:p>
                      <a:pPr marL="182563" marR="0" lvl="0" indent="-1825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ca-ES" sz="1600" b="0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E-Business i         e-</a:t>
                      </a:r>
                      <a:r>
                        <a:rPr kumimoji="0" lang="ca-ES" sz="1600" b="0" i="0" u="none" strike="noStrike" kern="1200" cap="none" normalizeH="0" baseline="0" noProof="0" dirty="0" err="1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Governement</a:t>
                      </a:r>
                      <a:r>
                        <a:rPr kumimoji="0" lang="ca-ES" sz="1600" b="0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ca-ES" sz="1400" b="0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rgbClr val="258B27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(Op.)</a:t>
                      </a:r>
                    </a:p>
                    <a:p>
                      <a:pPr marL="182563" marR="0" lvl="0" indent="-1825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kumimoji="0" lang="ca-ES" sz="1600" b="0" i="0" u="none" strike="noStrike" kern="1200" cap="none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Bases de dades</a:t>
                      </a:r>
                    </a:p>
                  </a:txBody>
                  <a:tcPr marT="0" marB="0" horzOverflow="overflow">
                    <a:lnL w="12700" cap="flat" cmpd="sng" algn="ctr">
                      <a:solidFill>
                        <a:srgbClr val="258B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5DE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5DE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5 Rectángulo"/>
          <p:cNvSpPr/>
          <p:nvPr/>
        </p:nvSpPr>
        <p:spPr>
          <a:xfrm>
            <a:off x="323527" y="1556792"/>
            <a:ext cx="8496946" cy="4738788"/>
          </a:xfrm>
          <a:prstGeom prst="rect">
            <a:avLst/>
          </a:prstGeom>
          <a:noFill/>
          <a:ln w="12700">
            <a:solidFill>
              <a:srgbClr val="258B27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338" tIns="45670" rIns="91338" bIns="45670" rtlCol="0" anchor="ctr"/>
          <a:lstStyle/>
          <a:p>
            <a:pPr algn="ctr"/>
            <a:endParaRPr lang="ca-ES">
              <a:ln w="9525">
                <a:solidFill>
                  <a:schemeClr val="tx1"/>
                </a:solidFill>
              </a:ln>
            </a:endParaRPr>
          </a:p>
        </p:txBody>
      </p:sp>
      <p:pic>
        <p:nvPicPr>
          <p:cNvPr id="11" name="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9" t="3119" r="82440" b="93761"/>
          <a:stretch/>
        </p:blipFill>
        <p:spPr>
          <a:xfrm>
            <a:off x="408068" y="188641"/>
            <a:ext cx="1184249" cy="21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59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O:\PRESENTACIONS\PRESENTACIOUAB\PRESENTACIONS ESTUDIS\CURS 2017-2018\HUMANITATS\iStock-82846384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1112" y="0"/>
            <a:ext cx="9155112" cy="245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963" name="Agrupa 1"/>
          <p:cNvGrpSpPr>
            <a:grpSpLocks/>
          </p:cNvGrpSpPr>
          <p:nvPr/>
        </p:nvGrpSpPr>
        <p:grpSpPr bwMode="auto">
          <a:xfrm>
            <a:off x="-11111" y="1949454"/>
            <a:ext cx="6887367" cy="521296"/>
            <a:chOff x="-15809" y="2773346"/>
            <a:chExt cx="9795343" cy="742724"/>
          </a:xfrm>
        </p:grpSpPr>
        <p:sp>
          <p:nvSpPr>
            <p:cNvPr id="35" name="Rectangle 34"/>
            <p:cNvSpPr/>
            <p:nvPr/>
          </p:nvSpPr>
          <p:spPr>
            <a:xfrm>
              <a:off x="-15809" y="2773346"/>
              <a:ext cx="5801309" cy="719257"/>
            </a:xfrm>
            <a:prstGeom prst="rect">
              <a:avLst/>
            </a:prstGeom>
            <a:solidFill>
              <a:srgbClr val="33993F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0055" tIns="65028" rIns="130055" bIns="65028" anchor="ctr"/>
            <a:lstStyle/>
            <a:p>
              <a:pPr defTabSz="907558">
                <a:defRPr/>
              </a:pPr>
              <a:endParaRPr lang="es-ES" sz="2000" dirty="0">
                <a:solidFill>
                  <a:prstClr val="white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52888" y="2802750"/>
              <a:ext cx="9626646" cy="713320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lIns="130055" tIns="65028" rIns="130055" bIns="65028">
              <a:spAutoFit/>
            </a:bodyPr>
            <a:lstStyle/>
            <a:p>
              <a:pPr defTabSz="907558">
                <a:defRPr/>
              </a:pPr>
              <a:r>
                <a:rPr lang="ca-ES" sz="2400" smtClean="0">
                  <a:solidFill>
                    <a:prstClr val="white"/>
                  </a:solidFill>
                  <a:cs typeface="Arial" panose="020B0604020202020204" pitchFamily="34" charset="0"/>
                </a:rPr>
                <a:t>Característiques comunes</a:t>
              </a:r>
              <a:endParaRPr lang="es-ES" sz="240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-11112" y="2452688"/>
            <a:ext cx="9155112" cy="127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544" tIns="45280" rIns="90544" bIns="45280" anchor="ctr"/>
          <a:lstStyle/>
          <a:p>
            <a:pPr defTabSz="907558">
              <a:defRPr/>
            </a:pPr>
            <a:endParaRPr lang="es-ES" sz="2000" dirty="0">
              <a:solidFill>
                <a:prstClr val="white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9" name="QuadreDeText 8"/>
          <p:cNvSpPr txBox="1"/>
          <p:nvPr/>
        </p:nvSpPr>
        <p:spPr>
          <a:xfrm>
            <a:off x="585875" y="2824389"/>
            <a:ext cx="7992888" cy="3314392"/>
          </a:xfrm>
          <a:prstGeom prst="rect">
            <a:avLst/>
          </a:prstGeom>
          <a:noFill/>
        </p:spPr>
        <p:txBody>
          <a:bodyPr wrap="square" lIns="63650" tIns="31825" rIns="63650" bIns="31825" numCol="1">
            <a:spAutoFit/>
          </a:bodyPr>
          <a:lstStyle/>
          <a:p>
            <a:pPr defTabSz="907558">
              <a:lnSpc>
                <a:spcPct val="150000"/>
              </a:lnSpc>
              <a:buClr>
                <a:srgbClr val="008000"/>
              </a:buClr>
              <a:defRPr/>
            </a:pPr>
            <a:endParaRPr lang="pt-BR" sz="100" dirty="0">
              <a:solidFill>
                <a:srgbClr val="258B27"/>
              </a:solidFill>
              <a:cs typeface="Arial" panose="020B0604020202020204" pitchFamily="34" charset="0"/>
            </a:endParaRPr>
          </a:p>
          <a:p>
            <a:pPr marL="285610" indent="-285610" defTabSz="907558">
              <a:lnSpc>
                <a:spcPct val="130000"/>
              </a:lnSpc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Formem</a:t>
            </a:r>
            <a:r>
              <a:rPr lang="pt-BR" dirty="0">
                <a:solidFill>
                  <a:srgbClr val="258B27"/>
                </a:solidFill>
                <a:cs typeface="Arial" panose="020B0604020202020204" pitchFamily="34" charset="0"/>
              </a:rPr>
              <a:t> </a:t>
            </a:r>
            <a:r>
              <a:rPr lang="pt-BR" dirty="0" smtClean="0">
                <a:solidFill>
                  <a:srgbClr val="258B27"/>
                </a:solidFill>
                <a:cs typeface="Arial" panose="020B0604020202020204" pitchFamily="34" charset="0"/>
              </a:rPr>
              <a:t>“ECONOMISTES” 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(</a:t>
            </a:r>
            <a:r>
              <a:rPr lang="pt-BR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35</a:t>
            </a:r>
            <a:r>
              <a:rPr lang="pt-BR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% d’</a:t>
            </a:r>
            <a:r>
              <a:rPr lang="pt-BR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assignatures</a:t>
            </a:r>
            <a:r>
              <a:rPr lang="pt-BR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pt-BR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COMUNES)</a:t>
            </a:r>
            <a:endParaRPr lang="pt-BR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defTabSz="907558">
              <a:lnSpc>
                <a:spcPct val="130000"/>
              </a:lnSpc>
              <a:buClr>
                <a:srgbClr val="008000"/>
              </a:buClr>
              <a:defRPr/>
            </a:pPr>
            <a:endParaRPr lang="ca-ES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marL="266700" indent="-266700" defTabSz="907558">
              <a:lnSpc>
                <a:spcPct val="130000"/>
              </a:lnSpc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r>
              <a:rPr lang="pt-BR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Opció</a:t>
            </a:r>
            <a:r>
              <a:rPr lang="pt-BR" dirty="0">
                <a:solidFill>
                  <a:srgbClr val="258B27"/>
                </a:solidFill>
                <a:cs typeface="Arial" panose="020B0604020202020204" pitchFamily="34" charset="0"/>
              </a:rPr>
              <a:t> PRÀCTIQUES A EMPRESES </a:t>
            </a:r>
          </a:p>
          <a:p>
            <a:pPr defTabSz="907558">
              <a:lnSpc>
                <a:spcPct val="130000"/>
              </a:lnSpc>
              <a:buClr>
                <a:srgbClr val="008000"/>
              </a:buClr>
              <a:defRPr/>
            </a:pPr>
            <a:endParaRPr lang="ca-ES" dirty="0">
              <a:solidFill>
                <a:srgbClr val="258B27"/>
              </a:solidFill>
              <a:cs typeface="Arial" charset="0"/>
            </a:endParaRPr>
          </a:p>
          <a:p>
            <a:pPr marL="285610" indent="-285610" defTabSz="907558">
              <a:lnSpc>
                <a:spcPct val="130000"/>
              </a:lnSpc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r>
              <a:rPr lang="ca-ES" dirty="0">
                <a:solidFill>
                  <a:srgbClr val="258B27"/>
                </a:solidFill>
                <a:cs typeface="Arial" charset="0"/>
              </a:rPr>
              <a:t>TREBALL DE FI DE </a:t>
            </a:r>
            <a:r>
              <a:rPr lang="ca-ES" dirty="0" smtClean="0">
                <a:solidFill>
                  <a:srgbClr val="258B27"/>
                </a:solidFill>
                <a:cs typeface="Arial" charset="0"/>
              </a:rPr>
              <a:t>GRAU </a:t>
            </a:r>
            <a:r>
              <a:rPr lang="ca-E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(</a:t>
            </a:r>
            <a:r>
              <a:rPr lang="ca-E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12 crèdits)</a:t>
            </a:r>
            <a:endParaRPr lang="ca-ES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 defTabSz="907558">
              <a:lnSpc>
                <a:spcPct val="130000"/>
              </a:lnSpc>
              <a:buClr>
                <a:srgbClr val="008000"/>
              </a:buClr>
              <a:defRPr/>
            </a:pPr>
            <a:endParaRPr lang="ca-ES" dirty="0">
              <a:solidFill>
                <a:srgbClr val="258B27"/>
              </a:solidFill>
              <a:cs typeface="Arial" charset="0"/>
            </a:endParaRPr>
          </a:p>
          <a:p>
            <a:pPr marL="285610" indent="-285610" defTabSz="907558">
              <a:lnSpc>
                <a:spcPct val="130000"/>
              </a:lnSpc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r>
              <a:rPr lang="ca-ES" dirty="0">
                <a:solidFill>
                  <a:srgbClr val="258B27"/>
                </a:solidFill>
                <a:cs typeface="Arial" charset="0"/>
              </a:rPr>
              <a:t>ESTADES </a:t>
            </a:r>
            <a:r>
              <a:rPr lang="ca-ES" dirty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a altres universitats </a:t>
            </a:r>
            <a:r>
              <a:rPr lang="ca-E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(79 estudiants 2017-18)</a:t>
            </a:r>
          </a:p>
          <a:p>
            <a:pPr marL="285610" indent="-285610" defTabSz="907558">
              <a:lnSpc>
                <a:spcPct val="130000"/>
              </a:lnSpc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endParaRPr lang="ca-ES" dirty="0" smtClean="0">
              <a:solidFill>
                <a:schemeClr val="tx1">
                  <a:lumMod val="65000"/>
                  <a:lumOff val="35000"/>
                </a:schemeClr>
              </a:solidFill>
              <a:cs typeface="Arial" charset="0"/>
            </a:endParaRPr>
          </a:p>
          <a:p>
            <a:pPr marL="285610" indent="-285610" defTabSz="907558">
              <a:lnSpc>
                <a:spcPct val="130000"/>
              </a:lnSpc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r>
              <a:rPr lang="ca-E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Foment de </a:t>
            </a:r>
            <a:r>
              <a:rPr lang="ca-ES" dirty="0" smtClean="0">
                <a:solidFill>
                  <a:srgbClr val="258B27"/>
                </a:solidFill>
                <a:latin typeface="Arial"/>
                <a:cs typeface="Arial"/>
              </a:rPr>
              <a:t>l’OCUPABILITAT</a:t>
            </a:r>
            <a:endParaRPr lang="ca-ES" dirty="0">
              <a:solidFill>
                <a:srgbClr val="258B27"/>
              </a:solidFill>
              <a:latin typeface="Arial"/>
              <a:cs typeface="Arial"/>
            </a:endParaRPr>
          </a:p>
        </p:txBody>
      </p:sp>
      <p:sp>
        <p:nvSpPr>
          <p:cNvPr id="8" name="CuadroTexto 13"/>
          <p:cNvSpPr txBox="1"/>
          <p:nvPr/>
        </p:nvSpPr>
        <p:spPr>
          <a:xfrm>
            <a:off x="6648144" y="6381328"/>
            <a:ext cx="2258462" cy="341836"/>
          </a:xfrm>
          <a:prstGeom prst="rect">
            <a:avLst/>
          </a:prstGeom>
          <a:noFill/>
        </p:spPr>
        <p:txBody>
          <a:bodyPr wrap="none" lIns="64210" tIns="32105" rIns="64210" bIns="32105" rtlCol="0">
            <a:spAutoFit/>
          </a:bodyPr>
          <a:lstStyle/>
          <a:p>
            <a:pPr algn="r"/>
            <a:r>
              <a:rPr lang="ca-ES" dirty="0">
                <a:solidFill>
                  <a:srgbClr val="80C186"/>
                </a:solidFill>
                <a:latin typeface="Arial"/>
                <a:cs typeface="Arial"/>
              </a:rPr>
              <a:t>Economia i Empresa</a:t>
            </a:r>
            <a:endParaRPr lang="es-ES" dirty="0">
              <a:solidFill>
                <a:srgbClr val="80C186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22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134796\Downloads\iStock-1794938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2447" r="244" b="36231"/>
          <a:stretch/>
        </p:blipFill>
        <p:spPr bwMode="auto">
          <a:xfrm>
            <a:off x="1" y="-8777"/>
            <a:ext cx="9144000" cy="98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035" name="Agrupa 1"/>
          <p:cNvGrpSpPr>
            <a:grpSpLocks/>
          </p:cNvGrpSpPr>
          <p:nvPr/>
        </p:nvGrpSpPr>
        <p:grpSpPr bwMode="auto">
          <a:xfrm>
            <a:off x="-27866" y="485975"/>
            <a:ext cx="9064361" cy="521295"/>
            <a:chOff x="-1" y="2773346"/>
            <a:chExt cx="12543727" cy="742722"/>
          </a:xfrm>
        </p:grpSpPr>
        <p:sp>
          <p:nvSpPr>
            <p:cNvPr id="35" name="Rectangle 34"/>
            <p:cNvSpPr/>
            <p:nvPr/>
          </p:nvSpPr>
          <p:spPr>
            <a:xfrm>
              <a:off x="-1" y="2773346"/>
              <a:ext cx="12031705" cy="719256"/>
            </a:xfrm>
            <a:prstGeom prst="rect">
              <a:avLst/>
            </a:prstGeom>
            <a:solidFill>
              <a:srgbClr val="33993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0055" tIns="65028" rIns="130055" bIns="65028" anchor="ctr"/>
            <a:lstStyle/>
            <a:p>
              <a:pPr defTabSz="907558">
                <a:defRPr/>
              </a:pPr>
              <a:endParaRPr lang="es-ES" sz="2000" dirty="0">
                <a:solidFill>
                  <a:prstClr val="white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52801" y="2802749"/>
              <a:ext cx="12390925" cy="713319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lIns="130055" tIns="65028" rIns="130055" bIns="65028">
              <a:spAutoFit/>
            </a:bodyPr>
            <a:lstStyle/>
            <a:p>
              <a:pPr defTabSz="907558">
                <a:defRPr/>
              </a:pPr>
              <a:r>
                <a:rPr lang="es-ES" sz="2400" dirty="0" err="1">
                  <a:solidFill>
                    <a:prstClr val="white"/>
                  </a:solidFill>
                  <a:cs typeface="Arial" panose="020B0604020202020204" pitchFamily="34" charset="0"/>
                </a:rPr>
                <a:t>Inserció</a:t>
              </a:r>
              <a:r>
                <a:rPr lang="es-ES" sz="2400" dirty="0">
                  <a:solidFill>
                    <a:prstClr val="white"/>
                  </a:solidFill>
                  <a:cs typeface="Arial" panose="020B0604020202020204" pitchFamily="34" charset="0"/>
                </a:rPr>
                <a:t> laboral: </a:t>
              </a:r>
              <a:r>
                <a:rPr lang="es-ES" sz="2400" dirty="0" err="1">
                  <a:solidFill>
                    <a:prstClr val="white"/>
                  </a:solidFill>
                  <a:cs typeface="Arial" panose="020B0604020202020204" pitchFamily="34" charset="0"/>
                </a:rPr>
                <a:t>Què</a:t>
              </a:r>
              <a:r>
                <a:rPr lang="es-ES" sz="2400" dirty="0">
                  <a:solidFill>
                    <a:prstClr val="white"/>
                  </a:solidFill>
                  <a:cs typeface="Arial" panose="020B0604020202020204" pitchFamily="34" charset="0"/>
                </a:rPr>
                <a:t> </a:t>
              </a:r>
              <a:r>
                <a:rPr lang="es-ES" sz="2400" dirty="0" err="1">
                  <a:solidFill>
                    <a:prstClr val="white"/>
                  </a:solidFill>
                  <a:cs typeface="Arial" panose="020B0604020202020204" pitchFamily="34" charset="0"/>
                </a:rPr>
                <a:t>diuen</a:t>
              </a:r>
              <a:r>
                <a:rPr lang="es-ES" sz="2400" dirty="0">
                  <a:solidFill>
                    <a:prstClr val="white"/>
                  </a:solidFill>
                  <a:cs typeface="Arial" panose="020B0604020202020204" pitchFamily="34" charset="0"/>
                </a:rPr>
                <a:t> </a:t>
              </a:r>
              <a:r>
                <a:rPr lang="es-ES" sz="2400" dirty="0" err="1">
                  <a:solidFill>
                    <a:prstClr val="white"/>
                  </a:solidFill>
                  <a:cs typeface="Arial" panose="020B0604020202020204" pitchFamily="34" charset="0"/>
                </a:rPr>
                <a:t>els</a:t>
              </a:r>
              <a:r>
                <a:rPr lang="es-ES" sz="2400" dirty="0">
                  <a:solidFill>
                    <a:prstClr val="white"/>
                  </a:solidFill>
                  <a:cs typeface="Arial" panose="020B0604020202020204" pitchFamily="34" charset="0"/>
                </a:rPr>
                <a:t> </a:t>
              </a:r>
              <a:r>
                <a:rPr lang="es-ES" sz="2400" dirty="0" err="1">
                  <a:solidFill>
                    <a:prstClr val="white"/>
                  </a:solidFill>
                  <a:cs typeface="Arial" panose="020B0604020202020204" pitchFamily="34" charset="0"/>
                </a:rPr>
                <a:t>graduats</a:t>
              </a:r>
              <a:r>
                <a:rPr lang="es-ES" sz="2400" dirty="0">
                  <a:solidFill>
                    <a:prstClr val="white"/>
                  </a:solidFill>
                  <a:cs typeface="Arial" panose="020B0604020202020204" pitchFamily="34" charset="0"/>
                </a:rPr>
                <a:t> al </a:t>
              </a:r>
              <a:r>
                <a:rPr lang="es-ES" sz="2400" dirty="0" err="1">
                  <a:solidFill>
                    <a:prstClr val="white"/>
                  </a:solidFill>
                  <a:cs typeface="Arial" panose="020B0604020202020204" pitchFamily="34" charset="0"/>
                </a:rPr>
                <a:t>cap</a:t>
              </a:r>
              <a:r>
                <a:rPr lang="es-ES" sz="2400" dirty="0">
                  <a:solidFill>
                    <a:prstClr val="white"/>
                  </a:solidFill>
                  <a:cs typeface="Arial" panose="020B0604020202020204" pitchFamily="34" charset="0"/>
                </a:rPr>
                <a:t> </a:t>
              </a:r>
              <a:r>
                <a:rPr lang="es-ES" sz="2400" dirty="0" smtClean="0">
                  <a:solidFill>
                    <a:prstClr val="white"/>
                  </a:solidFill>
                  <a:cs typeface="Arial" panose="020B0604020202020204" pitchFamily="34" charset="0"/>
                </a:rPr>
                <a:t>de dos </a:t>
              </a:r>
              <a:r>
                <a:rPr lang="es-ES" sz="2400" dirty="0" err="1" smtClean="0">
                  <a:solidFill>
                    <a:prstClr val="white"/>
                  </a:solidFill>
                  <a:cs typeface="Arial" panose="020B0604020202020204" pitchFamily="34" charset="0"/>
                </a:rPr>
                <a:t>anys</a:t>
              </a:r>
              <a:r>
                <a:rPr lang="es-ES" sz="2400" dirty="0" smtClean="0">
                  <a:solidFill>
                    <a:prstClr val="white"/>
                  </a:solidFill>
                  <a:cs typeface="Arial" panose="020B0604020202020204" pitchFamily="34" charset="0"/>
                </a:rPr>
                <a:t>?</a:t>
              </a:r>
              <a:endParaRPr lang="es-ES" sz="240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-12477" y="983092"/>
            <a:ext cx="9144000" cy="127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544" tIns="45280" rIns="90544" bIns="45280" anchor="ctr"/>
          <a:lstStyle/>
          <a:p>
            <a:pPr defTabSz="907558">
              <a:defRPr/>
            </a:pPr>
            <a:endParaRPr lang="es-ES" sz="2000" dirty="0">
              <a:solidFill>
                <a:prstClr val="white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3" name="QuadreDeText 12"/>
          <p:cNvSpPr txBox="1"/>
          <p:nvPr/>
        </p:nvSpPr>
        <p:spPr>
          <a:xfrm>
            <a:off x="1" y="1110092"/>
            <a:ext cx="9036494" cy="587451"/>
          </a:xfrm>
          <a:prstGeom prst="rect">
            <a:avLst/>
          </a:prstGeom>
          <a:noFill/>
        </p:spPr>
        <p:txBody>
          <a:bodyPr wrap="square" lIns="63610" tIns="31805" rIns="63610" bIns="31805">
            <a:spAutoFit/>
          </a:bodyPr>
          <a:lstStyle/>
          <a:p>
            <a:pPr defTabSz="907558">
              <a:lnSpc>
                <a:spcPct val="150000"/>
              </a:lnSpc>
              <a:buClr>
                <a:srgbClr val="008000"/>
              </a:buClr>
              <a:defRPr/>
            </a:pPr>
            <a:r>
              <a:rPr lang="ca-ES" sz="24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Resultats de </a:t>
            </a:r>
            <a:r>
              <a:rPr lang="ca-ES" sz="2400" dirty="0">
                <a:solidFill>
                  <a:srgbClr val="258B27"/>
                </a:solidFill>
                <a:cs typeface="Arial" panose="020B0604020202020204" pitchFamily="34" charset="0"/>
              </a:rPr>
              <a:t>l’Enquesta d’Inserció Laboral </a:t>
            </a:r>
            <a:r>
              <a:rPr lang="ca-ES" sz="24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2017 </a:t>
            </a:r>
            <a:r>
              <a:rPr lang="ca-ES" sz="1200" b="1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  <a:hlinkClick r:id="rId4"/>
              </a:rPr>
              <a:t>AQU CATALUNYA</a:t>
            </a:r>
            <a:endParaRPr lang="ca-ES" sz="12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  <p:grpSp>
        <p:nvGrpSpPr>
          <p:cNvPr id="2" name="Agrupa 1"/>
          <p:cNvGrpSpPr/>
          <p:nvPr/>
        </p:nvGrpSpPr>
        <p:grpSpPr>
          <a:xfrm>
            <a:off x="420808" y="5148135"/>
            <a:ext cx="8185130" cy="485331"/>
            <a:chOff x="467544" y="5895986"/>
            <a:chExt cx="8185130" cy="485331"/>
          </a:xfrm>
        </p:grpSpPr>
        <p:sp>
          <p:nvSpPr>
            <p:cNvPr id="8" name="CuadroTexto 5"/>
            <p:cNvSpPr txBox="1">
              <a:spLocks noChangeArrowheads="1"/>
            </p:cNvSpPr>
            <p:nvPr/>
          </p:nvSpPr>
          <p:spPr bwMode="auto">
            <a:xfrm>
              <a:off x="467544" y="5903102"/>
              <a:ext cx="1002843" cy="4339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3978" tIns="31989" rIns="63978" bIns="31989">
              <a:spAutoFit/>
            </a:bodyPr>
            <a:lstStyle/>
            <a:p>
              <a:r>
                <a:rPr lang="ca-ES" sz="2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useo Slab 500"/>
                  <a:ea typeface="Museo Slab 500"/>
                  <a:cs typeface="Museo Slab 500"/>
                </a:rPr>
                <a:t>45,8%</a:t>
              </a:r>
              <a:endParaRPr lang="ca-E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useo Slab 500"/>
                <a:ea typeface="Museo Slab 500"/>
                <a:cs typeface="Museo Slab 500"/>
              </a:endParaRPr>
            </a:p>
          </p:txBody>
        </p:sp>
        <p:cxnSp>
          <p:nvCxnSpPr>
            <p:cNvPr id="9" name="Conector recto 6"/>
            <p:cNvCxnSpPr/>
            <p:nvPr/>
          </p:nvCxnSpPr>
          <p:spPr>
            <a:xfrm flipH="1">
              <a:off x="1253359" y="5977004"/>
              <a:ext cx="4465" cy="384968"/>
            </a:xfrm>
            <a:prstGeom prst="line">
              <a:avLst/>
            </a:prstGeom>
            <a:ln w="12700" cmpd="sng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CuadroTexto 13"/>
            <p:cNvSpPr txBox="1">
              <a:spLocks noChangeArrowheads="1"/>
            </p:cNvSpPr>
            <p:nvPr/>
          </p:nvSpPr>
          <p:spPr bwMode="auto">
            <a:xfrm>
              <a:off x="1379015" y="5977853"/>
              <a:ext cx="1225660" cy="403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3978" tIns="31989" rIns="63978" bIns="31989">
              <a:spAutoFit/>
            </a:bodyPr>
            <a:lstStyle/>
            <a:p>
              <a:r>
                <a:rPr lang="ca-E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charset="0"/>
                </a:rPr>
                <a:t>Funcions, Gestió </a:t>
              </a:r>
            </a:p>
            <a:p>
              <a:r>
                <a:rPr lang="ca-E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charset="0"/>
                </a:rPr>
                <a:t>i Direcció</a:t>
              </a:r>
            </a:p>
          </p:txBody>
        </p:sp>
        <p:cxnSp>
          <p:nvCxnSpPr>
            <p:cNvPr id="11" name="Conector recto 15"/>
            <p:cNvCxnSpPr/>
            <p:nvPr/>
          </p:nvCxnSpPr>
          <p:spPr>
            <a:xfrm flipH="1">
              <a:off x="3341591" y="5977004"/>
              <a:ext cx="4465" cy="384968"/>
            </a:xfrm>
            <a:prstGeom prst="line">
              <a:avLst/>
            </a:prstGeom>
            <a:ln w="12700" cmpd="sng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CuadroTexto 16"/>
            <p:cNvSpPr txBox="1">
              <a:spLocks noChangeArrowheads="1"/>
            </p:cNvSpPr>
            <p:nvPr/>
          </p:nvSpPr>
          <p:spPr bwMode="auto">
            <a:xfrm>
              <a:off x="3525865" y="5949269"/>
              <a:ext cx="810482" cy="403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3978" tIns="31989" rIns="63978" bIns="31989">
              <a:spAutoFit/>
            </a:bodyPr>
            <a:lstStyle/>
            <a:p>
              <a:r>
                <a:rPr lang="ca-E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charset="0"/>
                </a:rPr>
                <a:t>Comercial </a:t>
              </a:r>
            </a:p>
            <a:p>
              <a:r>
                <a:rPr lang="ca-E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charset="0"/>
                </a:rPr>
                <a:t>o Logística</a:t>
              </a:r>
            </a:p>
          </p:txBody>
        </p:sp>
        <p:cxnSp>
          <p:nvCxnSpPr>
            <p:cNvPr id="14" name="Conector recto 18"/>
            <p:cNvCxnSpPr/>
            <p:nvPr/>
          </p:nvCxnSpPr>
          <p:spPr>
            <a:xfrm flipH="1">
              <a:off x="8022111" y="5977004"/>
              <a:ext cx="4465" cy="384968"/>
            </a:xfrm>
            <a:prstGeom prst="line">
              <a:avLst/>
            </a:prstGeom>
            <a:ln w="12700" cmpd="sng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CuadroTexto 19"/>
            <p:cNvSpPr txBox="1">
              <a:spLocks noChangeArrowheads="1"/>
            </p:cNvSpPr>
            <p:nvPr/>
          </p:nvSpPr>
          <p:spPr bwMode="auto">
            <a:xfrm>
              <a:off x="8159586" y="6016296"/>
              <a:ext cx="493088" cy="233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3978" tIns="31989" rIns="63978" bIns="31989">
              <a:spAutoFit/>
            </a:bodyPr>
            <a:lstStyle/>
            <a:p>
              <a:r>
                <a:rPr lang="ca-E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charset="0"/>
                </a:rPr>
                <a:t>R + D</a:t>
              </a:r>
            </a:p>
          </p:txBody>
        </p:sp>
        <p:cxnSp>
          <p:nvCxnSpPr>
            <p:cNvPr id="16" name="Conector recto 15"/>
            <p:cNvCxnSpPr/>
            <p:nvPr/>
          </p:nvCxnSpPr>
          <p:spPr>
            <a:xfrm flipH="1">
              <a:off x="4997775" y="5972055"/>
              <a:ext cx="4465" cy="384968"/>
            </a:xfrm>
            <a:prstGeom prst="line">
              <a:avLst/>
            </a:prstGeom>
            <a:ln w="12700" cmpd="sng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CuadroTexto 16"/>
            <p:cNvSpPr txBox="1">
              <a:spLocks noChangeArrowheads="1"/>
            </p:cNvSpPr>
            <p:nvPr/>
          </p:nvSpPr>
          <p:spPr bwMode="auto">
            <a:xfrm>
              <a:off x="5140946" y="5936539"/>
              <a:ext cx="772010" cy="403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3978" tIns="31989" rIns="63978" bIns="31989">
              <a:spAutoFit/>
            </a:bodyPr>
            <a:lstStyle/>
            <a:p>
              <a:r>
                <a:rPr lang="ca-E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charset="0"/>
                </a:rPr>
                <a:t>Funcions </a:t>
              </a:r>
            </a:p>
            <a:p>
              <a:r>
                <a:rPr lang="ca-E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charset="0"/>
                </a:rPr>
                <a:t>tècniques </a:t>
              </a:r>
            </a:p>
          </p:txBody>
        </p:sp>
        <p:sp>
          <p:nvSpPr>
            <p:cNvPr id="19" name="CuadroTexto 5"/>
            <p:cNvSpPr txBox="1">
              <a:spLocks noChangeArrowheads="1"/>
            </p:cNvSpPr>
            <p:nvPr/>
          </p:nvSpPr>
          <p:spPr bwMode="auto">
            <a:xfrm>
              <a:off x="2555774" y="5895986"/>
              <a:ext cx="1002843" cy="4339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3978" tIns="31989" rIns="63978" bIns="31989">
              <a:spAutoFit/>
            </a:bodyPr>
            <a:lstStyle/>
            <a:p>
              <a:r>
                <a:rPr lang="ca-ES" sz="2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useo Slab 500"/>
                  <a:ea typeface="Museo Slab 500"/>
                  <a:cs typeface="Museo Slab 500"/>
                </a:rPr>
                <a:t>26,2%</a:t>
              </a:r>
              <a:endParaRPr lang="ca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useo Slab 500"/>
                <a:ea typeface="Museo Slab 500"/>
                <a:cs typeface="Museo Slab 500"/>
              </a:endParaRPr>
            </a:p>
          </p:txBody>
        </p:sp>
        <p:sp>
          <p:nvSpPr>
            <p:cNvPr id="20" name="CuadroTexto 5"/>
            <p:cNvSpPr txBox="1">
              <a:spLocks noChangeArrowheads="1"/>
            </p:cNvSpPr>
            <p:nvPr/>
          </p:nvSpPr>
          <p:spPr bwMode="auto">
            <a:xfrm>
              <a:off x="4289439" y="5903102"/>
              <a:ext cx="746362" cy="4339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3978" tIns="31989" rIns="63978" bIns="31989">
              <a:spAutoFit/>
            </a:bodyPr>
            <a:lstStyle/>
            <a:p>
              <a:r>
                <a:rPr lang="ca-ES" sz="2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useo Slab 500"/>
                  <a:ea typeface="Museo Slab 500"/>
                  <a:cs typeface="Museo Slab 500"/>
                </a:rPr>
                <a:t>44%</a:t>
              </a:r>
              <a:endParaRPr lang="ca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Museo Slab 500"/>
                <a:ea typeface="Museo Slab 500"/>
                <a:cs typeface="Museo Slab 500"/>
              </a:endParaRPr>
            </a:p>
          </p:txBody>
        </p:sp>
        <p:cxnSp>
          <p:nvCxnSpPr>
            <p:cNvPr id="21" name="Conector recto 18"/>
            <p:cNvCxnSpPr/>
            <p:nvPr/>
          </p:nvCxnSpPr>
          <p:spPr>
            <a:xfrm flipH="1">
              <a:off x="6437935" y="5996349"/>
              <a:ext cx="4465" cy="384968"/>
            </a:xfrm>
            <a:prstGeom prst="line">
              <a:avLst/>
            </a:prstGeom>
            <a:ln w="12700" cmpd="sng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CuadroTexto 19"/>
            <p:cNvSpPr txBox="1">
              <a:spLocks noChangeArrowheads="1"/>
            </p:cNvSpPr>
            <p:nvPr/>
          </p:nvSpPr>
          <p:spPr bwMode="auto">
            <a:xfrm>
              <a:off x="6717602" y="6005149"/>
              <a:ext cx="719111" cy="233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3978" tIns="31989" rIns="63978" bIns="31989">
              <a:spAutoFit/>
            </a:bodyPr>
            <a:lstStyle/>
            <a:p>
              <a:r>
                <a:rPr lang="ca-E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charset="0"/>
                </a:rPr>
                <a:t>Docència</a:t>
              </a:r>
            </a:p>
          </p:txBody>
        </p:sp>
        <p:sp>
          <p:nvSpPr>
            <p:cNvPr id="23" name="CuadroTexto 5"/>
            <p:cNvSpPr txBox="1">
              <a:spLocks noChangeArrowheads="1"/>
            </p:cNvSpPr>
            <p:nvPr/>
          </p:nvSpPr>
          <p:spPr bwMode="auto">
            <a:xfrm>
              <a:off x="5809616" y="5916269"/>
              <a:ext cx="831321" cy="4339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3978" tIns="31989" rIns="63978" bIns="31989">
              <a:spAutoFit/>
            </a:bodyPr>
            <a:lstStyle/>
            <a:p>
              <a:r>
                <a:rPr lang="ca-ES" sz="2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useo Slab 500"/>
                  <a:ea typeface="Museo Slab 500"/>
                  <a:cs typeface="Museo Slab 500"/>
                </a:rPr>
                <a:t>4,2%</a:t>
              </a:r>
              <a:endParaRPr lang="ca-E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useo Slab 500"/>
                <a:ea typeface="Museo Slab 500"/>
                <a:cs typeface="Museo Slab 500"/>
              </a:endParaRPr>
            </a:p>
          </p:txBody>
        </p:sp>
        <p:sp>
          <p:nvSpPr>
            <p:cNvPr id="24" name="CuadroTexto 5"/>
            <p:cNvSpPr txBox="1">
              <a:spLocks noChangeArrowheads="1"/>
            </p:cNvSpPr>
            <p:nvPr/>
          </p:nvSpPr>
          <p:spPr bwMode="auto">
            <a:xfrm>
              <a:off x="7509787" y="5895986"/>
              <a:ext cx="574840" cy="4339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3978" tIns="31989" rIns="63978" bIns="31989">
              <a:spAutoFit/>
            </a:bodyPr>
            <a:lstStyle/>
            <a:p>
              <a:r>
                <a:rPr lang="ca-ES" sz="2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useo Slab 500"/>
                  <a:ea typeface="Museo Slab 500"/>
                  <a:cs typeface="Museo Slab 500"/>
                </a:rPr>
                <a:t>3%</a:t>
              </a:r>
              <a:endParaRPr lang="ca-E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useo Slab 500"/>
                <a:ea typeface="Museo Slab 500"/>
                <a:cs typeface="Museo Slab 500"/>
              </a:endParaRPr>
            </a:p>
          </p:txBody>
        </p:sp>
      </p:grpSp>
      <p:graphicFrame>
        <p:nvGraphicFramePr>
          <p:cNvPr id="3" name="Tau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4202091"/>
              </p:ext>
            </p:extLst>
          </p:nvPr>
        </p:nvGraphicFramePr>
        <p:xfrm>
          <a:off x="395536" y="1844824"/>
          <a:ext cx="8363072" cy="29672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2088"/>
                <a:gridCol w="1080120"/>
                <a:gridCol w="936104"/>
                <a:gridCol w="1152128"/>
                <a:gridCol w="1080120"/>
                <a:gridCol w="792088"/>
                <a:gridCol w="874711"/>
                <a:gridCol w="781473"/>
                <a:gridCol w="874240"/>
              </a:tblGrid>
              <a:tr h="86409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1375" algn="l"/>
                        </a:tabLst>
                      </a:pPr>
                      <a:r>
                        <a:rPr lang="ca-ES" sz="1600" b="0" dirty="0">
                          <a:effectLst/>
                          <a:latin typeface="+mn-lt"/>
                        </a:rPr>
                        <a:t>GRAUS</a:t>
                      </a:r>
                      <a:r>
                        <a:rPr lang="ca-ES" sz="1400" b="0" dirty="0">
                          <a:effectLst/>
                          <a:latin typeface="+mn-lt"/>
                        </a:rPr>
                        <a:t> </a:t>
                      </a:r>
                      <a:endParaRPr lang="es-ES" sz="14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258B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013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600" b="0" dirty="0" smtClean="0">
                          <a:effectLst/>
                          <a:latin typeface="+mn-lt"/>
                        </a:rPr>
                        <a:t>Respostes</a:t>
                      </a:r>
                    </a:p>
                    <a:p>
                      <a:pPr marL="0" marR="0" indent="0" algn="ctr" defTabSz="91013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600" b="0" dirty="0" smtClean="0">
                          <a:effectLst/>
                          <a:latin typeface="+mn-lt"/>
                        </a:rPr>
                        <a:t>(%)</a:t>
                      </a:r>
                    </a:p>
                  </a:txBody>
                  <a:tcPr marL="44450" marR="44450" marT="0" marB="0" anchor="ctr">
                    <a:solidFill>
                      <a:srgbClr val="258B2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600" b="0" dirty="0" smtClean="0">
                          <a:effectLst/>
                          <a:latin typeface="+mn-lt"/>
                        </a:rPr>
                        <a:t>Ocupats</a:t>
                      </a:r>
                      <a:r>
                        <a:rPr lang="ca-ES" sz="1600" b="0" baseline="0" dirty="0" smtClean="0">
                          <a:effectLst/>
                          <a:latin typeface="+mn-lt"/>
                        </a:rPr>
                        <a:t> </a:t>
                      </a: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6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als 2 anys</a:t>
                      </a:r>
                    </a:p>
                    <a:p>
                      <a:pPr marL="0" marR="0" indent="0" algn="ctr" defTabSz="910133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600" b="0" dirty="0" smtClean="0">
                          <a:effectLst/>
                          <a:latin typeface="+mn-lt"/>
                        </a:rPr>
                        <a:t>(%)</a:t>
                      </a:r>
                    </a:p>
                  </a:txBody>
                  <a:tcPr marL="44450" marR="44450" marT="0" marB="0" anchor="ctr">
                    <a:solidFill>
                      <a:srgbClr val="258B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600" b="0" dirty="0">
                          <a:effectLst/>
                          <a:latin typeface="+mn-lt"/>
                        </a:rPr>
                        <a:t>Índex </a:t>
                      </a:r>
                      <a:r>
                        <a:rPr lang="ca-ES" sz="1600" b="0" dirty="0" smtClean="0">
                          <a:effectLst/>
                          <a:latin typeface="+mn-lt"/>
                        </a:rPr>
                        <a:t>IQO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9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(índex  qualitat ocupacional </a:t>
                      </a:r>
                      <a:r>
                        <a:rPr lang="ca-ES" sz="900" b="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max</a:t>
                      </a:r>
                      <a:r>
                        <a:rPr lang="ca-ES" sz="9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: 100)</a:t>
                      </a:r>
                      <a:endParaRPr lang="es-ES" sz="6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258B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400" b="0" dirty="0">
                          <a:effectLst/>
                          <a:latin typeface="+mn-lt"/>
                        </a:rPr>
                        <a:t>Velocitat inserció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05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(menys 3 mesos)</a:t>
                      </a:r>
                      <a:endParaRPr lang="es-ES" sz="105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258B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b="0" dirty="0">
                          <a:effectLst/>
                          <a:latin typeface="+mn-lt"/>
                        </a:rPr>
                        <a:t>Satisfacció general </a:t>
                      </a:r>
                      <a:r>
                        <a:rPr lang="ca-ES" sz="1200" b="0" dirty="0" smtClean="0">
                          <a:effectLst/>
                          <a:latin typeface="+mn-lt"/>
                        </a:rPr>
                        <a:t>feina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</a:rPr>
                        <a:t>Max: 10</a:t>
                      </a:r>
                      <a:endParaRPr lang="es-ES" sz="10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258B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b="0">
                          <a:effectLst/>
                          <a:latin typeface="+mn-lt"/>
                        </a:rPr>
                        <a:t>Sou brut per mes</a:t>
                      </a:r>
                      <a:endParaRPr lang="es-ES" sz="1000" b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b="0">
                          <a:effectLst/>
                          <a:latin typeface="+mn-lt"/>
                        </a:rPr>
                        <a:t>(mitjana)</a:t>
                      </a:r>
                      <a:endParaRPr lang="es-ES" sz="1000" b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258B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b="0">
                          <a:effectLst/>
                          <a:latin typeface="+mn-lt"/>
                        </a:rPr>
                        <a:t>Temps complet</a:t>
                      </a:r>
                      <a:endParaRPr lang="es-ES" sz="1000" b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258B2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b="0">
                          <a:effectLst/>
                          <a:latin typeface="+mn-lt"/>
                        </a:rPr>
                        <a:t>Contracte</a:t>
                      </a:r>
                      <a:endParaRPr lang="es-ES" sz="1000" b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200" b="0">
                          <a:effectLst/>
                          <a:latin typeface="+mn-lt"/>
                        </a:rPr>
                        <a:t>Fix/indefinit</a:t>
                      </a:r>
                      <a:endParaRPr lang="es-ES" sz="1000" b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rgbClr val="258B27"/>
                    </a:solidFill>
                  </a:tcPr>
                </a:tc>
              </a:tr>
              <a:tr h="9842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1375" algn="l"/>
                        </a:tabLst>
                      </a:pPr>
                      <a:r>
                        <a:rPr lang="ca-ES" sz="2800" b="0" dirty="0" smtClean="0">
                          <a:solidFill>
                            <a:schemeClr val="tx1"/>
                          </a:solidFill>
                          <a:effectLst/>
                        </a:rPr>
                        <a:t>ADE</a:t>
                      </a:r>
                      <a:endParaRPr lang="es-ES" sz="2800" b="0" dirty="0">
                        <a:solidFill>
                          <a:schemeClr val="tx1"/>
                        </a:solidFill>
                        <a:effectLst/>
                        <a:latin typeface="Courier New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2000" dirty="0">
                          <a:effectLst/>
                        </a:rPr>
                        <a:t>50,3%</a:t>
                      </a:r>
                      <a:endParaRPr lang="es-ES" sz="2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900" dirty="0">
                          <a:effectLst/>
                        </a:rPr>
                        <a:t>(5% error mostral)</a:t>
                      </a:r>
                      <a:endParaRPr lang="es-ES" sz="10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2000" b="0" dirty="0" smtClean="0">
                          <a:effectLst/>
                        </a:rPr>
                        <a:t>94,0</a:t>
                      </a:r>
                      <a:r>
                        <a:rPr lang="ca-ES" sz="2000" b="0" dirty="0">
                          <a:effectLst/>
                        </a:rPr>
                        <a:t>%</a:t>
                      </a:r>
                      <a:endParaRPr lang="es-ES" sz="2000" b="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a-ES" sz="20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2000" dirty="0" smtClean="0">
                          <a:effectLst/>
                        </a:rPr>
                        <a:t>71,7</a:t>
                      </a:r>
                      <a:endParaRPr lang="es-ES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67030" algn="ctr"/>
                        </a:tabLst>
                      </a:pPr>
                      <a:r>
                        <a:rPr lang="ca-ES" sz="2000" dirty="0">
                          <a:effectLst/>
                        </a:rPr>
                        <a:t>	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Times New Roman"/>
                      </a:endParaRPr>
                    </a:p>
                  </a:txBody>
                  <a:tcPr marL="44450" marR="4445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a-ES" sz="20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2000" dirty="0" smtClean="0">
                          <a:effectLst/>
                        </a:rPr>
                        <a:t>82,7</a:t>
                      </a:r>
                      <a:r>
                        <a:rPr lang="ca-ES" sz="2000" dirty="0">
                          <a:effectLst/>
                        </a:rPr>
                        <a:t>%</a:t>
                      </a:r>
                      <a:endParaRPr lang="es-ES" sz="2000" dirty="0">
                        <a:effectLst/>
                      </a:endParaRPr>
                    </a:p>
                  </a:txBody>
                  <a:tcPr marL="44450" marR="4445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a-ES" sz="20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2000" dirty="0" smtClean="0">
                          <a:effectLst/>
                        </a:rPr>
                        <a:t>7,9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Times New Roman"/>
                      </a:endParaRPr>
                    </a:p>
                  </a:txBody>
                  <a:tcPr marL="44450" marR="4445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a-ES" sz="20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2000" dirty="0" smtClean="0">
                          <a:effectLst/>
                        </a:rPr>
                        <a:t>2.036 </a:t>
                      </a:r>
                      <a:r>
                        <a:rPr lang="ca-ES" sz="2000" dirty="0">
                          <a:effectLst/>
                        </a:rPr>
                        <a:t>€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Times New Roman"/>
                      </a:endParaRPr>
                    </a:p>
                  </a:txBody>
                  <a:tcPr marL="44450" marR="4445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a-ES" sz="20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2000" dirty="0" smtClean="0">
                          <a:effectLst/>
                        </a:rPr>
                        <a:t>92,8</a:t>
                      </a:r>
                      <a:r>
                        <a:rPr lang="ca-ES" sz="2000" dirty="0">
                          <a:effectLst/>
                        </a:rPr>
                        <a:t>%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Times New Roman"/>
                      </a:endParaRPr>
                    </a:p>
                  </a:txBody>
                  <a:tcPr marL="44450" marR="4445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a-ES" sz="20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2000" dirty="0" smtClean="0">
                          <a:effectLst/>
                        </a:rPr>
                        <a:t>78,6</a:t>
                      </a:r>
                      <a:r>
                        <a:rPr lang="ca-ES" sz="2000" dirty="0">
                          <a:effectLst/>
                        </a:rPr>
                        <a:t>%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Times New Roman"/>
                      </a:endParaRPr>
                    </a:p>
                  </a:txBody>
                  <a:tcPr marL="44450" marR="4445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9842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41375" algn="l"/>
                        </a:tabLst>
                      </a:pPr>
                      <a:r>
                        <a:rPr lang="ca-ES" sz="2800" b="0" dirty="0" smtClean="0">
                          <a:solidFill>
                            <a:schemeClr val="tx1"/>
                          </a:solidFill>
                          <a:effectLst/>
                        </a:rPr>
                        <a:t>ECO</a:t>
                      </a:r>
                      <a:endParaRPr lang="es-ES" sz="2800" b="0" dirty="0">
                        <a:solidFill>
                          <a:schemeClr val="tx1"/>
                        </a:solidFill>
                        <a:effectLst/>
                        <a:latin typeface="Courier New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2000" dirty="0">
                          <a:effectLst/>
                        </a:rPr>
                        <a:t>49,1%</a:t>
                      </a:r>
                      <a:endParaRPr lang="es-ES" sz="2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900" dirty="0">
                          <a:effectLst/>
                        </a:rPr>
                        <a:t>(8% error mostral)</a:t>
                      </a:r>
                      <a:endParaRPr lang="es-ES" sz="10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2000" b="0" dirty="0" smtClean="0">
                          <a:effectLst/>
                        </a:rPr>
                        <a:t>95,3</a:t>
                      </a:r>
                      <a:r>
                        <a:rPr lang="ca-ES" sz="2000" b="0" dirty="0">
                          <a:effectLst/>
                        </a:rPr>
                        <a:t>%</a:t>
                      </a:r>
                      <a:endParaRPr lang="es-ES" sz="2000" b="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a-ES" sz="20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2000" dirty="0" smtClean="0">
                          <a:effectLst/>
                        </a:rPr>
                        <a:t>66,4</a:t>
                      </a:r>
                      <a:endParaRPr lang="es-ES" sz="2000" dirty="0">
                        <a:effectLst/>
                      </a:endParaRPr>
                    </a:p>
                  </a:txBody>
                  <a:tcPr marL="44450" marR="4445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a-ES" sz="20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2000" dirty="0" smtClean="0">
                          <a:effectLst/>
                        </a:rPr>
                        <a:t>82,4</a:t>
                      </a:r>
                      <a:r>
                        <a:rPr lang="ca-ES" sz="2000" dirty="0">
                          <a:effectLst/>
                        </a:rPr>
                        <a:t>%</a:t>
                      </a:r>
                      <a:endParaRPr lang="es-ES" sz="2000" dirty="0">
                        <a:effectLst/>
                      </a:endParaRPr>
                    </a:p>
                  </a:txBody>
                  <a:tcPr marL="44450" marR="4445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a-ES" sz="20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2000" dirty="0" smtClean="0">
                          <a:effectLst/>
                        </a:rPr>
                        <a:t>7,6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Times New Roman"/>
                      </a:endParaRPr>
                    </a:p>
                  </a:txBody>
                  <a:tcPr marL="44450" marR="4445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a-ES" sz="20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2000" dirty="0" smtClean="0">
                          <a:effectLst/>
                        </a:rPr>
                        <a:t>1.979 </a:t>
                      </a:r>
                      <a:r>
                        <a:rPr lang="ca-ES" sz="2000" dirty="0">
                          <a:effectLst/>
                        </a:rPr>
                        <a:t>€</a:t>
                      </a:r>
                      <a:endParaRPr lang="es-ES" sz="2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2000" dirty="0">
                          <a:effectLst/>
                        </a:rPr>
                        <a:t> 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Times New Roman"/>
                      </a:endParaRPr>
                    </a:p>
                  </a:txBody>
                  <a:tcPr marL="44450" marR="4445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a-ES" sz="20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2000" dirty="0" smtClean="0">
                          <a:effectLst/>
                        </a:rPr>
                        <a:t>94</a:t>
                      </a:r>
                      <a:r>
                        <a:rPr lang="ca-ES" sz="2000" dirty="0">
                          <a:effectLst/>
                        </a:rPr>
                        <a:t>%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Times New Roman"/>
                      </a:endParaRPr>
                    </a:p>
                  </a:txBody>
                  <a:tcPr marL="44450" marR="4445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a-ES" sz="2000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2000" dirty="0" smtClean="0">
                          <a:effectLst/>
                        </a:rPr>
                        <a:t>72,9</a:t>
                      </a:r>
                      <a:r>
                        <a:rPr lang="ca-ES" sz="2000" dirty="0">
                          <a:effectLst/>
                        </a:rPr>
                        <a:t>%</a:t>
                      </a:r>
                      <a:endParaRPr lang="es-ES" sz="2000" dirty="0">
                        <a:solidFill>
                          <a:srgbClr val="000000"/>
                        </a:solidFill>
                        <a:effectLst/>
                        <a:latin typeface="Courier New"/>
                        <a:ea typeface="Times New Roman"/>
                      </a:endParaRPr>
                    </a:p>
                  </a:txBody>
                  <a:tcPr marL="44450" marR="44450" marT="0" marB="0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25" name="Agrupa 24"/>
          <p:cNvGrpSpPr/>
          <p:nvPr/>
        </p:nvGrpSpPr>
        <p:grpSpPr>
          <a:xfrm>
            <a:off x="451832" y="5929672"/>
            <a:ext cx="8240336" cy="500439"/>
            <a:chOff x="467543" y="5880878"/>
            <a:chExt cx="8240336" cy="500439"/>
          </a:xfrm>
        </p:grpSpPr>
        <p:sp>
          <p:nvSpPr>
            <p:cNvPr id="26" name="CuadroTexto 5"/>
            <p:cNvSpPr txBox="1">
              <a:spLocks noChangeArrowheads="1"/>
            </p:cNvSpPr>
            <p:nvPr/>
          </p:nvSpPr>
          <p:spPr bwMode="auto">
            <a:xfrm>
              <a:off x="467543" y="5903102"/>
              <a:ext cx="1002843" cy="4339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3978" tIns="31989" rIns="63978" bIns="31989">
              <a:spAutoFit/>
            </a:bodyPr>
            <a:lstStyle/>
            <a:p>
              <a:r>
                <a:rPr lang="ca-ES" sz="2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useo Slab 500"/>
                  <a:ea typeface="Museo Slab 500"/>
                  <a:cs typeface="Museo Slab 500"/>
                </a:rPr>
                <a:t>44,7%</a:t>
              </a:r>
              <a:endParaRPr lang="ca-E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useo Slab 500"/>
                <a:ea typeface="Museo Slab 500"/>
                <a:cs typeface="Museo Slab 500"/>
              </a:endParaRPr>
            </a:p>
          </p:txBody>
        </p:sp>
        <p:cxnSp>
          <p:nvCxnSpPr>
            <p:cNvPr id="27" name="Conector recto 6"/>
            <p:cNvCxnSpPr/>
            <p:nvPr/>
          </p:nvCxnSpPr>
          <p:spPr>
            <a:xfrm flipH="1">
              <a:off x="1253359" y="5977004"/>
              <a:ext cx="4465" cy="384968"/>
            </a:xfrm>
            <a:prstGeom prst="line">
              <a:avLst/>
            </a:prstGeom>
            <a:ln w="12700" cmpd="sng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CuadroTexto 13"/>
            <p:cNvSpPr txBox="1">
              <a:spLocks noChangeArrowheads="1"/>
            </p:cNvSpPr>
            <p:nvPr/>
          </p:nvSpPr>
          <p:spPr bwMode="auto">
            <a:xfrm>
              <a:off x="1348575" y="5962960"/>
              <a:ext cx="1225660" cy="403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3978" tIns="31989" rIns="63978" bIns="31989">
              <a:spAutoFit/>
            </a:bodyPr>
            <a:lstStyle/>
            <a:p>
              <a:r>
                <a:rPr lang="ca-E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charset="0"/>
                </a:rPr>
                <a:t>Funcions, Gestió </a:t>
              </a:r>
            </a:p>
            <a:p>
              <a:r>
                <a:rPr lang="ca-E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charset="0"/>
                </a:rPr>
                <a:t>i Direcció</a:t>
              </a:r>
            </a:p>
          </p:txBody>
        </p:sp>
        <p:cxnSp>
          <p:nvCxnSpPr>
            <p:cNvPr id="29" name="Conector recto 15"/>
            <p:cNvCxnSpPr/>
            <p:nvPr/>
          </p:nvCxnSpPr>
          <p:spPr>
            <a:xfrm flipH="1">
              <a:off x="3341591" y="5977004"/>
              <a:ext cx="4465" cy="384968"/>
            </a:xfrm>
            <a:prstGeom prst="line">
              <a:avLst/>
            </a:prstGeom>
            <a:ln w="12700" cmpd="sng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CuadroTexto 16"/>
            <p:cNvSpPr txBox="1">
              <a:spLocks noChangeArrowheads="1"/>
            </p:cNvSpPr>
            <p:nvPr/>
          </p:nvSpPr>
          <p:spPr bwMode="auto">
            <a:xfrm>
              <a:off x="3448986" y="5933880"/>
              <a:ext cx="810482" cy="403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3978" tIns="31989" rIns="63978" bIns="31989">
              <a:spAutoFit/>
            </a:bodyPr>
            <a:lstStyle/>
            <a:p>
              <a:r>
                <a:rPr lang="ca-E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charset="0"/>
                </a:rPr>
                <a:t>Comercial </a:t>
              </a:r>
            </a:p>
            <a:p>
              <a:r>
                <a:rPr lang="ca-E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charset="0"/>
                </a:rPr>
                <a:t>o Logística</a:t>
              </a:r>
            </a:p>
          </p:txBody>
        </p:sp>
        <p:cxnSp>
          <p:nvCxnSpPr>
            <p:cNvPr id="31" name="Conector recto 18"/>
            <p:cNvCxnSpPr/>
            <p:nvPr/>
          </p:nvCxnSpPr>
          <p:spPr>
            <a:xfrm flipH="1">
              <a:off x="8022111" y="5977004"/>
              <a:ext cx="4465" cy="384968"/>
            </a:xfrm>
            <a:prstGeom prst="line">
              <a:avLst/>
            </a:prstGeom>
            <a:ln w="12700" cmpd="sng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CuadroTexto 19"/>
            <p:cNvSpPr txBox="1">
              <a:spLocks noChangeArrowheads="1"/>
            </p:cNvSpPr>
            <p:nvPr/>
          </p:nvSpPr>
          <p:spPr bwMode="auto">
            <a:xfrm>
              <a:off x="8214791" y="5998382"/>
              <a:ext cx="493088" cy="233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3978" tIns="31989" rIns="63978" bIns="31989">
              <a:spAutoFit/>
            </a:bodyPr>
            <a:lstStyle/>
            <a:p>
              <a:r>
                <a:rPr lang="ca-E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charset="0"/>
                </a:rPr>
                <a:t>R + D</a:t>
              </a:r>
            </a:p>
          </p:txBody>
        </p:sp>
        <p:cxnSp>
          <p:nvCxnSpPr>
            <p:cNvPr id="33" name="Conector recto 15"/>
            <p:cNvCxnSpPr/>
            <p:nvPr/>
          </p:nvCxnSpPr>
          <p:spPr>
            <a:xfrm flipH="1">
              <a:off x="4997775" y="5972055"/>
              <a:ext cx="4465" cy="384968"/>
            </a:xfrm>
            <a:prstGeom prst="line">
              <a:avLst/>
            </a:prstGeom>
            <a:ln w="12700" cmpd="sng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CuadroTexto 16"/>
            <p:cNvSpPr txBox="1">
              <a:spLocks noChangeArrowheads="1"/>
            </p:cNvSpPr>
            <p:nvPr/>
          </p:nvSpPr>
          <p:spPr bwMode="auto">
            <a:xfrm>
              <a:off x="5134396" y="5933880"/>
              <a:ext cx="772010" cy="403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3978" tIns="31989" rIns="63978" bIns="31989">
              <a:spAutoFit/>
            </a:bodyPr>
            <a:lstStyle/>
            <a:p>
              <a:r>
                <a:rPr lang="ca-E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charset="0"/>
                </a:rPr>
                <a:t>Funcions </a:t>
              </a:r>
            </a:p>
            <a:p>
              <a:r>
                <a:rPr lang="ca-E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charset="0"/>
                </a:rPr>
                <a:t>tècniques </a:t>
              </a:r>
            </a:p>
          </p:txBody>
        </p:sp>
        <p:sp>
          <p:nvSpPr>
            <p:cNvPr id="37" name="CuadroTexto 5"/>
            <p:cNvSpPr txBox="1">
              <a:spLocks noChangeArrowheads="1"/>
            </p:cNvSpPr>
            <p:nvPr/>
          </p:nvSpPr>
          <p:spPr bwMode="auto">
            <a:xfrm>
              <a:off x="2604675" y="5895986"/>
              <a:ext cx="746362" cy="4339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3978" tIns="31989" rIns="63978" bIns="31989">
              <a:spAutoFit/>
            </a:bodyPr>
            <a:lstStyle/>
            <a:p>
              <a:r>
                <a:rPr lang="ca-ES" sz="2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useo Slab 500"/>
                  <a:ea typeface="Museo Slab 500"/>
                  <a:cs typeface="Museo Slab 500"/>
                </a:rPr>
                <a:t>20%</a:t>
              </a:r>
              <a:endParaRPr lang="ca-E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useo Slab 500"/>
                <a:ea typeface="Museo Slab 500"/>
                <a:cs typeface="Museo Slab 500"/>
              </a:endParaRPr>
            </a:p>
          </p:txBody>
        </p:sp>
        <p:sp>
          <p:nvSpPr>
            <p:cNvPr id="38" name="CuadroTexto 5"/>
            <p:cNvSpPr txBox="1">
              <a:spLocks noChangeArrowheads="1"/>
            </p:cNvSpPr>
            <p:nvPr/>
          </p:nvSpPr>
          <p:spPr bwMode="auto">
            <a:xfrm>
              <a:off x="4211963" y="5895986"/>
              <a:ext cx="1002843" cy="4339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3978" tIns="31989" rIns="63978" bIns="31989">
              <a:spAutoFit/>
            </a:bodyPr>
            <a:lstStyle/>
            <a:p>
              <a:r>
                <a:rPr lang="ca-ES" sz="2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useo Slab 500"/>
                  <a:ea typeface="Museo Slab 500"/>
                  <a:cs typeface="Museo Slab 500"/>
                </a:rPr>
                <a:t>41,2%</a:t>
              </a:r>
              <a:endParaRPr lang="ca-E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useo Slab 500"/>
                <a:ea typeface="Museo Slab 500"/>
                <a:cs typeface="Museo Slab 500"/>
              </a:endParaRPr>
            </a:p>
          </p:txBody>
        </p:sp>
        <p:cxnSp>
          <p:nvCxnSpPr>
            <p:cNvPr id="39" name="Conector recto 18"/>
            <p:cNvCxnSpPr/>
            <p:nvPr/>
          </p:nvCxnSpPr>
          <p:spPr>
            <a:xfrm flipH="1">
              <a:off x="6437935" y="5996349"/>
              <a:ext cx="4465" cy="384968"/>
            </a:xfrm>
            <a:prstGeom prst="line">
              <a:avLst/>
            </a:prstGeom>
            <a:ln w="12700" cmpd="sng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CuadroTexto 19"/>
            <p:cNvSpPr txBox="1">
              <a:spLocks noChangeArrowheads="1"/>
            </p:cNvSpPr>
            <p:nvPr/>
          </p:nvSpPr>
          <p:spPr bwMode="auto">
            <a:xfrm>
              <a:off x="6773496" y="6011683"/>
              <a:ext cx="719111" cy="233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3978" tIns="31989" rIns="63978" bIns="31989">
              <a:spAutoFit/>
            </a:bodyPr>
            <a:lstStyle/>
            <a:p>
              <a:r>
                <a:rPr lang="ca-ES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charset="0"/>
                </a:rPr>
                <a:t>Docència</a:t>
              </a:r>
            </a:p>
          </p:txBody>
        </p:sp>
        <p:sp>
          <p:nvSpPr>
            <p:cNvPr id="41" name="CuadroTexto 5"/>
            <p:cNvSpPr txBox="1">
              <a:spLocks noChangeArrowheads="1"/>
            </p:cNvSpPr>
            <p:nvPr/>
          </p:nvSpPr>
          <p:spPr bwMode="auto">
            <a:xfrm>
              <a:off x="5969114" y="5903102"/>
              <a:ext cx="831321" cy="4339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3978" tIns="31989" rIns="63978" bIns="31989">
              <a:spAutoFit/>
            </a:bodyPr>
            <a:lstStyle/>
            <a:p>
              <a:r>
                <a:rPr lang="ca-ES" sz="2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useo Slab 500"/>
                  <a:ea typeface="Museo Slab 500"/>
                  <a:cs typeface="Museo Slab 500"/>
                </a:rPr>
                <a:t>5,9%</a:t>
              </a:r>
              <a:endParaRPr lang="ca-E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useo Slab 500"/>
                <a:ea typeface="Museo Slab 500"/>
                <a:cs typeface="Museo Slab 500"/>
              </a:endParaRPr>
            </a:p>
          </p:txBody>
        </p:sp>
        <p:sp>
          <p:nvSpPr>
            <p:cNvPr id="42" name="CuadroTexto 5"/>
            <p:cNvSpPr txBox="1">
              <a:spLocks noChangeArrowheads="1"/>
            </p:cNvSpPr>
            <p:nvPr/>
          </p:nvSpPr>
          <p:spPr bwMode="auto">
            <a:xfrm>
              <a:off x="7398378" y="5880878"/>
              <a:ext cx="831321" cy="4339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3978" tIns="31989" rIns="63978" bIns="31989">
              <a:spAutoFit/>
            </a:bodyPr>
            <a:lstStyle/>
            <a:p>
              <a:r>
                <a:rPr lang="ca-ES" sz="2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useo Slab 500"/>
                  <a:ea typeface="Museo Slab 500"/>
                  <a:cs typeface="Museo Slab 500"/>
                </a:rPr>
                <a:t>3,5%</a:t>
              </a:r>
              <a:endParaRPr lang="ca-E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useo Slab 500"/>
                <a:ea typeface="Museo Slab 500"/>
                <a:cs typeface="Museo Slab 500"/>
              </a:endParaRPr>
            </a:p>
          </p:txBody>
        </p:sp>
      </p:grpSp>
      <p:sp>
        <p:nvSpPr>
          <p:cNvPr id="4" name="QuadreDeText 3"/>
          <p:cNvSpPr txBox="1"/>
          <p:nvPr/>
        </p:nvSpPr>
        <p:spPr>
          <a:xfrm>
            <a:off x="213580" y="4876808"/>
            <a:ext cx="1479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 smtClean="0">
                <a:solidFill>
                  <a:srgbClr val="BF1723"/>
                </a:solidFill>
              </a:rPr>
              <a:t>ADE</a:t>
            </a:r>
            <a:endParaRPr lang="es-ES" b="1" dirty="0">
              <a:solidFill>
                <a:srgbClr val="BF1723"/>
              </a:solidFill>
            </a:endParaRPr>
          </a:p>
        </p:txBody>
      </p:sp>
      <p:sp>
        <p:nvSpPr>
          <p:cNvPr id="43" name="QuadreDeText 42"/>
          <p:cNvSpPr txBox="1"/>
          <p:nvPr/>
        </p:nvSpPr>
        <p:spPr>
          <a:xfrm>
            <a:off x="238148" y="5656466"/>
            <a:ext cx="1479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dirty="0" smtClean="0">
                <a:solidFill>
                  <a:srgbClr val="BF1723"/>
                </a:solidFill>
              </a:rPr>
              <a:t>ECO</a:t>
            </a:r>
            <a:endParaRPr lang="es-ES" b="1" dirty="0">
              <a:solidFill>
                <a:srgbClr val="BF1723"/>
              </a:solidFill>
            </a:endParaRPr>
          </a:p>
        </p:txBody>
      </p:sp>
      <p:sp>
        <p:nvSpPr>
          <p:cNvPr id="44" name="CuadroTexto 13"/>
          <p:cNvSpPr txBox="1"/>
          <p:nvPr/>
        </p:nvSpPr>
        <p:spPr>
          <a:xfrm>
            <a:off x="6648144" y="6453336"/>
            <a:ext cx="2258462" cy="341836"/>
          </a:xfrm>
          <a:prstGeom prst="rect">
            <a:avLst/>
          </a:prstGeom>
          <a:noFill/>
        </p:spPr>
        <p:txBody>
          <a:bodyPr wrap="none" lIns="64210" tIns="32105" rIns="64210" bIns="32105" rtlCol="0">
            <a:spAutoFit/>
          </a:bodyPr>
          <a:lstStyle/>
          <a:p>
            <a:pPr algn="r"/>
            <a:r>
              <a:rPr lang="ca-ES" dirty="0">
                <a:solidFill>
                  <a:srgbClr val="80C186"/>
                </a:solidFill>
                <a:latin typeface="Arial"/>
                <a:cs typeface="Arial"/>
              </a:rPr>
              <a:t>Economia i Empresa</a:t>
            </a:r>
            <a:endParaRPr lang="es-ES" dirty="0">
              <a:solidFill>
                <a:srgbClr val="80C186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63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Imatg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3"/>
          <a:stretch>
            <a:fillRect/>
          </a:stretch>
        </p:blipFill>
        <p:spPr bwMode="auto">
          <a:xfrm>
            <a:off x="-11112" y="0"/>
            <a:ext cx="9144001" cy="148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63" name="Agrupa 1"/>
          <p:cNvGrpSpPr>
            <a:grpSpLocks/>
          </p:cNvGrpSpPr>
          <p:nvPr/>
        </p:nvGrpSpPr>
        <p:grpSpPr bwMode="auto">
          <a:xfrm>
            <a:off x="2" y="979959"/>
            <a:ext cx="6163216" cy="504825"/>
            <a:chOff x="-3" y="1392044"/>
            <a:chExt cx="8765441" cy="719257"/>
          </a:xfrm>
        </p:grpSpPr>
        <p:sp>
          <p:nvSpPr>
            <p:cNvPr id="35" name="Rectangle 34"/>
            <p:cNvSpPr/>
            <p:nvPr/>
          </p:nvSpPr>
          <p:spPr>
            <a:xfrm>
              <a:off x="-3" y="1392044"/>
              <a:ext cx="8765441" cy="719257"/>
            </a:xfrm>
            <a:prstGeom prst="rect">
              <a:avLst/>
            </a:prstGeom>
            <a:solidFill>
              <a:srgbClr val="33993F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0055" tIns="65028" rIns="130055" bIns="65028" anchor="ctr"/>
            <a:lstStyle/>
            <a:p>
              <a:pPr defTabSz="907558">
                <a:defRPr/>
              </a:pPr>
              <a:endParaRPr lang="es-ES" sz="2000" dirty="0">
                <a:solidFill>
                  <a:prstClr val="white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-3" y="1397981"/>
              <a:ext cx="8612550" cy="713320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lIns="130055" tIns="65028" rIns="130055" bIns="65028">
              <a:spAutoFit/>
            </a:bodyPr>
            <a:lstStyle/>
            <a:p>
              <a:pPr defTabSz="907558">
                <a:defRPr/>
              </a:pPr>
              <a:r>
                <a:rPr lang="ca-ES" sz="2400" dirty="0">
                  <a:solidFill>
                    <a:prstClr val="white"/>
                  </a:solidFill>
                  <a:cs typeface="Arial" panose="020B0604020202020204" pitchFamily="34" charset="0"/>
                </a:rPr>
                <a:t>Què necessites per estudiar a la Facultat?</a:t>
              </a:r>
              <a:endParaRPr lang="es-ES" sz="240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0" y="1484784"/>
            <a:ext cx="9132889" cy="127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544" tIns="45280" rIns="90544" bIns="45280" anchor="ctr"/>
          <a:lstStyle/>
          <a:p>
            <a:pPr defTabSz="907558">
              <a:defRPr/>
            </a:pPr>
            <a:endParaRPr lang="es-ES" sz="2000" dirty="0">
              <a:solidFill>
                <a:prstClr val="white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3" name="QuadreDeText 12"/>
          <p:cNvSpPr txBox="1"/>
          <p:nvPr/>
        </p:nvSpPr>
        <p:spPr>
          <a:xfrm>
            <a:off x="495592" y="1988840"/>
            <a:ext cx="8468896" cy="3911478"/>
          </a:xfrm>
          <a:prstGeom prst="rect">
            <a:avLst/>
          </a:prstGeom>
          <a:noFill/>
        </p:spPr>
        <p:txBody>
          <a:bodyPr wrap="square" lIns="63650" tIns="31825" rIns="63650" bIns="31825">
            <a:spAutoFit/>
          </a:bodyPr>
          <a:lstStyle/>
          <a:p>
            <a:pPr marL="318298" indent="-318298" defTabSz="907558">
              <a:lnSpc>
                <a:spcPct val="150000"/>
              </a:lnSpc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r>
              <a:rPr lang="es-ES" sz="2400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Interès</a:t>
            </a:r>
            <a:r>
              <a:rPr lang="es-ES" sz="24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en el </a:t>
            </a:r>
            <a:r>
              <a:rPr lang="es-ES" sz="2400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món</a:t>
            </a:r>
            <a:r>
              <a:rPr lang="es-ES" sz="24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de </a:t>
            </a:r>
            <a:r>
              <a:rPr lang="es-ES" sz="2400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l’economia</a:t>
            </a:r>
            <a:r>
              <a:rPr lang="es-ES" sz="24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i </a:t>
            </a:r>
            <a:r>
              <a:rPr lang="es-ES" sz="2400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l’empresa</a:t>
            </a:r>
            <a:endParaRPr lang="ca-ES" sz="24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marL="318298" indent="-318298" defTabSz="907558">
              <a:lnSpc>
                <a:spcPct val="150000"/>
              </a:lnSpc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r>
              <a:rPr lang="es-ES" sz="2400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Treball</a:t>
            </a:r>
            <a:r>
              <a:rPr lang="es-ES" sz="24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i </a:t>
            </a:r>
            <a:r>
              <a:rPr lang="es-ES" sz="2400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dedicació</a:t>
            </a:r>
            <a:r>
              <a:rPr lang="es-ES" sz="24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s-ES" sz="2400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constant</a:t>
            </a:r>
            <a:r>
              <a:rPr lang="es-ES" sz="24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s-ES" sz="24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(2h </a:t>
            </a:r>
            <a:r>
              <a:rPr lang="es-ES" sz="2400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estudi</a:t>
            </a:r>
            <a:r>
              <a:rPr lang="es-ES" sz="24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s-ES" sz="24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x </a:t>
            </a:r>
            <a:r>
              <a:rPr lang="es-ES" sz="24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1h </a:t>
            </a:r>
            <a:r>
              <a:rPr lang="es-ES" sz="2400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classe</a:t>
            </a:r>
            <a:r>
              <a:rPr lang="es-ES" sz="24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)</a:t>
            </a:r>
            <a:endParaRPr lang="ca-ES" sz="24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marL="318298" indent="-318298" defTabSz="907558">
              <a:lnSpc>
                <a:spcPct val="150000"/>
              </a:lnSpc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r>
              <a:rPr lang="fr-FR" sz="24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Bon </a:t>
            </a:r>
            <a:r>
              <a:rPr lang="fr-FR" sz="2400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nivell</a:t>
            </a:r>
            <a:r>
              <a:rPr lang="fr-FR" sz="24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de </a:t>
            </a:r>
            <a:r>
              <a:rPr lang="fr-FR" sz="2400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matemàtiques</a:t>
            </a:r>
            <a:r>
              <a:rPr lang="fr-FR" sz="24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(</a:t>
            </a:r>
            <a:r>
              <a:rPr lang="fr-FR" sz="2400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accions</a:t>
            </a:r>
            <a:r>
              <a:rPr lang="fr-FR" sz="24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fr-FR" sz="2400" dirty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de </a:t>
            </a:r>
            <a:r>
              <a:rPr lang="fr-FR" sz="2400" dirty="0" err="1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suport</a:t>
            </a:r>
            <a:r>
              <a:rPr lang="fr-FR" sz="24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)</a:t>
            </a:r>
            <a:endParaRPr lang="fr-FR" sz="24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marL="318298" indent="-318298" defTabSz="907558">
              <a:lnSpc>
                <a:spcPct val="150000"/>
              </a:lnSpc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r>
              <a:rPr lang="ca-ES" sz="2400" dirty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Familiaritat amb la </a:t>
            </a:r>
            <a:r>
              <a:rPr lang="ca-E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informàtica</a:t>
            </a:r>
            <a:endParaRPr lang="ca-ES" sz="2400" dirty="0">
              <a:solidFill>
                <a:schemeClr val="tx1">
                  <a:lumMod val="65000"/>
                  <a:lumOff val="35000"/>
                </a:schemeClr>
              </a:solidFill>
              <a:cs typeface="Arial" charset="0"/>
            </a:endParaRPr>
          </a:p>
          <a:p>
            <a:pPr marL="318298" indent="-318298" defTabSz="907558">
              <a:lnSpc>
                <a:spcPct val="150000"/>
              </a:lnSpc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r>
              <a:rPr lang="ca-ES" sz="2400" dirty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Bona aptitud per gestionar i interpretar dades </a:t>
            </a:r>
            <a:r>
              <a:rPr lang="ca-E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numèriques</a:t>
            </a:r>
            <a:endParaRPr lang="ca-ES" sz="2400" dirty="0">
              <a:solidFill>
                <a:schemeClr val="tx1">
                  <a:lumMod val="65000"/>
                  <a:lumOff val="35000"/>
                </a:schemeClr>
              </a:solidFill>
              <a:cs typeface="Arial" charset="0"/>
            </a:endParaRPr>
          </a:p>
          <a:p>
            <a:pPr marL="318298" indent="-318298" defTabSz="907558">
              <a:lnSpc>
                <a:spcPct val="150000"/>
              </a:lnSpc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r>
              <a:rPr lang="ca-ES" sz="2400" dirty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Coneixements mitjans </a:t>
            </a:r>
            <a:r>
              <a:rPr lang="ca-E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d’anglès (B2)</a:t>
            </a:r>
            <a:endParaRPr lang="ca-ES" sz="2400" dirty="0">
              <a:solidFill>
                <a:schemeClr val="tx1">
                  <a:lumMod val="65000"/>
                  <a:lumOff val="35000"/>
                </a:schemeClr>
              </a:solidFill>
              <a:cs typeface="Arial" charset="0"/>
            </a:endParaRPr>
          </a:p>
          <a:p>
            <a:pPr marL="318298" indent="-318298" defTabSz="907558">
              <a:lnSpc>
                <a:spcPct val="150000"/>
              </a:lnSpc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r>
              <a:rPr lang="ca-ES" sz="2400" dirty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Molta il·lusió!</a:t>
            </a:r>
          </a:p>
        </p:txBody>
      </p:sp>
      <p:sp>
        <p:nvSpPr>
          <p:cNvPr id="8" name="CuadroTexto 13"/>
          <p:cNvSpPr txBox="1"/>
          <p:nvPr/>
        </p:nvSpPr>
        <p:spPr>
          <a:xfrm>
            <a:off x="6648144" y="6453336"/>
            <a:ext cx="2258462" cy="341836"/>
          </a:xfrm>
          <a:prstGeom prst="rect">
            <a:avLst/>
          </a:prstGeom>
          <a:noFill/>
        </p:spPr>
        <p:txBody>
          <a:bodyPr wrap="none" lIns="64210" tIns="32105" rIns="64210" bIns="32105" rtlCol="0">
            <a:spAutoFit/>
          </a:bodyPr>
          <a:lstStyle/>
          <a:p>
            <a:pPr algn="r"/>
            <a:r>
              <a:rPr lang="ca-ES" dirty="0">
                <a:solidFill>
                  <a:srgbClr val="80C186"/>
                </a:solidFill>
                <a:latin typeface="Arial"/>
                <a:cs typeface="Arial"/>
              </a:rPr>
              <a:t>Economia i Empresa</a:t>
            </a:r>
            <a:endParaRPr lang="es-ES" dirty="0">
              <a:solidFill>
                <a:srgbClr val="80C186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204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ítulo 1"/>
          <p:cNvSpPr>
            <a:spLocks noGrp="1"/>
          </p:cNvSpPr>
          <p:nvPr>
            <p:ph type="ctrTitle"/>
          </p:nvPr>
        </p:nvSpPr>
        <p:spPr>
          <a:xfrm>
            <a:off x="685800" y="2130493"/>
            <a:ext cx="7772400" cy="1470025"/>
          </a:xfrm>
        </p:spPr>
        <p:txBody>
          <a:bodyPr/>
          <a:lstStyle/>
          <a:p>
            <a:pPr eaLnBrk="1" hangingPunct="1"/>
            <a:r>
              <a:rPr lang="ca-ES" altLang="es-ES" dirty="0" smtClean="0"/>
              <a:t>v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defTabSz="453223">
              <a:defRPr/>
            </a:pPr>
            <a:endParaRPr lang="ca-ES" dirty="0"/>
          </a:p>
        </p:txBody>
      </p:sp>
      <p:pic>
        <p:nvPicPr>
          <p:cNvPr id="31748" name="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19051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CuadroTexto 4"/>
          <p:cNvSpPr txBox="1">
            <a:spLocks noChangeArrowheads="1"/>
          </p:cNvSpPr>
          <p:nvPr/>
        </p:nvSpPr>
        <p:spPr bwMode="auto">
          <a:xfrm>
            <a:off x="408049" y="446095"/>
            <a:ext cx="7887095" cy="479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722" tIns="31861" rIns="63722" bIns="31861">
            <a:spAutoFit/>
          </a:bodyPr>
          <a:lstStyle/>
          <a:p>
            <a:r>
              <a:rPr lang="ca-ES" altLang="es-ES" sz="2700" b="1" dirty="0">
                <a:solidFill>
                  <a:srgbClr val="009933"/>
                </a:solidFill>
                <a:cs typeface="Arial" pitchFamily="34" charset="0"/>
              </a:rPr>
              <a:t>Un Campus d’Excel·lència </a:t>
            </a:r>
            <a:r>
              <a:rPr lang="ca-ES" altLang="es-ES" sz="2700" b="1" dirty="0" smtClean="0">
                <a:solidFill>
                  <a:srgbClr val="009933"/>
                </a:solidFill>
                <a:cs typeface="Arial" pitchFamily="34" charset="0"/>
              </a:rPr>
              <a:t>Internacional </a:t>
            </a:r>
            <a:r>
              <a:rPr lang="ca-ES" altLang="es-ES" sz="1400" dirty="0" smtClean="0">
                <a:solidFill>
                  <a:srgbClr val="009933"/>
                </a:solidFill>
                <a:cs typeface="Arial" pitchFamily="34" charset="0"/>
              </a:rPr>
              <a:t>(26/11/2009)</a:t>
            </a:r>
            <a:endParaRPr lang="ca-ES" altLang="es-ES" sz="1400" dirty="0">
              <a:solidFill>
                <a:srgbClr val="009933"/>
              </a:solidFill>
              <a:cs typeface="Arial" pitchFamily="34" charset="0"/>
            </a:endParaRPr>
          </a:p>
        </p:txBody>
      </p:sp>
      <p:sp>
        <p:nvSpPr>
          <p:cNvPr id="31750" name="CuadroTexto 7"/>
          <p:cNvSpPr txBox="1">
            <a:spLocks noChangeArrowheads="1"/>
          </p:cNvSpPr>
          <p:nvPr/>
        </p:nvSpPr>
        <p:spPr bwMode="auto">
          <a:xfrm>
            <a:off x="411164" y="3273425"/>
            <a:ext cx="22129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722" tIns="31861" rIns="63722" bIns="31861">
            <a:spAutoFit/>
          </a:bodyPr>
          <a:lstStyle>
            <a:lvl1pPr defTabSz="45561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39775" indent="-284163" defTabSz="455613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 defTabSz="455613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7025" indent="-227013" defTabSz="45561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4225" indent="-227013" defTabSz="45561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1425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68625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5825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3025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a-ES" altLang="es-ES" sz="1300" dirty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Un campus internacional saludable i sostenible</a:t>
            </a:r>
          </a:p>
        </p:txBody>
      </p:sp>
      <p:sp>
        <p:nvSpPr>
          <p:cNvPr id="31751" name="CuadroTexto 8"/>
          <p:cNvSpPr txBox="1">
            <a:spLocks noChangeArrowheads="1"/>
          </p:cNvSpPr>
          <p:nvPr/>
        </p:nvSpPr>
        <p:spPr bwMode="auto">
          <a:xfrm>
            <a:off x="3176656" y="5876925"/>
            <a:ext cx="2674937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722" tIns="31861" rIns="63722" bIns="31861">
            <a:spAutoFit/>
          </a:bodyPr>
          <a:lstStyle>
            <a:lvl1pPr defTabSz="45561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39775" indent="-284163" defTabSz="455613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 defTabSz="455613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7025" indent="-227013" defTabSz="45561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4225" indent="-227013" defTabSz="45561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1425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68625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5825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3025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a-ES" altLang="es-ES" sz="1300" dirty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Pràctiques externes i mobilitat internacional</a:t>
            </a:r>
          </a:p>
        </p:txBody>
      </p:sp>
      <p:sp>
        <p:nvSpPr>
          <p:cNvPr id="31752" name="CuadroTexto 9"/>
          <p:cNvSpPr txBox="1">
            <a:spLocks noChangeArrowheads="1"/>
          </p:cNvSpPr>
          <p:nvPr/>
        </p:nvSpPr>
        <p:spPr bwMode="auto">
          <a:xfrm>
            <a:off x="5969068" y="3273425"/>
            <a:ext cx="2570163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722" tIns="31861" rIns="63722" bIns="31861">
            <a:spAutoFit/>
          </a:bodyPr>
          <a:lstStyle>
            <a:lvl1pPr defTabSz="45561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39775" indent="-284163" defTabSz="455613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 defTabSz="455613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7025" indent="-227013" defTabSz="45561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4225" indent="-227013" defTabSz="45561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1425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68625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5825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3025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a-ES" altLang="es-ES" sz="1300" dirty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Una universitat líder en recerca</a:t>
            </a:r>
          </a:p>
        </p:txBody>
      </p:sp>
      <p:sp>
        <p:nvSpPr>
          <p:cNvPr id="31753" name="CuadroTexto 10"/>
          <p:cNvSpPr txBox="1">
            <a:spLocks noChangeArrowheads="1"/>
          </p:cNvSpPr>
          <p:nvPr/>
        </p:nvSpPr>
        <p:spPr bwMode="auto">
          <a:xfrm>
            <a:off x="400118" y="5891214"/>
            <a:ext cx="244316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722" tIns="31861" rIns="63722" bIns="31861">
            <a:spAutoFit/>
          </a:bodyPr>
          <a:lstStyle>
            <a:lvl1pPr defTabSz="45561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39775" indent="-284163" defTabSz="455613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 defTabSz="455613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7025" indent="-227013" defTabSz="45561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4225" indent="-227013" defTabSz="45561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1425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68625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5825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3025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a-ES" altLang="es-ES" sz="1300" dirty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Una universitat que fomenta la innovació i l’emprenedoria</a:t>
            </a:r>
          </a:p>
        </p:txBody>
      </p:sp>
      <p:sp>
        <p:nvSpPr>
          <p:cNvPr id="31754" name="CuadroTexto 11"/>
          <p:cNvSpPr txBox="1">
            <a:spLocks noChangeArrowheads="1"/>
          </p:cNvSpPr>
          <p:nvPr/>
        </p:nvSpPr>
        <p:spPr bwMode="auto">
          <a:xfrm>
            <a:off x="3176590" y="3265488"/>
            <a:ext cx="2212975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722" tIns="31861" rIns="63722" bIns="31861">
            <a:spAutoFit/>
          </a:bodyPr>
          <a:lstStyle>
            <a:lvl1pPr defTabSz="45561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39775" indent="-284163" defTabSz="455613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 defTabSz="455613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7025" indent="-227013" defTabSz="45561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4225" indent="-227013" defTabSz="45561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1425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68625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5825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3025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a-ES" altLang="es-ES" sz="1300" dirty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Una docència de qualitat</a:t>
            </a:r>
          </a:p>
        </p:txBody>
      </p:sp>
      <p:sp>
        <p:nvSpPr>
          <p:cNvPr id="31755" name="CuadroTexto 12"/>
          <p:cNvSpPr txBox="1">
            <a:spLocks noChangeArrowheads="1"/>
          </p:cNvSpPr>
          <p:nvPr/>
        </p:nvSpPr>
        <p:spPr bwMode="auto">
          <a:xfrm>
            <a:off x="6029326" y="5880100"/>
            <a:ext cx="231775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722" tIns="31861" rIns="63722" bIns="31861">
            <a:spAutoFit/>
          </a:bodyPr>
          <a:lstStyle>
            <a:lvl1pPr defTabSz="45561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39775" indent="-284163" defTabSz="455613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 defTabSz="455613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7025" indent="-227013" defTabSz="45561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4225" indent="-227013" defTabSz="45561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1425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68625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5825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3025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a-ES" altLang="es-ES" sz="1300" dirty="0">
                <a:solidFill>
                  <a:srgbClr val="595959"/>
                </a:solidFill>
                <a:latin typeface="Arial" pitchFamily="34" charset="0"/>
                <a:cs typeface="Arial" pitchFamily="34" charset="0"/>
              </a:rPr>
              <a:t>Una universitat solidària, participativa i cultural</a:t>
            </a:r>
          </a:p>
        </p:txBody>
      </p:sp>
      <p:sp>
        <p:nvSpPr>
          <p:cNvPr id="31756" name="CuadroTexto 13"/>
          <p:cNvSpPr txBox="1">
            <a:spLocks noChangeArrowheads="1"/>
          </p:cNvSpPr>
          <p:nvPr/>
        </p:nvSpPr>
        <p:spPr bwMode="auto">
          <a:xfrm>
            <a:off x="7133904" y="279403"/>
            <a:ext cx="1629099" cy="341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3722" tIns="31861" rIns="63722" bIns="31861">
            <a:spAutoFit/>
          </a:bodyPr>
          <a:lstStyle/>
          <a:p>
            <a:pPr algn="r"/>
            <a:r>
              <a:rPr lang="ca-ES" altLang="es-ES" dirty="0">
                <a:solidFill>
                  <a:srgbClr val="80C186"/>
                </a:solidFill>
                <a:cs typeface="Arial" pitchFamily="34" charset="0"/>
              </a:rPr>
              <a:t>Coneix la UAB</a:t>
            </a:r>
          </a:p>
        </p:txBody>
      </p:sp>
    </p:spTree>
    <p:extLst>
      <p:ext uri="{BB962C8B-B14F-4D97-AF65-F5344CB8AC3E}">
        <p14:creationId xmlns:p14="http://schemas.microsoft.com/office/powerpoint/2010/main" val="428607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tg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7" y="0"/>
            <a:ext cx="9144001" cy="1340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Agrupa 11"/>
          <p:cNvGrpSpPr/>
          <p:nvPr/>
        </p:nvGrpSpPr>
        <p:grpSpPr>
          <a:xfrm>
            <a:off x="706808" y="1628800"/>
            <a:ext cx="7730508" cy="4536504"/>
            <a:chOff x="825803" y="4366862"/>
            <a:chExt cx="10993158" cy="4097792"/>
          </a:xfrm>
        </p:grpSpPr>
        <p:sp>
          <p:nvSpPr>
            <p:cNvPr id="37" name="Rectangle 4"/>
            <p:cNvSpPr>
              <a:spLocks noChangeArrowheads="1"/>
            </p:cNvSpPr>
            <p:nvPr/>
          </p:nvSpPr>
          <p:spPr bwMode="auto">
            <a:xfrm>
              <a:off x="825803" y="4394480"/>
              <a:ext cx="221972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ca-ES" sz="2400" dirty="0">
                  <a:solidFill>
                    <a:srgbClr val="009933"/>
                  </a:solidFill>
                  <a:latin typeface="Arial"/>
                  <a:cs typeface="Arial"/>
                </a:rPr>
                <a:t>Graus</a:t>
              </a:r>
              <a:endParaRPr lang="ca-ES" sz="2400" b="1" dirty="0">
                <a:solidFill>
                  <a:srgbClr val="009933"/>
                </a:solidFill>
                <a:latin typeface="Arial"/>
                <a:cs typeface="Arial"/>
              </a:endParaRPr>
            </a:p>
          </p:txBody>
        </p:sp>
        <p:sp>
          <p:nvSpPr>
            <p:cNvPr id="38" name="Rectángulo 4"/>
            <p:cNvSpPr>
              <a:spLocks noChangeArrowheads="1"/>
            </p:cNvSpPr>
            <p:nvPr/>
          </p:nvSpPr>
          <p:spPr bwMode="auto">
            <a:xfrm>
              <a:off x="9087063" y="4413464"/>
              <a:ext cx="2731898" cy="417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ca-ES" sz="2400" dirty="0">
                  <a:solidFill>
                    <a:srgbClr val="009933"/>
                  </a:solidFill>
                  <a:latin typeface="Arial"/>
                  <a:cs typeface="Arial"/>
                </a:rPr>
                <a:t>Nota de tall*</a:t>
              </a:r>
            </a:p>
          </p:txBody>
        </p:sp>
        <p:cxnSp>
          <p:nvCxnSpPr>
            <p:cNvPr id="39" name="Conector recto 11"/>
            <p:cNvCxnSpPr/>
            <p:nvPr/>
          </p:nvCxnSpPr>
          <p:spPr>
            <a:xfrm>
              <a:off x="933755" y="4366862"/>
              <a:ext cx="10885206" cy="27618"/>
            </a:xfrm>
            <a:prstGeom prst="line">
              <a:avLst/>
            </a:prstGeom>
            <a:ln w="19050" cmpd="sng">
              <a:solidFill>
                <a:srgbClr val="00993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Conector recto 20"/>
            <p:cNvCxnSpPr/>
            <p:nvPr/>
          </p:nvCxnSpPr>
          <p:spPr>
            <a:xfrm>
              <a:off x="933755" y="4844351"/>
              <a:ext cx="10885206" cy="6216"/>
            </a:xfrm>
            <a:prstGeom prst="line">
              <a:avLst/>
            </a:prstGeom>
            <a:ln w="9525" cmpd="sng">
              <a:solidFill>
                <a:srgbClr val="00993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Rectángulo 21"/>
            <p:cNvSpPr/>
            <p:nvPr/>
          </p:nvSpPr>
          <p:spPr>
            <a:xfrm>
              <a:off x="842394" y="4979475"/>
              <a:ext cx="10976567" cy="2885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buClr>
                  <a:srgbClr val="DD4129"/>
                </a:buClr>
                <a:buSzPct val="80000"/>
                <a:tabLst>
                  <a:tab pos="7351267" algn="r"/>
                </a:tabLst>
              </a:pPr>
              <a:r>
                <a:rPr lang="hu-HU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Administració i Direcció d’Empreses	8,69</a:t>
              </a:r>
            </a:p>
            <a:p>
              <a:pPr>
                <a:lnSpc>
                  <a:spcPct val="120000"/>
                </a:lnSpc>
                <a:buClr>
                  <a:srgbClr val="DD4129"/>
                </a:buClr>
                <a:buSzPct val="80000"/>
                <a:tabLst>
                  <a:tab pos="7351267" algn="r"/>
                </a:tabLst>
              </a:pPr>
              <a:r>
                <a:rPr lang="hu-HU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Administració i Direcció d’Empreses en Anglès 	9,35</a:t>
              </a:r>
            </a:p>
            <a:p>
              <a:pPr>
                <a:lnSpc>
                  <a:spcPct val="120000"/>
                </a:lnSpc>
                <a:buClr>
                  <a:srgbClr val="DD4129"/>
                </a:buClr>
                <a:buSzPct val="80000"/>
                <a:tabLst>
                  <a:tab pos="7351267" algn="r"/>
                </a:tabLst>
              </a:pPr>
              <a:r>
                <a:rPr lang="hu-HU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Administració i Direcció d’Empreses + Dret	9,06</a:t>
              </a:r>
            </a:p>
            <a:p>
              <a:pPr>
                <a:lnSpc>
                  <a:spcPct val="120000"/>
                </a:lnSpc>
                <a:buClr>
                  <a:srgbClr val="DD4129"/>
                </a:buClr>
                <a:buSzPct val="80000"/>
                <a:tabLst>
                  <a:tab pos="7351267" algn="r"/>
                </a:tabLst>
              </a:pPr>
              <a:r>
                <a:rPr lang="hu-HU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Comptabilitat i Finances	5,00</a:t>
              </a:r>
            </a:p>
            <a:p>
              <a:pPr>
                <a:lnSpc>
                  <a:spcPct val="120000"/>
                </a:lnSpc>
                <a:buClr>
                  <a:srgbClr val="DD4129"/>
                </a:buClr>
                <a:buSzPct val="80000"/>
                <a:tabLst>
                  <a:tab pos="7351267" algn="r"/>
                </a:tabLst>
              </a:pPr>
              <a:r>
                <a:rPr lang="hu-HU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Economia	6,87</a:t>
              </a:r>
            </a:p>
            <a:p>
              <a:pPr>
                <a:lnSpc>
                  <a:spcPct val="120000"/>
                </a:lnSpc>
                <a:buClr>
                  <a:srgbClr val="DD4129"/>
                </a:buClr>
                <a:buSzPct val="80000"/>
                <a:tabLst>
                  <a:tab pos="7351267" algn="r"/>
                </a:tabLst>
              </a:pPr>
              <a:r>
                <a:rPr lang="hu-HU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Economia en Anglès   	9,42</a:t>
              </a:r>
            </a:p>
            <a:p>
              <a:pPr>
                <a:lnSpc>
                  <a:spcPct val="120000"/>
                </a:lnSpc>
                <a:buClr>
                  <a:srgbClr val="DD4129"/>
                </a:buClr>
                <a:buSzPct val="80000"/>
                <a:tabLst>
                  <a:tab pos="7351267" algn="r"/>
                </a:tabLst>
              </a:pPr>
              <a:r>
                <a:rPr lang="hu-HU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Empresa i Tecnologia                                </a:t>
              </a:r>
              <a:r>
                <a:rPr lang="hu-H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	</a:t>
              </a:r>
              <a:r>
                <a:rPr lang="hu-HU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6,94</a:t>
              </a:r>
            </a:p>
          </p:txBody>
        </p:sp>
        <p:sp>
          <p:nvSpPr>
            <p:cNvPr id="42" name="Rectangle 4"/>
            <p:cNvSpPr>
              <a:spLocks noChangeArrowheads="1"/>
            </p:cNvSpPr>
            <p:nvPr/>
          </p:nvSpPr>
          <p:spPr bwMode="auto">
            <a:xfrm>
              <a:off x="933754" y="8021285"/>
              <a:ext cx="4466949" cy="443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s-ES" sz="2000" dirty="0">
                  <a:solidFill>
                    <a:srgbClr val="009933"/>
                  </a:solidFill>
                  <a:latin typeface="Arial" charset="0"/>
                </a:rPr>
                <a:t>*</a:t>
              </a:r>
              <a:r>
                <a:rPr lang="es-ES" sz="2000" dirty="0" err="1">
                  <a:solidFill>
                    <a:srgbClr val="009933"/>
                  </a:solidFill>
                  <a:latin typeface="Arial" charset="0"/>
                </a:rPr>
                <a:t>juliol</a:t>
              </a:r>
              <a:r>
                <a:rPr lang="es-ES" sz="2000" dirty="0">
                  <a:solidFill>
                    <a:srgbClr val="009933"/>
                  </a:solidFill>
                  <a:latin typeface="Arial" charset="0"/>
                </a:rPr>
                <a:t> de 2017</a:t>
              </a:r>
              <a:endParaRPr lang="ca-ES" sz="2000" dirty="0">
                <a:solidFill>
                  <a:srgbClr val="009933"/>
                </a:solidFill>
                <a:latin typeface="Arial" charset="0"/>
              </a:endParaRPr>
            </a:p>
            <a:p>
              <a:endParaRPr lang="ca-ES" sz="1100" b="1" dirty="0">
                <a:solidFill>
                  <a:srgbClr val="009933"/>
                </a:solidFill>
                <a:latin typeface="Arial"/>
                <a:cs typeface="Arial"/>
              </a:endParaRPr>
            </a:p>
          </p:txBody>
        </p:sp>
        <p:cxnSp>
          <p:nvCxnSpPr>
            <p:cNvPr id="43" name="Conector recto 26"/>
            <p:cNvCxnSpPr/>
            <p:nvPr/>
          </p:nvCxnSpPr>
          <p:spPr>
            <a:xfrm>
              <a:off x="933755" y="6051480"/>
              <a:ext cx="7734673" cy="6214"/>
            </a:xfrm>
            <a:prstGeom prst="line">
              <a:avLst/>
            </a:prstGeom>
            <a:ln w="12700" cmpd="sng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Conector recto 27"/>
            <p:cNvCxnSpPr/>
            <p:nvPr/>
          </p:nvCxnSpPr>
          <p:spPr>
            <a:xfrm>
              <a:off x="933755" y="8449566"/>
              <a:ext cx="10885205" cy="15088"/>
            </a:xfrm>
            <a:prstGeom prst="line">
              <a:avLst/>
            </a:prstGeom>
            <a:ln w="19050" cmpd="sng">
              <a:solidFill>
                <a:srgbClr val="00993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Conector recto 28"/>
            <p:cNvCxnSpPr/>
            <p:nvPr/>
          </p:nvCxnSpPr>
          <p:spPr>
            <a:xfrm>
              <a:off x="933755" y="7946213"/>
              <a:ext cx="10885206" cy="6216"/>
            </a:xfrm>
            <a:prstGeom prst="line">
              <a:avLst/>
            </a:prstGeom>
            <a:ln w="9525" cmpd="sng">
              <a:solidFill>
                <a:srgbClr val="00993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Agrupa 16"/>
          <p:cNvGrpSpPr/>
          <p:nvPr/>
        </p:nvGrpSpPr>
        <p:grpSpPr>
          <a:xfrm>
            <a:off x="-2296" y="860735"/>
            <a:ext cx="3666264" cy="521854"/>
            <a:chOff x="0" y="2773346"/>
            <a:chExt cx="5213606" cy="742434"/>
          </a:xfrm>
        </p:grpSpPr>
        <p:sp>
          <p:nvSpPr>
            <p:cNvPr id="18" name="Rectangle 17"/>
            <p:cNvSpPr/>
            <p:nvPr/>
          </p:nvSpPr>
          <p:spPr>
            <a:xfrm>
              <a:off x="0" y="2773346"/>
              <a:ext cx="5068021" cy="717113"/>
            </a:xfrm>
            <a:prstGeom prst="rect">
              <a:avLst/>
            </a:prstGeom>
            <a:solidFill>
              <a:srgbClr val="33993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0055" tIns="65028" rIns="130055" bIns="65028" rtlCol="0" anchor="ctr"/>
            <a:lstStyle/>
            <a:p>
              <a:endParaRPr lang="es-ES" sz="2000" dirty="0"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52875" y="2803501"/>
              <a:ext cx="5060731" cy="712279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lIns="130055" tIns="65028" rIns="130055" bIns="65028">
              <a:spAutoFit/>
            </a:bodyPr>
            <a:lstStyle/>
            <a:p>
              <a:r>
                <a:rPr lang="ca-ES" sz="2400" dirty="0">
                  <a:solidFill>
                    <a:schemeClr val="bg1"/>
                  </a:solidFill>
                  <a:cs typeface="Arial" panose="020B0604020202020204" pitchFamily="34" charset="0"/>
                </a:rPr>
                <a:t>La nota que necessites</a:t>
              </a:r>
              <a:endParaRPr lang="es-ES" sz="24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5127" y="1340768"/>
            <a:ext cx="9164243" cy="12652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32" tIns="45372" rIns="90732" bIns="45372" rtlCol="0" anchor="ctr"/>
          <a:lstStyle/>
          <a:p>
            <a:endParaRPr lang="es-ES" sz="20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21" name="CuadroTexto 13"/>
          <p:cNvSpPr txBox="1"/>
          <p:nvPr/>
        </p:nvSpPr>
        <p:spPr>
          <a:xfrm>
            <a:off x="6648144" y="6453336"/>
            <a:ext cx="2258462" cy="341836"/>
          </a:xfrm>
          <a:prstGeom prst="rect">
            <a:avLst/>
          </a:prstGeom>
          <a:noFill/>
        </p:spPr>
        <p:txBody>
          <a:bodyPr wrap="none" lIns="64210" tIns="32105" rIns="64210" bIns="32105" rtlCol="0">
            <a:spAutoFit/>
          </a:bodyPr>
          <a:lstStyle/>
          <a:p>
            <a:pPr algn="r"/>
            <a:r>
              <a:rPr lang="ca-ES" dirty="0">
                <a:solidFill>
                  <a:srgbClr val="80C186"/>
                </a:solidFill>
                <a:latin typeface="Arial"/>
                <a:cs typeface="Arial"/>
              </a:rPr>
              <a:t>Economia i Empresa</a:t>
            </a:r>
            <a:endParaRPr lang="es-ES" dirty="0">
              <a:solidFill>
                <a:srgbClr val="80C186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973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tg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7" y="0"/>
            <a:ext cx="9144001" cy="1340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Agrupa 1"/>
          <p:cNvGrpSpPr/>
          <p:nvPr/>
        </p:nvGrpSpPr>
        <p:grpSpPr>
          <a:xfrm>
            <a:off x="-1587" y="836712"/>
            <a:ext cx="5868145" cy="504056"/>
            <a:chOff x="-1" y="2773346"/>
            <a:chExt cx="8344787" cy="717113"/>
          </a:xfrm>
        </p:grpSpPr>
        <p:sp>
          <p:nvSpPr>
            <p:cNvPr id="35" name="Rectangle 34"/>
            <p:cNvSpPr/>
            <p:nvPr/>
          </p:nvSpPr>
          <p:spPr>
            <a:xfrm>
              <a:off x="-1" y="2773346"/>
              <a:ext cx="8344787" cy="717113"/>
            </a:xfrm>
            <a:prstGeom prst="rect">
              <a:avLst/>
            </a:prstGeom>
            <a:solidFill>
              <a:srgbClr val="33993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0055" tIns="65028" rIns="130055" bIns="65028" rtlCol="0" anchor="ctr"/>
            <a:lstStyle/>
            <a:p>
              <a:pPr defTabSz="453839" fontAlgn="auto">
                <a:spcBef>
                  <a:spcPts val="0"/>
                </a:spcBef>
                <a:spcAft>
                  <a:spcPts val="0"/>
                </a:spcAft>
              </a:pPr>
              <a:endParaRPr lang="es-ES" sz="2000" dirty="0">
                <a:solidFill>
                  <a:prstClr val="white"/>
                </a:solidFill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71162" y="2778180"/>
              <a:ext cx="8173624" cy="712279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lIns="130055" tIns="65028" rIns="130055" bIns="65028">
              <a:spAutoFit/>
            </a:bodyPr>
            <a:lstStyle/>
            <a:p>
              <a:pPr defTabSz="453839" fontAlgn="auto">
                <a:spcBef>
                  <a:spcPts val="0"/>
                </a:spcBef>
                <a:spcAft>
                  <a:spcPts val="0"/>
                </a:spcAft>
              </a:pPr>
              <a:r>
                <a:rPr lang="ca-ES" sz="2400" dirty="0" smtClean="0">
                  <a:solidFill>
                    <a:prstClr val="white"/>
                  </a:solidFill>
                  <a:cs typeface="Arial" panose="020B0604020202020204" pitchFamily="34" charset="0"/>
                </a:rPr>
                <a:t>Ponderació assignatures especifiques</a:t>
              </a:r>
              <a:endParaRPr lang="es-ES" sz="240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7" name="Agrupa 16"/>
          <p:cNvGrpSpPr/>
          <p:nvPr/>
        </p:nvGrpSpPr>
        <p:grpSpPr>
          <a:xfrm>
            <a:off x="706746" y="1628800"/>
            <a:ext cx="7837677" cy="4415092"/>
            <a:chOff x="552849" y="3957412"/>
            <a:chExt cx="11145559" cy="3769882"/>
          </a:xfrm>
        </p:grpSpPr>
        <p:sp>
          <p:nvSpPr>
            <p:cNvPr id="18" name="Rectangle 4"/>
            <p:cNvSpPr>
              <a:spLocks noChangeArrowheads="1"/>
            </p:cNvSpPr>
            <p:nvPr/>
          </p:nvSpPr>
          <p:spPr bwMode="auto">
            <a:xfrm>
              <a:off x="552849" y="3985030"/>
              <a:ext cx="191261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3839" fontAlgn="auto">
                <a:spcBef>
                  <a:spcPts val="0"/>
                </a:spcBef>
                <a:spcAft>
                  <a:spcPts val="0"/>
                </a:spcAft>
              </a:pPr>
              <a:r>
                <a:rPr lang="ca-ES" sz="2000" dirty="0">
                  <a:solidFill>
                    <a:srgbClr val="009933"/>
                  </a:solidFill>
                  <a:latin typeface="Arial"/>
                  <a:cs typeface="Arial"/>
                </a:rPr>
                <a:t>Opcions</a:t>
              </a:r>
              <a:endParaRPr lang="ca-ES" sz="2000" b="1" dirty="0">
                <a:solidFill>
                  <a:srgbClr val="009933"/>
                </a:solidFill>
                <a:latin typeface="Arial"/>
                <a:cs typeface="Arial"/>
              </a:endParaRPr>
            </a:p>
          </p:txBody>
        </p:sp>
        <p:sp>
          <p:nvSpPr>
            <p:cNvPr id="19" name="Rectángulo 4"/>
            <p:cNvSpPr>
              <a:spLocks noChangeArrowheads="1"/>
            </p:cNvSpPr>
            <p:nvPr/>
          </p:nvSpPr>
          <p:spPr bwMode="auto">
            <a:xfrm>
              <a:off x="9530992" y="3971221"/>
              <a:ext cx="2167416" cy="341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453839" fontAlgn="auto">
                <a:spcBef>
                  <a:spcPts val="0"/>
                </a:spcBef>
                <a:spcAft>
                  <a:spcPts val="0"/>
                </a:spcAft>
              </a:pPr>
              <a:r>
                <a:rPr lang="ca-ES" sz="2000" dirty="0">
                  <a:solidFill>
                    <a:srgbClr val="009933"/>
                  </a:solidFill>
                  <a:latin typeface="Arial"/>
                  <a:cs typeface="Arial"/>
                </a:rPr>
                <a:t>Ponderació</a:t>
              </a:r>
            </a:p>
          </p:txBody>
        </p:sp>
        <p:cxnSp>
          <p:nvCxnSpPr>
            <p:cNvPr id="20" name="Conector recto 10"/>
            <p:cNvCxnSpPr/>
            <p:nvPr/>
          </p:nvCxnSpPr>
          <p:spPr>
            <a:xfrm flipV="1">
              <a:off x="660800" y="7494358"/>
              <a:ext cx="4113181" cy="1"/>
            </a:xfrm>
            <a:prstGeom prst="line">
              <a:avLst/>
            </a:prstGeom>
            <a:ln w="12700" cmpd="sng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onector recto 11"/>
            <p:cNvCxnSpPr/>
            <p:nvPr/>
          </p:nvCxnSpPr>
          <p:spPr>
            <a:xfrm>
              <a:off x="660800" y="3957412"/>
              <a:ext cx="10885206" cy="0"/>
            </a:xfrm>
            <a:prstGeom prst="line">
              <a:avLst/>
            </a:prstGeom>
            <a:ln w="19050" cmpd="sng">
              <a:solidFill>
                <a:srgbClr val="00993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Conector recto 20"/>
            <p:cNvCxnSpPr/>
            <p:nvPr/>
          </p:nvCxnSpPr>
          <p:spPr>
            <a:xfrm>
              <a:off x="660800" y="4434901"/>
              <a:ext cx="10885206" cy="0"/>
            </a:xfrm>
            <a:prstGeom prst="line">
              <a:avLst/>
            </a:prstGeom>
            <a:ln w="9525" cmpd="sng">
              <a:solidFill>
                <a:srgbClr val="00993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Rectángulo 21"/>
            <p:cNvSpPr/>
            <p:nvPr/>
          </p:nvSpPr>
          <p:spPr>
            <a:xfrm>
              <a:off x="569439" y="4431796"/>
              <a:ext cx="10976566" cy="329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3839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D4129"/>
                </a:buClr>
                <a:buSzPct val="80000"/>
                <a:tabLst>
                  <a:tab pos="2130557" algn="l"/>
                  <a:tab pos="5382354" algn="r"/>
                </a:tabLst>
              </a:pPr>
              <a:r>
                <a:rPr lang="fr-FR" sz="2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BATXILLERAT I CFGS</a:t>
              </a:r>
              <a:r>
                <a:rPr lang="fr-FR" sz="2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	</a:t>
              </a:r>
              <a:r>
                <a:rPr lang="fr-FR" sz="20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                                     </a:t>
              </a:r>
              <a:endParaRPr lang="fr-FR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endParaRPr>
            </a:p>
            <a:p>
              <a:pPr defTabSz="453839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D4129"/>
                </a:buClr>
                <a:buSzPct val="80000"/>
                <a:tabLst>
                  <a:tab pos="2130557" algn="l"/>
                  <a:tab pos="5382354" algn="r"/>
                </a:tabLst>
              </a:pPr>
              <a:r>
                <a:rPr lang="fr-FR" sz="20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 </a:t>
              </a:r>
              <a:r>
                <a:rPr lang="fr-FR" sz="20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                 </a:t>
              </a:r>
              <a:r>
                <a:rPr lang="fr-FR" sz="2400" dirty="0" err="1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Economia</a:t>
              </a:r>
              <a:r>
                <a:rPr lang="fr-FR" sz="24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 </a:t>
              </a:r>
              <a:r>
                <a:rPr lang="fr-FR" sz="2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de l’</a:t>
              </a:r>
              <a:r>
                <a:rPr lang="fr-FR" sz="24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Empresa</a:t>
              </a:r>
              <a:r>
                <a:rPr lang="fr-FR" sz="2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					</a:t>
              </a:r>
              <a:r>
                <a:rPr lang="fr-FR" sz="24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0.2</a:t>
              </a:r>
              <a:endParaRPr lang="fr-FR" sz="24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endParaRPr>
            </a:p>
            <a:p>
              <a:pPr defTabSz="453839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D4129"/>
                </a:buClr>
                <a:buSzPct val="80000"/>
                <a:tabLst>
                  <a:tab pos="2130557" algn="l"/>
                  <a:tab pos="5382354" algn="r"/>
                </a:tabLst>
              </a:pPr>
              <a:r>
                <a:rPr lang="fr-FR" sz="2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 </a:t>
              </a:r>
              <a:r>
                <a:rPr lang="fr-FR" sz="24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              </a:t>
              </a:r>
              <a:r>
                <a:rPr lang="fr-FR" sz="2400" dirty="0" err="1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Matemàtiques</a:t>
              </a:r>
              <a:r>
                <a:rPr lang="fr-FR" sz="2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					</a:t>
              </a:r>
              <a:r>
                <a:rPr lang="fr-FR" sz="24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0.2</a:t>
              </a:r>
              <a:endParaRPr lang="fr-FR" sz="24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endParaRPr>
            </a:p>
            <a:p>
              <a:pPr defTabSz="453839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D4129"/>
                </a:buClr>
                <a:buSzPct val="80000"/>
                <a:tabLst>
                  <a:tab pos="2130557" algn="l"/>
                  <a:tab pos="5382354" algn="r"/>
                </a:tabLst>
              </a:pPr>
              <a:r>
                <a:rPr lang="fr-FR" sz="2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 </a:t>
              </a:r>
              <a:r>
                <a:rPr lang="fr-FR" sz="24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              </a:t>
              </a:r>
              <a:r>
                <a:rPr lang="fr-FR" sz="2400" dirty="0" err="1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Matemàtiques</a:t>
              </a:r>
              <a:r>
                <a:rPr lang="fr-FR" sz="24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 </a:t>
              </a:r>
              <a:r>
                <a:rPr lang="fr-FR" sz="24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Aplicades</a:t>
              </a:r>
              <a:r>
                <a:rPr lang="fr-FR" sz="2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 a </a:t>
              </a:r>
              <a:r>
                <a:rPr lang="fr-FR" sz="24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les CC.SS</a:t>
              </a:r>
              <a:r>
                <a:rPr lang="fr-FR" sz="2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		</a:t>
              </a:r>
              <a:r>
                <a:rPr lang="fr-FR" sz="24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0.2</a:t>
              </a:r>
            </a:p>
            <a:p>
              <a:pPr defTabSz="453839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D4129"/>
                </a:buClr>
                <a:buSzPct val="80000"/>
                <a:tabLst>
                  <a:tab pos="2130557" algn="l"/>
                  <a:tab pos="5382354" algn="r"/>
                </a:tabLst>
              </a:pPr>
              <a:endParaRPr lang="fr-FR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endParaRPr>
            </a:p>
            <a:p>
              <a:pPr defTabSz="453839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D4129"/>
                </a:buClr>
                <a:buSzPct val="80000"/>
                <a:tabLst>
                  <a:tab pos="2130557" algn="l"/>
                  <a:tab pos="5382354" algn="r"/>
                </a:tabLst>
              </a:pPr>
              <a:endParaRPr lang="fr-FR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endParaRPr>
            </a:p>
            <a:p>
              <a:pPr defTabSz="453839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D4129"/>
                </a:buClr>
                <a:buSzPct val="80000"/>
                <a:tabLst>
                  <a:tab pos="2130557" algn="l"/>
                  <a:tab pos="5382354" algn="r"/>
                </a:tabLst>
              </a:pPr>
              <a:r>
                <a:rPr lang="fr-FR" sz="24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  &gt; 25 </a:t>
              </a:r>
              <a:r>
                <a:rPr lang="fr-FR" sz="2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ANYS	</a:t>
              </a:r>
              <a:endParaRPr lang="fr-FR" sz="2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endParaRPr>
            </a:p>
            <a:p>
              <a:pPr defTabSz="453839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D4129"/>
                </a:buClr>
                <a:buSzPct val="80000"/>
                <a:tabLst>
                  <a:tab pos="2130557" algn="l"/>
                  <a:tab pos="5382354" algn="r"/>
                </a:tabLst>
              </a:pPr>
              <a:r>
                <a:rPr lang="fr-FR" sz="2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 </a:t>
              </a:r>
              <a:r>
                <a:rPr lang="fr-FR" sz="24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               Examen de </a:t>
              </a:r>
              <a:r>
                <a:rPr lang="fr-FR" sz="2400" dirty="0" err="1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Ciències</a:t>
              </a:r>
              <a:r>
                <a:rPr lang="fr-FR" sz="24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 </a:t>
              </a:r>
              <a:r>
                <a:rPr lang="fr-FR" sz="24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Socials</a:t>
              </a:r>
              <a:r>
                <a:rPr lang="fr-FR" sz="2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 i </a:t>
              </a:r>
              <a:r>
                <a:rPr lang="fr-FR" sz="2400" dirty="0" err="1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Jurídiques</a:t>
              </a:r>
              <a:r>
                <a:rPr lang="fr-FR" sz="24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				</a:t>
              </a:r>
              <a:r>
                <a:rPr lang="fr-FR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/>
                  <a:cs typeface="Arial"/>
                </a:rPr>
                <a:t>		</a:t>
              </a:r>
            </a:p>
          </p:txBody>
        </p:sp>
        <p:cxnSp>
          <p:nvCxnSpPr>
            <p:cNvPr id="25" name="Conector recto 26"/>
            <p:cNvCxnSpPr/>
            <p:nvPr/>
          </p:nvCxnSpPr>
          <p:spPr>
            <a:xfrm>
              <a:off x="660800" y="5642030"/>
              <a:ext cx="7734673" cy="6214"/>
            </a:xfrm>
            <a:prstGeom prst="line">
              <a:avLst/>
            </a:prstGeom>
            <a:ln w="12700" cmpd="sng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Conector recto 27"/>
            <p:cNvCxnSpPr/>
            <p:nvPr/>
          </p:nvCxnSpPr>
          <p:spPr>
            <a:xfrm>
              <a:off x="660800" y="6232355"/>
              <a:ext cx="10885205" cy="0"/>
            </a:xfrm>
            <a:prstGeom prst="line">
              <a:avLst/>
            </a:prstGeom>
            <a:ln w="19050" cmpd="sng">
              <a:solidFill>
                <a:srgbClr val="00993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Rectangle 27"/>
          <p:cNvSpPr/>
          <p:nvPr/>
        </p:nvSpPr>
        <p:spPr>
          <a:xfrm>
            <a:off x="-1" y="1340768"/>
            <a:ext cx="9164243" cy="12652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66" tIns="45388" rIns="90766" bIns="45388" rtlCol="0" anchor="ctr"/>
          <a:lstStyle/>
          <a:p>
            <a:pPr defTabSz="453839" fontAlgn="auto">
              <a:spcBef>
                <a:spcPts val="0"/>
              </a:spcBef>
              <a:spcAft>
                <a:spcPts val="0"/>
              </a:spcAft>
            </a:pPr>
            <a:endParaRPr lang="es-ES" sz="2000" dirty="0">
              <a:solidFill>
                <a:prstClr val="white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27" name="CuadroTexto 13"/>
          <p:cNvSpPr txBox="1"/>
          <p:nvPr/>
        </p:nvSpPr>
        <p:spPr>
          <a:xfrm>
            <a:off x="6648144" y="6237312"/>
            <a:ext cx="2258462" cy="341836"/>
          </a:xfrm>
          <a:prstGeom prst="rect">
            <a:avLst/>
          </a:prstGeom>
          <a:noFill/>
        </p:spPr>
        <p:txBody>
          <a:bodyPr wrap="none" lIns="64210" tIns="32105" rIns="64210" bIns="32105" rtlCol="0">
            <a:spAutoFit/>
          </a:bodyPr>
          <a:lstStyle/>
          <a:p>
            <a:pPr algn="r"/>
            <a:r>
              <a:rPr lang="ca-ES" dirty="0">
                <a:solidFill>
                  <a:srgbClr val="80C186"/>
                </a:solidFill>
                <a:latin typeface="Arial"/>
                <a:cs typeface="Arial"/>
              </a:rPr>
              <a:t>Economia i Empresa</a:t>
            </a:r>
            <a:endParaRPr lang="es-ES" dirty="0">
              <a:solidFill>
                <a:srgbClr val="80C186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178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tg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7" y="0"/>
            <a:ext cx="9144001" cy="1340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Agrupa 11"/>
          <p:cNvGrpSpPr/>
          <p:nvPr/>
        </p:nvGrpSpPr>
        <p:grpSpPr>
          <a:xfrm>
            <a:off x="476538" y="1970284"/>
            <a:ext cx="7802515" cy="3611005"/>
            <a:chOff x="723405" y="4366862"/>
            <a:chExt cx="11095556" cy="5137327"/>
          </a:xfrm>
        </p:grpSpPr>
        <p:sp>
          <p:nvSpPr>
            <p:cNvPr id="37" name="Rectangle 4"/>
            <p:cNvSpPr>
              <a:spLocks noChangeArrowheads="1"/>
            </p:cNvSpPr>
            <p:nvPr/>
          </p:nvSpPr>
          <p:spPr bwMode="auto">
            <a:xfrm>
              <a:off x="825804" y="4394480"/>
              <a:ext cx="1325017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ca-ES" sz="2000" dirty="0">
                  <a:solidFill>
                    <a:srgbClr val="009933"/>
                  </a:solidFill>
                  <a:latin typeface="Arial"/>
                  <a:cs typeface="Arial"/>
                </a:rPr>
                <a:t>Graus</a:t>
              </a:r>
              <a:endParaRPr lang="ca-ES" sz="2000" b="1" dirty="0">
                <a:solidFill>
                  <a:srgbClr val="009933"/>
                </a:solidFill>
                <a:latin typeface="Arial"/>
                <a:cs typeface="Arial"/>
              </a:endParaRPr>
            </a:p>
          </p:txBody>
        </p:sp>
        <p:sp>
          <p:nvSpPr>
            <p:cNvPr id="38" name="Rectángulo 4"/>
            <p:cNvSpPr>
              <a:spLocks noChangeArrowheads="1"/>
            </p:cNvSpPr>
            <p:nvPr/>
          </p:nvSpPr>
          <p:spPr bwMode="auto">
            <a:xfrm>
              <a:off x="9701462" y="4413464"/>
              <a:ext cx="1539837" cy="569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r"/>
              <a:r>
                <a:rPr lang="ca-ES" sz="2000" dirty="0">
                  <a:solidFill>
                    <a:srgbClr val="009933"/>
                  </a:solidFill>
                  <a:latin typeface="Arial"/>
                  <a:cs typeface="Arial"/>
                </a:rPr>
                <a:t>Torn</a:t>
              </a:r>
            </a:p>
          </p:txBody>
        </p:sp>
        <p:cxnSp>
          <p:nvCxnSpPr>
            <p:cNvPr id="39" name="Conector recto 11"/>
            <p:cNvCxnSpPr/>
            <p:nvPr/>
          </p:nvCxnSpPr>
          <p:spPr>
            <a:xfrm>
              <a:off x="933755" y="4366862"/>
              <a:ext cx="10885206" cy="27618"/>
            </a:xfrm>
            <a:prstGeom prst="line">
              <a:avLst/>
            </a:prstGeom>
            <a:ln w="19050" cmpd="sng">
              <a:solidFill>
                <a:srgbClr val="00993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Conector recto 20"/>
            <p:cNvCxnSpPr/>
            <p:nvPr/>
          </p:nvCxnSpPr>
          <p:spPr>
            <a:xfrm>
              <a:off x="933754" y="4979475"/>
              <a:ext cx="10885207" cy="6216"/>
            </a:xfrm>
            <a:prstGeom prst="line">
              <a:avLst/>
            </a:prstGeom>
            <a:ln w="9525" cmpd="sng">
              <a:solidFill>
                <a:srgbClr val="00993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Rectángulo 21"/>
            <p:cNvSpPr/>
            <p:nvPr/>
          </p:nvSpPr>
          <p:spPr>
            <a:xfrm>
              <a:off x="842394" y="4979475"/>
              <a:ext cx="10976567" cy="38094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buClr>
                  <a:srgbClr val="DD4129"/>
                </a:buClr>
                <a:buSzPct val="80000"/>
                <a:tabLst>
                  <a:tab pos="5377389" algn="l"/>
                  <a:tab pos="6718167" algn="l"/>
                  <a:tab pos="7535326" algn="l"/>
                </a:tabLst>
              </a:pPr>
              <a:r>
                <a:rPr lang="hu-HU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Administració i Direcció d’Empreses</a:t>
              </a:r>
              <a:r>
                <a:rPr lang="ca-E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 	160 </a:t>
              </a:r>
              <a:r>
                <a:rPr lang="ca-E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   Matí/tarda</a:t>
              </a:r>
              <a:endParaRPr lang="hu-H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endParaRPr>
            </a:p>
            <a:p>
              <a:pPr>
                <a:lnSpc>
                  <a:spcPct val="120000"/>
                </a:lnSpc>
                <a:buClr>
                  <a:srgbClr val="DD4129"/>
                </a:buClr>
                <a:buSzPct val="80000"/>
                <a:tabLst>
                  <a:tab pos="5377389" algn="l"/>
                  <a:tab pos="6718167" algn="l"/>
                  <a:tab pos="7535326" algn="l"/>
                </a:tabLst>
              </a:pPr>
              <a:r>
                <a:rPr lang="hu-HU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Administració i Direcció d’Empreses en Anglès </a:t>
              </a:r>
              <a:r>
                <a:rPr lang="ca-E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	  70 	Matí</a:t>
              </a:r>
              <a:endParaRPr lang="hu-H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endParaRPr>
            </a:p>
            <a:p>
              <a:pPr>
                <a:lnSpc>
                  <a:spcPct val="120000"/>
                </a:lnSpc>
                <a:buClr>
                  <a:srgbClr val="DD4129"/>
                </a:buClr>
                <a:buSzPct val="80000"/>
                <a:tabLst>
                  <a:tab pos="5377389" algn="l"/>
                  <a:tab pos="6718167" algn="l"/>
                  <a:tab pos="7535326" algn="l"/>
                </a:tabLst>
              </a:pPr>
              <a:r>
                <a:rPr lang="hu-HU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Administració i Direcció d’Empreses + Dret</a:t>
              </a:r>
              <a:r>
                <a:rPr lang="ca-E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 	  80 	Matí</a:t>
              </a:r>
              <a:endParaRPr lang="hu-H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endParaRPr>
            </a:p>
            <a:p>
              <a:pPr>
                <a:lnSpc>
                  <a:spcPct val="120000"/>
                </a:lnSpc>
                <a:buClr>
                  <a:srgbClr val="DD4129"/>
                </a:buClr>
                <a:buSzPct val="80000"/>
                <a:tabLst>
                  <a:tab pos="5377389" algn="l"/>
                  <a:tab pos="6718167" algn="l"/>
                  <a:tab pos="7535326" algn="l"/>
                </a:tabLst>
              </a:pPr>
              <a:r>
                <a:rPr lang="hu-HU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Comptabilitat i Finances</a:t>
              </a:r>
              <a:r>
                <a:rPr lang="ca-E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 	140 </a:t>
              </a:r>
              <a:r>
                <a:rPr lang="ca-E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   Matí/tarda</a:t>
              </a:r>
              <a:endParaRPr lang="hu-H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endParaRPr>
            </a:p>
            <a:p>
              <a:pPr>
                <a:lnSpc>
                  <a:spcPct val="120000"/>
                </a:lnSpc>
                <a:buClr>
                  <a:srgbClr val="DD4129"/>
                </a:buClr>
                <a:buSzPct val="80000"/>
                <a:tabLst>
                  <a:tab pos="5377389" algn="l"/>
                  <a:tab pos="6718167" algn="l"/>
                  <a:tab pos="7535326" algn="l"/>
                </a:tabLst>
              </a:pPr>
              <a:r>
                <a:rPr lang="hu-HU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Economia</a:t>
              </a:r>
              <a:r>
                <a:rPr lang="ca-E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 	160 </a:t>
              </a:r>
              <a:r>
                <a:rPr lang="ca-ES" sz="2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   Matí/tarda</a:t>
              </a:r>
              <a:endParaRPr lang="hu-H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endParaRPr>
            </a:p>
            <a:p>
              <a:pPr>
                <a:lnSpc>
                  <a:spcPct val="120000"/>
                </a:lnSpc>
                <a:buClr>
                  <a:srgbClr val="DD4129"/>
                </a:buClr>
                <a:buSzPct val="80000"/>
                <a:tabLst>
                  <a:tab pos="5377389" algn="l"/>
                  <a:tab pos="6718167" algn="l"/>
                  <a:tab pos="7535326" algn="l"/>
                </a:tabLst>
              </a:pPr>
              <a:r>
                <a:rPr lang="hu-HU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Economia en Anglès</a:t>
              </a:r>
              <a:r>
                <a:rPr lang="ca-E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 	  30 	Matí</a:t>
              </a:r>
              <a:endParaRPr lang="hu-H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endParaRPr>
            </a:p>
            <a:p>
              <a:pPr>
                <a:lnSpc>
                  <a:spcPct val="120000"/>
                </a:lnSpc>
                <a:buClr>
                  <a:srgbClr val="DD4129"/>
                </a:buClr>
                <a:buSzPct val="80000"/>
                <a:tabLst>
                  <a:tab pos="5377389" algn="l"/>
                  <a:tab pos="6718167" algn="l"/>
                  <a:tab pos="7535326" algn="l"/>
                </a:tabLst>
              </a:pPr>
              <a:r>
                <a:rPr lang="hu-HU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Empresa i Tecnologia</a:t>
              </a:r>
              <a:r>
                <a:rPr lang="ca-E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cs typeface="Arial"/>
                </a:rPr>
                <a:t> 	  80 	Matí</a:t>
              </a:r>
              <a:endParaRPr lang="hu-H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endParaRPr>
            </a:p>
          </p:txBody>
        </p:sp>
        <p:cxnSp>
          <p:nvCxnSpPr>
            <p:cNvPr id="44" name="Conector recto 27"/>
            <p:cNvCxnSpPr/>
            <p:nvPr/>
          </p:nvCxnSpPr>
          <p:spPr>
            <a:xfrm>
              <a:off x="723405" y="9489101"/>
              <a:ext cx="10885205" cy="15088"/>
            </a:xfrm>
            <a:prstGeom prst="line">
              <a:avLst/>
            </a:prstGeom>
            <a:ln w="19050" cmpd="sng">
              <a:solidFill>
                <a:srgbClr val="009933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Agrupa 16"/>
          <p:cNvGrpSpPr/>
          <p:nvPr/>
        </p:nvGrpSpPr>
        <p:grpSpPr>
          <a:xfrm>
            <a:off x="-1587" y="840110"/>
            <a:ext cx="3558761" cy="504056"/>
            <a:chOff x="-2258" y="1195211"/>
            <a:chExt cx="5060731" cy="717113"/>
          </a:xfrm>
        </p:grpSpPr>
        <p:sp>
          <p:nvSpPr>
            <p:cNvPr id="18" name="Rectangle 17"/>
            <p:cNvSpPr/>
            <p:nvPr/>
          </p:nvSpPr>
          <p:spPr>
            <a:xfrm>
              <a:off x="0" y="1195211"/>
              <a:ext cx="3224841" cy="717113"/>
            </a:xfrm>
            <a:prstGeom prst="rect">
              <a:avLst/>
            </a:prstGeom>
            <a:solidFill>
              <a:srgbClr val="33993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0055" tIns="65028" rIns="130055" bIns="65028" rtlCol="0" anchor="ctr"/>
            <a:lstStyle/>
            <a:p>
              <a:endParaRPr lang="es-ES" sz="2000" dirty="0">
                <a:latin typeface="Consolas" panose="020B0609020204030204" pitchFamily="49" charset="0"/>
                <a:cs typeface="Consolas" panose="020B0609020204030204" pitchFamily="49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-2258" y="1195211"/>
              <a:ext cx="5060731" cy="712279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</a:effectLst>
          </p:spPr>
          <p:txBody>
            <a:bodyPr wrap="square" lIns="130055" tIns="65028" rIns="130055" bIns="65028">
              <a:spAutoFit/>
            </a:bodyPr>
            <a:lstStyle/>
            <a:p>
              <a:r>
                <a:rPr lang="ca-ES" sz="2400" dirty="0">
                  <a:solidFill>
                    <a:schemeClr val="bg1"/>
                  </a:solidFill>
                  <a:cs typeface="Arial" panose="020B0604020202020204" pitchFamily="34" charset="0"/>
                </a:rPr>
                <a:t>Places i torns</a:t>
              </a:r>
              <a:endParaRPr lang="es-ES" sz="24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-11709" y="1344166"/>
            <a:ext cx="9164243" cy="12652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732" tIns="45372" rIns="90732" bIns="45372" rtlCol="0" anchor="ctr"/>
          <a:lstStyle/>
          <a:p>
            <a:endParaRPr lang="es-ES" sz="20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21" name="Rectángulo 4"/>
          <p:cNvSpPr>
            <a:spLocks noChangeArrowheads="1"/>
          </p:cNvSpPr>
          <p:nvPr/>
        </p:nvSpPr>
        <p:spPr bwMode="auto">
          <a:xfrm>
            <a:off x="5868144" y="2041735"/>
            <a:ext cx="1116347" cy="372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3978" tIns="31989" rIns="63978" bIns="31989">
            <a:spAutoFit/>
          </a:bodyPr>
          <a:lstStyle/>
          <a:p>
            <a:r>
              <a:rPr lang="ca-ES" sz="2000" dirty="0">
                <a:solidFill>
                  <a:srgbClr val="009933"/>
                </a:solidFill>
                <a:cs typeface="Arial" charset="0"/>
              </a:rPr>
              <a:t>Places</a:t>
            </a:r>
          </a:p>
        </p:txBody>
      </p:sp>
      <p:sp>
        <p:nvSpPr>
          <p:cNvPr id="15" name="CuadroTexto 13"/>
          <p:cNvSpPr txBox="1"/>
          <p:nvPr/>
        </p:nvSpPr>
        <p:spPr>
          <a:xfrm>
            <a:off x="6648144" y="6237312"/>
            <a:ext cx="2258462" cy="341836"/>
          </a:xfrm>
          <a:prstGeom prst="rect">
            <a:avLst/>
          </a:prstGeom>
          <a:noFill/>
        </p:spPr>
        <p:txBody>
          <a:bodyPr wrap="none" lIns="64210" tIns="32105" rIns="64210" bIns="32105" rtlCol="0">
            <a:spAutoFit/>
          </a:bodyPr>
          <a:lstStyle/>
          <a:p>
            <a:pPr algn="r"/>
            <a:r>
              <a:rPr lang="ca-ES" dirty="0">
                <a:solidFill>
                  <a:srgbClr val="80C186"/>
                </a:solidFill>
                <a:latin typeface="Arial"/>
                <a:cs typeface="Arial"/>
              </a:rPr>
              <a:t>Economia i Empresa</a:t>
            </a:r>
            <a:endParaRPr lang="es-ES" dirty="0">
              <a:solidFill>
                <a:srgbClr val="80C186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748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6627" name="2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0"/>
              <a:ext cx="9143999" cy="2817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" descr="Z:\00. Etiquetades Bridge\FACULTATS\2015-12 Facultat d'Economia i Empresa (Bellaterra) - JORDI PARETO\_MG_5585.JP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58"/>
            <a:stretch/>
          </p:blipFill>
          <p:spPr bwMode="auto">
            <a:xfrm>
              <a:off x="0" y="2817627"/>
              <a:ext cx="9143999" cy="4040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628" name="CuadroTexto 4"/>
          <p:cNvSpPr txBox="1">
            <a:spLocks noChangeArrowheads="1"/>
          </p:cNvSpPr>
          <p:nvPr/>
        </p:nvSpPr>
        <p:spPr bwMode="auto">
          <a:xfrm>
            <a:off x="664228" y="1268760"/>
            <a:ext cx="7862497" cy="632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42" tIns="32121" rIns="64242" bIns="32121">
            <a:spAutoFit/>
          </a:bodyPr>
          <a:lstStyle/>
          <a:p>
            <a:pPr>
              <a:lnSpc>
                <a:spcPct val="90000"/>
              </a:lnSpc>
            </a:pPr>
            <a:r>
              <a:rPr lang="ca-ES" sz="4100" b="1" smtClean="0">
                <a:solidFill>
                  <a:schemeClr val="bg1"/>
                </a:solidFill>
                <a:cs typeface="Arial" charset="0"/>
              </a:rPr>
              <a:t>I, a més a més d’estudiar, què?</a:t>
            </a:r>
            <a:endParaRPr lang="es-ES" sz="4100" b="1">
              <a:solidFill>
                <a:schemeClr val="bg1"/>
              </a:solidFill>
              <a:cs typeface="Arial" charset="0"/>
            </a:endParaRPr>
          </a:p>
        </p:txBody>
      </p:sp>
      <p:grpSp>
        <p:nvGrpSpPr>
          <p:cNvPr id="8" name="Agrupa 7"/>
          <p:cNvGrpSpPr/>
          <p:nvPr/>
        </p:nvGrpSpPr>
        <p:grpSpPr>
          <a:xfrm>
            <a:off x="5517974" y="382073"/>
            <a:ext cx="3542824" cy="291841"/>
            <a:chOff x="376689" y="3476846"/>
            <a:chExt cx="7064337" cy="582187"/>
          </a:xfrm>
        </p:grpSpPr>
        <p:pic>
          <p:nvPicPr>
            <p:cNvPr id="9" name="Imatge 8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3965" b="23573"/>
            <a:stretch/>
          </p:blipFill>
          <p:spPr>
            <a:xfrm>
              <a:off x="376689" y="3476846"/>
              <a:ext cx="4932040" cy="582187"/>
            </a:xfrm>
            <a:prstGeom prst="rect">
              <a:avLst/>
            </a:prstGeom>
          </p:spPr>
        </p:pic>
        <p:pic>
          <p:nvPicPr>
            <p:cNvPr id="10" name="Imatge 9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7445" y="3476846"/>
              <a:ext cx="2473581" cy="5821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028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uadroTexto 20"/>
          <p:cNvSpPr txBox="1"/>
          <p:nvPr/>
        </p:nvSpPr>
        <p:spPr>
          <a:xfrm>
            <a:off x="451730" y="4326923"/>
            <a:ext cx="4107309" cy="326213"/>
          </a:xfrm>
          <a:prstGeom prst="rect">
            <a:avLst/>
          </a:prstGeom>
          <a:noFill/>
        </p:spPr>
        <p:txBody>
          <a:bodyPr wrap="square" lIns="63978" tIns="31989" rIns="63978" bIns="31989">
            <a:spAutoFit/>
          </a:bodyPr>
          <a:lstStyle/>
          <a:p>
            <a:pPr defTabSz="4550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Cicle</a:t>
            </a:r>
            <a:r>
              <a:rPr lang="ca-ES" sz="1700" dirty="0">
                <a:solidFill>
                  <a:srgbClr val="009933"/>
                </a:solidFill>
                <a:latin typeface="Arial"/>
                <a:cs typeface="Arial"/>
              </a:rPr>
              <a:t> CINEMA I </a:t>
            </a:r>
            <a:r>
              <a:rPr lang="ca-ES" sz="1700">
                <a:solidFill>
                  <a:srgbClr val="009933"/>
                </a:solidFill>
                <a:latin typeface="Arial"/>
                <a:cs typeface="Arial"/>
              </a:rPr>
              <a:t>ECONOMIA </a:t>
            </a:r>
            <a:endParaRPr lang="ca-ES" sz="1700" dirty="0">
              <a:solidFill>
                <a:srgbClr val="009933"/>
              </a:solidFill>
              <a:latin typeface="Arial"/>
              <a:cs typeface="Arial"/>
            </a:endParaRPr>
          </a:p>
        </p:txBody>
      </p:sp>
      <p:sp>
        <p:nvSpPr>
          <p:cNvPr id="33" name="CuadroTexto 20"/>
          <p:cNvSpPr txBox="1"/>
          <p:nvPr/>
        </p:nvSpPr>
        <p:spPr>
          <a:xfrm>
            <a:off x="451692" y="5100896"/>
            <a:ext cx="4106144" cy="326213"/>
          </a:xfrm>
          <a:prstGeom prst="rect">
            <a:avLst/>
          </a:prstGeom>
          <a:noFill/>
        </p:spPr>
        <p:txBody>
          <a:bodyPr wrap="square" lIns="63978" tIns="31989" rIns="63978" bIns="31989">
            <a:spAutoFit/>
          </a:bodyPr>
          <a:lstStyle/>
          <a:p>
            <a:pPr defTabSz="4550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700" dirty="0">
                <a:solidFill>
                  <a:srgbClr val="BF1723"/>
                </a:solidFill>
                <a:latin typeface="Arial"/>
                <a:cs typeface="Arial"/>
                <a:hlinkClick r:id="rId2"/>
              </a:rPr>
              <a:t>Club universitari de </a:t>
            </a:r>
            <a:r>
              <a:rPr lang="ca-ES" sz="1700" dirty="0" smtClean="0">
                <a:solidFill>
                  <a:srgbClr val="BF1723"/>
                </a:solidFill>
                <a:latin typeface="Arial"/>
                <a:cs typeface="Arial"/>
                <a:hlinkClick r:id="rId2"/>
              </a:rPr>
              <a:t>BORSA</a:t>
            </a:r>
            <a:endParaRPr lang="ca-ES" sz="1700" dirty="0">
              <a:solidFill>
                <a:srgbClr val="BF1723"/>
              </a:solidFill>
              <a:latin typeface="Arial"/>
              <a:cs typeface="Arial"/>
            </a:endParaRPr>
          </a:p>
        </p:txBody>
      </p:sp>
      <p:pic>
        <p:nvPicPr>
          <p:cNvPr id="35" name="2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205" y="3977932"/>
            <a:ext cx="1184249" cy="213825"/>
          </a:xfrm>
          <a:prstGeom prst="rect">
            <a:avLst/>
          </a:prstGeom>
        </p:spPr>
      </p:pic>
      <p:pic>
        <p:nvPicPr>
          <p:cNvPr id="36" name="2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205" y="4740702"/>
            <a:ext cx="1184249" cy="213825"/>
          </a:xfrm>
          <a:prstGeom prst="rect">
            <a:avLst/>
          </a:prstGeom>
        </p:spPr>
      </p:pic>
      <p:pic>
        <p:nvPicPr>
          <p:cNvPr id="37" name="2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5918" y="3977932"/>
            <a:ext cx="1184249" cy="213825"/>
          </a:xfrm>
          <a:prstGeom prst="rect">
            <a:avLst/>
          </a:prstGeom>
        </p:spPr>
      </p:pic>
      <p:pic>
        <p:nvPicPr>
          <p:cNvPr id="38" name="2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5918" y="4740702"/>
            <a:ext cx="1184249" cy="213825"/>
          </a:xfrm>
          <a:prstGeom prst="rect">
            <a:avLst/>
          </a:prstGeom>
        </p:spPr>
      </p:pic>
      <p:sp>
        <p:nvSpPr>
          <p:cNvPr id="39" name="CuadroTexto 20"/>
          <p:cNvSpPr txBox="1"/>
          <p:nvPr/>
        </p:nvSpPr>
        <p:spPr>
          <a:xfrm>
            <a:off x="4788024" y="4326616"/>
            <a:ext cx="4106144" cy="326520"/>
          </a:xfrm>
          <a:prstGeom prst="rect">
            <a:avLst/>
          </a:prstGeom>
          <a:noFill/>
        </p:spPr>
        <p:txBody>
          <a:bodyPr wrap="square" lIns="63978" tIns="31989" rIns="63978" bIns="31989">
            <a:spAutoFit/>
          </a:bodyPr>
          <a:lstStyle/>
          <a:p>
            <a:pPr defTabSz="4550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700" dirty="0">
                <a:solidFill>
                  <a:srgbClr val="BF1723"/>
                </a:solidFill>
                <a:latin typeface="Arial"/>
                <a:cs typeface="Arial"/>
                <a:hlinkClick r:id="rId4"/>
              </a:rPr>
              <a:t>Grup d’ECONOMIA SOCIAL</a:t>
            </a:r>
            <a:endParaRPr lang="ca-ES" sz="1700" dirty="0">
              <a:solidFill>
                <a:srgbClr val="BF1723"/>
              </a:solidFill>
              <a:latin typeface="Arial"/>
              <a:cs typeface="Arial"/>
            </a:endParaRPr>
          </a:p>
        </p:txBody>
      </p:sp>
      <p:sp>
        <p:nvSpPr>
          <p:cNvPr id="40" name="CuadroTexto 20"/>
          <p:cNvSpPr txBox="1"/>
          <p:nvPr/>
        </p:nvSpPr>
        <p:spPr>
          <a:xfrm>
            <a:off x="4781011" y="5100742"/>
            <a:ext cx="4106144" cy="326520"/>
          </a:xfrm>
          <a:prstGeom prst="rect">
            <a:avLst/>
          </a:prstGeom>
          <a:noFill/>
        </p:spPr>
        <p:txBody>
          <a:bodyPr wrap="square" lIns="63978" tIns="31989" rIns="63978" bIns="31989">
            <a:spAutoFit/>
          </a:bodyPr>
          <a:lstStyle/>
          <a:p>
            <a:pPr defTabSz="4550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Cicles de </a:t>
            </a:r>
            <a:r>
              <a:rPr lang="ca-ES" sz="1700" dirty="0">
                <a:solidFill>
                  <a:srgbClr val="009933"/>
                </a:solidFill>
                <a:latin typeface="Arial"/>
                <a:cs typeface="Arial"/>
              </a:rPr>
              <a:t>CONFERÈNCIES</a:t>
            </a:r>
          </a:p>
        </p:txBody>
      </p:sp>
      <p:pic>
        <p:nvPicPr>
          <p:cNvPr id="41" name="2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205" y="5518498"/>
            <a:ext cx="1184249" cy="213825"/>
          </a:xfrm>
          <a:prstGeom prst="rect">
            <a:avLst/>
          </a:prstGeom>
        </p:spPr>
      </p:pic>
      <p:sp>
        <p:nvSpPr>
          <p:cNvPr id="42" name="CuadroTexto 20"/>
          <p:cNvSpPr txBox="1"/>
          <p:nvPr/>
        </p:nvSpPr>
        <p:spPr>
          <a:xfrm>
            <a:off x="455571" y="5901811"/>
            <a:ext cx="4106144" cy="326520"/>
          </a:xfrm>
          <a:prstGeom prst="rect">
            <a:avLst/>
          </a:prstGeom>
          <a:noFill/>
        </p:spPr>
        <p:txBody>
          <a:bodyPr wrap="square" lIns="63978" tIns="31989" rIns="63978" bIns="31989">
            <a:spAutoFit/>
          </a:bodyPr>
          <a:lstStyle/>
          <a:p>
            <a:pPr defTabSz="4550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700" dirty="0">
                <a:solidFill>
                  <a:srgbClr val="009933"/>
                </a:solidFill>
                <a:latin typeface="Arial"/>
                <a:cs typeface="Arial"/>
              </a:rPr>
              <a:t>OLIMPÍADES </a:t>
            </a:r>
            <a:r>
              <a:rPr lang="ca-E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d’Economia</a:t>
            </a:r>
          </a:p>
        </p:txBody>
      </p:sp>
      <p:pic>
        <p:nvPicPr>
          <p:cNvPr id="19" name="2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5918" y="5518498"/>
            <a:ext cx="1184249" cy="213825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4860032" y="5901811"/>
            <a:ext cx="4106144" cy="326520"/>
          </a:xfrm>
          <a:prstGeom prst="rect">
            <a:avLst/>
          </a:prstGeom>
          <a:noFill/>
        </p:spPr>
        <p:txBody>
          <a:bodyPr wrap="square" lIns="63978" tIns="31989" rIns="63978" bIns="31989">
            <a:spAutoFit/>
          </a:bodyPr>
          <a:lstStyle/>
          <a:p>
            <a:pPr defTabSz="45501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700" dirty="0">
                <a:solidFill>
                  <a:srgbClr val="BF1723"/>
                </a:solidFill>
                <a:latin typeface="Arial"/>
                <a:cs typeface="Arial"/>
                <a:hlinkClick r:id="rId5"/>
              </a:rPr>
              <a:t>ALUMNI CAFEE</a:t>
            </a:r>
            <a:endParaRPr lang="ca-ES" sz="1700" dirty="0">
              <a:solidFill>
                <a:srgbClr val="BF1723"/>
              </a:solidFill>
              <a:latin typeface="Arial"/>
              <a:cs typeface="Arial"/>
            </a:endParaRPr>
          </a:p>
        </p:txBody>
      </p:sp>
      <p:grpSp>
        <p:nvGrpSpPr>
          <p:cNvPr id="2" name="Agrupa 1"/>
          <p:cNvGrpSpPr/>
          <p:nvPr/>
        </p:nvGrpSpPr>
        <p:grpSpPr>
          <a:xfrm>
            <a:off x="0" y="-1"/>
            <a:ext cx="9144001" cy="3832700"/>
            <a:chOff x="0" y="-1"/>
            <a:chExt cx="9144001" cy="3832700"/>
          </a:xfrm>
        </p:grpSpPr>
        <p:pic>
          <p:nvPicPr>
            <p:cNvPr id="46081" name="2.jpg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234" y="2876589"/>
              <a:ext cx="9141767" cy="956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082" name="CuadroTexto 2"/>
            <p:cNvSpPr txBox="1">
              <a:spLocks noChangeArrowheads="1"/>
            </p:cNvSpPr>
            <p:nvPr/>
          </p:nvSpPr>
          <p:spPr bwMode="auto">
            <a:xfrm>
              <a:off x="398537" y="446340"/>
              <a:ext cx="2706834" cy="4801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3978" tIns="31989" rIns="63978" bIns="31989">
              <a:spAutoFit/>
            </a:bodyPr>
            <a:lstStyle/>
            <a:p>
              <a:r>
                <a:rPr lang="ca-ES" sz="2700" b="1">
                  <a:solidFill>
                    <a:srgbClr val="009933"/>
                  </a:solidFill>
                  <a:cs typeface="Arial" charset="0"/>
                </a:rPr>
                <a:t>Altres </a:t>
              </a:r>
              <a:r>
                <a:rPr lang="ca-ES" sz="2700" b="1" smtClean="0">
                  <a:solidFill>
                    <a:srgbClr val="009933"/>
                  </a:solidFill>
                  <a:cs typeface="Arial" charset="0"/>
                </a:rPr>
                <a:t>activitats</a:t>
              </a:r>
              <a:endParaRPr lang="ca-ES" sz="2700" b="1" dirty="0">
                <a:solidFill>
                  <a:srgbClr val="009933"/>
                </a:solidFill>
                <a:cs typeface="Arial" charset="0"/>
              </a:endParaRPr>
            </a:p>
          </p:txBody>
        </p:sp>
        <p:pic>
          <p:nvPicPr>
            <p:cNvPr id="22" name="Picture 2" descr="Resultado de imagen de olimpiada d'economia ua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7910" y="1272888"/>
              <a:ext cx="2915816" cy="160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http://www.uab.cat/Imatge/152/503/UAB%20Borsa%20Normal,0.jpeg"/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411979" y="1268414"/>
              <a:ext cx="2732022" cy="1608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2.jpg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0" y="-1"/>
              <a:ext cx="9141767" cy="391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" name="Picture 2" descr="Z:\00. Etiquetades Bridge\FACULTATS\2015-12 Facultat d'Economia i Empresa (Bellaterra) - JORDI PARETO\_MG_5585.JPG"/>
            <p:cNvPicPr>
              <a:picLocks noChangeAspect="1" noChangeArrowheads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234" y="1268413"/>
              <a:ext cx="2983356" cy="1608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552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ítulo 1"/>
          <p:cNvSpPr>
            <a:spLocks noGrp="1"/>
          </p:cNvSpPr>
          <p:nvPr>
            <p:ph type="ctrTitle"/>
          </p:nvPr>
        </p:nvSpPr>
        <p:spPr>
          <a:xfrm>
            <a:off x="685437" y="2130159"/>
            <a:ext cx="7773126" cy="1470687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991" y="3886503"/>
            <a:ext cx="6400018" cy="1751881"/>
          </a:xfrm>
        </p:spPr>
        <p:txBody>
          <a:bodyPr rtlCol="0">
            <a:normAutofit/>
          </a:bodyPr>
          <a:lstStyle/>
          <a:p>
            <a:pPr defTabSz="456864" eaLnBrk="1" fontAlgn="auto" hangingPunct="1">
              <a:spcAft>
                <a:spcPts val="0"/>
              </a:spcAft>
              <a:defRPr/>
            </a:pPr>
            <a:endParaRPr lang="es-ES" dirty="0"/>
          </a:p>
        </p:txBody>
      </p:sp>
      <p:pic>
        <p:nvPicPr>
          <p:cNvPr id="26627" name="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900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CuadroTexto 4"/>
          <p:cNvSpPr txBox="1">
            <a:spLocks noChangeArrowheads="1"/>
          </p:cNvSpPr>
          <p:nvPr/>
        </p:nvSpPr>
        <p:spPr bwMode="auto">
          <a:xfrm>
            <a:off x="664228" y="1268760"/>
            <a:ext cx="7477904" cy="632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42" tIns="32121" rIns="64242" bIns="32121">
            <a:spAutoFit/>
          </a:bodyPr>
          <a:lstStyle/>
          <a:p>
            <a:pPr>
              <a:lnSpc>
                <a:spcPct val="90000"/>
              </a:lnSpc>
            </a:pPr>
            <a:r>
              <a:rPr lang="ca-ES" sz="4100" b="1" smtClean="0">
                <a:solidFill>
                  <a:schemeClr val="bg1"/>
                </a:solidFill>
                <a:cs typeface="Arial" charset="0"/>
              </a:rPr>
              <a:t>I què hi diuen els estudiants?</a:t>
            </a:r>
            <a:endParaRPr lang="es-ES" sz="4100" b="1">
              <a:solidFill>
                <a:schemeClr val="bg1"/>
              </a:solidFill>
              <a:cs typeface="Arial" charset="0"/>
            </a:endParaRPr>
          </a:p>
        </p:txBody>
      </p:sp>
      <p:grpSp>
        <p:nvGrpSpPr>
          <p:cNvPr id="8" name="Agrupa 7"/>
          <p:cNvGrpSpPr/>
          <p:nvPr/>
        </p:nvGrpSpPr>
        <p:grpSpPr>
          <a:xfrm>
            <a:off x="5517974" y="382073"/>
            <a:ext cx="3542824" cy="291841"/>
            <a:chOff x="376689" y="3476846"/>
            <a:chExt cx="7064337" cy="582187"/>
          </a:xfrm>
        </p:grpSpPr>
        <p:pic>
          <p:nvPicPr>
            <p:cNvPr id="9" name="Imatge 8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3965" b="23573"/>
            <a:stretch/>
          </p:blipFill>
          <p:spPr>
            <a:xfrm>
              <a:off x="376689" y="3476846"/>
              <a:ext cx="4932040" cy="582187"/>
            </a:xfrm>
            <a:prstGeom prst="rect">
              <a:avLst/>
            </a:prstGeom>
          </p:spPr>
        </p:pic>
        <p:pic>
          <p:nvPicPr>
            <p:cNvPr id="10" name="Imatge 9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7445" y="3476846"/>
              <a:ext cx="2473581" cy="5821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793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Resultado de imagen de FACULTAT ECONOMIA I EMPRESA UAB SABADELL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9" t="1632" b="9533"/>
          <a:stretch/>
        </p:blipFill>
        <p:spPr bwMode="auto">
          <a:xfrm>
            <a:off x="4355976" y="0"/>
            <a:ext cx="4788024" cy="12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0" name="CuadroTexto 9"/>
          <p:cNvSpPr txBox="1">
            <a:spLocks noChangeArrowheads="1"/>
          </p:cNvSpPr>
          <p:nvPr/>
        </p:nvSpPr>
        <p:spPr bwMode="auto">
          <a:xfrm>
            <a:off x="598730" y="4208261"/>
            <a:ext cx="3528392" cy="618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10" tIns="32105" rIns="64210" bIns="32105">
            <a:spAutoFit/>
          </a:bodyPr>
          <a:lstStyle/>
          <a:p>
            <a:r>
              <a:rPr lang="ca-ES" b="1" dirty="0">
                <a:solidFill>
                  <a:srgbClr val="BF1723"/>
                </a:solidFill>
                <a:cs typeface="Arial" charset="0"/>
                <a:hlinkClick r:id="rId3"/>
              </a:rPr>
              <a:t>Administració i Direcció d’Empreses</a:t>
            </a:r>
            <a:endParaRPr lang="ca-ES" b="1" dirty="0">
              <a:solidFill>
                <a:srgbClr val="BF1723"/>
              </a:solidFill>
              <a:cs typeface="Arial" charset="0"/>
            </a:endParaRPr>
          </a:p>
        </p:txBody>
      </p:sp>
      <p:sp>
        <p:nvSpPr>
          <p:cNvPr id="16" name="CuadroTexto 9"/>
          <p:cNvSpPr txBox="1">
            <a:spLocks noChangeArrowheads="1"/>
          </p:cNvSpPr>
          <p:nvPr/>
        </p:nvSpPr>
        <p:spPr bwMode="auto">
          <a:xfrm>
            <a:off x="671033" y="2808311"/>
            <a:ext cx="3828959" cy="895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10" tIns="32105" rIns="64210" bIns="32105">
            <a:spAutoFit/>
          </a:bodyPr>
          <a:lstStyle/>
          <a:p>
            <a:r>
              <a:rPr lang="ca-ES" b="1" dirty="0">
                <a:solidFill>
                  <a:srgbClr val="BF1723"/>
                </a:solidFill>
                <a:cs typeface="Arial" charset="0"/>
                <a:hlinkClick r:id="rId4"/>
              </a:rPr>
              <a:t>Administració i Direcció d’Empreses </a:t>
            </a:r>
          </a:p>
          <a:p>
            <a:r>
              <a:rPr lang="ca-ES" b="1" dirty="0">
                <a:solidFill>
                  <a:srgbClr val="BF1723"/>
                </a:solidFill>
                <a:cs typeface="Arial" charset="0"/>
                <a:hlinkClick r:id="rId4"/>
              </a:rPr>
              <a:t>en anglès</a:t>
            </a:r>
            <a:endParaRPr lang="ca-ES" b="1" dirty="0">
              <a:solidFill>
                <a:srgbClr val="BF1723"/>
              </a:solidFill>
              <a:cs typeface="Arial" charset="0"/>
            </a:endParaRPr>
          </a:p>
        </p:txBody>
      </p:sp>
      <p:sp>
        <p:nvSpPr>
          <p:cNvPr id="29" name="CuadroTexto 13"/>
          <p:cNvSpPr txBox="1"/>
          <p:nvPr/>
        </p:nvSpPr>
        <p:spPr>
          <a:xfrm>
            <a:off x="6648144" y="6503864"/>
            <a:ext cx="2258462" cy="341836"/>
          </a:xfrm>
          <a:prstGeom prst="rect">
            <a:avLst/>
          </a:prstGeom>
          <a:noFill/>
        </p:spPr>
        <p:txBody>
          <a:bodyPr wrap="none" lIns="64210" tIns="32105" rIns="64210" bIns="32105" rtlCol="0">
            <a:spAutoFit/>
          </a:bodyPr>
          <a:lstStyle/>
          <a:p>
            <a:pPr algn="r"/>
            <a:r>
              <a:rPr lang="ca-ES" dirty="0">
                <a:solidFill>
                  <a:srgbClr val="80C186"/>
                </a:solidFill>
                <a:latin typeface="Arial"/>
                <a:cs typeface="Arial"/>
              </a:rPr>
              <a:t>Economia i Empresa</a:t>
            </a:r>
            <a:endParaRPr lang="es-ES" dirty="0">
              <a:solidFill>
                <a:srgbClr val="80C186"/>
              </a:solidFill>
              <a:latin typeface="Arial"/>
              <a:cs typeface="Arial"/>
            </a:endParaRPr>
          </a:p>
        </p:txBody>
      </p:sp>
      <p:sp>
        <p:nvSpPr>
          <p:cNvPr id="23" name="CuadroTexto 9"/>
          <p:cNvSpPr txBox="1">
            <a:spLocks noChangeArrowheads="1"/>
          </p:cNvSpPr>
          <p:nvPr/>
        </p:nvSpPr>
        <p:spPr bwMode="auto">
          <a:xfrm>
            <a:off x="4644008" y="2876501"/>
            <a:ext cx="3744416" cy="618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10" tIns="32105" rIns="64210" bIns="32105">
            <a:spAutoFit/>
          </a:bodyPr>
          <a:lstStyle/>
          <a:p>
            <a:r>
              <a:rPr lang="ca-ES" b="1" dirty="0">
                <a:solidFill>
                  <a:srgbClr val="BF1723"/>
                </a:solidFill>
                <a:cs typeface="Arial" charset="0"/>
                <a:hlinkClick r:id="rId5"/>
              </a:rPr>
              <a:t>Administració i Direcció d’Empreses </a:t>
            </a:r>
            <a:r>
              <a:rPr lang="ca-ES" b="1" dirty="0" smtClean="0">
                <a:solidFill>
                  <a:srgbClr val="BF1723"/>
                </a:solidFill>
                <a:cs typeface="Arial" charset="0"/>
                <a:hlinkClick r:id="rId5"/>
              </a:rPr>
              <a:t>+ </a:t>
            </a:r>
            <a:r>
              <a:rPr lang="ca-ES" b="1" dirty="0">
                <a:solidFill>
                  <a:srgbClr val="BF1723"/>
                </a:solidFill>
                <a:cs typeface="Arial" charset="0"/>
                <a:hlinkClick r:id="rId5"/>
              </a:rPr>
              <a:t>Dret</a:t>
            </a:r>
            <a:endParaRPr lang="ca-ES" b="1" dirty="0">
              <a:solidFill>
                <a:srgbClr val="BF1723"/>
              </a:solidFill>
              <a:cs typeface="Arial" charset="0"/>
            </a:endParaRPr>
          </a:p>
        </p:txBody>
      </p:sp>
      <p:sp>
        <p:nvSpPr>
          <p:cNvPr id="39" name="CuadroTexto 9"/>
          <p:cNvSpPr txBox="1">
            <a:spLocks noChangeArrowheads="1"/>
          </p:cNvSpPr>
          <p:nvPr/>
        </p:nvSpPr>
        <p:spPr bwMode="auto">
          <a:xfrm>
            <a:off x="4670647" y="4208262"/>
            <a:ext cx="3243331" cy="341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10" tIns="32105" rIns="64210" bIns="32105">
            <a:spAutoFit/>
          </a:bodyPr>
          <a:lstStyle/>
          <a:p>
            <a:r>
              <a:rPr lang="ca-ES" b="1" dirty="0">
                <a:solidFill>
                  <a:srgbClr val="BF1723"/>
                </a:solidFill>
                <a:cs typeface="Arial" charset="0"/>
                <a:hlinkClick r:id="rId6"/>
              </a:rPr>
              <a:t>Empresa i Tecnologia</a:t>
            </a:r>
            <a:endParaRPr lang="ca-ES" b="1" dirty="0">
              <a:solidFill>
                <a:srgbClr val="BF1723"/>
              </a:solidFill>
              <a:cs typeface="Arial" charset="0"/>
            </a:endParaRPr>
          </a:p>
        </p:txBody>
      </p:sp>
      <p:pic>
        <p:nvPicPr>
          <p:cNvPr id="28" name="Imagen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8" b="21820"/>
          <a:stretch/>
        </p:blipFill>
        <p:spPr>
          <a:xfrm>
            <a:off x="472058" y="-99392"/>
            <a:ext cx="4027934" cy="15121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QuadreDeText 1"/>
          <p:cNvSpPr txBox="1"/>
          <p:nvPr/>
        </p:nvSpPr>
        <p:spPr>
          <a:xfrm>
            <a:off x="611561" y="1700808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/>
              <a:t>.... i els professors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4637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" name="Picture 2" descr="O:\PRESENTACIONS\PRESENTACIOUAB\Presentacio 2016-2017\16 fami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4"/>
            <a:ext cx="9144000" cy="685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QuadreDeText 4"/>
          <p:cNvSpPr txBox="1"/>
          <p:nvPr/>
        </p:nvSpPr>
        <p:spPr>
          <a:xfrm>
            <a:off x="434390" y="692696"/>
            <a:ext cx="60818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000" dirty="0" smtClean="0">
                <a:solidFill>
                  <a:srgbClr val="00B050"/>
                </a:solidFill>
              </a:rPr>
              <a:t>Vols més informació dels graus de la facultat?</a:t>
            </a:r>
            <a:endParaRPr lang="es-ES" sz="4000" dirty="0">
              <a:solidFill>
                <a:srgbClr val="00B050"/>
              </a:solidFill>
            </a:endParaRPr>
          </a:p>
        </p:txBody>
      </p:sp>
      <p:sp>
        <p:nvSpPr>
          <p:cNvPr id="6" name="QuadreDeText 5"/>
          <p:cNvSpPr txBox="1"/>
          <p:nvPr/>
        </p:nvSpPr>
        <p:spPr>
          <a:xfrm>
            <a:off x="6228185" y="2564904"/>
            <a:ext cx="2448272" cy="17851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a-ES" dirty="0" smtClean="0"/>
              <a:t>HALL FACULTAT</a:t>
            </a:r>
          </a:p>
          <a:p>
            <a:pPr algn="ctr"/>
            <a:r>
              <a:rPr lang="ca-ES" sz="3600" b="1" dirty="0" err="1" smtClean="0">
                <a:solidFill>
                  <a:srgbClr val="7C0E11"/>
                </a:solidFill>
              </a:rPr>
              <a:t>EiE</a:t>
            </a:r>
            <a:r>
              <a:rPr lang="ca-ES" sz="2000" b="1" dirty="0" smtClean="0"/>
              <a:t> </a:t>
            </a:r>
          </a:p>
          <a:p>
            <a:pPr algn="ctr"/>
            <a:r>
              <a:rPr lang="ca-ES" sz="2000" b="1" dirty="0" smtClean="0"/>
              <a:t>CONFIDENTIAL</a:t>
            </a:r>
          </a:p>
          <a:p>
            <a:endParaRPr lang="ca-ES" dirty="0"/>
          </a:p>
          <a:p>
            <a:endParaRPr lang="ca-ES" dirty="0" smtClean="0"/>
          </a:p>
        </p:txBody>
      </p:sp>
    </p:spTree>
    <p:extLst>
      <p:ext uri="{BB962C8B-B14F-4D97-AF65-F5344CB8AC3E}">
        <p14:creationId xmlns:p14="http://schemas.microsoft.com/office/powerpoint/2010/main" val="379918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46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CuadroTexto 2"/>
          <p:cNvSpPr txBox="1">
            <a:spLocks noChangeArrowheads="1"/>
          </p:cNvSpPr>
          <p:nvPr/>
        </p:nvSpPr>
        <p:spPr bwMode="auto">
          <a:xfrm>
            <a:off x="398539" y="446340"/>
            <a:ext cx="2380355" cy="480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42" tIns="32121" rIns="64242" bIns="32121">
            <a:spAutoFit/>
          </a:bodyPr>
          <a:lstStyle/>
          <a:p>
            <a:r>
              <a:rPr lang="ca-ES" sz="2700" b="1" dirty="0" smtClean="0">
                <a:solidFill>
                  <a:srgbClr val="009933"/>
                </a:solidFill>
                <a:cs typeface="Arial" charset="0"/>
              </a:rPr>
              <a:t>I a més a més</a:t>
            </a:r>
            <a:endParaRPr lang="ca-ES" sz="2700" b="1" dirty="0">
              <a:solidFill>
                <a:srgbClr val="009933"/>
              </a:solidFill>
              <a:cs typeface="Arial" charset="0"/>
            </a:endParaRPr>
          </a:p>
        </p:txBody>
      </p:sp>
      <p:sp>
        <p:nvSpPr>
          <p:cNvPr id="49155" name="CuadroTexto 4"/>
          <p:cNvSpPr txBox="1">
            <a:spLocks noChangeArrowheads="1"/>
          </p:cNvSpPr>
          <p:nvPr/>
        </p:nvSpPr>
        <p:spPr bwMode="auto">
          <a:xfrm>
            <a:off x="6840238" y="280080"/>
            <a:ext cx="1921977" cy="26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42" tIns="32121" rIns="64242" bIns="32121">
            <a:spAutoFit/>
          </a:bodyPr>
          <a:lstStyle/>
          <a:p>
            <a:pPr algn="r"/>
            <a:r>
              <a:rPr lang="ca-ES" sz="1300">
                <a:solidFill>
                  <a:srgbClr val="80C186"/>
                </a:solidFill>
                <a:cs typeface="Arial" charset="0"/>
              </a:rPr>
              <a:t>Un campus al teu servei</a:t>
            </a:r>
          </a:p>
        </p:txBody>
      </p:sp>
      <p:sp>
        <p:nvSpPr>
          <p:cNvPr id="10" name="CuadroTexto 22"/>
          <p:cNvSpPr txBox="1">
            <a:spLocks noChangeArrowheads="1"/>
          </p:cNvSpPr>
          <p:nvPr/>
        </p:nvSpPr>
        <p:spPr bwMode="auto">
          <a:xfrm>
            <a:off x="340486" y="3066550"/>
            <a:ext cx="6997003" cy="480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42" tIns="32121" rIns="64242" bIns="32121">
            <a:spAutoFit/>
          </a:bodyPr>
          <a:lstStyle/>
          <a:p>
            <a:r>
              <a:rPr lang="ca-ES" sz="2700" smtClean="0">
                <a:solidFill>
                  <a:prstClr val="white"/>
                </a:solidFill>
                <a:latin typeface="Museo Slab 500"/>
                <a:ea typeface="Museo Slab 500"/>
                <a:cs typeface="Museo Slab 500"/>
              </a:rPr>
              <a:t>Saló de l’Ensenyament: del 14 al 18 de març</a:t>
            </a:r>
            <a:endParaRPr lang="ca-ES" sz="2700" dirty="0">
              <a:solidFill>
                <a:prstClr val="white"/>
              </a:solidFill>
              <a:latin typeface="Museo Slab 500"/>
              <a:ea typeface="Museo Slab 500"/>
              <a:cs typeface="Museo Slab 500"/>
            </a:endParaRPr>
          </a:p>
        </p:txBody>
      </p:sp>
      <p:sp>
        <p:nvSpPr>
          <p:cNvPr id="21" name="CuadroTexto 22"/>
          <p:cNvSpPr txBox="1">
            <a:spLocks noChangeArrowheads="1"/>
          </p:cNvSpPr>
          <p:nvPr/>
        </p:nvSpPr>
        <p:spPr bwMode="auto">
          <a:xfrm>
            <a:off x="340486" y="3066550"/>
            <a:ext cx="6997003" cy="480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42" tIns="32121" rIns="64242" bIns="32121">
            <a:spAutoFit/>
          </a:bodyPr>
          <a:lstStyle/>
          <a:p>
            <a:r>
              <a:rPr lang="ca-ES" sz="2700" smtClean="0">
                <a:solidFill>
                  <a:prstClr val="white"/>
                </a:solidFill>
                <a:latin typeface="Museo Slab 500"/>
                <a:ea typeface="Museo Slab 500"/>
                <a:cs typeface="Museo Slab 500"/>
              </a:rPr>
              <a:t>Saló de l’Ensenyament: del 14 al 18 de març</a:t>
            </a:r>
            <a:endParaRPr lang="ca-ES" sz="2700" dirty="0">
              <a:solidFill>
                <a:prstClr val="white"/>
              </a:solidFill>
              <a:latin typeface="Museo Slab 500"/>
              <a:ea typeface="Museo Slab 500"/>
              <a:cs typeface="Museo Slab 500"/>
            </a:endParaRPr>
          </a:p>
        </p:txBody>
      </p:sp>
      <p:sp>
        <p:nvSpPr>
          <p:cNvPr id="26" name="CuadroTexto 20"/>
          <p:cNvSpPr txBox="1"/>
          <p:nvPr/>
        </p:nvSpPr>
        <p:spPr>
          <a:xfrm>
            <a:off x="447083" y="4409830"/>
            <a:ext cx="3836885" cy="1403697"/>
          </a:xfrm>
          <a:prstGeom prst="rect">
            <a:avLst/>
          </a:prstGeom>
          <a:noFill/>
        </p:spPr>
        <p:txBody>
          <a:bodyPr lIns="64242" tIns="32121" rIns="64242" bIns="32121">
            <a:spAutoFit/>
          </a:bodyPr>
          <a:lstStyle/>
          <a:p>
            <a:pPr defTabSz="4568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700" smtClean="0">
                <a:solidFill>
                  <a:srgbClr val="009933"/>
                </a:solidFill>
                <a:latin typeface="Arial"/>
                <a:cs typeface="Arial"/>
              </a:rPr>
              <a:t>Horaris</a:t>
            </a:r>
          </a:p>
          <a:p>
            <a:pPr defTabSz="456864" fontAlgn="auto">
              <a:spcBef>
                <a:spcPts val="0"/>
              </a:spcBef>
              <a:spcAft>
                <a:spcPts val="0"/>
              </a:spcAft>
              <a:defRPr/>
            </a:pPr>
            <a:endParaRPr lang="ca-ES" sz="400" dirty="0">
              <a:solidFill>
                <a:srgbClr val="009933"/>
              </a:solidFill>
              <a:latin typeface="Arial"/>
              <a:cs typeface="Arial"/>
            </a:endParaRPr>
          </a:p>
          <a:p>
            <a:pPr defTabSz="4568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400" dirty="0">
                <a:solidFill>
                  <a:srgbClr val="009933"/>
                </a:solidFill>
                <a:latin typeface="Arial"/>
                <a:cs typeface="Arial"/>
              </a:rPr>
              <a:t> </a:t>
            </a:r>
          </a:p>
          <a:p>
            <a:pPr defTabSz="4568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4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Dimecres a Divendres: 9h – 19h</a:t>
            </a:r>
          </a:p>
          <a:p>
            <a:pPr defTabSz="456864" fontAlgn="auto">
              <a:spcBef>
                <a:spcPts val="0"/>
              </a:spcBef>
              <a:spcAft>
                <a:spcPts val="0"/>
              </a:spcAft>
              <a:defRPr/>
            </a:pPr>
            <a:endParaRPr lang="ca-ES" sz="1000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 defTabSz="4568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4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Dissabte: 10h – 20h</a:t>
            </a:r>
          </a:p>
          <a:p>
            <a:pPr defTabSz="456864" fontAlgn="auto">
              <a:spcBef>
                <a:spcPts val="0"/>
              </a:spcBef>
              <a:spcAft>
                <a:spcPts val="0"/>
              </a:spcAft>
              <a:defRPr/>
            </a:pPr>
            <a:endParaRPr lang="ca-ES" sz="1000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 defTabSz="4568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4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Diumenge: 9:30h – 14:30h</a:t>
            </a:r>
            <a:endParaRPr lang="ca-ES" sz="140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7" name="CuadroTexto 21"/>
          <p:cNvSpPr txBox="1"/>
          <p:nvPr/>
        </p:nvSpPr>
        <p:spPr>
          <a:xfrm>
            <a:off x="4788024" y="4409830"/>
            <a:ext cx="3836885" cy="1403697"/>
          </a:xfrm>
          <a:prstGeom prst="rect">
            <a:avLst/>
          </a:prstGeom>
          <a:noFill/>
        </p:spPr>
        <p:txBody>
          <a:bodyPr lIns="64242" tIns="32121" rIns="64242" bIns="32121">
            <a:spAutoFit/>
          </a:bodyPr>
          <a:lstStyle/>
          <a:p>
            <a:pPr defTabSz="4568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700" smtClean="0">
                <a:solidFill>
                  <a:srgbClr val="009933"/>
                </a:solidFill>
                <a:latin typeface="Arial"/>
                <a:cs typeface="Arial"/>
              </a:rPr>
              <a:t>Ubicació</a:t>
            </a:r>
            <a:endParaRPr lang="ca-ES" sz="400" smtClean="0">
              <a:solidFill>
                <a:srgbClr val="009933"/>
              </a:solidFill>
              <a:latin typeface="Arial"/>
              <a:cs typeface="Arial"/>
            </a:endParaRPr>
          </a:p>
          <a:p>
            <a:pPr defTabSz="456864" fontAlgn="auto">
              <a:spcBef>
                <a:spcPts val="0"/>
              </a:spcBef>
              <a:spcAft>
                <a:spcPts val="0"/>
              </a:spcAft>
              <a:defRPr/>
            </a:pPr>
            <a:endParaRPr lang="ca-ES" sz="800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 defTabSz="4568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Recinte de Montjuïc - Palau </a:t>
            </a:r>
            <a:r>
              <a:rPr lang="pt-BR" sz="14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1</a:t>
            </a:r>
          </a:p>
          <a:p>
            <a:pPr defTabSz="456864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000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 defTabSz="4568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Barcelona</a:t>
            </a:r>
          </a:p>
          <a:p>
            <a:pPr defTabSz="456864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100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 defTabSz="4568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smtClean="0">
                <a:solidFill>
                  <a:srgbClr val="258B27"/>
                </a:solidFill>
                <a:latin typeface="Arial"/>
                <a:cs typeface="Arial"/>
              </a:rPr>
              <a:t>Visita’ns a l’estand UAB! </a:t>
            </a:r>
            <a:endParaRPr lang="ca-ES" sz="1400">
              <a:solidFill>
                <a:srgbClr val="258B27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851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387"/>
            <a:ext cx="9144000" cy="6872783"/>
          </a:xfrm>
          <a:prstGeom prst="rect">
            <a:avLst/>
          </a:prstGeom>
        </p:spPr>
      </p:pic>
      <p:sp>
        <p:nvSpPr>
          <p:cNvPr id="49154" name="CuadroTexto 2"/>
          <p:cNvSpPr txBox="1">
            <a:spLocks noChangeArrowheads="1"/>
          </p:cNvSpPr>
          <p:nvPr/>
        </p:nvSpPr>
        <p:spPr bwMode="auto">
          <a:xfrm>
            <a:off x="398539" y="446340"/>
            <a:ext cx="4630971" cy="480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42" tIns="32121" rIns="64242" bIns="32121">
            <a:spAutoFit/>
          </a:bodyPr>
          <a:lstStyle/>
          <a:p>
            <a:r>
              <a:rPr lang="ca-ES" sz="2700" b="1" dirty="0" smtClean="0">
                <a:solidFill>
                  <a:srgbClr val="009933"/>
                </a:solidFill>
                <a:cs typeface="Arial" charset="0"/>
              </a:rPr>
              <a:t>I si vols tornar a visitar-nos</a:t>
            </a:r>
            <a:endParaRPr lang="ca-ES" sz="2700" b="1" dirty="0">
              <a:solidFill>
                <a:srgbClr val="009933"/>
              </a:solidFill>
              <a:cs typeface="Arial" charset="0"/>
            </a:endParaRPr>
          </a:p>
        </p:txBody>
      </p:sp>
      <p:sp>
        <p:nvSpPr>
          <p:cNvPr id="49155" name="CuadroTexto 4"/>
          <p:cNvSpPr txBox="1">
            <a:spLocks noChangeArrowheads="1"/>
          </p:cNvSpPr>
          <p:nvPr/>
        </p:nvSpPr>
        <p:spPr bwMode="auto">
          <a:xfrm>
            <a:off x="6840238" y="280080"/>
            <a:ext cx="1921977" cy="26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42" tIns="32121" rIns="64242" bIns="32121">
            <a:spAutoFit/>
          </a:bodyPr>
          <a:lstStyle/>
          <a:p>
            <a:pPr algn="r"/>
            <a:r>
              <a:rPr lang="ca-ES" sz="1300">
                <a:solidFill>
                  <a:srgbClr val="80C186"/>
                </a:solidFill>
                <a:cs typeface="Arial" charset="0"/>
              </a:rPr>
              <a:t>Un campus al teu servei</a:t>
            </a:r>
          </a:p>
        </p:txBody>
      </p:sp>
      <p:sp>
        <p:nvSpPr>
          <p:cNvPr id="10" name="CuadroTexto 22"/>
          <p:cNvSpPr txBox="1">
            <a:spLocks noChangeArrowheads="1"/>
          </p:cNvSpPr>
          <p:nvPr/>
        </p:nvSpPr>
        <p:spPr bwMode="auto">
          <a:xfrm>
            <a:off x="340486" y="3066550"/>
            <a:ext cx="3053616" cy="480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42" tIns="32121" rIns="64242" bIns="32121">
            <a:spAutoFit/>
          </a:bodyPr>
          <a:lstStyle/>
          <a:p>
            <a:r>
              <a:rPr lang="ca-ES" sz="2700" dirty="0">
                <a:solidFill>
                  <a:prstClr val="white"/>
                </a:solidFill>
                <a:latin typeface="Museo Slab 500"/>
                <a:ea typeface="Museo Slab 500"/>
                <a:cs typeface="Museo Slab 500"/>
              </a:rPr>
              <a:t>Dia de les famílies:</a:t>
            </a:r>
          </a:p>
        </p:txBody>
      </p:sp>
      <p:sp>
        <p:nvSpPr>
          <p:cNvPr id="12" name="CuadroTexto 20"/>
          <p:cNvSpPr txBox="1"/>
          <p:nvPr/>
        </p:nvSpPr>
        <p:spPr>
          <a:xfrm>
            <a:off x="377694" y="5299453"/>
            <a:ext cx="4562169" cy="778782"/>
          </a:xfrm>
          <a:prstGeom prst="rect">
            <a:avLst/>
          </a:prstGeom>
          <a:noFill/>
        </p:spPr>
        <p:txBody>
          <a:bodyPr wrap="square" lIns="64242" tIns="32121" rIns="64242" bIns="32121">
            <a:spAutoFit/>
          </a:bodyPr>
          <a:lstStyle/>
          <a:p>
            <a:r>
              <a:rPr lang="it-IT" sz="2100" dirty="0">
                <a:solidFill>
                  <a:srgbClr val="595959"/>
                </a:solidFill>
                <a:cs typeface="Arial" charset="0"/>
              </a:rPr>
              <a:t>Inscripcions:</a:t>
            </a:r>
          </a:p>
          <a:p>
            <a:r>
              <a:rPr lang="it-IT" sz="2500" dirty="0">
                <a:solidFill>
                  <a:srgbClr val="00B050"/>
                </a:solidFill>
                <a:cs typeface="Arial" charset="0"/>
              </a:rPr>
              <a:t>www.uab.cat/dia-families</a:t>
            </a:r>
            <a:endParaRPr lang="hu-HU" sz="2500" dirty="0">
              <a:solidFill>
                <a:srgbClr val="00B050"/>
              </a:solidFill>
              <a:cs typeface="Arial" charset="0"/>
            </a:endParaRPr>
          </a:p>
        </p:txBody>
      </p:sp>
      <p:sp>
        <p:nvSpPr>
          <p:cNvPr id="13" name="CuadroTexto 22"/>
          <p:cNvSpPr txBox="1">
            <a:spLocks noChangeArrowheads="1"/>
          </p:cNvSpPr>
          <p:nvPr/>
        </p:nvSpPr>
        <p:spPr bwMode="auto">
          <a:xfrm>
            <a:off x="3287309" y="3074897"/>
            <a:ext cx="3004263" cy="475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42" tIns="32121" rIns="64242" bIns="32121">
            <a:spAutoFit/>
          </a:bodyPr>
          <a:lstStyle/>
          <a:p>
            <a:r>
              <a:rPr lang="ca-ES" sz="2700" dirty="0">
                <a:solidFill>
                  <a:prstClr val="white"/>
                </a:solidFill>
                <a:ea typeface="Museo Slab 500"/>
                <a:cs typeface="Arial" panose="020B0604020202020204" pitchFamily="34" charset="0"/>
              </a:rPr>
              <a:t>dissabte </a:t>
            </a:r>
            <a:r>
              <a:rPr lang="ca-ES" sz="2500" dirty="0">
                <a:solidFill>
                  <a:prstClr val="white"/>
                </a:solidFill>
                <a:ea typeface="Museo Slab 500"/>
                <a:cs typeface="Arial" panose="020B0604020202020204" pitchFamily="34" charset="0"/>
              </a:rPr>
              <a:t>5</a:t>
            </a:r>
            <a:r>
              <a:rPr lang="ca-ES" sz="2700" dirty="0">
                <a:solidFill>
                  <a:prstClr val="white"/>
                </a:solidFill>
                <a:ea typeface="Museo Slab 500"/>
                <a:cs typeface="Arial" panose="020B0604020202020204" pitchFamily="34" charset="0"/>
              </a:rPr>
              <a:t> de maig</a:t>
            </a:r>
          </a:p>
        </p:txBody>
      </p:sp>
      <p:pic>
        <p:nvPicPr>
          <p:cNvPr id="3" name="Imatg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3471" y="4319421"/>
            <a:ext cx="526317" cy="691570"/>
          </a:xfrm>
          <a:prstGeom prst="rect">
            <a:avLst/>
          </a:prstGeom>
        </p:spPr>
      </p:pic>
      <p:pic>
        <p:nvPicPr>
          <p:cNvPr id="5" name="Imatg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31112" y="4354137"/>
            <a:ext cx="548262" cy="622138"/>
          </a:xfrm>
          <a:prstGeom prst="rect">
            <a:avLst/>
          </a:prstGeom>
        </p:spPr>
      </p:pic>
      <p:sp>
        <p:nvSpPr>
          <p:cNvPr id="11" name="CuadroTexto 20"/>
          <p:cNvSpPr txBox="1"/>
          <p:nvPr/>
        </p:nvSpPr>
        <p:spPr>
          <a:xfrm>
            <a:off x="6666388" y="4416429"/>
            <a:ext cx="1943349" cy="497554"/>
          </a:xfrm>
          <a:prstGeom prst="rect">
            <a:avLst/>
          </a:prstGeom>
          <a:noFill/>
        </p:spPr>
        <p:txBody>
          <a:bodyPr wrap="square" lIns="64242" tIns="32121" rIns="64242" bIns="32121">
            <a:spAutoFit/>
          </a:bodyPr>
          <a:lstStyle/>
          <a:p>
            <a:pPr defTabSz="4568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40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Visita als habitatges de la Vila Universitària</a:t>
            </a:r>
            <a:endParaRPr lang="ca-ES" sz="1400" dirty="0">
              <a:solidFill>
                <a:prstClr val="black">
                  <a:lumMod val="65000"/>
                  <a:lumOff val="35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14" name="CuadroTexto 20"/>
          <p:cNvSpPr txBox="1"/>
          <p:nvPr/>
        </p:nvSpPr>
        <p:spPr>
          <a:xfrm>
            <a:off x="996078" y="4416429"/>
            <a:ext cx="2042135" cy="497554"/>
          </a:xfrm>
          <a:prstGeom prst="rect">
            <a:avLst/>
          </a:prstGeom>
          <a:noFill/>
        </p:spPr>
        <p:txBody>
          <a:bodyPr wrap="square" lIns="64242" tIns="32121" rIns="64242" bIns="32121">
            <a:spAutoFit/>
          </a:bodyPr>
          <a:lstStyle/>
          <a:p>
            <a:pPr defTabSz="4568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Rebuda de les famílies a la facultat/escola</a:t>
            </a:r>
          </a:p>
        </p:txBody>
      </p:sp>
      <p:pic>
        <p:nvPicPr>
          <p:cNvPr id="16" name="Imatg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5696" y="4433028"/>
            <a:ext cx="767509" cy="484134"/>
          </a:xfrm>
          <a:prstGeom prst="rect">
            <a:avLst/>
          </a:prstGeom>
        </p:spPr>
      </p:pic>
      <p:sp>
        <p:nvSpPr>
          <p:cNvPr id="17" name="CuadroTexto 20"/>
          <p:cNvSpPr txBox="1"/>
          <p:nvPr/>
        </p:nvSpPr>
        <p:spPr>
          <a:xfrm>
            <a:off x="4009904" y="4426318"/>
            <a:ext cx="2045422" cy="497554"/>
          </a:xfrm>
          <a:prstGeom prst="rect">
            <a:avLst/>
          </a:prstGeom>
          <a:noFill/>
        </p:spPr>
        <p:txBody>
          <a:bodyPr wrap="square" lIns="64242" tIns="32121" rIns="64242" bIns="32121">
            <a:spAutoFit/>
          </a:bodyPr>
          <a:lstStyle/>
          <a:p>
            <a:pPr defTabSz="4568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"/>
                <a:cs typeface="Arial"/>
              </a:rPr>
              <a:t>Servei gratuït de bus per visitar el campus </a:t>
            </a:r>
            <a:endParaRPr lang="ca-ES" sz="1000" dirty="0">
              <a:solidFill>
                <a:prstClr val="black">
                  <a:lumMod val="65000"/>
                  <a:lumOff val="35000"/>
                </a:prst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80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ítulo 1"/>
          <p:cNvSpPr>
            <a:spLocks noGrp="1"/>
          </p:cNvSpPr>
          <p:nvPr>
            <p:ph type="ctrTitle"/>
          </p:nvPr>
        </p:nvSpPr>
        <p:spPr>
          <a:xfrm>
            <a:off x="685800" y="2130436"/>
            <a:ext cx="7772400" cy="1470025"/>
          </a:xfrm>
        </p:spPr>
        <p:txBody>
          <a:bodyPr/>
          <a:lstStyle/>
          <a:p>
            <a:pPr eaLnBrk="1" hangingPunct="1"/>
            <a:r>
              <a:rPr lang="ca-ES" altLang="es-ES" dirty="0" smtClean="0"/>
              <a:t>v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defTabSz="456415" eaLnBrk="1" fontAlgn="auto" hangingPunct="1">
              <a:spcAft>
                <a:spcPts val="0"/>
              </a:spcAft>
              <a:defRPr/>
            </a:pPr>
            <a:endParaRPr lang="ca-ES" dirty="0"/>
          </a:p>
        </p:txBody>
      </p:sp>
      <p:pic>
        <p:nvPicPr>
          <p:cNvPr id="30724" name="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CuadroTexto 4"/>
          <p:cNvSpPr txBox="1">
            <a:spLocks noChangeArrowheads="1"/>
          </p:cNvSpPr>
          <p:nvPr/>
        </p:nvSpPr>
        <p:spPr bwMode="auto">
          <a:xfrm>
            <a:off x="407988" y="446089"/>
            <a:ext cx="5997575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178" tIns="32089" rIns="64178" bIns="32089">
            <a:spAutoFit/>
          </a:bodyPr>
          <a:lstStyle/>
          <a:p>
            <a:pPr defTabSz="913274"/>
            <a:r>
              <a:rPr lang="ca-ES" altLang="es-ES" sz="2700" b="1" dirty="0">
                <a:solidFill>
                  <a:srgbClr val="009933"/>
                </a:solidFill>
                <a:cs typeface="Arial" pitchFamily="34" charset="0"/>
              </a:rPr>
              <a:t>Reconeguda pels millors rànquings</a:t>
            </a:r>
          </a:p>
        </p:txBody>
      </p:sp>
      <p:sp>
        <p:nvSpPr>
          <p:cNvPr id="30726" name="CuadroTexto 5"/>
          <p:cNvSpPr txBox="1">
            <a:spLocks noChangeArrowheads="1"/>
          </p:cNvSpPr>
          <p:nvPr/>
        </p:nvSpPr>
        <p:spPr bwMode="auto">
          <a:xfrm>
            <a:off x="7132986" y="279402"/>
            <a:ext cx="1630020" cy="341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178" tIns="32089" rIns="64178" bIns="32089">
            <a:spAutoFit/>
          </a:bodyPr>
          <a:lstStyle/>
          <a:p>
            <a:pPr algn="r" defTabSz="913274"/>
            <a:r>
              <a:rPr lang="ca-ES" altLang="es-ES" dirty="0">
                <a:solidFill>
                  <a:srgbClr val="80C186"/>
                </a:solidFill>
                <a:latin typeface="Arial" pitchFamily="34" charset="0"/>
                <a:cs typeface="Arial" pitchFamily="34" charset="0"/>
              </a:rPr>
              <a:t>Coneix la UAB</a:t>
            </a:r>
          </a:p>
        </p:txBody>
      </p:sp>
      <p:sp>
        <p:nvSpPr>
          <p:cNvPr id="30727" name="CuadroTexto 15"/>
          <p:cNvSpPr txBox="1">
            <a:spLocks noChangeArrowheads="1"/>
          </p:cNvSpPr>
          <p:nvPr/>
        </p:nvSpPr>
        <p:spPr bwMode="auto">
          <a:xfrm>
            <a:off x="3848111" y="3417888"/>
            <a:ext cx="1420813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178" tIns="32089" rIns="64178" bIns="32089">
            <a:spAutoFit/>
          </a:bodyPr>
          <a:lstStyle/>
          <a:p>
            <a:pPr algn="ctr" defTabSz="913274"/>
            <a:r>
              <a:rPr lang="ca-ES" altLang="es-ES" sz="5900" dirty="0">
                <a:solidFill>
                  <a:srgbClr val="FFFFFF"/>
                </a:solidFill>
                <a:cs typeface="Arial" pitchFamily="34" charset="0"/>
              </a:rPr>
              <a:t>147</a:t>
            </a:r>
          </a:p>
        </p:txBody>
      </p:sp>
      <p:sp>
        <p:nvSpPr>
          <p:cNvPr id="30728" name="CuadroTexto 17"/>
          <p:cNvSpPr txBox="1">
            <a:spLocks noChangeArrowheads="1"/>
          </p:cNvSpPr>
          <p:nvPr/>
        </p:nvSpPr>
        <p:spPr bwMode="auto">
          <a:xfrm>
            <a:off x="4100514" y="4371986"/>
            <a:ext cx="917575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178" tIns="32089" rIns="64178" bIns="32089">
            <a:spAutoFit/>
          </a:bodyPr>
          <a:lstStyle/>
          <a:p>
            <a:pPr algn="ctr" defTabSz="913274"/>
            <a:r>
              <a:rPr lang="ca-ES" altLang="es-ES" sz="1500" dirty="0">
                <a:solidFill>
                  <a:srgbClr val="FFFFFF"/>
                </a:solidFill>
                <a:cs typeface="Arial" pitchFamily="34" charset="0"/>
              </a:rPr>
              <a:t>del món</a:t>
            </a:r>
          </a:p>
        </p:txBody>
      </p:sp>
      <p:sp>
        <p:nvSpPr>
          <p:cNvPr id="30729" name="CuadroTexto 18"/>
          <p:cNvSpPr txBox="1">
            <a:spLocks noChangeArrowheads="1"/>
          </p:cNvSpPr>
          <p:nvPr/>
        </p:nvSpPr>
        <p:spPr bwMode="auto">
          <a:xfrm>
            <a:off x="3641725" y="5046669"/>
            <a:ext cx="1835150" cy="618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178" tIns="32089" rIns="64178" bIns="32089">
            <a:spAutoFit/>
          </a:bodyPr>
          <a:lstStyle/>
          <a:p>
            <a:pPr algn="ctr" defTabSz="913274"/>
            <a:r>
              <a:rPr lang="ca-ES" altLang="es-ES" sz="1200" dirty="0">
                <a:solidFill>
                  <a:srgbClr val="FFFFFF"/>
                </a:solidFill>
                <a:cs typeface="Arial" pitchFamily="34" charset="0"/>
              </a:rPr>
              <a:t>RÀNQUING TIMES HIGHER EDUCATION 2018</a:t>
            </a:r>
          </a:p>
        </p:txBody>
      </p:sp>
      <p:cxnSp>
        <p:nvCxnSpPr>
          <p:cNvPr id="21" name="Conector recto 20"/>
          <p:cNvCxnSpPr/>
          <p:nvPr/>
        </p:nvCxnSpPr>
        <p:spPr>
          <a:xfrm>
            <a:off x="3944949" y="4873625"/>
            <a:ext cx="1228725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31" name="CuadroTexto 15"/>
          <p:cNvSpPr txBox="1">
            <a:spLocks noChangeArrowheads="1"/>
          </p:cNvSpPr>
          <p:nvPr/>
        </p:nvSpPr>
        <p:spPr bwMode="auto">
          <a:xfrm>
            <a:off x="1100138" y="3424249"/>
            <a:ext cx="1420812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178" tIns="32089" rIns="64178" bIns="32089">
            <a:spAutoFit/>
          </a:bodyPr>
          <a:lstStyle/>
          <a:p>
            <a:pPr algn="ctr" defTabSz="913274"/>
            <a:r>
              <a:rPr lang="ca-ES" altLang="es-ES" sz="5900" dirty="0">
                <a:solidFill>
                  <a:srgbClr val="FFFFFF"/>
                </a:solidFill>
                <a:cs typeface="Arial" pitchFamily="34" charset="0"/>
              </a:rPr>
              <a:t>12</a:t>
            </a:r>
          </a:p>
        </p:txBody>
      </p:sp>
      <p:sp>
        <p:nvSpPr>
          <p:cNvPr id="30732" name="CuadroTexto 17"/>
          <p:cNvSpPr txBox="1">
            <a:spLocks noChangeArrowheads="1"/>
          </p:cNvSpPr>
          <p:nvPr/>
        </p:nvSpPr>
        <p:spPr bwMode="auto">
          <a:xfrm>
            <a:off x="1350963" y="4378336"/>
            <a:ext cx="919162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178" tIns="32089" rIns="64178" bIns="32089">
            <a:spAutoFit/>
          </a:bodyPr>
          <a:lstStyle/>
          <a:p>
            <a:pPr algn="ctr" defTabSz="913274"/>
            <a:r>
              <a:rPr lang="ca-ES" altLang="es-ES" sz="1500" dirty="0">
                <a:solidFill>
                  <a:srgbClr val="FFFFFF"/>
                </a:solidFill>
                <a:cs typeface="Arial" pitchFamily="34" charset="0"/>
              </a:rPr>
              <a:t>del món</a:t>
            </a:r>
          </a:p>
        </p:txBody>
      </p:sp>
      <p:sp>
        <p:nvSpPr>
          <p:cNvPr id="30733" name="CuadroTexto 18"/>
          <p:cNvSpPr txBox="1">
            <a:spLocks noChangeArrowheads="1"/>
          </p:cNvSpPr>
          <p:nvPr/>
        </p:nvSpPr>
        <p:spPr bwMode="auto">
          <a:xfrm>
            <a:off x="827089" y="5053017"/>
            <a:ext cx="1901825" cy="618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178" tIns="32089" rIns="64178" bIns="32089">
            <a:spAutoFit/>
          </a:bodyPr>
          <a:lstStyle/>
          <a:p>
            <a:pPr algn="ctr" defTabSz="913274"/>
            <a:r>
              <a:rPr lang="ca-ES" altLang="es-ES" sz="1200" dirty="0">
                <a:solidFill>
                  <a:srgbClr val="FFFFFF"/>
                </a:solidFill>
                <a:cs typeface="Arial" pitchFamily="34" charset="0"/>
              </a:rPr>
              <a:t>QS TOP 50 </a:t>
            </a:r>
            <a:br>
              <a:rPr lang="ca-ES" altLang="es-ES" sz="1200" dirty="0">
                <a:solidFill>
                  <a:srgbClr val="FFFFFF"/>
                </a:solidFill>
                <a:cs typeface="Arial" pitchFamily="34" charset="0"/>
              </a:rPr>
            </a:br>
            <a:r>
              <a:rPr lang="ca-ES" altLang="es-ES" sz="1200" dirty="0">
                <a:solidFill>
                  <a:srgbClr val="FFFFFF"/>
                </a:solidFill>
                <a:cs typeface="Arial" pitchFamily="34" charset="0"/>
              </a:rPr>
              <a:t>UNDER 50 RÀNQUING </a:t>
            </a:r>
            <a:br>
              <a:rPr lang="ca-ES" altLang="es-ES" sz="1200" dirty="0">
                <a:solidFill>
                  <a:srgbClr val="FFFFFF"/>
                </a:solidFill>
                <a:cs typeface="Arial" pitchFamily="34" charset="0"/>
              </a:rPr>
            </a:br>
            <a:r>
              <a:rPr lang="ca-ES" altLang="es-ES" sz="1200" dirty="0">
                <a:solidFill>
                  <a:srgbClr val="FFFFFF"/>
                </a:solidFill>
                <a:cs typeface="Arial" pitchFamily="34" charset="0"/>
              </a:rPr>
              <a:t>2018</a:t>
            </a:r>
          </a:p>
        </p:txBody>
      </p:sp>
      <p:cxnSp>
        <p:nvCxnSpPr>
          <p:cNvPr id="39" name="Conector recto 20"/>
          <p:cNvCxnSpPr/>
          <p:nvPr/>
        </p:nvCxnSpPr>
        <p:spPr>
          <a:xfrm>
            <a:off x="1196975" y="4879975"/>
            <a:ext cx="1227138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35" name="CuadroTexto 15"/>
          <p:cNvSpPr txBox="1">
            <a:spLocks noChangeArrowheads="1"/>
          </p:cNvSpPr>
          <p:nvPr/>
        </p:nvSpPr>
        <p:spPr bwMode="auto">
          <a:xfrm>
            <a:off x="6669088" y="3424249"/>
            <a:ext cx="1420812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178" tIns="32089" rIns="64178" bIns="32089">
            <a:spAutoFit/>
          </a:bodyPr>
          <a:lstStyle/>
          <a:p>
            <a:pPr algn="ctr" defTabSz="913274"/>
            <a:r>
              <a:rPr lang="ca-ES" altLang="es-ES" sz="5900" dirty="0">
                <a:solidFill>
                  <a:srgbClr val="FFFFFF"/>
                </a:solidFill>
                <a:cs typeface="Arial" pitchFamily="34" charset="0"/>
              </a:rPr>
              <a:t>167</a:t>
            </a:r>
          </a:p>
        </p:txBody>
      </p:sp>
      <p:sp>
        <p:nvSpPr>
          <p:cNvPr id="30736" name="CuadroTexto 17"/>
          <p:cNvSpPr txBox="1">
            <a:spLocks noChangeArrowheads="1"/>
          </p:cNvSpPr>
          <p:nvPr/>
        </p:nvSpPr>
        <p:spPr bwMode="auto">
          <a:xfrm>
            <a:off x="6921501" y="4378336"/>
            <a:ext cx="917575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178" tIns="32089" rIns="64178" bIns="32089">
            <a:spAutoFit/>
          </a:bodyPr>
          <a:lstStyle/>
          <a:p>
            <a:pPr algn="ctr" defTabSz="913274"/>
            <a:r>
              <a:rPr lang="ca-ES" altLang="es-ES" sz="1500" dirty="0">
                <a:solidFill>
                  <a:srgbClr val="FFFFFF"/>
                </a:solidFill>
                <a:cs typeface="Arial" pitchFamily="34" charset="0"/>
              </a:rPr>
              <a:t>del món</a:t>
            </a:r>
          </a:p>
        </p:txBody>
      </p:sp>
      <p:sp>
        <p:nvSpPr>
          <p:cNvPr id="30737" name="CuadroTexto 18"/>
          <p:cNvSpPr txBox="1">
            <a:spLocks noChangeArrowheads="1"/>
          </p:cNvSpPr>
          <p:nvPr/>
        </p:nvSpPr>
        <p:spPr bwMode="auto">
          <a:xfrm>
            <a:off x="6405563" y="5053017"/>
            <a:ext cx="1962150" cy="618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178" tIns="32089" rIns="64178" bIns="32089">
            <a:spAutoFit/>
          </a:bodyPr>
          <a:lstStyle/>
          <a:p>
            <a:pPr algn="ctr" defTabSz="913274"/>
            <a:r>
              <a:rPr lang="ca-ES" altLang="es-ES" sz="1200" dirty="0">
                <a:solidFill>
                  <a:srgbClr val="FFFFFF"/>
                </a:solidFill>
                <a:cs typeface="Arial" pitchFamily="34" charset="0"/>
              </a:rPr>
              <a:t>RÀNQUING BEST GLOBAL UNIVERSITIES 2018</a:t>
            </a:r>
          </a:p>
        </p:txBody>
      </p:sp>
      <p:cxnSp>
        <p:nvCxnSpPr>
          <p:cNvPr id="43" name="Conector recto 20"/>
          <p:cNvCxnSpPr/>
          <p:nvPr/>
        </p:nvCxnSpPr>
        <p:spPr>
          <a:xfrm>
            <a:off x="6765936" y="4879975"/>
            <a:ext cx="1228725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787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34" y="-1862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CuadroTexto 2"/>
          <p:cNvSpPr txBox="1">
            <a:spLocks noChangeArrowheads="1"/>
          </p:cNvSpPr>
          <p:nvPr/>
        </p:nvSpPr>
        <p:spPr bwMode="auto">
          <a:xfrm>
            <a:off x="251520" y="446340"/>
            <a:ext cx="7739194" cy="68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42" tIns="32121" rIns="64242" bIns="32121">
            <a:spAutoFit/>
          </a:bodyPr>
          <a:lstStyle/>
          <a:p>
            <a:r>
              <a:rPr lang="ca-ES" sz="4000" b="1" dirty="0" smtClean="0">
                <a:solidFill>
                  <a:srgbClr val="7C0E11"/>
                </a:solidFill>
                <a:cs typeface="Arial" charset="0"/>
              </a:rPr>
              <a:t>Facultat d’Economia i Empresa</a:t>
            </a:r>
            <a:endParaRPr lang="ca-ES" sz="4000" b="1" dirty="0">
              <a:solidFill>
                <a:srgbClr val="7C0E11"/>
              </a:solidFill>
              <a:cs typeface="Arial" charset="0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578297" y="4420150"/>
            <a:ext cx="3836885" cy="7112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lIns="64242" tIns="32121" rIns="64242" bIns="32121">
            <a:spAutoFit/>
          </a:bodyPr>
          <a:lstStyle/>
          <a:p>
            <a:pPr defTabSz="4568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700" b="1" dirty="0" smtClean="0">
                <a:solidFill>
                  <a:schemeClr val="bg1"/>
                </a:solidFill>
                <a:latin typeface="Arial"/>
                <a:cs typeface="Arial"/>
                <a:hlinkClick r:id="rId3"/>
              </a:rPr>
              <a:t>Web</a:t>
            </a:r>
            <a:r>
              <a:rPr lang="ca-ES" sz="17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  <a:p>
            <a:pPr defTabSz="456864" fontAlgn="auto">
              <a:spcBef>
                <a:spcPts val="0"/>
              </a:spcBef>
              <a:spcAft>
                <a:spcPts val="0"/>
              </a:spcAft>
              <a:defRPr/>
            </a:pPr>
            <a:endParaRPr lang="ca-ES" sz="400" dirty="0">
              <a:solidFill>
                <a:schemeClr val="bg1"/>
              </a:solidFill>
              <a:latin typeface="Arial"/>
              <a:cs typeface="Arial"/>
            </a:endParaRPr>
          </a:p>
          <a:p>
            <a:pPr defTabSz="4568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  <a:p>
            <a:pPr defTabSz="4568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700" dirty="0" smtClean="0">
                <a:solidFill>
                  <a:schemeClr val="bg1"/>
                </a:solidFill>
                <a:latin typeface="Arial"/>
                <a:cs typeface="Arial"/>
                <a:hlinkClick r:id="rId4"/>
              </a:rPr>
              <a:t>Tots el Graus</a:t>
            </a:r>
            <a:endParaRPr lang="ca-ES" sz="17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4777994" y="4437112"/>
            <a:ext cx="3836885" cy="603478"/>
          </a:xfrm>
          <a:prstGeom prst="rect">
            <a:avLst/>
          </a:prstGeom>
          <a:noFill/>
        </p:spPr>
        <p:txBody>
          <a:bodyPr lIns="64242" tIns="32121" rIns="64242" bIns="32121">
            <a:spAutoFit/>
          </a:bodyPr>
          <a:lstStyle/>
          <a:p>
            <a:pPr defTabSz="4568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700" dirty="0">
                <a:solidFill>
                  <a:srgbClr val="009933"/>
                </a:solidFill>
                <a:latin typeface="Arial"/>
                <a:cs typeface="Arial"/>
              </a:rPr>
              <a:t>Correu-e</a:t>
            </a:r>
            <a:r>
              <a:rPr lang="ca-ES" sz="400" dirty="0" smtClean="0">
                <a:solidFill>
                  <a:srgbClr val="009933"/>
                </a:solidFill>
                <a:latin typeface="Arial"/>
                <a:cs typeface="Arial"/>
              </a:rPr>
              <a:t> </a:t>
            </a:r>
          </a:p>
          <a:p>
            <a:pPr defTabSz="456864" fontAlgn="auto">
              <a:spcBef>
                <a:spcPts val="0"/>
              </a:spcBef>
              <a:spcAft>
                <a:spcPts val="0"/>
              </a:spcAft>
              <a:defRPr/>
            </a:pPr>
            <a:endParaRPr lang="ca-ES" sz="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pPr defTabSz="4568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ga.economia.empresa@uab.cat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588339" y="5587050"/>
            <a:ext cx="3923961" cy="880477"/>
          </a:xfrm>
          <a:prstGeom prst="rect">
            <a:avLst/>
          </a:prstGeom>
          <a:noFill/>
        </p:spPr>
        <p:txBody>
          <a:bodyPr lIns="64242" tIns="32121" rIns="64242" bIns="32121">
            <a:spAutoFit/>
          </a:bodyPr>
          <a:lstStyle/>
          <a:p>
            <a:pPr defTabSz="4568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700" dirty="0" err="1">
                <a:solidFill>
                  <a:srgbClr val="009933"/>
                </a:solidFill>
                <a:latin typeface="Arial"/>
                <a:cs typeface="Arial"/>
              </a:rPr>
              <a:t>Subscriu</a:t>
            </a:r>
            <a:r>
              <a:rPr lang="es-ES" sz="1700" dirty="0">
                <a:solidFill>
                  <a:srgbClr val="009933"/>
                </a:solidFill>
                <a:latin typeface="Arial"/>
                <a:cs typeface="Arial"/>
              </a:rPr>
              <a:t>-te al </a:t>
            </a:r>
            <a:r>
              <a:rPr lang="es-ES" sz="1700" dirty="0" err="1">
                <a:solidFill>
                  <a:srgbClr val="009933"/>
                </a:solidFill>
                <a:latin typeface="Arial"/>
                <a:cs typeface="Arial"/>
              </a:rPr>
              <a:t>Butlletí</a:t>
            </a:r>
            <a:r>
              <a:rPr lang="es-ES" sz="1700" dirty="0">
                <a:solidFill>
                  <a:srgbClr val="009933"/>
                </a:solidFill>
                <a:latin typeface="Arial"/>
                <a:cs typeface="Arial"/>
              </a:rPr>
              <a:t> de la </a:t>
            </a:r>
            <a:r>
              <a:rPr lang="es-ES" sz="1700" dirty="0" smtClean="0">
                <a:solidFill>
                  <a:srgbClr val="009933"/>
                </a:solidFill>
                <a:latin typeface="Arial"/>
                <a:cs typeface="Arial"/>
              </a:rPr>
              <a:t>Facultat!</a:t>
            </a:r>
          </a:p>
          <a:p>
            <a:pPr defTabSz="456864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400" dirty="0">
              <a:solidFill>
                <a:srgbClr val="009933"/>
              </a:solidFill>
              <a:latin typeface="Arial"/>
              <a:cs typeface="Arial"/>
            </a:endParaRPr>
          </a:p>
          <a:p>
            <a:pPr defTabSz="456864" fontAlgn="auto">
              <a:spcBef>
                <a:spcPts val="0"/>
              </a:spcBef>
              <a:spcAft>
                <a:spcPts val="0"/>
              </a:spcAft>
              <a:defRPr/>
            </a:pPr>
            <a:endParaRPr lang="ca-ES" sz="400" dirty="0">
              <a:solidFill>
                <a:srgbClr val="009933"/>
              </a:solidFill>
              <a:latin typeface="Arial"/>
              <a:cs typeface="Arial"/>
            </a:endParaRPr>
          </a:p>
          <a:p>
            <a:pPr defTabSz="4568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Un </a:t>
            </a:r>
            <a:r>
              <a:rPr lang="es-E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butlletí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digital </a:t>
            </a:r>
            <a:r>
              <a:rPr lang="es-E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amb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la </a:t>
            </a:r>
            <a:r>
              <a:rPr lang="es-E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informació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que </a:t>
            </a:r>
            <a:r>
              <a:rPr lang="es-E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necessites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per </a:t>
            </a:r>
            <a:r>
              <a:rPr lang="es-E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connectar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es-E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amb</a:t>
            </a:r>
            <a:r>
              <a:rPr lang="es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la Universitat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4777994" y="5589240"/>
            <a:ext cx="4243235" cy="665034"/>
          </a:xfrm>
          <a:prstGeom prst="rect">
            <a:avLst/>
          </a:prstGeom>
          <a:noFill/>
        </p:spPr>
        <p:txBody>
          <a:bodyPr lIns="64242" tIns="32121" rIns="64242" bIns="32121">
            <a:spAutoFit/>
          </a:bodyPr>
          <a:lstStyle/>
          <a:p>
            <a:pPr defTabSz="4568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700" dirty="0" err="1" smtClean="0">
                <a:solidFill>
                  <a:srgbClr val="009933"/>
                </a:solidFill>
                <a:latin typeface="Arial"/>
                <a:cs typeface="Arial"/>
              </a:rPr>
              <a:t>Twitter</a:t>
            </a:r>
            <a:endParaRPr lang="ca-ES" sz="1700" dirty="0" smtClean="0">
              <a:solidFill>
                <a:srgbClr val="009933"/>
              </a:solidFill>
              <a:latin typeface="Arial"/>
              <a:cs typeface="Arial"/>
            </a:endParaRPr>
          </a:p>
          <a:p>
            <a:pPr defTabSz="4568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400" dirty="0">
                <a:solidFill>
                  <a:srgbClr val="009933"/>
                </a:solidFill>
                <a:latin typeface="Arial"/>
                <a:cs typeface="Arial"/>
              </a:rPr>
              <a:t/>
            </a:r>
            <a:br>
              <a:rPr lang="ca-ES" sz="400" dirty="0">
                <a:solidFill>
                  <a:srgbClr val="009933"/>
                </a:solidFill>
                <a:latin typeface="Arial"/>
                <a:cs typeface="Arial"/>
              </a:rPr>
            </a:br>
            <a:r>
              <a:rPr lang="ca-ES" sz="400" dirty="0">
                <a:solidFill>
                  <a:srgbClr val="009933"/>
                </a:solidFill>
                <a:latin typeface="Arial"/>
                <a:cs typeface="Arial"/>
              </a:rPr>
              <a:t> </a:t>
            </a:r>
          </a:p>
          <a:p>
            <a:pPr defTabSz="4568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@</a:t>
            </a:r>
            <a:r>
              <a:rPr lang="ca-E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Eco_Empresa_UAB</a:t>
            </a:r>
            <a:endParaRPr lang="ca-ES" sz="14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8" name="Imatge 7" descr="LOGOTIPO FEE UAB_redui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71219" y="198273"/>
            <a:ext cx="935883" cy="93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4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1" y="6100765"/>
            <a:ext cx="5027613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7" name="CuadroTexto 2"/>
          <p:cNvSpPr txBox="1">
            <a:spLocks noChangeArrowheads="1"/>
          </p:cNvSpPr>
          <p:nvPr/>
        </p:nvSpPr>
        <p:spPr bwMode="auto">
          <a:xfrm>
            <a:off x="398464" y="446089"/>
            <a:ext cx="3919537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154" tIns="32077" rIns="64154" bIns="32077">
            <a:spAutoFit/>
          </a:bodyPr>
          <a:lstStyle>
            <a:lvl1pPr defTabSz="45561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 defTabSz="455613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 defTabSz="455613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7025" indent="-227013" defTabSz="45561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4225" indent="-227013" defTabSz="45561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1425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68625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5825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3025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a-ES" altLang="es-ES" sz="2700" b="1">
                <a:solidFill>
                  <a:srgbClr val="009933"/>
                </a:solidFill>
                <a:latin typeface="Arial" pitchFamily="34" charset="0"/>
                <a:cs typeface="Arial" pitchFamily="34" charset="0"/>
              </a:rPr>
              <a:t>Descarrega’t les guies!</a:t>
            </a:r>
            <a:endParaRPr lang="ca-ES" altLang="es-ES" sz="2700" b="1">
              <a:solidFill>
                <a:srgbClr val="009933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3908" name="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241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9" name="CuadroTexto 2"/>
          <p:cNvSpPr txBox="1">
            <a:spLocks noChangeArrowheads="1"/>
          </p:cNvSpPr>
          <p:nvPr/>
        </p:nvSpPr>
        <p:spPr bwMode="auto">
          <a:xfrm>
            <a:off x="3457576" y="5564189"/>
            <a:ext cx="2130425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154" tIns="32077" rIns="64154" bIns="32077">
            <a:spAutoFit/>
          </a:bodyPr>
          <a:lstStyle>
            <a:lvl1pPr defTabSz="45561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 defTabSz="455613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 defTabSz="455613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7025" indent="-227013" defTabSz="45561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4225" indent="-227013" defTabSz="45561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1425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68625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5825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3025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a-ES" altLang="es-ES" sz="2700" b="1">
                <a:solidFill>
                  <a:srgbClr val="278505"/>
                </a:solidFill>
                <a:latin typeface="Arial" pitchFamily="34" charset="0"/>
                <a:cs typeface="Arial" pitchFamily="34" charset="0"/>
              </a:rPr>
              <a:t>Connecta’t! </a:t>
            </a:r>
            <a:endParaRPr lang="ca-ES" altLang="es-ES" sz="2700" b="1">
              <a:solidFill>
                <a:srgbClr val="278505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123910" name="Agrupa 51204"/>
          <p:cNvGrpSpPr>
            <a:grpSpLocks/>
          </p:cNvGrpSpPr>
          <p:nvPr/>
        </p:nvGrpSpPr>
        <p:grpSpPr bwMode="auto">
          <a:xfrm>
            <a:off x="6600826" y="4008440"/>
            <a:ext cx="1844675" cy="1843087"/>
            <a:chOff x="878774" y="2637039"/>
            <a:chExt cx="2731325" cy="2730605"/>
          </a:xfrm>
        </p:grpSpPr>
        <p:sp>
          <p:nvSpPr>
            <p:cNvPr id="18" name="Oval 17"/>
            <p:cNvSpPr/>
            <p:nvPr/>
          </p:nvSpPr>
          <p:spPr>
            <a:xfrm>
              <a:off x="878774" y="2686429"/>
              <a:ext cx="2731325" cy="2681215"/>
            </a:xfrm>
            <a:prstGeom prst="ellipse">
              <a:avLst/>
            </a:prstGeom>
            <a:solidFill>
              <a:srgbClr val="FF3B3B"/>
            </a:solidFill>
            <a:ln w="571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5553">
                <a:defRPr/>
              </a:pPr>
              <a:endParaRPr lang="es-ES" dirty="0">
                <a:solidFill>
                  <a:prstClr val="white"/>
                </a:solidFill>
              </a:endParaRPr>
            </a:p>
          </p:txBody>
        </p:sp>
        <p:grpSp>
          <p:nvGrpSpPr>
            <p:cNvPr id="123920" name="Agrupa 51203"/>
            <p:cNvGrpSpPr>
              <a:grpSpLocks/>
            </p:cNvGrpSpPr>
            <p:nvPr/>
          </p:nvGrpSpPr>
          <p:grpSpPr bwMode="auto">
            <a:xfrm>
              <a:off x="1017762" y="2637039"/>
              <a:ext cx="2453348" cy="1961530"/>
              <a:chOff x="1017762" y="2637039"/>
              <a:chExt cx="2453348" cy="1961530"/>
            </a:xfrm>
          </p:grpSpPr>
          <p:sp>
            <p:nvSpPr>
              <p:cNvPr id="123921" name="QuadreDeText 20"/>
              <p:cNvSpPr txBox="1">
                <a:spLocks noChangeArrowheads="1"/>
              </p:cNvSpPr>
              <p:nvPr/>
            </p:nvSpPr>
            <p:spPr bwMode="auto">
              <a:xfrm>
                <a:off x="1017762" y="3549809"/>
                <a:ext cx="2453348" cy="10487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55613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1363" indent="-284163" defTabSz="455613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1413" indent="-227013" defTabSz="455613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597025" indent="-227013" defTabSz="455613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4225" indent="-227013" defTabSz="455613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1425" indent="-227013" defTabSz="455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68625" indent="-227013" defTabSz="455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5825" indent="-227013" defTabSz="455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3025" indent="-227013" defTabSz="4556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ca-ES" altLang="es-ES" sz="2000">
                    <a:solidFill>
                      <a:srgbClr val="FFFFFF"/>
                    </a:solidFill>
                    <a:latin typeface="Arial" pitchFamily="34" charset="0"/>
                    <a:cs typeface="Arial" pitchFamily="34" charset="0"/>
                  </a:rPr>
                  <a:t>www.uab.cat/guies-pdf</a:t>
                </a:r>
                <a:endParaRPr lang="es-ES" altLang="es-ES" sz="200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123922" name="Imatge 4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0481" y="2637039"/>
                <a:ext cx="1207910" cy="120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23911" name="Agrupa 22"/>
          <p:cNvGrpSpPr>
            <a:grpSpLocks/>
          </p:cNvGrpSpPr>
          <p:nvPr/>
        </p:nvGrpSpPr>
        <p:grpSpPr bwMode="auto">
          <a:xfrm>
            <a:off x="5667377" y="269875"/>
            <a:ext cx="3108325" cy="515938"/>
            <a:chOff x="8073261" y="446025"/>
            <a:chExt cx="4172193" cy="693897"/>
          </a:xfrm>
        </p:grpSpPr>
        <p:pic>
          <p:nvPicPr>
            <p:cNvPr id="123917" name="Picture 2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3261" y="616553"/>
              <a:ext cx="2925653" cy="352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918" name="Imatge 2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5149" y="446025"/>
              <a:ext cx="980305" cy="693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" name="Picture 3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5413" y="1814513"/>
            <a:ext cx="2446337" cy="1624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89200" y="1292225"/>
            <a:ext cx="2416175" cy="1620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27127" y="3248025"/>
            <a:ext cx="2576513" cy="1689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>
            <a:hlinkClick r:id="rId13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390901" y="3084513"/>
            <a:ext cx="3053308" cy="2034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35"/>
          <a:stretch/>
        </p:blipFill>
        <p:spPr bwMode="auto">
          <a:xfrm>
            <a:off x="5088657" y="1183482"/>
            <a:ext cx="3024336" cy="19558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334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-7648" y="-34911"/>
            <a:ext cx="9179581" cy="2812750"/>
          </a:xfrm>
          <a:prstGeom prst="rect">
            <a:avLst/>
          </a:prstGeom>
          <a:solidFill>
            <a:srgbClr val="2093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242" tIns="32121" rIns="64242" bIns="32121"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39766" y="1269057"/>
            <a:ext cx="6237280" cy="1103291"/>
          </a:xfrm>
          <a:prstGeom prst="rect">
            <a:avLst/>
          </a:prstGeom>
          <a:noFill/>
        </p:spPr>
        <p:txBody>
          <a:bodyPr wrap="square" lIns="64242" tIns="32121" rIns="64242" bIns="32121" rtlCol="0">
            <a:spAutoFit/>
          </a:bodyPr>
          <a:lstStyle/>
          <a:p>
            <a:pPr>
              <a:lnSpc>
                <a:spcPct val="80000"/>
              </a:lnSpc>
            </a:pPr>
            <a:r>
              <a:rPr lang="hu-HU" sz="4200" b="1" dirty="0">
                <a:solidFill>
                  <a:prstClr val="white"/>
                </a:solidFill>
                <a:latin typeface="Arial"/>
                <a:cs typeface="Arial"/>
              </a:rPr>
              <a:t>Moltes gràcies, </a:t>
            </a:r>
            <a:br>
              <a:rPr lang="hu-HU" sz="4200" b="1" dirty="0">
                <a:solidFill>
                  <a:prstClr val="white"/>
                </a:solidFill>
                <a:latin typeface="Arial"/>
                <a:cs typeface="Arial"/>
              </a:rPr>
            </a:br>
            <a:r>
              <a:rPr lang="hu-HU" sz="4200" b="1" dirty="0">
                <a:solidFill>
                  <a:prstClr val="white"/>
                </a:solidFill>
                <a:latin typeface="Arial"/>
                <a:cs typeface="Arial"/>
              </a:rPr>
              <a:t>t’esperem</a:t>
            </a:r>
            <a:r>
              <a:rPr lang="ca-ES" sz="4200" b="1" dirty="0">
                <a:solidFill>
                  <a:prstClr val="white"/>
                </a:solidFill>
                <a:latin typeface="Arial"/>
                <a:cs typeface="Arial"/>
              </a:rPr>
              <a:t> a la UAB</a:t>
            </a:r>
            <a:r>
              <a:rPr lang="hu-HU" sz="4200" b="1" dirty="0">
                <a:solidFill>
                  <a:prstClr val="white"/>
                </a:solidFill>
                <a:latin typeface="Arial"/>
                <a:cs typeface="Arial"/>
              </a:rPr>
              <a:t>!</a:t>
            </a:r>
            <a:endParaRPr lang="es-ES" sz="4200" b="1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53113" y="484158"/>
            <a:ext cx="6223935" cy="281236"/>
          </a:xfrm>
          <a:prstGeom prst="rect">
            <a:avLst/>
          </a:prstGeom>
          <a:noFill/>
        </p:spPr>
        <p:txBody>
          <a:bodyPr wrap="square" lIns="64242" tIns="32121" rIns="64242" bIns="32121" rtlCol="0">
            <a:spAutoFit/>
          </a:bodyPr>
          <a:lstStyle/>
          <a:p>
            <a:r>
              <a:rPr lang="es-ES" sz="1400" dirty="0" err="1">
                <a:solidFill>
                  <a:prstClr val="white"/>
                </a:solidFill>
                <a:latin typeface="Arial"/>
                <a:cs typeface="Arial"/>
              </a:rPr>
              <a:t>www.uab.cat</a:t>
            </a:r>
            <a:endParaRPr lang="es-ES" sz="14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5" y="1088038"/>
            <a:ext cx="705531" cy="17854"/>
          </a:xfrm>
          <a:prstGeom prst="rect">
            <a:avLst/>
          </a:prstGeom>
        </p:spPr>
      </p:pic>
      <p:grpSp>
        <p:nvGrpSpPr>
          <p:cNvPr id="9" name="Agrupa 8"/>
          <p:cNvGrpSpPr/>
          <p:nvPr/>
        </p:nvGrpSpPr>
        <p:grpSpPr>
          <a:xfrm>
            <a:off x="5517974" y="382073"/>
            <a:ext cx="3542824" cy="291841"/>
            <a:chOff x="376689" y="3476846"/>
            <a:chExt cx="7064337" cy="582187"/>
          </a:xfrm>
        </p:grpSpPr>
        <p:pic>
          <p:nvPicPr>
            <p:cNvPr id="10" name="Imatge 9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3965" b="23573"/>
            <a:stretch/>
          </p:blipFill>
          <p:spPr>
            <a:xfrm>
              <a:off x="376689" y="3476846"/>
              <a:ext cx="4932040" cy="582187"/>
            </a:xfrm>
            <a:prstGeom prst="rect">
              <a:avLst/>
            </a:prstGeom>
          </p:spPr>
        </p:pic>
        <p:pic>
          <p:nvPicPr>
            <p:cNvPr id="15" name="Imatge 1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7445" y="3476846"/>
              <a:ext cx="2473581" cy="582187"/>
            </a:xfrm>
            <a:prstGeom prst="rect">
              <a:avLst/>
            </a:prstGeom>
          </p:spPr>
        </p:pic>
      </p:grpSp>
      <p:pic>
        <p:nvPicPr>
          <p:cNvPr id="2" name="Imatg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66036"/>
            <a:ext cx="9176703" cy="409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341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ítulo 1"/>
          <p:cNvSpPr>
            <a:spLocks noGrp="1"/>
          </p:cNvSpPr>
          <p:nvPr>
            <p:ph type="ctrTitle"/>
          </p:nvPr>
        </p:nvSpPr>
        <p:spPr>
          <a:xfrm>
            <a:off x="685800" y="2130489"/>
            <a:ext cx="7772400" cy="1470025"/>
          </a:xfrm>
        </p:spPr>
        <p:txBody>
          <a:bodyPr/>
          <a:lstStyle/>
          <a:p>
            <a:pPr eaLnBrk="1" hangingPunct="1"/>
            <a:endParaRPr lang="ca-ES" altLang="ca-ES" dirty="0" smtClean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defTabSz="452329">
              <a:defRPr/>
            </a:pPr>
            <a:endParaRPr lang="es-ES" dirty="0"/>
          </a:p>
        </p:txBody>
      </p:sp>
      <p:pic>
        <p:nvPicPr>
          <p:cNvPr id="34820" name="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24"/>
            <a:ext cx="9150350" cy="2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CuadroTexto 4"/>
          <p:cNvSpPr txBox="1">
            <a:spLocks noChangeArrowheads="1"/>
          </p:cNvSpPr>
          <p:nvPr/>
        </p:nvSpPr>
        <p:spPr bwMode="auto">
          <a:xfrm>
            <a:off x="671514" y="950773"/>
            <a:ext cx="6564782" cy="132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3595" tIns="31797" rIns="63595" bIns="31797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3615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ca-ES" altLang="ca-ES" sz="41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Facultat </a:t>
            </a:r>
            <a:r>
              <a:rPr lang="ca-ES" altLang="ca-ES" sz="41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d’Economia </a:t>
            </a:r>
            <a:endParaRPr lang="ca-ES" altLang="ca-ES" sz="4100" b="1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defTabSz="453615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ca-ES" altLang="ca-ES" sz="41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i Empresa</a:t>
            </a:r>
            <a:endParaRPr lang="es-ES" altLang="ca-ES" sz="41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4822" name="Agrupa 13"/>
          <p:cNvGrpSpPr>
            <a:grpSpLocks/>
          </p:cNvGrpSpPr>
          <p:nvPr/>
        </p:nvGrpSpPr>
        <p:grpSpPr bwMode="auto">
          <a:xfrm>
            <a:off x="5259389" y="382588"/>
            <a:ext cx="3541712" cy="292100"/>
            <a:chOff x="376689" y="3476846"/>
            <a:chExt cx="7064337" cy="582187"/>
          </a:xfrm>
        </p:grpSpPr>
        <p:pic>
          <p:nvPicPr>
            <p:cNvPr id="34824" name="Imatg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3965" b="23573"/>
            <a:stretch>
              <a:fillRect/>
            </a:stretch>
          </p:blipFill>
          <p:spPr bwMode="auto">
            <a:xfrm>
              <a:off x="376689" y="3476846"/>
              <a:ext cx="4932040" cy="582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5" name="Imatge 1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7445" y="3476846"/>
              <a:ext cx="2473581" cy="582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823" name="Imat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03526"/>
            <a:ext cx="9144000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tge 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23" y="2803527"/>
            <a:ext cx="9144000" cy="4054474"/>
          </a:xfrm>
          <a:prstGeom prst="rect">
            <a:avLst/>
          </a:prstGeom>
        </p:spPr>
      </p:pic>
      <p:pic>
        <p:nvPicPr>
          <p:cNvPr id="11" name="Imatge 10" descr="LOGOTIPO FEE UAB_reduit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88224" y="908720"/>
            <a:ext cx="1415348" cy="141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59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Resultado de imagen de FACULTAT ECONOMIA I EMPRESA UAB SABADELL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9" t="1632" b="9533"/>
          <a:stretch/>
        </p:blipFill>
        <p:spPr bwMode="auto">
          <a:xfrm>
            <a:off x="4355976" y="0"/>
            <a:ext cx="4788024" cy="112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0" name="CuadroTexto 9"/>
          <p:cNvSpPr txBox="1">
            <a:spLocks noChangeArrowheads="1"/>
          </p:cNvSpPr>
          <p:nvPr/>
        </p:nvSpPr>
        <p:spPr bwMode="auto">
          <a:xfrm>
            <a:off x="686236" y="5085184"/>
            <a:ext cx="8145126" cy="341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10" tIns="32105" rIns="64210" bIns="32105">
            <a:spAutoFit/>
          </a:bodyPr>
          <a:lstStyle/>
          <a:p>
            <a:r>
              <a:rPr lang="ca-ES" dirty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3a universitat espanyola en Economia i Empresa </a:t>
            </a:r>
            <a:r>
              <a:rPr lang="ca-E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(rànquing US </a:t>
            </a:r>
            <a:r>
              <a:rPr lang="ca-ES" sz="160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News</a:t>
            </a:r>
            <a:r>
              <a:rPr lang="ca-E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 </a:t>
            </a:r>
            <a:r>
              <a:rPr lang="ca-E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2018)</a:t>
            </a:r>
            <a:endParaRPr lang="ca-ES" sz="1600" dirty="0">
              <a:solidFill>
                <a:schemeClr val="tx1">
                  <a:lumMod val="65000"/>
                  <a:lumOff val="35000"/>
                </a:schemeClr>
              </a:solidFill>
              <a:cs typeface="Arial" charset="0"/>
            </a:endParaRPr>
          </a:p>
        </p:txBody>
      </p:sp>
      <p:sp>
        <p:nvSpPr>
          <p:cNvPr id="11" name="QuadreDeText 10"/>
          <p:cNvSpPr txBox="1"/>
          <p:nvPr/>
        </p:nvSpPr>
        <p:spPr>
          <a:xfrm>
            <a:off x="323535" y="404664"/>
            <a:ext cx="5400599" cy="1323338"/>
          </a:xfrm>
          <a:prstGeom prst="rect">
            <a:avLst/>
          </a:prstGeom>
          <a:noFill/>
        </p:spPr>
        <p:txBody>
          <a:bodyPr wrap="square" lIns="91338" tIns="45670" rIns="91338" bIns="45670" rtlCol="0">
            <a:spAutoFit/>
          </a:bodyPr>
          <a:lstStyle/>
          <a:p>
            <a:r>
              <a:rPr lang="ca-ES" sz="4000" b="1" dirty="0">
                <a:solidFill>
                  <a:srgbClr val="258B27"/>
                </a:solidFill>
              </a:rPr>
              <a:t>6 raons per </a:t>
            </a:r>
            <a:r>
              <a:rPr lang="ca-ES" sz="4000" b="1" dirty="0" smtClean="0">
                <a:solidFill>
                  <a:srgbClr val="258B27"/>
                </a:solidFill>
              </a:rPr>
              <a:t>triar </a:t>
            </a:r>
            <a:r>
              <a:rPr lang="ca-ES" sz="4000" b="1" dirty="0" smtClean="0">
                <a:solidFill>
                  <a:srgbClr val="7C0E11"/>
                </a:solidFill>
              </a:rPr>
              <a:t>Economia i Empresa </a:t>
            </a:r>
            <a:endParaRPr lang="es-ES" sz="4000" b="1" dirty="0">
              <a:solidFill>
                <a:srgbClr val="7C0E11"/>
              </a:solidFill>
            </a:endParaRPr>
          </a:p>
        </p:txBody>
      </p:sp>
      <p:pic>
        <p:nvPicPr>
          <p:cNvPr id="13" name="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9" t="3119" r="82440" b="93761"/>
          <a:stretch/>
        </p:blipFill>
        <p:spPr>
          <a:xfrm>
            <a:off x="558537" y="2351080"/>
            <a:ext cx="1184249" cy="213825"/>
          </a:xfrm>
          <a:prstGeom prst="rect">
            <a:avLst/>
          </a:prstGeom>
        </p:spPr>
      </p:pic>
      <p:pic>
        <p:nvPicPr>
          <p:cNvPr id="21" name="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9" t="3119" r="82440" b="93761"/>
          <a:stretch/>
        </p:blipFill>
        <p:spPr>
          <a:xfrm>
            <a:off x="565730" y="3143168"/>
            <a:ext cx="1184249" cy="213825"/>
          </a:xfrm>
          <a:prstGeom prst="rect">
            <a:avLst/>
          </a:prstGeom>
        </p:spPr>
      </p:pic>
      <p:pic>
        <p:nvPicPr>
          <p:cNvPr id="24" name="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9" t="3119" r="82440" b="93761"/>
          <a:stretch/>
        </p:blipFill>
        <p:spPr>
          <a:xfrm>
            <a:off x="408068" y="188641"/>
            <a:ext cx="1184249" cy="213825"/>
          </a:xfrm>
          <a:prstGeom prst="rect">
            <a:avLst/>
          </a:prstGeom>
        </p:spPr>
      </p:pic>
      <p:pic>
        <p:nvPicPr>
          <p:cNvPr id="25" name="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9" t="3119" r="82440" b="93761"/>
          <a:stretch/>
        </p:blipFill>
        <p:spPr>
          <a:xfrm>
            <a:off x="565730" y="1631000"/>
            <a:ext cx="1184249" cy="213825"/>
          </a:xfrm>
          <a:prstGeom prst="rect">
            <a:avLst/>
          </a:prstGeom>
        </p:spPr>
      </p:pic>
      <p:sp>
        <p:nvSpPr>
          <p:cNvPr id="29" name="CuadroTexto 13"/>
          <p:cNvSpPr txBox="1"/>
          <p:nvPr/>
        </p:nvSpPr>
        <p:spPr>
          <a:xfrm>
            <a:off x="6648144" y="6503864"/>
            <a:ext cx="2258462" cy="341836"/>
          </a:xfrm>
          <a:prstGeom prst="rect">
            <a:avLst/>
          </a:prstGeom>
          <a:noFill/>
        </p:spPr>
        <p:txBody>
          <a:bodyPr wrap="none" lIns="64210" tIns="32105" rIns="64210" bIns="32105" rtlCol="0">
            <a:spAutoFit/>
          </a:bodyPr>
          <a:lstStyle/>
          <a:p>
            <a:pPr algn="r"/>
            <a:r>
              <a:rPr lang="ca-ES" dirty="0">
                <a:solidFill>
                  <a:srgbClr val="80C186"/>
                </a:solidFill>
                <a:latin typeface="Arial"/>
                <a:cs typeface="Arial"/>
              </a:rPr>
              <a:t>Economia i Empresa</a:t>
            </a:r>
            <a:endParaRPr lang="es-ES" dirty="0">
              <a:solidFill>
                <a:srgbClr val="80C186"/>
              </a:solidFill>
              <a:latin typeface="Arial"/>
              <a:cs typeface="Arial"/>
            </a:endParaRPr>
          </a:p>
        </p:txBody>
      </p:sp>
      <p:sp>
        <p:nvSpPr>
          <p:cNvPr id="18" name="CuadroTexto 9"/>
          <p:cNvSpPr txBox="1">
            <a:spLocks noChangeArrowheads="1"/>
          </p:cNvSpPr>
          <p:nvPr/>
        </p:nvSpPr>
        <p:spPr bwMode="auto">
          <a:xfrm>
            <a:off x="646514" y="1916832"/>
            <a:ext cx="8389982" cy="341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10" tIns="32105" rIns="64210" bIns="32105">
            <a:spAutoFit/>
          </a:bodyPr>
          <a:lstStyle/>
          <a:p>
            <a:r>
              <a:rPr lang="pt-BR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Tots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 </a:t>
            </a:r>
            <a:r>
              <a:rPr lang="pt-BR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els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 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GRAUS ACREDITATS per </a:t>
            </a:r>
            <a:r>
              <a:rPr lang="pt-BR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l’AQU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 </a:t>
            </a:r>
            <a:r>
              <a:rPr lang="pt-B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(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ADE/ECO </a:t>
            </a:r>
            <a:r>
              <a:rPr lang="pt-BR" sz="1600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amb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 </a:t>
            </a:r>
            <a:r>
              <a:rPr lang="pt-BR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excel·lència</a:t>
            </a:r>
            <a:r>
              <a:rPr lang="pt-B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 internacional)</a:t>
            </a:r>
            <a:endParaRPr lang="ca-ES" sz="1600" dirty="0">
              <a:solidFill>
                <a:schemeClr val="tx1">
                  <a:lumMod val="65000"/>
                  <a:lumOff val="35000"/>
                </a:schemeClr>
              </a:solidFill>
              <a:cs typeface="Arial" charset="0"/>
            </a:endParaRPr>
          </a:p>
        </p:txBody>
      </p:sp>
      <p:sp>
        <p:nvSpPr>
          <p:cNvPr id="19" name="CuadroTexto 9"/>
          <p:cNvSpPr txBox="1">
            <a:spLocks noChangeArrowheads="1"/>
          </p:cNvSpPr>
          <p:nvPr/>
        </p:nvSpPr>
        <p:spPr bwMode="auto">
          <a:xfrm>
            <a:off x="611561" y="2708920"/>
            <a:ext cx="7107046" cy="341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10" tIns="32105" rIns="64210" bIns="32105">
            <a:spAutoFit/>
          </a:bodyPr>
          <a:lstStyle/>
          <a:p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MOBILITAT INTERNACIONAL (131 </a:t>
            </a:r>
            <a:r>
              <a:rPr lang="es-E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Convenis</a:t>
            </a: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 </a:t>
            </a:r>
            <a:r>
              <a:rPr lang="es-E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curs</a:t>
            </a:r>
            <a:r>
              <a:rPr lang="es-E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 2017/18)</a:t>
            </a:r>
            <a:endParaRPr lang="es-ES" dirty="0">
              <a:solidFill>
                <a:schemeClr val="tx1">
                  <a:lumMod val="65000"/>
                  <a:lumOff val="35000"/>
                </a:schemeClr>
              </a:solidFill>
              <a:cs typeface="Arial" charset="0"/>
            </a:endParaRPr>
          </a:p>
        </p:txBody>
      </p:sp>
      <p:pic>
        <p:nvPicPr>
          <p:cNvPr id="22" name="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9" t="3119" r="82440" b="93761"/>
          <a:stretch/>
        </p:blipFill>
        <p:spPr>
          <a:xfrm>
            <a:off x="578729" y="3935257"/>
            <a:ext cx="1184249" cy="213825"/>
          </a:xfrm>
          <a:prstGeom prst="rect">
            <a:avLst/>
          </a:prstGeom>
        </p:spPr>
      </p:pic>
      <p:sp>
        <p:nvSpPr>
          <p:cNvPr id="23" name="CuadroTexto 9"/>
          <p:cNvSpPr txBox="1">
            <a:spLocks noChangeArrowheads="1"/>
          </p:cNvSpPr>
          <p:nvPr/>
        </p:nvSpPr>
        <p:spPr bwMode="auto">
          <a:xfrm>
            <a:off x="611561" y="3501008"/>
            <a:ext cx="3733289" cy="341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10" tIns="32105" rIns="64210" bIns="32105">
            <a:spAutoFit/>
          </a:bodyPr>
          <a:lstStyle/>
          <a:p>
            <a:r>
              <a:rPr lang="ca-E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2 GRAUS </a:t>
            </a:r>
            <a:r>
              <a:rPr lang="ca-ES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integrament</a:t>
            </a:r>
            <a:r>
              <a:rPr lang="ca-E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 en </a:t>
            </a:r>
            <a:r>
              <a:rPr lang="ca-ES" dirty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ANGLÈS</a:t>
            </a:r>
          </a:p>
        </p:txBody>
      </p:sp>
      <p:pic>
        <p:nvPicPr>
          <p:cNvPr id="31" name="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9" t="3119" r="82440" b="93761"/>
          <a:stretch/>
        </p:blipFill>
        <p:spPr>
          <a:xfrm>
            <a:off x="611561" y="4727343"/>
            <a:ext cx="1184249" cy="213825"/>
          </a:xfrm>
          <a:prstGeom prst="rect">
            <a:avLst/>
          </a:prstGeom>
        </p:spPr>
      </p:pic>
      <p:sp>
        <p:nvSpPr>
          <p:cNvPr id="32" name="CuadroTexto 9"/>
          <p:cNvSpPr txBox="1">
            <a:spLocks noChangeArrowheads="1"/>
          </p:cNvSpPr>
          <p:nvPr/>
        </p:nvSpPr>
        <p:spPr bwMode="auto">
          <a:xfrm>
            <a:off x="646514" y="4293096"/>
            <a:ext cx="7426480" cy="341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10" tIns="32105" rIns="64210" bIns="32105">
            <a:spAutoFit/>
          </a:bodyPr>
          <a:lstStyle/>
          <a:p>
            <a:r>
              <a:rPr lang="ca-ES" dirty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PRÀCTIQUES </a:t>
            </a:r>
            <a:r>
              <a:rPr lang="ca-E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curriculars a tots els graus i foment de l’OCUPABILITAT</a:t>
            </a:r>
            <a:endParaRPr lang="ca-ES" dirty="0">
              <a:solidFill>
                <a:schemeClr val="tx1">
                  <a:lumMod val="65000"/>
                  <a:lumOff val="35000"/>
                </a:schemeClr>
              </a:solidFill>
              <a:cs typeface="Arial" charset="0"/>
            </a:endParaRPr>
          </a:p>
        </p:txBody>
      </p:sp>
      <p:pic>
        <p:nvPicPr>
          <p:cNvPr id="33" name="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9" t="3119" r="82440" b="93761"/>
          <a:stretch/>
        </p:blipFill>
        <p:spPr>
          <a:xfrm>
            <a:off x="611561" y="5519431"/>
            <a:ext cx="1184249" cy="213825"/>
          </a:xfrm>
          <a:prstGeom prst="rect">
            <a:avLst/>
          </a:prstGeom>
        </p:spPr>
      </p:pic>
      <p:sp>
        <p:nvSpPr>
          <p:cNvPr id="34" name="CuadroTexto 9"/>
          <p:cNvSpPr txBox="1">
            <a:spLocks noChangeArrowheads="1"/>
          </p:cNvSpPr>
          <p:nvPr/>
        </p:nvSpPr>
        <p:spPr bwMode="auto">
          <a:xfrm>
            <a:off x="632711" y="5838785"/>
            <a:ext cx="7323666" cy="341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10" tIns="32105" rIns="64210" bIns="32105">
            <a:spAutoFit/>
          </a:bodyPr>
          <a:lstStyle/>
          <a:p>
            <a:r>
              <a:rPr lang="ca-ES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RECERCA: 3a </a:t>
            </a:r>
            <a:r>
              <a:rPr lang="ca-ES" dirty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universitat espanyola </a:t>
            </a:r>
            <a:r>
              <a:rPr lang="ca-ES" sz="1700" dirty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(rànquing U de Tilburg </a:t>
            </a:r>
            <a:r>
              <a:rPr lang="ca-ES" sz="17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2012-16)</a:t>
            </a:r>
            <a:endParaRPr lang="ca-ES" sz="1700" dirty="0">
              <a:solidFill>
                <a:schemeClr val="tx1">
                  <a:lumMod val="65000"/>
                  <a:lumOff val="35000"/>
                </a:schemeClr>
              </a:solidFill>
              <a:cs typeface="Arial" charset="0"/>
            </a:endParaRPr>
          </a:p>
        </p:txBody>
      </p:sp>
      <p:pic>
        <p:nvPicPr>
          <p:cNvPr id="20" name="Imatge 19" descr="LOGOTIPO FEE UAB_redui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1134654"/>
            <a:ext cx="601819" cy="60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02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2592148" y="2700919"/>
            <a:ext cx="4047559" cy="2096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10" tIns="32105" rIns="64210" bIns="32105">
            <a:spAutoFit/>
          </a:bodyPr>
          <a:lstStyle/>
          <a:p>
            <a:pPr algn="ctr" defTabSz="455945">
              <a:lnSpc>
                <a:spcPct val="150000"/>
              </a:lnSpc>
            </a:pPr>
            <a:r>
              <a:rPr lang="ca-ES" sz="4400" b="1" dirty="0">
                <a:solidFill>
                  <a:srgbClr val="258B27"/>
                </a:solidFill>
                <a:latin typeface="Arial Black" panose="020B0A04020102020204" pitchFamily="34" charset="0"/>
                <a:cs typeface="Arial" charset="0"/>
              </a:rPr>
              <a:t>QUINS </a:t>
            </a:r>
            <a:r>
              <a:rPr lang="ca-ES" sz="4400" b="1" dirty="0">
                <a:solidFill>
                  <a:srgbClr val="258B27"/>
                </a:solidFill>
                <a:latin typeface="Arial" charset="0"/>
                <a:cs typeface="Arial" charset="0"/>
              </a:rPr>
              <a:t>graus </a:t>
            </a:r>
          </a:p>
          <a:p>
            <a:pPr algn="ctr" defTabSz="455945">
              <a:lnSpc>
                <a:spcPct val="150000"/>
              </a:lnSpc>
            </a:pPr>
            <a:r>
              <a:rPr lang="ca-ES" sz="4400" b="1" dirty="0">
                <a:solidFill>
                  <a:srgbClr val="258B27"/>
                </a:solidFill>
                <a:latin typeface="Arial" charset="0"/>
                <a:cs typeface="Arial" charset="0"/>
              </a:rPr>
              <a:t>puc estudiar?</a:t>
            </a:r>
          </a:p>
        </p:txBody>
      </p:sp>
      <p:grpSp>
        <p:nvGrpSpPr>
          <p:cNvPr id="2" name="Agrupa 1"/>
          <p:cNvGrpSpPr/>
          <p:nvPr/>
        </p:nvGrpSpPr>
        <p:grpSpPr>
          <a:xfrm>
            <a:off x="-5670" y="0"/>
            <a:ext cx="9149679" cy="1392802"/>
            <a:chOff x="-5679" y="0"/>
            <a:chExt cx="9149679" cy="1392802"/>
          </a:xfrm>
        </p:grpSpPr>
        <p:pic>
          <p:nvPicPr>
            <p:cNvPr id="2050" name="Picture 2" descr="Resultado de imagen de facultat economia i empresa uab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679" y="0"/>
              <a:ext cx="2417440" cy="135981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16 Imagen" descr="tres,71.png"/>
            <p:cNvPicPr preferRelativeResize="0">
              <a:picLocks/>
            </p:cNvPicPr>
            <p:nvPr/>
          </p:nvPicPr>
          <p:blipFill rotWithShape="1">
            <a:blip r:embed="rId3" cstate="print"/>
            <a:srcRect t="-1059" b="1059"/>
            <a:stretch/>
          </p:blipFill>
          <p:spPr>
            <a:xfrm>
              <a:off x="4491452" y="32992"/>
              <a:ext cx="2475139" cy="135981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Imagen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79" b="66352"/>
            <a:stretch/>
          </p:blipFill>
          <p:spPr bwMode="auto">
            <a:xfrm>
              <a:off x="6818255" y="0"/>
              <a:ext cx="2325745" cy="13928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Imagen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822" r="66851" b="34355"/>
            <a:stretch/>
          </p:blipFill>
          <p:spPr bwMode="auto">
            <a:xfrm>
              <a:off x="2283314" y="0"/>
              <a:ext cx="2315681" cy="135981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CuadroTexto 13"/>
          <p:cNvSpPr txBox="1"/>
          <p:nvPr/>
        </p:nvSpPr>
        <p:spPr>
          <a:xfrm>
            <a:off x="6648144" y="6381331"/>
            <a:ext cx="2258462" cy="341836"/>
          </a:xfrm>
          <a:prstGeom prst="rect">
            <a:avLst/>
          </a:prstGeom>
          <a:noFill/>
        </p:spPr>
        <p:txBody>
          <a:bodyPr wrap="none" lIns="64210" tIns="32105" rIns="64210" bIns="32105" rtlCol="0">
            <a:spAutoFit/>
          </a:bodyPr>
          <a:lstStyle/>
          <a:p>
            <a:pPr algn="r"/>
            <a:r>
              <a:rPr lang="ca-ES" dirty="0">
                <a:solidFill>
                  <a:srgbClr val="80C186"/>
                </a:solidFill>
                <a:latin typeface="Arial"/>
                <a:cs typeface="Arial"/>
              </a:rPr>
              <a:t>Economia i Empresa</a:t>
            </a:r>
            <a:endParaRPr lang="es-ES" dirty="0">
              <a:solidFill>
                <a:srgbClr val="80C186"/>
              </a:solidFill>
              <a:latin typeface="Arial"/>
              <a:cs typeface="Arial"/>
            </a:endParaRPr>
          </a:p>
        </p:txBody>
      </p:sp>
      <p:cxnSp>
        <p:nvCxnSpPr>
          <p:cNvPr id="12" name="Connector recte 11"/>
          <p:cNvCxnSpPr/>
          <p:nvPr/>
        </p:nvCxnSpPr>
        <p:spPr>
          <a:xfrm>
            <a:off x="2809762" y="1973197"/>
            <a:ext cx="3672000" cy="0"/>
          </a:xfrm>
          <a:prstGeom prst="line">
            <a:avLst/>
          </a:prstGeom>
          <a:ln w="19050">
            <a:solidFill>
              <a:srgbClr val="258B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recte 12"/>
          <p:cNvCxnSpPr/>
          <p:nvPr/>
        </p:nvCxnSpPr>
        <p:spPr>
          <a:xfrm>
            <a:off x="2779927" y="5661248"/>
            <a:ext cx="3672000" cy="0"/>
          </a:xfrm>
          <a:prstGeom prst="line">
            <a:avLst/>
          </a:prstGeom>
          <a:ln w="19050">
            <a:solidFill>
              <a:srgbClr val="258B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033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Resultado de imagen de FACULTAT ECONOMIA I EMPRESA UAB SABADELL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9" t="1632" b="9533"/>
          <a:stretch/>
        </p:blipFill>
        <p:spPr bwMode="auto">
          <a:xfrm>
            <a:off x="4355976" y="0"/>
            <a:ext cx="4788024" cy="112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0" name="CuadroTexto 9"/>
          <p:cNvSpPr txBox="1">
            <a:spLocks noChangeArrowheads="1"/>
          </p:cNvSpPr>
          <p:nvPr/>
        </p:nvSpPr>
        <p:spPr bwMode="auto">
          <a:xfrm>
            <a:off x="539553" y="1349504"/>
            <a:ext cx="4248472" cy="341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10" tIns="32105" rIns="64210" bIns="32105">
            <a:spAutoFit/>
          </a:bodyPr>
          <a:lstStyle/>
          <a:p>
            <a:r>
              <a:rPr lang="ca-ES" b="1" dirty="0">
                <a:solidFill>
                  <a:srgbClr val="7030A0"/>
                </a:solidFill>
                <a:cs typeface="Arial" charset="0"/>
                <a:hlinkClick r:id="rId4"/>
              </a:rPr>
              <a:t>Administració i Direcció d’Empreses</a:t>
            </a:r>
            <a:endParaRPr lang="ca-ES" b="1" dirty="0">
              <a:solidFill>
                <a:srgbClr val="7030A0"/>
              </a:solidFill>
              <a:cs typeface="Arial" charset="0"/>
            </a:endParaRPr>
          </a:p>
        </p:txBody>
      </p:sp>
      <p:sp>
        <p:nvSpPr>
          <p:cNvPr id="29701" name="CuadroTexto 11"/>
          <p:cNvSpPr txBox="1">
            <a:spLocks noChangeArrowheads="1"/>
          </p:cNvSpPr>
          <p:nvPr/>
        </p:nvSpPr>
        <p:spPr bwMode="auto">
          <a:xfrm>
            <a:off x="4813118" y="1353160"/>
            <a:ext cx="1232540" cy="341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10" tIns="32105" rIns="64210" bIns="32105">
            <a:spAutoFit/>
          </a:bodyPr>
          <a:lstStyle/>
          <a:p>
            <a:r>
              <a:rPr lang="ca-ES" b="1" dirty="0" smtClean="0">
                <a:solidFill>
                  <a:schemeClr val="accent2">
                    <a:lumMod val="75000"/>
                  </a:schemeClr>
                </a:solidFill>
                <a:cs typeface="Arial" charset="0"/>
                <a:hlinkClick r:id="rId5"/>
              </a:rPr>
              <a:t>Economia</a:t>
            </a:r>
            <a:endParaRPr lang="ca-ES" b="1" dirty="0">
              <a:solidFill>
                <a:schemeClr val="accent2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539553" y="1687601"/>
            <a:ext cx="3966382" cy="341836"/>
          </a:xfrm>
          <a:prstGeom prst="rect">
            <a:avLst/>
          </a:prstGeom>
          <a:noFill/>
        </p:spPr>
        <p:txBody>
          <a:bodyPr lIns="64210" tIns="32105" rIns="64210" bIns="32105">
            <a:spAutoFit/>
          </a:bodyPr>
          <a:lstStyle/>
          <a:p>
            <a:pPr defTabSz="45664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240 ECTS  4 </a:t>
            </a:r>
            <a:r>
              <a:rPr lang="ca-E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anys</a:t>
            </a:r>
            <a:endParaRPr lang="ca-ES" sz="12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1" name="QuadreDeText 10"/>
          <p:cNvSpPr txBox="1"/>
          <p:nvPr/>
        </p:nvSpPr>
        <p:spPr>
          <a:xfrm>
            <a:off x="323534" y="269984"/>
            <a:ext cx="5400599" cy="584775"/>
          </a:xfrm>
          <a:prstGeom prst="rect">
            <a:avLst/>
          </a:prstGeom>
          <a:noFill/>
        </p:spPr>
        <p:txBody>
          <a:bodyPr wrap="square" lIns="91338" tIns="45670" rIns="91338" bIns="45670" rtlCol="0">
            <a:spAutoFit/>
          </a:bodyPr>
          <a:lstStyle/>
          <a:p>
            <a:r>
              <a:rPr lang="ca-ES" sz="3200" b="1" dirty="0">
                <a:solidFill>
                  <a:srgbClr val="258B27"/>
                </a:solidFill>
              </a:rPr>
              <a:t>2 campus</a:t>
            </a:r>
            <a:endParaRPr lang="es-ES" sz="3200" b="1" dirty="0">
              <a:solidFill>
                <a:srgbClr val="258B27"/>
              </a:solidFill>
            </a:endParaRPr>
          </a:p>
        </p:txBody>
      </p:sp>
      <p:pic>
        <p:nvPicPr>
          <p:cNvPr id="13" name="2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9" t="3119" r="82440" b="93761"/>
          <a:stretch/>
        </p:blipFill>
        <p:spPr>
          <a:xfrm>
            <a:off x="618005" y="1972067"/>
            <a:ext cx="1184249" cy="213825"/>
          </a:xfrm>
          <a:prstGeom prst="rect">
            <a:avLst/>
          </a:prstGeom>
        </p:spPr>
      </p:pic>
      <p:sp>
        <p:nvSpPr>
          <p:cNvPr id="16" name="CuadroTexto 9"/>
          <p:cNvSpPr txBox="1">
            <a:spLocks noChangeArrowheads="1"/>
          </p:cNvSpPr>
          <p:nvPr/>
        </p:nvSpPr>
        <p:spPr bwMode="auto">
          <a:xfrm>
            <a:off x="527017" y="2174676"/>
            <a:ext cx="4207714" cy="618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10" tIns="32105" rIns="64210" bIns="32105">
            <a:spAutoFit/>
          </a:bodyPr>
          <a:lstStyle/>
          <a:p>
            <a:r>
              <a:rPr lang="ca-ES" b="1" dirty="0">
                <a:solidFill>
                  <a:srgbClr val="7030A0"/>
                </a:solidFill>
                <a:cs typeface="Arial" charset="0"/>
                <a:hlinkClick r:id="rId7"/>
              </a:rPr>
              <a:t>Administració i Direcció d’Empreses </a:t>
            </a:r>
          </a:p>
          <a:p>
            <a:r>
              <a:rPr lang="ca-ES" b="1" dirty="0">
                <a:solidFill>
                  <a:srgbClr val="7030A0"/>
                </a:solidFill>
                <a:cs typeface="Arial" charset="0"/>
                <a:hlinkClick r:id="rId7"/>
              </a:rPr>
              <a:t>en anglès</a:t>
            </a:r>
            <a:endParaRPr lang="ca-ES" b="1" dirty="0">
              <a:solidFill>
                <a:srgbClr val="7030A0"/>
              </a:solidFill>
              <a:cs typeface="Arial" charset="0"/>
            </a:endParaRPr>
          </a:p>
        </p:txBody>
      </p:sp>
      <p:pic>
        <p:nvPicPr>
          <p:cNvPr id="21" name="2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9" t="3119" r="82440" b="93761"/>
          <a:stretch/>
        </p:blipFill>
        <p:spPr>
          <a:xfrm>
            <a:off x="5004048" y="2038696"/>
            <a:ext cx="1184249" cy="213825"/>
          </a:xfrm>
          <a:prstGeom prst="rect">
            <a:avLst/>
          </a:prstGeom>
        </p:spPr>
      </p:pic>
      <p:sp>
        <p:nvSpPr>
          <p:cNvPr id="27" name="CuadroTexto 9"/>
          <p:cNvSpPr txBox="1">
            <a:spLocks noChangeArrowheads="1"/>
          </p:cNvSpPr>
          <p:nvPr/>
        </p:nvSpPr>
        <p:spPr bwMode="auto">
          <a:xfrm>
            <a:off x="4813118" y="2185892"/>
            <a:ext cx="4104456" cy="341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10" tIns="32105" rIns="64210" bIns="32105">
            <a:spAutoFit/>
          </a:bodyPr>
          <a:lstStyle/>
          <a:p>
            <a:r>
              <a:rPr lang="ca-ES" b="1" dirty="0" smtClean="0">
                <a:solidFill>
                  <a:srgbClr val="7030A0"/>
                </a:solidFill>
                <a:cs typeface="Arial" charset="0"/>
                <a:hlinkClick r:id="rId8"/>
              </a:rPr>
              <a:t>Economia en anglès</a:t>
            </a:r>
            <a:endParaRPr lang="ca-ES" b="1" dirty="0">
              <a:solidFill>
                <a:srgbClr val="7030A0"/>
              </a:solidFill>
              <a:cs typeface="Arial" charset="0"/>
            </a:endParaRPr>
          </a:p>
        </p:txBody>
      </p:sp>
      <p:sp>
        <p:nvSpPr>
          <p:cNvPr id="29" name="CuadroTexto 13"/>
          <p:cNvSpPr txBox="1"/>
          <p:nvPr/>
        </p:nvSpPr>
        <p:spPr>
          <a:xfrm>
            <a:off x="6648144" y="6503864"/>
            <a:ext cx="2258462" cy="341836"/>
          </a:xfrm>
          <a:prstGeom prst="rect">
            <a:avLst/>
          </a:prstGeom>
          <a:noFill/>
        </p:spPr>
        <p:txBody>
          <a:bodyPr wrap="none" lIns="64210" tIns="32105" rIns="64210" bIns="32105" rtlCol="0">
            <a:spAutoFit/>
          </a:bodyPr>
          <a:lstStyle/>
          <a:p>
            <a:pPr algn="r"/>
            <a:r>
              <a:rPr lang="ca-ES" dirty="0">
                <a:solidFill>
                  <a:srgbClr val="80C186"/>
                </a:solidFill>
                <a:latin typeface="Arial"/>
                <a:cs typeface="Arial"/>
              </a:rPr>
              <a:t>Economia i Empresa</a:t>
            </a:r>
            <a:endParaRPr lang="es-ES" dirty="0">
              <a:solidFill>
                <a:srgbClr val="80C186"/>
              </a:solidFill>
              <a:latin typeface="Arial"/>
              <a:cs typeface="Arial"/>
            </a:endParaRPr>
          </a:p>
        </p:txBody>
      </p:sp>
      <p:sp>
        <p:nvSpPr>
          <p:cNvPr id="18" name="CuadroTexto 9"/>
          <p:cNvSpPr txBox="1">
            <a:spLocks noChangeArrowheads="1"/>
          </p:cNvSpPr>
          <p:nvPr/>
        </p:nvSpPr>
        <p:spPr bwMode="auto">
          <a:xfrm>
            <a:off x="395536" y="908720"/>
            <a:ext cx="3039462" cy="372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10" tIns="32105" rIns="64210" bIns="32105">
            <a:spAutoFit/>
          </a:bodyPr>
          <a:lstStyle/>
          <a:p>
            <a:r>
              <a:rPr lang="ca-ES" sz="20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CAMPUS BELLATERRA</a:t>
            </a:r>
          </a:p>
        </p:txBody>
      </p:sp>
      <p:pic>
        <p:nvPicPr>
          <p:cNvPr id="22" name="2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9" t="3119" r="82440" b="93761"/>
          <a:stretch/>
        </p:blipFill>
        <p:spPr>
          <a:xfrm>
            <a:off x="471578" y="3100632"/>
            <a:ext cx="1184249" cy="213825"/>
          </a:xfrm>
          <a:prstGeom prst="rect">
            <a:avLst/>
          </a:prstGeom>
        </p:spPr>
      </p:pic>
      <p:sp>
        <p:nvSpPr>
          <p:cNvPr id="23" name="CuadroTexto 9"/>
          <p:cNvSpPr txBox="1">
            <a:spLocks noChangeArrowheads="1"/>
          </p:cNvSpPr>
          <p:nvPr/>
        </p:nvSpPr>
        <p:spPr bwMode="auto">
          <a:xfrm>
            <a:off x="467544" y="3307998"/>
            <a:ext cx="5832648" cy="341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10" tIns="32105" rIns="64210" bIns="32105">
            <a:spAutoFit/>
          </a:bodyPr>
          <a:lstStyle/>
          <a:p>
            <a:r>
              <a:rPr lang="ca-ES" b="1" dirty="0">
                <a:solidFill>
                  <a:srgbClr val="7030A0"/>
                </a:solidFill>
                <a:cs typeface="Arial" charset="0"/>
                <a:hlinkClick r:id="rId9"/>
              </a:rPr>
              <a:t>Administració i Direcció d’Empreses </a:t>
            </a:r>
            <a:r>
              <a:rPr lang="ca-ES" b="1" dirty="0" smtClean="0">
                <a:solidFill>
                  <a:srgbClr val="7030A0"/>
                </a:solidFill>
                <a:cs typeface="Arial" charset="0"/>
                <a:hlinkClick r:id="rId9"/>
              </a:rPr>
              <a:t>+ </a:t>
            </a:r>
            <a:r>
              <a:rPr lang="ca-ES" b="1" dirty="0">
                <a:solidFill>
                  <a:srgbClr val="7030A0"/>
                </a:solidFill>
                <a:cs typeface="Arial" charset="0"/>
                <a:hlinkClick r:id="rId9"/>
              </a:rPr>
              <a:t>Dret</a:t>
            </a:r>
            <a:endParaRPr lang="ca-ES" b="1" dirty="0">
              <a:solidFill>
                <a:srgbClr val="7030A0"/>
              </a:solidFill>
              <a:cs typeface="Arial" charset="0"/>
            </a:endParaRPr>
          </a:p>
        </p:txBody>
      </p:sp>
      <p:sp>
        <p:nvSpPr>
          <p:cNvPr id="31" name="CuadroTexto 13"/>
          <p:cNvSpPr txBox="1"/>
          <p:nvPr/>
        </p:nvSpPr>
        <p:spPr>
          <a:xfrm>
            <a:off x="557614" y="3649834"/>
            <a:ext cx="3966382" cy="307660"/>
          </a:xfrm>
          <a:prstGeom prst="rect">
            <a:avLst/>
          </a:prstGeom>
          <a:noFill/>
        </p:spPr>
        <p:txBody>
          <a:bodyPr lIns="64210" tIns="32105" rIns="64210" bIns="32105">
            <a:spAutoFit/>
          </a:bodyPr>
          <a:lstStyle/>
          <a:p>
            <a:pPr defTabSz="45664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396 ECTS  5,5 o 6 anys </a:t>
            </a:r>
          </a:p>
        </p:txBody>
      </p:sp>
      <p:sp>
        <p:nvSpPr>
          <p:cNvPr id="32" name="CuadroTexto 13"/>
          <p:cNvSpPr txBox="1"/>
          <p:nvPr/>
        </p:nvSpPr>
        <p:spPr>
          <a:xfrm>
            <a:off x="4926098" y="1737070"/>
            <a:ext cx="3966382" cy="341909"/>
          </a:xfrm>
          <a:prstGeom prst="rect">
            <a:avLst/>
          </a:prstGeom>
          <a:noFill/>
        </p:spPr>
        <p:txBody>
          <a:bodyPr lIns="64210" tIns="32105" rIns="64210" bIns="32105">
            <a:spAutoFit/>
          </a:bodyPr>
          <a:lstStyle/>
          <a:p>
            <a:pPr defTabSz="45664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240 ECTS  4 anys </a:t>
            </a:r>
          </a:p>
        </p:txBody>
      </p:sp>
      <p:sp>
        <p:nvSpPr>
          <p:cNvPr id="33" name="CuadroTexto 13"/>
          <p:cNvSpPr txBox="1"/>
          <p:nvPr/>
        </p:nvSpPr>
        <p:spPr>
          <a:xfrm>
            <a:off x="4882155" y="2554355"/>
            <a:ext cx="3966382" cy="307660"/>
          </a:xfrm>
          <a:prstGeom prst="rect">
            <a:avLst/>
          </a:prstGeom>
          <a:noFill/>
        </p:spPr>
        <p:txBody>
          <a:bodyPr lIns="64210" tIns="32105" rIns="64210" bIns="32105">
            <a:spAutoFit/>
          </a:bodyPr>
          <a:lstStyle/>
          <a:p>
            <a:pPr defTabSz="45664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240 ECTS  4 anys </a:t>
            </a:r>
          </a:p>
        </p:txBody>
      </p:sp>
      <p:sp>
        <p:nvSpPr>
          <p:cNvPr id="34" name="CuadroTexto 9"/>
          <p:cNvSpPr txBox="1">
            <a:spLocks noChangeArrowheads="1"/>
          </p:cNvSpPr>
          <p:nvPr/>
        </p:nvSpPr>
        <p:spPr bwMode="auto">
          <a:xfrm>
            <a:off x="323528" y="4077072"/>
            <a:ext cx="2715464" cy="372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10" tIns="32105" rIns="64210" bIns="32105">
            <a:spAutoFit/>
          </a:bodyPr>
          <a:lstStyle/>
          <a:p>
            <a:r>
              <a:rPr lang="ca-ES" sz="20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CAMPUS SABADELL</a:t>
            </a:r>
          </a:p>
        </p:txBody>
      </p:sp>
      <p:sp>
        <p:nvSpPr>
          <p:cNvPr id="36" name="CuadroTexto 9"/>
          <p:cNvSpPr txBox="1">
            <a:spLocks noChangeArrowheads="1"/>
          </p:cNvSpPr>
          <p:nvPr/>
        </p:nvSpPr>
        <p:spPr bwMode="auto">
          <a:xfrm>
            <a:off x="506638" y="4509120"/>
            <a:ext cx="4248472" cy="341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10" tIns="32105" rIns="64210" bIns="32105">
            <a:spAutoFit/>
          </a:bodyPr>
          <a:lstStyle/>
          <a:p>
            <a:r>
              <a:rPr lang="ca-ES" b="1" dirty="0">
                <a:solidFill>
                  <a:srgbClr val="7030A0"/>
                </a:solidFill>
                <a:cs typeface="Arial" charset="0"/>
                <a:hlinkClick r:id="rId10"/>
              </a:rPr>
              <a:t>Comptabilitat i Finances</a:t>
            </a:r>
            <a:endParaRPr lang="ca-ES" b="1" dirty="0">
              <a:solidFill>
                <a:srgbClr val="7030A0"/>
              </a:solidFill>
              <a:cs typeface="Arial" charset="0"/>
            </a:endParaRPr>
          </a:p>
        </p:txBody>
      </p:sp>
      <p:sp>
        <p:nvSpPr>
          <p:cNvPr id="37" name="CuadroTexto 13"/>
          <p:cNvSpPr txBox="1"/>
          <p:nvPr/>
        </p:nvSpPr>
        <p:spPr>
          <a:xfrm>
            <a:off x="539553" y="4860897"/>
            <a:ext cx="3966382" cy="341909"/>
          </a:xfrm>
          <a:prstGeom prst="rect">
            <a:avLst/>
          </a:prstGeom>
          <a:noFill/>
        </p:spPr>
        <p:txBody>
          <a:bodyPr lIns="64210" tIns="32105" rIns="64210" bIns="32105">
            <a:spAutoFit/>
          </a:bodyPr>
          <a:lstStyle/>
          <a:p>
            <a:pPr defTabSz="45664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240 ECTS  4 anys </a:t>
            </a:r>
          </a:p>
        </p:txBody>
      </p:sp>
      <p:sp>
        <p:nvSpPr>
          <p:cNvPr id="39" name="CuadroTexto 9"/>
          <p:cNvSpPr txBox="1">
            <a:spLocks noChangeArrowheads="1"/>
          </p:cNvSpPr>
          <p:nvPr/>
        </p:nvSpPr>
        <p:spPr bwMode="auto">
          <a:xfrm>
            <a:off x="4785053" y="4517680"/>
            <a:ext cx="4248472" cy="341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10" tIns="32105" rIns="64210" bIns="32105">
            <a:spAutoFit/>
          </a:bodyPr>
          <a:lstStyle/>
          <a:p>
            <a:r>
              <a:rPr lang="ca-ES" b="1" dirty="0">
                <a:solidFill>
                  <a:srgbClr val="7030A0"/>
                </a:solidFill>
                <a:cs typeface="Arial" charset="0"/>
                <a:hlinkClick r:id="rId11"/>
              </a:rPr>
              <a:t>Empresa i Tecnologia</a:t>
            </a:r>
            <a:endParaRPr lang="ca-ES" b="1" dirty="0">
              <a:solidFill>
                <a:srgbClr val="7030A0"/>
              </a:solidFill>
              <a:cs typeface="Arial" charset="0"/>
            </a:endParaRPr>
          </a:p>
        </p:txBody>
      </p:sp>
      <p:sp>
        <p:nvSpPr>
          <p:cNvPr id="40" name="CuadroTexto 13"/>
          <p:cNvSpPr txBox="1"/>
          <p:nvPr/>
        </p:nvSpPr>
        <p:spPr>
          <a:xfrm>
            <a:off x="4846309" y="4820056"/>
            <a:ext cx="3966382" cy="341909"/>
          </a:xfrm>
          <a:prstGeom prst="rect">
            <a:avLst/>
          </a:prstGeom>
          <a:noFill/>
        </p:spPr>
        <p:txBody>
          <a:bodyPr lIns="64210" tIns="32105" rIns="64210" bIns="32105">
            <a:spAutoFit/>
          </a:bodyPr>
          <a:lstStyle/>
          <a:p>
            <a:pPr defTabSz="45664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240 ECTS  4 anys </a:t>
            </a:r>
          </a:p>
        </p:txBody>
      </p:sp>
      <p:sp>
        <p:nvSpPr>
          <p:cNvPr id="3" name="QuadreDeText 2"/>
          <p:cNvSpPr txBox="1"/>
          <p:nvPr/>
        </p:nvSpPr>
        <p:spPr>
          <a:xfrm>
            <a:off x="557614" y="2731300"/>
            <a:ext cx="1475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664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240 ECTS  4 anys </a:t>
            </a:r>
          </a:p>
        </p:txBody>
      </p:sp>
      <p:sp>
        <p:nvSpPr>
          <p:cNvPr id="41" name="Rectangle arrodonit 40"/>
          <p:cNvSpPr/>
          <p:nvPr/>
        </p:nvSpPr>
        <p:spPr>
          <a:xfrm>
            <a:off x="6436427" y="2731300"/>
            <a:ext cx="2376264" cy="118923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ca-ES" dirty="0" smtClean="0">
                <a:solidFill>
                  <a:schemeClr val="bg1"/>
                </a:solidFill>
                <a:latin typeface="Arial"/>
                <a:cs typeface="Arial"/>
              </a:rPr>
              <a:t>60 crèdits per any</a:t>
            </a:r>
          </a:p>
          <a:p>
            <a:pPr algn="ctr"/>
            <a:r>
              <a:rPr lang="ca-ES" dirty="0" smtClean="0">
                <a:solidFill>
                  <a:schemeClr val="bg1"/>
                </a:solidFill>
                <a:latin typeface="Arial"/>
                <a:cs typeface="Arial"/>
              </a:rPr>
              <a:t> 25,27 € crèdit</a:t>
            </a:r>
          </a:p>
          <a:p>
            <a:pPr algn="ctr"/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42" name="2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9" t="3119" r="82440" b="93761"/>
          <a:stretch/>
        </p:blipFill>
        <p:spPr>
          <a:xfrm>
            <a:off x="506638" y="5238617"/>
            <a:ext cx="1184249" cy="213825"/>
          </a:xfrm>
          <a:prstGeom prst="rect">
            <a:avLst/>
          </a:prstGeom>
        </p:spPr>
      </p:pic>
      <p:sp>
        <p:nvSpPr>
          <p:cNvPr id="45" name="CuadroTexto 9">
            <a:hlinkClick r:id="rId12"/>
          </p:cNvPr>
          <p:cNvSpPr txBox="1">
            <a:spLocks noChangeArrowheads="1"/>
          </p:cNvSpPr>
          <p:nvPr/>
        </p:nvSpPr>
        <p:spPr bwMode="auto">
          <a:xfrm>
            <a:off x="471578" y="5469373"/>
            <a:ext cx="8064896" cy="341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10" tIns="32105" rIns="64210" bIns="32105">
            <a:spAutoFit/>
          </a:bodyPr>
          <a:lstStyle/>
          <a:p>
            <a:r>
              <a:rPr lang="ca-ES" b="1" dirty="0" err="1" smtClean="0">
                <a:solidFill>
                  <a:srgbClr val="953735"/>
                </a:solidFill>
                <a:cs typeface="Arial" charset="0"/>
              </a:rPr>
              <a:t>History</a:t>
            </a:r>
            <a:r>
              <a:rPr lang="ca-ES" b="1" dirty="0" smtClean="0">
                <a:solidFill>
                  <a:srgbClr val="953735"/>
                </a:solidFill>
                <a:cs typeface="Arial" charset="0"/>
              </a:rPr>
              <a:t>, Politics and </a:t>
            </a:r>
            <a:r>
              <a:rPr lang="ca-ES" b="1" dirty="0" err="1" smtClean="0">
                <a:solidFill>
                  <a:srgbClr val="953735"/>
                </a:solidFill>
                <a:cs typeface="Arial" charset="0"/>
              </a:rPr>
              <a:t>Economics</a:t>
            </a:r>
            <a:r>
              <a:rPr lang="ca-ES" b="1" dirty="0" smtClean="0">
                <a:solidFill>
                  <a:srgbClr val="953735"/>
                </a:solidFill>
                <a:cs typeface="Arial" charset="0"/>
              </a:rPr>
              <a:t> (</a:t>
            </a:r>
            <a:r>
              <a:rPr lang="ca-ES" b="1" dirty="0" err="1" smtClean="0">
                <a:solidFill>
                  <a:srgbClr val="953735"/>
                </a:solidFill>
                <a:cs typeface="Arial" charset="0"/>
              </a:rPr>
              <a:t>Interfacultatiu</a:t>
            </a:r>
            <a:r>
              <a:rPr lang="ca-ES" b="1" dirty="0" smtClean="0">
                <a:solidFill>
                  <a:srgbClr val="953735"/>
                </a:solidFill>
                <a:cs typeface="Arial" charset="0"/>
              </a:rPr>
              <a:t>, 10 h. Aula 108 lletres)</a:t>
            </a:r>
            <a:endParaRPr lang="ca-ES" b="1" dirty="0">
              <a:solidFill>
                <a:srgbClr val="953735"/>
              </a:solidFill>
              <a:cs typeface="Arial" charset="0"/>
            </a:endParaRPr>
          </a:p>
        </p:txBody>
      </p:sp>
      <p:sp>
        <p:nvSpPr>
          <p:cNvPr id="44" name="CuadroTexto 13"/>
          <p:cNvSpPr txBox="1"/>
          <p:nvPr/>
        </p:nvSpPr>
        <p:spPr>
          <a:xfrm>
            <a:off x="557614" y="5811209"/>
            <a:ext cx="3966382" cy="307660"/>
          </a:xfrm>
          <a:prstGeom prst="rect">
            <a:avLst/>
          </a:prstGeom>
          <a:noFill/>
        </p:spPr>
        <p:txBody>
          <a:bodyPr lIns="64210" tIns="32105" rIns="64210" bIns="32105">
            <a:spAutoFit/>
          </a:bodyPr>
          <a:lstStyle/>
          <a:p>
            <a:pPr defTabSz="45664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a-E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180 </a:t>
            </a:r>
            <a:r>
              <a:rPr lang="ca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ECTS  </a:t>
            </a:r>
            <a:r>
              <a:rPr lang="ca-E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3 </a:t>
            </a:r>
            <a:r>
              <a:rPr lang="ca-E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anys </a:t>
            </a:r>
          </a:p>
        </p:txBody>
      </p:sp>
    </p:spTree>
    <p:extLst>
      <p:ext uri="{BB962C8B-B14F-4D97-AF65-F5344CB8AC3E}">
        <p14:creationId xmlns:p14="http://schemas.microsoft.com/office/powerpoint/2010/main" val="244637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991" y="3886503"/>
            <a:ext cx="6400018" cy="1751881"/>
          </a:xfrm>
        </p:spPr>
        <p:txBody>
          <a:bodyPr rtlCol="0">
            <a:normAutofit/>
          </a:bodyPr>
          <a:lstStyle/>
          <a:p>
            <a:pPr defTabSz="456864" eaLnBrk="1" fontAlgn="auto" hangingPunct="1">
              <a:spcAft>
                <a:spcPts val="0"/>
              </a:spcAft>
              <a:defRPr/>
            </a:pPr>
            <a:endParaRPr lang="es-ES" dirty="0"/>
          </a:p>
        </p:txBody>
      </p:sp>
      <p:grpSp>
        <p:nvGrpSpPr>
          <p:cNvPr id="2" name="Agrupa 1"/>
          <p:cNvGrpSpPr/>
          <p:nvPr/>
        </p:nvGrpSpPr>
        <p:grpSpPr>
          <a:xfrm>
            <a:off x="1" y="0"/>
            <a:ext cx="9204283" cy="6879814"/>
            <a:chOff x="1" y="0"/>
            <a:chExt cx="9204283" cy="6879814"/>
          </a:xfrm>
        </p:grpSpPr>
        <p:pic>
          <p:nvPicPr>
            <p:cNvPr id="26627" name="2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0"/>
              <a:ext cx="9204283" cy="2828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8" name="Picture 2" descr="O:\BERTA\Fotos PPT Estudis\Varis\Sense títol.pn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2832348"/>
              <a:ext cx="9204283" cy="4047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628" name="CuadroTexto 4"/>
          <p:cNvSpPr txBox="1">
            <a:spLocks noChangeArrowheads="1"/>
          </p:cNvSpPr>
          <p:nvPr/>
        </p:nvSpPr>
        <p:spPr bwMode="auto">
          <a:xfrm>
            <a:off x="664228" y="1268760"/>
            <a:ext cx="7801711" cy="120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42" tIns="32121" rIns="64242" bIns="32121">
            <a:spAutoFit/>
          </a:bodyPr>
          <a:lstStyle/>
          <a:p>
            <a:pPr>
              <a:lnSpc>
                <a:spcPct val="90000"/>
              </a:lnSpc>
            </a:pPr>
            <a:r>
              <a:rPr lang="ca-ES" sz="4100" b="1" dirty="0" smtClean="0">
                <a:solidFill>
                  <a:schemeClr val="bg1"/>
                </a:solidFill>
                <a:cs typeface="Arial" charset="0"/>
              </a:rPr>
              <a:t>TRIA FUTUR: TRIA </a:t>
            </a:r>
            <a:r>
              <a:rPr lang="ca-ES" sz="4100" b="1" dirty="0" err="1" smtClean="0">
                <a:solidFill>
                  <a:schemeClr val="bg1"/>
                </a:solidFill>
                <a:cs typeface="Arial" charset="0"/>
              </a:rPr>
              <a:t>EiE</a:t>
            </a:r>
            <a:endParaRPr lang="ca-ES" sz="4100" b="1" dirty="0" smtClean="0">
              <a:solidFill>
                <a:schemeClr val="bg1"/>
              </a:solidFill>
              <a:cs typeface="Arial" charset="0"/>
            </a:endParaRPr>
          </a:p>
          <a:p>
            <a:pPr>
              <a:lnSpc>
                <a:spcPct val="90000"/>
              </a:lnSpc>
            </a:pPr>
            <a:r>
              <a:rPr lang="ca-ES" sz="4100" b="1" dirty="0" smtClean="0">
                <a:solidFill>
                  <a:schemeClr val="bg1"/>
                </a:solidFill>
                <a:cs typeface="Arial" charset="0"/>
              </a:rPr>
              <a:t>Que </a:t>
            </a:r>
            <a:r>
              <a:rPr lang="ca-ES" sz="4100" b="1" dirty="0" err="1" smtClean="0">
                <a:solidFill>
                  <a:schemeClr val="bg1"/>
                </a:solidFill>
                <a:cs typeface="Arial" charset="0"/>
              </a:rPr>
              <a:t>s’apren</a:t>
            </a:r>
            <a:r>
              <a:rPr lang="ca-ES" sz="4100" b="1" dirty="0" smtClean="0">
                <a:solidFill>
                  <a:schemeClr val="bg1"/>
                </a:solidFill>
                <a:cs typeface="Arial" charset="0"/>
              </a:rPr>
              <a:t> i quines sortides?</a:t>
            </a:r>
            <a:endParaRPr lang="es-ES" sz="4100" b="1" dirty="0">
              <a:solidFill>
                <a:schemeClr val="bg1"/>
              </a:solidFill>
              <a:cs typeface="Arial" charset="0"/>
            </a:endParaRPr>
          </a:p>
        </p:txBody>
      </p:sp>
      <p:grpSp>
        <p:nvGrpSpPr>
          <p:cNvPr id="8" name="Agrupa 7"/>
          <p:cNvGrpSpPr/>
          <p:nvPr/>
        </p:nvGrpSpPr>
        <p:grpSpPr>
          <a:xfrm>
            <a:off x="5517974" y="382073"/>
            <a:ext cx="3542824" cy="291841"/>
            <a:chOff x="376689" y="3476846"/>
            <a:chExt cx="7064337" cy="582187"/>
          </a:xfrm>
        </p:grpSpPr>
        <p:pic>
          <p:nvPicPr>
            <p:cNvPr id="9" name="Imatge 8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3965" b="23573"/>
            <a:stretch/>
          </p:blipFill>
          <p:spPr>
            <a:xfrm>
              <a:off x="376689" y="3476846"/>
              <a:ext cx="4932040" cy="582187"/>
            </a:xfrm>
            <a:prstGeom prst="rect">
              <a:avLst/>
            </a:prstGeom>
          </p:spPr>
        </p:pic>
        <p:pic>
          <p:nvPicPr>
            <p:cNvPr id="10" name="Imatge 9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7445" y="3476846"/>
              <a:ext cx="2473581" cy="5821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512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Resultado de imagen de FACULTAT ECONOMIA I EMPRESA UAB SABADELL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9" t="1632" b="9533"/>
          <a:stretch/>
        </p:blipFill>
        <p:spPr bwMode="auto">
          <a:xfrm>
            <a:off x="4355976" y="0"/>
            <a:ext cx="4788024" cy="112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0" name="CuadroTexto 9"/>
          <p:cNvSpPr txBox="1">
            <a:spLocks noChangeArrowheads="1"/>
          </p:cNvSpPr>
          <p:nvPr/>
        </p:nvSpPr>
        <p:spPr bwMode="auto">
          <a:xfrm>
            <a:off x="309187" y="286226"/>
            <a:ext cx="8423136" cy="926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10" tIns="32105" rIns="64210" bIns="32105">
            <a:spAutoFit/>
          </a:bodyPr>
          <a:lstStyle/>
          <a:p>
            <a:r>
              <a:rPr lang="ca-ES" sz="2800" b="1" dirty="0" smtClean="0">
                <a:solidFill>
                  <a:srgbClr val="7C0E11"/>
                </a:solidFill>
                <a:cs typeface="Arial" charset="0"/>
              </a:rPr>
              <a:t>ECONOMIA</a:t>
            </a:r>
          </a:p>
          <a:p>
            <a:r>
              <a:rPr lang="ca-ES" sz="2800" b="1" dirty="0" smtClean="0">
                <a:solidFill>
                  <a:srgbClr val="7C0E11"/>
                </a:solidFill>
                <a:cs typeface="Arial" charset="0"/>
              </a:rPr>
              <a:t>ECONOMIA </a:t>
            </a:r>
            <a:r>
              <a:rPr lang="ca-ES" sz="2800" b="1" dirty="0">
                <a:solidFill>
                  <a:srgbClr val="7C0E11"/>
                </a:solidFill>
                <a:cs typeface="Arial" charset="0"/>
              </a:rPr>
              <a:t>EN ANGLÈS</a:t>
            </a:r>
          </a:p>
        </p:txBody>
      </p:sp>
      <p:sp>
        <p:nvSpPr>
          <p:cNvPr id="29" name="CuadroTexto 13"/>
          <p:cNvSpPr txBox="1"/>
          <p:nvPr/>
        </p:nvSpPr>
        <p:spPr>
          <a:xfrm>
            <a:off x="6648144" y="6503864"/>
            <a:ext cx="2258462" cy="341836"/>
          </a:xfrm>
          <a:prstGeom prst="rect">
            <a:avLst/>
          </a:prstGeom>
          <a:noFill/>
        </p:spPr>
        <p:txBody>
          <a:bodyPr wrap="none" lIns="64210" tIns="32105" rIns="64210" bIns="32105" rtlCol="0">
            <a:spAutoFit/>
          </a:bodyPr>
          <a:lstStyle/>
          <a:p>
            <a:pPr algn="r"/>
            <a:r>
              <a:rPr lang="ca-ES" dirty="0">
                <a:solidFill>
                  <a:srgbClr val="80C186"/>
                </a:solidFill>
                <a:latin typeface="Arial"/>
                <a:cs typeface="Arial"/>
              </a:rPr>
              <a:t>Economia i Empresa</a:t>
            </a:r>
            <a:endParaRPr lang="es-ES" dirty="0">
              <a:solidFill>
                <a:srgbClr val="80C186"/>
              </a:solidFill>
              <a:latin typeface="Arial"/>
              <a:cs typeface="Arial"/>
            </a:endParaRPr>
          </a:p>
        </p:txBody>
      </p:sp>
      <p:sp>
        <p:nvSpPr>
          <p:cNvPr id="3" name="QuadreDeText 2"/>
          <p:cNvSpPr txBox="1"/>
          <p:nvPr/>
        </p:nvSpPr>
        <p:spPr>
          <a:xfrm>
            <a:off x="251520" y="1363122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 smtClean="0">
                <a:solidFill>
                  <a:srgbClr val="00B050"/>
                </a:solidFill>
              </a:rPr>
              <a:t>COMPETÈNCIES</a:t>
            </a:r>
            <a:endParaRPr lang="ca-ES" dirty="0">
              <a:solidFill>
                <a:srgbClr val="00B050"/>
              </a:solidFill>
            </a:endParaRPr>
          </a:p>
        </p:txBody>
      </p:sp>
      <p:sp>
        <p:nvSpPr>
          <p:cNvPr id="20" name="QuadreDeText 19"/>
          <p:cNvSpPr txBox="1"/>
          <p:nvPr/>
        </p:nvSpPr>
        <p:spPr>
          <a:xfrm>
            <a:off x="251520" y="3933056"/>
            <a:ext cx="3373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dirty="0">
                <a:solidFill>
                  <a:srgbClr val="00B050"/>
                </a:solidFill>
              </a:rPr>
              <a:t>SORTIDES PROFESSIONALS</a:t>
            </a:r>
          </a:p>
        </p:txBody>
      </p:sp>
      <p:sp>
        <p:nvSpPr>
          <p:cNvPr id="9" name="QuadreDeText 8"/>
          <p:cNvSpPr txBox="1"/>
          <p:nvPr/>
        </p:nvSpPr>
        <p:spPr>
          <a:xfrm>
            <a:off x="534636" y="4332880"/>
            <a:ext cx="8302597" cy="1487698"/>
          </a:xfrm>
          <a:prstGeom prst="rect">
            <a:avLst/>
          </a:prstGeom>
          <a:noFill/>
        </p:spPr>
        <p:txBody>
          <a:bodyPr wrap="square" lIns="63610" tIns="31805" rIns="63610" bIns="31805">
            <a:spAutoFit/>
          </a:bodyPr>
          <a:lstStyle/>
          <a:p>
            <a:pPr marL="318103" indent="-318103" defTabSz="907558">
              <a:lnSpc>
                <a:spcPct val="150000"/>
              </a:lnSpc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r>
              <a:rPr lang="ca-ES" sz="1500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Assesors</a:t>
            </a:r>
            <a:r>
              <a:rPr lang="ca-ES" sz="15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econòmics en institucions públiques: conselleries, empreses públiques,...</a:t>
            </a:r>
            <a:endParaRPr lang="ca-ES" sz="15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marL="318103" indent="-318103" defTabSz="907558">
              <a:spcBef>
                <a:spcPts val="1200"/>
              </a:spcBef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r>
              <a:rPr lang="pt-BR" sz="1500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Analistes</a:t>
            </a:r>
            <a:r>
              <a:rPr lang="pt-BR" sz="15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pt-BR" sz="1500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econòmics</a:t>
            </a:r>
            <a:r>
              <a:rPr lang="pt-BR" sz="15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em empreses </a:t>
            </a:r>
            <a:r>
              <a:rPr lang="pt-BR" sz="1500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privades</a:t>
            </a:r>
            <a:r>
              <a:rPr lang="pt-BR" sz="15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, </a:t>
            </a:r>
            <a:r>
              <a:rPr lang="pt-BR" sz="1500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consultories</a:t>
            </a:r>
            <a:r>
              <a:rPr lang="pt-BR" sz="15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, </a:t>
            </a:r>
            <a:r>
              <a:rPr lang="pt-BR" sz="1500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cooperatives</a:t>
            </a:r>
            <a:r>
              <a:rPr lang="pt-BR" sz="15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,...</a:t>
            </a:r>
          </a:p>
          <a:p>
            <a:pPr marL="318103" indent="-318103" defTabSz="907558">
              <a:lnSpc>
                <a:spcPct val="150000"/>
              </a:lnSpc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r>
              <a:rPr lang="es-ES" sz="1500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Investigadors</a:t>
            </a:r>
            <a:r>
              <a:rPr lang="es-ES" sz="15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en </a:t>
            </a:r>
            <a:r>
              <a:rPr lang="es-ES" sz="1500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serveis</a:t>
            </a:r>
            <a:r>
              <a:rPr lang="es-ES" sz="15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s-ES" sz="1500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d’estudis</a:t>
            </a:r>
            <a:r>
              <a:rPr lang="es-ES" sz="15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de </a:t>
            </a:r>
            <a:r>
              <a:rPr lang="es-ES" sz="1500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l’àmbit</a:t>
            </a:r>
            <a:r>
              <a:rPr lang="es-ES" sz="15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de </a:t>
            </a:r>
            <a:r>
              <a:rPr lang="es-ES" sz="1500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l’economia</a:t>
            </a:r>
            <a:r>
              <a:rPr lang="es-ES" sz="15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i </a:t>
            </a:r>
            <a:r>
              <a:rPr lang="es-ES" sz="1500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l’empresa</a:t>
            </a:r>
            <a:endParaRPr lang="es-ES" sz="15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marL="318103" indent="-318103" defTabSz="907558">
              <a:lnSpc>
                <a:spcPct val="150000"/>
              </a:lnSpc>
              <a:buClr>
                <a:srgbClr val="008000"/>
              </a:buClr>
              <a:buFont typeface="Wingdings" panose="05000000000000000000" pitchFamily="2" charset="2"/>
              <a:buChar char="§"/>
              <a:defRPr/>
            </a:pPr>
            <a:r>
              <a:rPr lang="es-ES" sz="1500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Analistes</a:t>
            </a:r>
            <a:r>
              <a:rPr lang="es-ES" sz="15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s-ES" sz="1500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econòmics</a:t>
            </a:r>
            <a:r>
              <a:rPr lang="es-ES" sz="15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en </a:t>
            </a:r>
            <a:r>
              <a:rPr lang="es-ES" sz="1500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organismes</a:t>
            </a:r>
            <a:r>
              <a:rPr lang="es-ES" sz="15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s-ES" sz="1500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internacionals</a:t>
            </a:r>
            <a:endParaRPr lang="es-ES" sz="15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2" name="QuadreDeText 1"/>
          <p:cNvSpPr txBox="1"/>
          <p:nvPr/>
        </p:nvSpPr>
        <p:spPr>
          <a:xfrm>
            <a:off x="335608" y="1916832"/>
            <a:ext cx="880839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07558">
              <a:spcBef>
                <a:spcPts val="120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r>
              <a:rPr lang="ca-ES" sz="15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Entendre com prenen les decisions els diferents agents econòmics: consumidors, empreses...</a:t>
            </a:r>
            <a:endParaRPr lang="ca-ES" sz="15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marL="285750" indent="-285750" defTabSz="907558">
              <a:spcBef>
                <a:spcPts val="120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r>
              <a:rPr lang="ca-ES" sz="15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Analitzar que pot fer créixer un </a:t>
            </a:r>
            <a:r>
              <a:rPr lang="ca-ES" sz="1500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país</a:t>
            </a:r>
            <a:r>
              <a:rPr lang="ca-ES" sz="15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, què causa les recessions econòmiques,...</a:t>
            </a:r>
            <a:endParaRPr lang="ca-ES" sz="1500" b="1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marL="285750" indent="-285750" defTabSz="907558">
              <a:spcBef>
                <a:spcPts val="120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r>
              <a:rPr lang="ca-ES" sz="1500" dirty="0" err="1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Conèixer els principals instruments de política econòmica i comprendre el seu funcionament </a:t>
            </a:r>
            <a:endParaRPr lang="ca-ES" sz="1500" dirty="0" smtClean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  <a:p>
            <a:pPr marL="285750" indent="-285750" defTabSz="907558">
              <a:spcBef>
                <a:spcPts val="120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r>
              <a:rPr lang="ca-ES" sz="15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Analitzar la relació econòmica i financera entre països en un món globalitzat</a:t>
            </a:r>
          </a:p>
          <a:p>
            <a:pPr marL="285750" indent="-285750" defTabSz="907558">
              <a:spcBef>
                <a:spcPts val="1200"/>
              </a:spcBef>
              <a:buClr>
                <a:srgbClr val="008000"/>
              </a:buClr>
              <a:buFont typeface="Arial" panose="020B0604020202020204" pitchFamily="34" charset="0"/>
              <a:buChar char="•"/>
              <a:defRPr/>
            </a:pPr>
            <a:r>
              <a:rPr lang="ca-ES" sz="1500" dirty="0" smtClean="0">
                <a:solidFill>
                  <a:prstClr val="black">
                    <a:lumMod val="65000"/>
                    <a:lumOff val="35000"/>
                  </a:prstClr>
                </a:solidFill>
                <a:cs typeface="Arial" panose="020B0604020202020204" pitchFamily="34" charset="0"/>
              </a:rPr>
              <a:t>Analitzar dades i veure com ens poden ajudar a entendre el funcionament de l’economia</a:t>
            </a:r>
            <a:endParaRPr lang="ca-ES" sz="1500" dirty="0">
              <a:solidFill>
                <a:prstClr val="black">
                  <a:lumMod val="65000"/>
                  <a:lumOff val="3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36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  <p:bldP spid="9" grpId="0"/>
      <p:bldP spid="2" grpId="0"/>
    </p:bldLst>
  </p:timing>
</p:sld>
</file>

<file path=ppt/theme/theme1.xml><?xml version="1.0" encoding="utf-8"?>
<a:theme xmlns:a="http://schemas.openxmlformats.org/drawingml/2006/main" name="Disseny personalitzat">
  <a:themeElements>
    <a:clrScheme name="Disseny personalitza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seny personalitza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seny personalitza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seny personalitza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seny personalitza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seny personalitza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seny personalitza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seny personalitza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seny personalitza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seny personalitza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seny personalitza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seny personalitza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seny personalitza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seny personalitza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8B0922"/>
      </a:hlink>
      <a:folHlink>
        <a:srgbClr val="80113D"/>
      </a:folHlink>
    </a:clrScheme>
    <a:fontScheme name="Tema de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a de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ema de Office">
  <a:themeElements>
    <a:clrScheme name="1_Tema de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Tema de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Tema de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isseny per defecte">
  <a:themeElements>
    <a:clrScheme name="1_Disseny per defec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isseny per defec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isseny per defec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seny per defec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seny per defec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seny per defec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seny per defec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isseny per defec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seny per defec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seny per defec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seny per defec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seny per defec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seny per defec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isseny per defec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8821</TotalTime>
  <Words>1510</Words>
  <Application>Microsoft Office PowerPoint</Application>
  <PresentationFormat>Presentació en pantalla (4:3)</PresentationFormat>
  <Paragraphs>405</Paragraphs>
  <Slides>32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6</vt:i4>
      </vt:variant>
      <vt:variant>
        <vt:lpstr>Títols de les diapositives</vt:lpstr>
      </vt:variant>
      <vt:variant>
        <vt:i4>32</vt:i4>
      </vt:variant>
    </vt:vector>
  </HeadingPairs>
  <TitlesOfParts>
    <vt:vector size="38" baseType="lpstr">
      <vt:lpstr>Disseny personalitzat</vt:lpstr>
      <vt:lpstr>Tema de Office</vt:lpstr>
      <vt:lpstr>1_Tema de Office</vt:lpstr>
      <vt:lpstr>1_Disseny per defecte</vt:lpstr>
      <vt:lpstr>2_Tema de Office</vt:lpstr>
      <vt:lpstr>4_Tema de Office</vt:lpstr>
      <vt:lpstr>Presentació del PowerPoint</vt:lpstr>
      <vt:lpstr>v</vt:lpstr>
      <vt:lpstr>v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Company>UAB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Rectorat</dc:creator>
  <cp:lastModifiedBy>usuari</cp:lastModifiedBy>
  <cp:revision>549</cp:revision>
  <cp:lastPrinted>2017-01-26T08:17:49Z</cp:lastPrinted>
  <dcterms:created xsi:type="dcterms:W3CDTF">2003-10-01T11:49:03Z</dcterms:created>
  <dcterms:modified xsi:type="dcterms:W3CDTF">2018-02-05T08:59:01Z</dcterms:modified>
</cp:coreProperties>
</file>