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4"/>
  </p:notesMasterIdLst>
  <p:handoutMasterIdLst>
    <p:handoutMasterId r:id="rId65"/>
  </p:handoutMasterIdLst>
  <p:sldIdLst>
    <p:sldId id="573" r:id="rId2"/>
    <p:sldId id="574" r:id="rId3"/>
    <p:sldId id="575" r:id="rId4"/>
    <p:sldId id="576" r:id="rId5"/>
    <p:sldId id="577" r:id="rId6"/>
    <p:sldId id="578" r:id="rId7"/>
    <p:sldId id="579" r:id="rId8"/>
    <p:sldId id="580" r:id="rId9"/>
    <p:sldId id="581" r:id="rId10"/>
    <p:sldId id="582" r:id="rId11"/>
    <p:sldId id="583" r:id="rId12"/>
    <p:sldId id="584" r:id="rId13"/>
    <p:sldId id="585" r:id="rId14"/>
    <p:sldId id="586" r:id="rId15"/>
    <p:sldId id="587" r:id="rId16"/>
    <p:sldId id="588" r:id="rId17"/>
    <p:sldId id="589" r:id="rId18"/>
    <p:sldId id="590" r:id="rId19"/>
    <p:sldId id="591" r:id="rId20"/>
    <p:sldId id="592" r:id="rId21"/>
    <p:sldId id="593" r:id="rId22"/>
    <p:sldId id="594" r:id="rId23"/>
    <p:sldId id="595" r:id="rId24"/>
    <p:sldId id="596" r:id="rId25"/>
    <p:sldId id="597" r:id="rId26"/>
    <p:sldId id="598" r:id="rId27"/>
    <p:sldId id="599" r:id="rId28"/>
    <p:sldId id="600" r:id="rId29"/>
    <p:sldId id="601" r:id="rId30"/>
    <p:sldId id="602" r:id="rId31"/>
    <p:sldId id="603" r:id="rId32"/>
    <p:sldId id="604" r:id="rId33"/>
    <p:sldId id="605" r:id="rId34"/>
    <p:sldId id="543" r:id="rId35"/>
    <p:sldId id="544" r:id="rId36"/>
    <p:sldId id="545" r:id="rId37"/>
    <p:sldId id="546" r:id="rId38"/>
    <p:sldId id="547" r:id="rId39"/>
    <p:sldId id="548" r:id="rId40"/>
    <p:sldId id="549" r:id="rId41"/>
    <p:sldId id="550" r:id="rId42"/>
    <p:sldId id="551" r:id="rId43"/>
    <p:sldId id="552" r:id="rId44"/>
    <p:sldId id="553" r:id="rId45"/>
    <p:sldId id="554" r:id="rId46"/>
    <p:sldId id="555" r:id="rId47"/>
    <p:sldId id="556" r:id="rId48"/>
    <p:sldId id="557" r:id="rId49"/>
    <p:sldId id="558" r:id="rId50"/>
    <p:sldId id="559" r:id="rId51"/>
    <p:sldId id="560" r:id="rId52"/>
    <p:sldId id="561" r:id="rId53"/>
    <p:sldId id="562" r:id="rId54"/>
    <p:sldId id="563" r:id="rId55"/>
    <p:sldId id="564" r:id="rId56"/>
    <p:sldId id="565" r:id="rId57"/>
    <p:sldId id="566" r:id="rId58"/>
    <p:sldId id="567" r:id="rId59"/>
    <p:sldId id="568" r:id="rId60"/>
    <p:sldId id="569" r:id="rId61"/>
    <p:sldId id="570" r:id="rId62"/>
    <p:sldId id="571" r:id="rId63"/>
  </p:sldIdLst>
  <p:sldSz cx="9144000" cy="6858000" type="screen4x3"/>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 mitjà 2 - èmfasi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41" autoAdjust="0"/>
    <p:restoredTop sz="82390" autoAdjust="0"/>
  </p:normalViewPr>
  <p:slideViewPr>
    <p:cSldViewPr snapToObjects="1">
      <p:cViewPr varScale="1">
        <p:scale>
          <a:sx n="70" d="100"/>
          <a:sy n="70" d="100"/>
        </p:scale>
        <p:origin x="1896"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2" tIns="45721" rIns="91442" bIns="45721" numCol="1" anchor="t" anchorCtr="0" compatLnSpc="1">
            <a:prstTxWarp prst="textNoShape">
              <a:avLst/>
            </a:prstTxWarp>
          </a:bodyPr>
          <a:lstStyle>
            <a:lvl1pPr eaLnBrk="1" hangingPunct="1">
              <a:defRPr sz="1200">
                <a:latin typeface="Calibri" pitchFamily="34" charset="0"/>
              </a:defRPr>
            </a:lvl1pPr>
          </a:lstStyle>
          <a:p>
            <a:pPr>
              <a:defRPr/>
            </a:pPr>
            <a:endParaRPr lang="es-ES" altLang="es-ES_tradnl"/>
          </a:p>
        </p:txBody>
      </p:sp>
      <p:sp>
        <p:nvSpPr>
          <p:cNvPr id="3" name="Date Placeholder 2"/>
          <p:cNvSpPr>
            <a:spLocks noGrp="1"/>
          </p:cNvSpPr>
          <p:nvPr>
            <p:ph type="dt" sz="quarter" idx="1"/>
          </p:nvPr>
        </p:nvSpPr>
        <p:spPr>
          <a:xfrm>
            <a:off x="3849688" y="0"/>
            <a:ext cx="2946400" cy="496888"/>
          </a:xfrm>
          <a:prstGeom prst="rect">
            <a:avLst/>
          </a:prstGeom>
        </p:spPr>
        <p:txBody>
          <a:bodyPr vert="horz" wrap="square" lIns="91442" tIns="45721" rIns="91442" bIns="45721" numCol="1" anchor="t" anchorCtr="0" compatLnSpc="1">
            <a:prstTxWarp prst="textNoShape">
              <a:avLst/>
            </a:prstTxWarp>
          </a:bodyPr>
          <a:lstStyle>
            <a:lvl1pPr algn="r" eaLnBrk="1" hangingPunct="1">
              <a:defRPr sz="1200">
                <a:latin typeface="Calibri" pitchFamily="34" charset="0"/>
              </a:defRPr>
            </a:lvl1pPr>
          </a:lstStyle>
          <a:p>
            <a:pPr>
              <a:defRPr/>
            </a:pPr>
            <a:fld id="{8AB50886-05F5-41A1-9E92-66A06460944C}" type="datetime1">
              <a:rPr lang="en-US" altLang="es-ES_tradnl"/>
              <a:pPr>
                <a:defRPr/>
              </a:pPr>
              <a:t>7/10/2020</a:t>
            </a:fld>
            <a:endParaRPr lang="en-US" altLang="es-ES_tradnl"/>
          </a:p>
        </p:txBody>
      </p:sp>
      <p:sp>
        <p:nvSpPr>
          <p:cNvPr id="4" name="Footer Placeholder 3"/>
          <p:cNvSpPr>
            <a:spLocks noGrp="1"/>
          </p:cNvSpPr>
          <p:nvPr>
            <p:ph type="ftr" sz="quarter" idx="2"/>
          </p:nvPr>
        </p:nvSpPr>
        <p:spPr>
          <a:xfrm>
            <a:off x="0" y="9428163"/>
            <a:ext cx="2946400" cy="496887"/>
          </a:xfrm>
          <a:prstGeom prst="rect">
            <a:avLst/>
          </a:prstGeom>
        </p:spPr>
        <p:txBody>
          <a:bodyPr vert="horz" wrap="square" lIns="91442" tIns="45721" rIns="91442" bIns="45721" numCol="1" anchor="b" anchorCtr="0" compatLnSpc="1">
            <a:prstTxWarp prst="textNoShape">
              <a:avLst/>
            </a:prstTxWarp>
          </a:bodyPr>
          <a:lstStyle>
            <a:lvl1pPr eaLnBrk="1" hangingPunct="1">
              <a:defRPr sz="1200">
                <a:latin typeface="Calibri" pitchFamily="34" charset="0"/>
              </a:defRPr>
            </a:lvl1pPr>
          </a:lstStyle>
          <a:p>
            <a:pPr>
              <a:defRPr/>
            </a:pPr>
            <a:endParaRPr lang="es-ES" altLang="es-ES_tradnl"/>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442" tIns="45721" rIns="91442" bIns="45721"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682202B-8084-40E3-BCF2-949799412694}" type="slidenum">
              <a:rPr lang="en-US" altLang="ca-ES"/>
              <a:pPr>
                <a:defRPr/>
              </a:pPr>
              <a:t>‹Nº›</a:t>
            </a:fld>
            <a:endParaRPr lang="en-US" altLang="ca-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2" tIns="45721" rIns="91442" bIns="45721" numCol="1" anchor="t" anchorCtr="0" compatLnSpc="1">
            <a:prstTxWarp prst="textNoShape">
              <a:avLst/>
            </a:prstTxWarp>
          </a:bodyPr>
          <a:lstStyle>
            <a:lvl1pPr eaLnBrk="1" hangingPunct="1">
              <a:defRPr sz="1200">
                <a:latin typeface="Calibri" pitchFamily="34" charset="0"/>
              </a:defRPr>
            </a:lvl1pPr>
          </a:lstStyle>
          <a:p>
            <a:pPr>
              <a:defRPr/>
            </a:pPr>
            <a:endParaRPr lang="es-ES" altLang="es-ES_tradnl"/>
          </a:p>
        </p:txBody>
      </p:sp>
      <p:sp>
        <p:nvSpPr>
          <p:cNvPr id="3" name="Date Placeholder 2"/>
          <p:cNvSpPr>
            <a:spLocks noGrp="1"/>
          </p:cNvSpPr>
          <p:nvPr>
            <p:ph type="dt" idx="1"/>
          </p:nvPr>
        </p:nvSpPr>
        <p:spPr>
          <a:xfrm>
            <a:off x="3849688" y="0"/>
            <a:ext cx="2946400" cy="496888"/>
          </a:xfrm>
          <a:prstGeom prst="rect">
            <a:avLst/>
          </a:prstGeom>
        </p:spPr>
        <p:txBody>
          <a:bodyPr vert="horz" wrap="square" lIns="91442" tIns="45721" rIns="91442" bIns="45721" numCol="1" anchor="t" anchorCtr="0" compatLnSpc="1">
            <a:prstTxWarp prst="textNoShape">
              <a:avLst/>
            </a:prstTxWarp>
          </a:bodyPr>
          <a:lstStyle>
            <a:lvl1pPr algn="r" eaLnBrk="1" hangingPunct="1">
              <a:defRPr sz="1200">
                <a:latin typeface="Calibri" pitchFamily="34" charset="0"/>
              </a:defRPr>
            </a:lvl1pPr>
          </a:lstStyle>
          <a:p>
            <a:pPr>
              <a:defRPr/>
            </a:pPr>
            <a:fld id="{2690D4E4-9019-432E-A117-9471F784BF19}" type="datetime1">
              <a:rPr lang="en-US" altLang="es-ES_tradnl"/>
              <a:pPr>
                <a:defRPr/>
              </a:pPr>
              <a:t>7/10/2020</a:t>
            </a:fld>
            <a:endParaRPr lang="en-US" altLang="es-ES_tradnl"/>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wrap="square" lIns="91442" tIns="45721" rIns="91442" bIns="45721" numCol="1" anchor="ctr" anchorCtr="0" compatLnSpc="1">
            <a:prstTxWarp prst="textNoShape">
              <a:avLst/>
            </a:prstTxWarp>
          </a:bodyPr>
          <a:lstStyle/>
          <a:p>
            <a:pPr lvl="0"/>
            <a:endParaRPr lang="es-ES" noProof="0"/>
          </a:p>
        </p:txBody>
      </p:sp>
      <p:sp>
        <p:nvSpPr>
          <p:cNvPr id="5" name="Notes Placeholder 4"/>
          <p:cNvSpPr>
            <a:spLocks noGrp="1"/>
          </p:cNvSpPr>
          <p:nvPr>
            <p:ph type="body" sz="quarter" idx="3"/>
          </p:nvPr>
        </p:nvSpPr>
        <p:spPr>
          <a:xfrm>
            <a:off x="679450" y="4716463"/>
            <a:ext cx="5438775" cy="4465637"/>
          </a:xfrm>
          <a:prstGeom prst="rect">
            <a:avLst/>
          </a:prstGeom>
        </p:spPr>
        <p:txBody>
          <a:bodyPr vert="horz" wrap="square" lIns="91442" tIns="45721" rIns="91442" bIns="45721" numCol="1" anchor="t" anchorCtr="0" compatLnSpc="1">
            <a:prstTxWarp prst="textNoShape">
              <a:avLst/>
            </a:prstTxWarp>
            <a:normAutofit/>
          </a:bodyPr>
          <a:lstStyle/>
          <a:p>
            <a:pPr lvl="0"/>
            <a:r>
              <a:rPr lang="es-ES_tradnl" altLang="es-ES_tradnl" noProof="0"/>
              <a:t>Click to edit Master text styles</a:t>
            </a:r>
          </a:p>
          <a:p>
            <a:pPr lvl="1"/>
            <a:r>
              <a:rPr lang="es-ES_tradnl" altLang="es-ES_tradnl" noProof="0"/>
              <a:t>Second level</a:t>
            </a:r>
          </a:p>
          <a:p>
            <a:pPr lvl="2"/>
            <a:r>
              <a:rPr lang="es-ES_tradnl" altLang="es-ES_tradnl" noProof="0"/>
              <a:t>Third level</a:t>
            </a:r>
          </a:p>
          <a:p>
            <a:pPr lvl="3"/>
            <a:r>
              <a:rPr lang="es-ES_tradnl" altLang="es-ES_tradnl" noProof="0"/>
              <a:t>Fourth level</a:t>
            </a:r>
          </a:p>
          <a:p>
            <a:pPr lvl="4"/>
            <a:r>
              <a:rPr lang="es-ES_tradnl" altLang="es-ES_tradnl" noProof="0"/>
              <a:t>Fifth level</a:t>
            </a:r>
            <a:endParaRPr lang="en-US" altLang="es-ES_tradnl"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wrap="square" lIns="91442" tIns="45721" rIns="91442" bIns="45721" numCol="1" anchor="b" anchorCtr="0" compatLnSpc="1">
            <a:prstTxWarp prst="textNoShape">
              <a:avLst/>
            </a:prstTxWarp>
          </a:bodyPr>
          <a:lstStyle>
            <a:lvl1pPr eaLnBrk="1" hangingPunct="1">
              <a:defRPr sz="1200">
                <a:latin typeface="Calibri" pitchFamily="34" charset="0"/>
              </a:defRPr>
            </a:lvl1pPr>
          </a:lstStyle>
          <a:p>
            <a:pPr>
              <a:defRPr/>
            </a:pPr>
            <a:endParaRPr lang="es-ES" altLang="es-ES_tradnl"/>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2" tIns="45721" rIns="91442" bIns="45721"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65E00DA8-62AA-4BB2-8BA9-A4C7DB7690EA}" type="slidenum">
              <a:rPr lang="en-US" altLang="ca-ES"/>
              <a:pPr>
                <a:defRPr/>
              </a:pPr>
              <a:t>‹Nº›</a:t>
            </a:fld>
            <a:endParaRPr lang="en-US" altLang="ca-E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pitchFamily="-84"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uab.cat/web/estudiar/masters-i-postgraus/masters-oficials/tots-els-masters-1345721955375.html"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uab.cat/web/postgrau/master-en-psicologia-juridica-i-peritatge-psicologic-forense/informacio-general-1203328491238.html/param1-1648_ca/param2-2010/"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uab.cat/web/estudiar/graus/informacio-academica/regim-de-permanencia/tipus-de-dedicacio-1345721953555.html"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uab.cat/web/estudiar/llistat-de-graus/matricula/altres-cursos/x-1345467889857.html?param1=1264404718805"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uab.cat/doc/DOC_Calendari_academic_grau_FP_2019"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ab.cat/web/estudiar/masters-i-postgraus/masters-oficials/tots-els-masters-1345721955375.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5"/>
          </p:nvPr>
        </p:nvSpPr>
        <p:spPr/>
        <p:txBody>
          <a:bodyPr/>
          <a:lstStyle/>
          <a:p>
            <a:pPr>
              <a:defRPr/>
            </a:pPr>
            <a:fld id="{65E00DA8-62AA-4BB2-8BA9-A4C7DB7690EA}" type="slidenum">
              <a:rPr lang="en-US" altLang="ca-ES" smtClean="0"/>
              <a:pPr>
                <a:defRPr/>
              </a:pPr>
              <a:t>1</a:t>
            </a:fld>
            <a:endParaRPr lang="en-US" altLang="ca-ES"/>
          </a:p>
        </p:txBody>
      </p:sp>
    </p:spTree>
    <p:extLst>
      <p:ext uri="{BB962C8B-B14F-4D97-AF65-F5344CB8AC3E}">
        <p14:creationId xmlns:p14="http://schemas.microsoft.com/office/powerpoint/2010/main" val="144407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Marcador de imagen de diapositiva 1">
            <a:extLst>
              <a:ext uri="{FF2B5EF4-FFF2-40B4-BE49-F238E27FC236}">
                <a16:creationId xmlns:a16="http://schemas.microsoft.com/office/drawing/2014/main" id="{949BD4A6-B730-40A5-8E51-334E121F63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Marcador de notas 2">
            <a:extLst>
              <a:ext uri="{FF2B5EF4-FFF2-40B4-BE49-F238E27FC236}">
                <a16:creationId xmlns:a16="http://schemas.microsoft.com/office/drawing/2014/main" id="{409713E6-772F-468A-96B9-4EAD2C133DD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altLang="es-ES">
                <a:ea typeface="ＭＳ Ｐゴシック" panose="020B0600070205080204" pitchFamily="34" charset="-128"/>
              </a:rPr>
              <a:t>Menció-4: aquesta menció no es pot cursar íntegrament en torn de tarda. </a:t>
            </a:r>
          </a:p>
          <a:p>
            <a:endParaRPr lang="ca-ES" altLang="es-ES">
              <a:ea typeface="ＭＳ Ｐゴシック" panose="020B0600070205080204" pitchFamily="34" charset="-128"/>
            </a:endParaRPr>
          </a:p>
        </p:txBody>
      </p:sp>
      <p:sp>
        <p:nvSpPr>
          <p:cNvPr id="24580" name="Marcador de número de diapositiva 3">
            <a:extLst>
              <a:ext uri="{FF2B5EF4-FFF2-40B4-BE49-F238E27FC236}">
                <a16:creationId xmlns:a16="http://schemas.microsoft.com/office/drawing/2014/main" id="{DE67C95D-9DCD-4079-B34A-74595956674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70ED954-AB5C-490F-A088-73808975279A}" type="slidenum">
              <a:rPr lang="en-US" altLang="ca-ES" smtClean="0">
                <a:latin typeface="Calibri" panose="020F0502020204030204" pitchFamily="34" charset="0"/>
              </a:rPr>
              <a:pPr/>
              <a:t>12</a:t>
            </a:fld>
            <a:endParaRPr lang="en-US" altLang="ca-E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Marcador de imagen de diapositiva 1">
            <a:extLst>
              <a:ext uri="{FF2B5EF4-FFF2-40B4-BE49-F238E27FC236}">
                <a16:creationId xmlns:a16="http://schemas.microsoft.com/office/drawing/2014/main" id="{0F187F24-581E-4C22-8951-3B70EA1C48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Marcador de notas 2">
            <a:extLst>
              <a:ext uri="{FF2B5EF4-FFF2-40B4-BE49-F238E27FC236}">
                <a16:creationId xmlns:a16="http://schemas.microsoft.com/office/drawing/2014/main" id="{3876ABE0-6489-4443-8719-38B230121B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altLang="es-ES" dirty="0">
                <a:ea typeface="ＭＳ Ｐゴシック" panose="020B0600070205080204" pitchFamily="34" charset="-128"/>
              </a:rPr>
              <a:t>Menció-5: en negreta hi ha destacada una nova optativa, reorientada ja aquest curs. Al ser nova, no sortirà al llistat de guies docents fins que no s’hagi validat la versió per al curs 2020-21.</a:t>
            </a:r>
          </a:p>
          <a:p>
            <a:r>
              <a:rPr lang="ca-ES" altLang="es-ES" dirty="0">
                <a:ea typeface="ＭＳ Ｐゴシック" panose="020B0600070205080204" pitchFamily="34" charset="-128"/>
              </a:rPr>
              <a:t>De les assignatures més nuclears de la menció:</a:t>
            </a:r>
          </a:p>
          <a:p>
            <a:r>
              <a:rPr lang="ca-ES" altLang="es-ES" dirty="0" err="1">
                <a:ea typeface="ＭＳ Ｐゴシック" panose="020B0600070205080204" pitchFamily="34" charset="-128"/>
              </a:rPr>
              <a:t>ICPs</a:t>
            </a:r>
            <a:r>
              <a:rPr lang="ca-ES" altLang="es-ES" dirty="0">
                <a:ea typeface="ＭＳ Ｐゴシック" panose="020B0600070205080204" pitchFamily="34" charset="-128"/>
              </a:rPr>
              <a:t> (QD1): dona la base metodològica de totes les optatives de l’àmbit</a:t>
            </a:r>
          </a:p>
          <a:p>
            <a:r>
              <a:rPr lang="ca-ES" altLang="es-ES" dirty="0">
                <a:ea typeface="ＭＳ Ｐゴシック" panose="020B0600070205080204" pitchFamily="34" charset="-128"/>
              </a:rPr>
              <a:t>PSAI (QD1): dona la base teòrica de totes les optatives de l’àmbit</a:t>
            </a:r>
          </a:p>
          <a:p>
            <a:r>
              <a:rPr lang="ca-ES" altLang="es-ES" dirty="0">
                <a:ea typeface="ＭＳ Ｐゴシック" panose="020B0600070205080204" pitchFamily="34" charset="-128"/>
              </a:rPr>
              <a:t>PSA (QD1): base general d’aplicacions</a:t>
            </a:r>
          </a:p>
          <a:p>
            <a:r>
              <a:rPr lang="ca-ES" altLang="es-ES" dirty="0">
                <a:ea typeface="ＭＳ Ｐゴシック" panose="020B0600070205080204" pitchFamily="34" charset="-128"/>
              </a:rPr>
              <a:t>ISC (QD2): concreció d’aplicacions, centrada especialment en psicologia comunitària</a:t>
            </a:r>
          </a:p>
          <a:p>
            <a:endParaRPr lang="ca-ES" altLang="es-ES" dirty="0">
              <a:ea typeface="ＭＳ Ｐゴシック" panose="020B0600070205080204" pitchFamily="34" charset="-128"/>
            </a:endParaRPr>
          </a:p>
        </p:txBody>
      </p:sp>
      <p:sp>
        <p:nvSpPr>
          <p:cNvPr id="26628" name="Marcador de número de diapositiva 3">
            <a:extLst>
              <a:ext uri="{FF2B5EF4-FFF2-40B4-BE49-F238E27FC236}">
                <a16:creationId xmlns:a16="http://schemas.microsoft.com/office/drawing/2014/main" id="{0FCC030F-264A-4F60-8791-62265B9C0B6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D1F9908-6349-4696-9C96-F9155E0C4396}" type="slidenum">
              <a:rPr lang="en-US" altLang="ca-ES" smtClean="0">
                <a:latin typeface="Calibri" panose="020F0502020204030204" pitchFamily="34" charset="0"/>
              </a:rPr>
              <a:pPr/>
              <a:t>13</a:t>
            </a:fld>
            <a:endParaRPr lang="en-US" altLang="ca-E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Marcador de imagen de diapositiva 1">
            <a:extLst>
              <a:ext uri="{FF2B5EF4-FFF2-40B4-BE49-F238E27FC236}">
                <a16:creationId xmlns:a16="http://schemas.microsoft.com/office/drawing/2014/main" id="{7C61CA86-4B2E-4E76-97A7-D68FD82B28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Marcador de notas 2">
            <a:extLst>
              <a:ext uri="{FF2B5EF4-FFF2-40B4-BE49-F238E27FC236}">
                <a16:creationId xmlns:a16="http://schemas.microsoft.com/office/drawing/2014/main" id="{C6CABA58-F397-48FA-A2F3-07C11ACB03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altLang="es-ES" dirty="0">
                <a:ea typeface="ＭＳ Ｐゴシック" panose="020B0600070205080204" pitchFamily="34" charset="-128"/>
              </a:rPr>
              <a:t>Menció-6: en negreta hi ha destacada una nova optativa del bloc A (</a:t>
            </a:r>
            <a:r>
              <a:rPr lang="ca-ES" altLang="es-ES" dirty="0" err="1">
                <a:ea typeface="ＭＳ Ｐゴシック" panose="020B0600070205080204" pitchFamily="34" charset="-128"/>
              </a:rPr>
              <a:t>PIEPs</a:t>
            </a:r>
            <a:r>
              <a:rPr lang="ca-ES" altLang="es-ES" dirty="0">
                <a:ea typeface="ＭＳ Ｐゴシック" panose="020B0600070205080204" pitchFamily="34" charset="-128"/>
              </a:rPr>
              <a:t>), reorientada ja aquest curs. Al ser nova, no sortirà al llistat de guies docents fins que no s’hagi validat la versió per al curs 2020-21. És l’única optativa anual, a més de PE, amb metodologia ABP i </a:t>
            </a:r>
            <a:r>
              <a:rPr lang="ca-ES" altLang="es-ES" dirty="0" err="1">
                <a:ea typeface="ＭＳ Ｐゴシック" panose="020B0600070205080204" pitchFamily="34" charset="-128"/>
              </a:rPr>
              <a:t>ApS</a:t>
            </a:r>
            <a:r>
              <a:rPr lang="ca-ES" altLang="es-ES" dirty="0">
                <a:ea typeface="ＭＳ Ｐゴシック" panose="020B0600070205080204" pitchFamily="34" charset="-128"/>
              </a:rPr>
              <a:t>. Hi ha 7 sessions quinzenals en grup petit cada semestre i la menor </a:t>
            </a:r>
            <a:r>
              <a:rPr lang="ca-ES" altLang="es-ES" dirty="0" err="1">
                <a:ea typeface="ＭＳ Ｐゴシック" panose="020B0600070205080204" pitchFamily="34" charset="-128"/>
              </a:rPr>
              <a:t>presencialitat</a:t>
            </a:r>
            <a:r>
              <a:rPr lang="ca-ES" altLang="es-ES" dirty="0">
                <a:ea typeface="ＭＳ Ｐゴシック" panose="020B0600070205080204" pitchFamily="34" charset="-128"/>
              </a:rPr>
              <a:t> es supleix amb major part supervisada, que consisteix en fer pràctiques a centre educatius, normalment 1.5h ó 2h una tarda a la setmana (en dies diferents en funció dels grups), </a:t>
            </a:r>
            <a:r>
              <a:rPr lang="fr-FR" altLang="es-ES" dirty="0">
                <a:ea typeface="ＭＳ Ｐゴシック" panose="020B0600070205080204" pitchFamily="34" charset="-128"/>
              </a:rPr>
              <a:t>excepte les setmanes d'avaluació i intersemestral. Per a detalls podeu contactar amb la seva professora coordinadora (Marta Padrós).</a:t>
            </a:r>
          </a:p>
          <a:p>
            <a:r>
              <a:rPr lang="fr-FR" altLang="es-ES" dirty="0">
                <a:ea typeface="ＭＳ Ｐゴシック" panose="020B0600070205080204" pitchFamily="34" charset="-128"/>
              </a:rPr>
              <a:t>L’altra optativa en negreta (P. Esport) s’ha assenyalat perquè fins ara formava part d’altra menció, a més de la menció-1 de Psicologia de la Salut; s’ha inclós a la menció d’anàlisi i intervenciò psicoeducatives, ja que també tracta aspectes d’iniciació esportiva a la infància.</a:t>
            </a:r>
            <a:endParaRPr lang="ca-ES" altLang="es-ES" dirty="0">
              <a:ea typeface="ＭＳ Ｐゴシック" panose="020B0600070205080204" pitchFamily="34" charset="-128"/>
            </a:endParaRPr>
          </a:p>
          <a:p>
            <a:endParaRPr lang="ca-ES" altLang="es-ES" dirty="0">
              <a:ea typeface="ＭＳ Ｐゴシック" panose="020B0600070205080204" pitchFamily="34" charset="-128"/>
            </a:endParaRPr>
          </a:p>
        </p:txBody>
      </p:sp>
      <p:sp>
        <p:nvSpPr>
          <p:cNvPr id="28676" name="Marcador de número de diapositiva 3">
            <a:extLst>
              <a:ext uri="{FF2B5EF4-FFF2-40B4-BE49-F238E27FC236}">
                <a16:creationId xmlns:a16="http://schemas.microsoft.com/office/drawing/2014/main" id="{5723D43A-EB2E-4150-99F6-2E62040EAB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2E38A61-7523-468F-BDBA-4C638FBE31E4}" type="slidenum">
              <a:rPr lang="en-US" altLang="ca-ES" smtClean="0">
                <a:latin typeface="Calibri" panose="020F0502020204030204" pitchFamily="34" charset="0"/>
              </a:rPr>
              <a:pPr/>
              <a:t>14</a:t>
            </a:fld>
            <a:endParaRPr lang="en-US" altLang="ca-E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Marcador de imagen de diapositiva 1">
            <a:extLst>
              <a:ext uri="{FF2B5EF4-FFF2-40B4-BE49-F238E27FC236}">
                <a16:creationId xmlns:a16="http://schemas.microsoft.com/office/drawing/2014/main" id="{579F9381-CEB4-4A9C-93C1-7BB7E2D4827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Marcador de notas 2">
            <a:extLst>
              <a:ext uri="{FF2B5EF4-FFF2-40B4-BE49-F238E27FC236}">
                <a16:creationId xmlns:a16="http://schemas.microsoft.com/office/drawing/2014/main" id="{E713AF4D-7681-41A1-9767-CB2800F8619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es-ES">
              <a:ea typeface="ＭＳ Ｐゴシック" panose="020B0600070205080204" pitchFamily="34" charset="-128"/>
            </a:endParaRPr>
          </a:p>
        </p:txBody>
      </p:sp>
      <p:sp>
        <p:nvSpPr>
          <p:cNvPr id="30724" name="Marcador de número de diapositiva 3">
            <a:extLst>
              <a:ext uri="{FF2B5EF4-FFF2-40B4-BE49-F238E27FC236}">
                <a16:creationId xmlns:a16="http://schemas.microsoft.com/office/drawing/2014/main" id="{D91ABC5B-D138-4AC5-84BD-3C3ED3F495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6565D48-1282-4662-AE5C-A14B23C8DC7D}" type="slidenum">
              <a:rPr lang="en-US" altLang="ca-ES" smtClean="0">
                <a:latin typeface="Calibri" panose="020F0502020204030204" pitchFamily="34" charset="0"/>
              </a:rPr>
              <a:pPr/>
              <a:t>15</a:t>
            </a:fld>
            <a:endParaRPr lang="en-US" altLang="ca-E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Marcador de imagen de diapositiva 1">
            <a:extLst>
              <a:ext uri="{FF2B5EF4-FFF2-40B4-BE49-F238E27FC236}">
                <a16:creationId xmlns:a16="http://schemas.microsoft.com/office/drawing/2014/main" id="{3EAF9F50-911C-4E4A-98AF-6D6C96D1AD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Marcador de notas 2">
            <a:extLst>
              <a:ext uri="{FF2B5EF4-FFF2-40B4-BE49-F238E27FC236}">
                <a16:creationId xmlns:a16="http://schemas.microsoft.com/office/drawing/2014/main" id="{CD2F8D12-66EE-4740-B899-00A777DD88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altLang="es-ES">
                <a:ea typeface="ＭＳ Ｐゴシック" panose="020B0600070205080204" pitchFamily="34" charset="-128"/>
              </a:rPr>
              <a:t>La informació del pla d’estudis per al curs 2020-21 està disponible a la fitxa del grau; allà consta també el semestre de cada assignatura, ja que hi ha hagut algun canvi, que també podeu consultar a la respectiva guia docent, tot i que a data d’avui encara no estan totes publicades ja que les assignatures tenen fins la setmana vinent per a completar-les amb els canvis que hagin introduït.</a:t>
            </a:r>
          </a:p>
        </p:txBody>
      </p:sp>
      <p:sp>
        <p:nvSpPr>
          <p:cNvPr id="32772" name="Marcador de número de diapositiva 3">
            <a:extLst>
              <a:ext uri="{FF2B5EF4-FFF2-40B4-BE49-F238E27FC236}">
                <a16:creationId xmlns:a16="http://schemas.microsoft.com/office/drawing/2014/main" id="{EC483A0C-E1EA-4A5F-8F29-A1693AC657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6FC462E-BDF7-4A0B-9F00-64E189770AB3}" type="slidenum">
              <a:rPr lang="en-US" altLang="ca-ES" smtClean="0">
                <a:latin typeface="Calibri" panose="020F0502020204030204" pitchFamily="34" charset="0"/>
              </a:rPr>
              <a:pPr/>
              <a:t>16</a:t>
            </a:fld>
            <a:endParaRPr lang="en-US" altLang="ca-E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Marcador de imagen de diapositiva 1">
            <a:extLst>
              <a:ext uri="{FF2B5EF4-FFF2-40B4-BE49-F238E27FC236}">
                <a16:creationId xmlns:a16="http://schemas.microsoft.com/office/drawing/2014/main" id="{100EF3F4-7B4F-479A-9185-02C275886B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Marcador de notas 2">
            <a:extLst>
              <a:ext uri="{FF2B5EF4-FFF2-40B4-BE49-F238E27FC236}">
                <a16:creationId xmlns:a16="http://schemas.microsoft.com/office/drawing/2014/main" id="{B3C468DC-CA8F-40AE-B4CF-1C55CEFEDF6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altLang="es-ES" dirty="0">
                <a:ea typeface="ＭＳ Ｐゴシック" panose="020B0600070205080204" pitchFamily="34" charset="-128"/>
              </a:rPr>
              <a:t>A la fitxa del grau, a la part inferior, surt també la informació de tota </a:t>
            </a:r>
            <a:r>
              <a:rPr lang="ca-ES" altLang="es-ES" dirty="0" err="1">
                <a:ea typeface="ＭＳ Ｐゴシック" panose="020B0600070205080204" pitchFamily="34" charset="-128"/>
              </a:rPr>
              <a:t>l’optativitat</a:t>
            </a:r>
            <a:r>
              <a:rPr lang="ca-ES" altLang="es-ES" dirty="0">
                <a:ea typeface="ＭＳ Ｐゴシック" panose="020B0600070205080204" pitchFamily="34" charset="-128"/>
              </a:rPr>
              <a:t> per mencions.</a:t>
            </a:r>
          </a:p>
          <a:p>
            <a:r>
              <a:rPr lang="ca-ES" altLang="es-ES" dirty="0">
                <a:ea typeface="ＭＳ Ｐゴシック" panose="020B0600070205080204" pitchFamily="34" charset="-128"/>
              </a:rPr>
              <a:t>Hi ha una nota al peu que diu: </a:t>
            </a:r>
            <a:r>
              <a:rPr lang="es-ES" altLang="es-ES" dirty="0">
                <a:ea typeface="ＭＳ Ｐゴシック" panose="020B0600070205080204" pitchFamily="34" charset="-128"/>
              </a:rPr>
              <a:t>(1) </a:t>
            </a:r>
            <a:r>
              <a:rPr lang="es-ES" altLang="es-ES" dirty="0" err="1">
                <a:ea typeface="ＭＳ Ｐゴシック" panose="020B0600070205080204" pitchFamily="34" charset="-128"/>
              </a:rPr>
              <a:t>Aquestes</a:t>
            </a:r>
            <a:r>
              <a:rPr lang="es-ES" altLang="es-ES" dirty="0">
                <a:ea typeface="ＭＳ Ｐゴシック" panose="020B0600070205080204" pitchFamily="34" charset="-128"/>
              </a:rPr>
              <a:t> </a:t>
            </a:r>
            <a:r>
              <a:rPr lang="es-ES" altLang="es-ES" dirty="0" err="1">
                <a:ea typeface="ＭＳ Ｐゴシック" panose="020B0600070205080204" pitchFamily="34" charset="-128"/>
              </a:rPr>
              <a:t>assignatures</a:t>
            </a:r>
            <a:r>
              <a:rPr lang="es-ES" altLang="es-ES" dirty="0">
                <a:ea typeface="ＭＳ Ｐゴシック" panose="020B0600070205080204" pitchFamily="34" charset="-128"/>
              </a:rPr>
              <a:t> no es programen </a:t>
            </a:r>
            <a:r>
              <a:rPr lang="es-ES" altLang="es-ES" dirty="0" err="1">
                <a:ea typeface="ＭＳ Ｐゴシック" panose="020B0600070205080204" pitchFamily="34" charset="-128"/>
              </a:rPr>
              <a:t>durant</a:t>
            </a:r>
            <a:r>
              <a:rPr lang="es-ES" altLang="es-ES" dirty="0">
                <a:ea typeface="ＭＳ Ｐゴシック" panose="020B0600070205080204" pitchFamily="34" charset="-128"/>
              </a:rPr>
              <a:t> el </a:t>
            </a:r>
            <a:r>
              <a:rPr lang="es-ES" altLang="es-ES" dirty="0" err="1">
                <a:ea typeface="ＭＳ Ｐゴシック" panose="020B0600070205080204" pitchFamily="34" charset="-128"/>
              </a:rPr>
              <a:t>curs</a:t>
            </a:r>
            <a:r>
              <a:rPr lang="es-ES" altLang="es-ES" dirty="0">
                <a:ea typeface="ＭＳ Ｐゴシック" panose="020B0600070205080204" pitchFamily="34" charset="-128"/>
              </a:rPr>
              <a:t> 2019-2020. Per al </a:t>
            </a:r>
            <a:r>
              <a:rPr lang="es-ES" altLang="es-ES" dirty="0" err="1">
                <a:ea typeface="ＭＳ Ｐゴシック" panose="020B0600070205080204" pitchFamily="34" charset="-128"/>
              </a:rPr>
              <a:t>curs</a:t>
            </a:r>
            <a:r>
              <a:rPr lang="es-ES" altLang="es-ES" dirty="0">
                <a:ea typeface="ＭＳ Ｐゴシック" panose="020B0600070205080204" pitchFamily="34" charset="-128"/>
              </a:rPr>
              <a:t> 2020-21, a </a:t>
            </a:r>
            <a:r>
              <a:rPr lang="es-ES" altLang="es-ES" dirty="0" err="1">
                <a:ea typeface="ＭＳ Ｐゴシック" panose="020B0600070205080204" pitchFamily="34" charset="-128"/>
              </a:rPr>
              <a:t>més</a:t>
            </a:r>
            <a:r>
              <a:rPr lang="es-ES" altLang="es-ES" dirty="0">
                <a:ea typeface="ＭＳ Ｐゴシック" panose="020B0600070205080204" pitchFamily="34" charset="-128"/>
              </a:rPr>
              <a:t> </a:t>
            </a:r>
            <a:r>
              <a:rPr lang="es-ES" altLang="es-ES" dirty="0" err="1">
                <a:ea typeface="ＭＳ Ｐゴシック" panose="020B0600070205080204" pitchFamily="34" charset="-128"/>
              </a:rPr>
              <a:t>d’aquestes</a:t>
            </a:r>
            <a:r>
              <a:rPr lang="es-ES" altLang="es-ES" dirty="0">
                <a:ea typeface="ＭＳ Ｐゴシック" panose="020B0600070205080204" pitchFamily="34" charset="-128"/>
              </a:rPr>
              <a:t> </a:t>
            </a:r>
            <a:r>
              <a:rPr lang="es-ES" altLang="es-ES" dirty="0" err="1">
                <a:ea typeface="ＭＳ Ｐゴシック" panose="020B0600070205080204" pitchFamily="34" charset="-128"/>
              </a:rPr>
              <a:t>marcades</a:t>
            </a:r>
            <a:r>
              <a:rPr lang="es-ES" altLang="es-ES" dirty="0">
                <a:ea typeface="ＭＳ Ｐゴシック" panose="020B0600070205080204" pitchFamily="34" charset="-128"/>
              </a:rPr>
              <a:t> </a:t>
            </a:r>
            <a:r>
              <a:rPr lang="es-ES" altLang="es-ES" dirty="0" err="1">
                <a:ea typeface="ＭＳ Ｐゴシック" panose="020B0600070205080204" pitchFamily="34" charset="-128"/>
              </a:rPr>
              <a:t>amb</a:t>
            </a:r>
            <a:r>
              <a:rPr lang="es-ES" altLang="es-ES" dirty="0">
                <a:ea typeface="ＭＳ Ｐゴシック" panose="020B0600070205080204" pitchFamily="34" charset="-128"/>
              </a:rPr>
              <a:t> “(1)”, </a:t>
            </a:r>
            <a:r>
              <a:rPr lang="es-ES" altLang="es-ES" dirty="0" err="1">
                <a:ea typeface="ＭＳ Ｐゴシック" panose="020B0600070205080204" pitchFamily="34" charset="-128"/>
              </a:rPr>
              <a:t>tampoc</a:t>
            </a:r>
            <a:r>
              <a:rPr lang="es-ES" altLang="es-ES" dirty="0">
                <a:ea typeface="ＭＳ Ｐゴシック" panose="020B0600070205080204" pitchFamily="34" charset="-128"/>
              </a:rPr>
              <a:t> no es programa </a:t>
            </a:r>
            <a:r>
              <a:rPr lang="es-ES" altLang="es-ES" i="1" dirty="0" err="1">
                <a:ea typeface="ＭＳ Ｐゴシック" panose="020B0600070205080204" pitchFamily="34" charset="-128"/>
              </a:rPr>
              <a:t>Evolució</a:t>
            </a:r>
            <a:r>
              <a:rPr lang="es-ES" altLang="es-ES" i="1" dirty="0">
                <a:ea typeface="ＭＳ Ｐゴシック" panose="020B0600070205080204" pitchFamily="34" charset="-128"/>
              </a:rPr>
              <a:t> del </a:t>
            </a:r>
            <a:r>
              <a:rPr lang="es-ES" altLang="es-ES" i="1" dirty="0" err="1">
                <a:ea typeface="ＭＳ Ｐゴシック" panose="020B0600070205080204" pitchFamily="34" charset="-128"/>
              </a:rPr>
              <a:t>Cervell</a:t>
            </a:r>
            <a:r>
              <a:rPr lang="es-ES" altLang="es-ES" i="1" dirty="0">
                <a:ea typeface="ＭＳ Ｐゴシック" panose="020B0600070205080204" pitchFamily="34" charset="-128"/>
              </a:rPr>
              <a:t>, la </a:t>
            </a:r>
            <a:r>
              <a:rPr lang="es-ES" altLang="es-ES" i="1" dirty="0" err="1">
                <a:ea typeface="ＭＳ Ｐゴシック" panose="020B0600070205080204" pitchFamily="34" charset="-128"/>
              </a:rPr>
              <a:t>Cognició</a:t>
            </a:r>
            <a:r>
              <a:rPr lang="es-ES" altLang="es-ES" i="1" dirty="0">
                <a:ea typeface="ＭＳ Ｐゴシック" panose="020B0600070205080204" pitchFamily="34" charset="-128"/>
              </a:rPr>
              <a:t> i la </a:t>
            </a:r>
            <a:r>
              <a:rPr lang="es-ES" altLang="es-ES" i="1" dirty="0" err="1">
                <a:ea typeface="ＭＳ Ｐゴシック" panose="020B0600070205080204" pitchFamily="34" charset="-128"/>
              </a:rPr>
              <a:t>Intel·ligència</a:t>
            </a:r>
            <a:endParaRPr lang="ca-ES" altLang="es-ES" i="1" dirty="0">
              <a:ea typeface="ＭＳ Ｐゴシック" panose="020B0600070205080204" pitchFamily="34" charset="-128"/>
            </a:endParaRPr>
          </a:p>
        </p:txBody>
      </p:sp>
      <p:sp>
        <p:nvSpPr>
          <p:cNvPr id="34820" name="Marcador de número de diapositiva 3">
            <a:extLst>
              <a:ext uri="{FF2B5EF4-FFF2-40B4-BE49-F238E27FC236}">
                <a16:creationId xmlns:a16="http://schemas.microsoft.com/office/drawing/2014/main" id="{7B70043A-6D12-479E-BE93-12639D2ADF0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1BF816F-6C50-4968-A540-2B8AE8561103}" type="slidenum">
              <a:rPr lang="en-US" altLang="ca-ES" smtClean="0">
                <a:latin typeface="Calibri" panose="020F0502020204030204" pitchFamily="34" charset="0"/>
              </a:rPr>
              <a:pPr/>
              <a:t>17</a:t>
            </a:fld>
            <a:endParaRPr lang="en-US" altLang="ca-E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Marcador de imagen de diapositiva 1">
            <a:extLst>
              <a:ext uri="{FF2B5EF4-FFF2-40B4-BE49-F238E27FC236}">
                <a16:creationId xmlns:a16="http://schemas.microsoft.com/office/drawing/2014/main" id="{03CCDA96-974E-44EC-A59E-7715E85A9EE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Marcador de notas 2">
            <a:extLst>
              <a:ext uri="{FF2B5EF4-FFF2-40B4-BE49-F238E27FC236}">
                <a16:creationId xmlns:a16="http://schemas.microsoft.com/office/drawing/2014/main" id="{5398652F-CDAD-413C-A4FC-21ECB7469F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altLang="es-ES" dirty="0">
                <a:ea typeface="ＭＳ Ｐゴシック" panose="020B0600070205080204" pitchFamily="34" charset="-128"/>
              </a:rPr>
              <a:t>A la mateixa fitxa del grau, també podeu consultar les guies docents; cal esperar que desaparegui “(2019-20)”, senyal que la guia docent del proper curs ja ha estat validada.</a:t>
            </a:r>
          </a:p>
          <a:p>
            <a:r>
              <a:rPr lang="ca-ES" altLang="es-ES" dirty="0">
                <a:ea typeface="ＭＳ Ｐゴシック" panose="020B0600070205080204" pitchFamily="34" charset="-128"/>
              </a:rPr>
              <a:t>Hi ha 3 assignatures que han canviat de semestre (PEA a QD1, TP a QD2, </a:t>
            </a:r>
            <a:r>
              <a:rPr lang="ca-ES" altLang="es-ES" i="1" dirty="0">
                <a:ea typeface="ＭＳ Ｐゴシック" panose="020B0600070205080204" pitchFamily="34" charset="-128"/>
              </a:rPr>
              <a:t>Psicologia i Envelliment </a:t>
            </a:r>
            <a:r>
              <a:rPr lang="ca-ES" altLang="es-ES" dirty="0">
                <a:ea typeface="ＭＳ Ｐゴシック" panose="020B0600070205080204" pitchFamily="34" charset="-128"/>
              </a:rPr>
              <a:t>a QD1), per tant convé que no doneu la informació de les guies docents per definitiva fins que no surti la versió 2020-21 i/o es publiquin els horaris provisionals al lloc habitual del web de la facultat.</a:t>
            </a:r>
          </a:p>
          <a:p>
            <a:r>
              <a:rPr lang="ca-ES" altLang="es-ES" dirty="0">
                <a:ea typeface="ＭＳ Ｐゴシック" panose="020B0600070205080204" pitchFamily="34" charset="-128"/>
              </a:rPr>
              <a:t>Hi ha dues assignatures reorientades (</a:t>
            </a:r>
            <a:r>
              <a:rPr lang="ca-ES" altLang="es-ES" i="1" dirty="0">
                <a:ea typeface="ＭＳ Ｐゴシック" panose="020B0600070205080204" pitchFamily="34" charset="-128"/>
              </a:rPr>
              <a:t>Psicologia Forense </a:t>
            </a:r>
            <a:r>
              <a:rPr lang="ca-ES" altLang="es-ES" dirty="0">
                <a:ea typeface="ＭＳ Ｐゴシック" panose="020B0600070205080204" pitchFamily="34" charset="-128"/>
              </a:rPr>
              <a:t>i </a:t>
            </a:r>
            <a:r>
              <a:rPr lang="ca-ES" altLang="es-ES" i="1" dirty="0">
                <a:ea typeface="ＭＳ Ｐゴシック" panose="020B0600070205080204" pitchFamily="34" charset="-128"/>
              </a:rPr>
              <a:t>Pràctica de la Intervenció Educativa i Psicosocial</a:t>
            </a:r>
            <a:r>
              <a:rPr lang="ca-ES" altLang="es-ES" dirty="0">
                <a:ea typeface="ＭＳ Ｐゴシック" panose="020B0600070205080204" pitchFamily="34" charset="-128"/>
              </a:rPr>
              <a:t>), per a les quals no existia guia docent 2019-20, per tant no apareixeran al llistat de guies docents fins que no s’hagi validat la versió de 2020-21.</a:t>
            </a:r>
          </a:p>
        </p:txBody>
      </p:sp>
      <p:sp>
        <p:nvSpPr>
          <p:cNvPr id="36868" name="Marcador de número de diapositiva 3">
            <a:extLst>
              <a:ext uri="{FF2B5EF4-FFF2-40B4-BE49-F238E27FC236}">
                <a16:creationId xmlns:a16="http://schemas.microsoft.com/office/drawing/2014/main" id="{535DEA86-F666-428C-850C-3937950BD41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5E05FB6-B1F2-4181-AD09-3688A6C1A89F}" type="slidenum">
              <a:rPr lang="en-US" altLang="ca-ES" smtClean="0">
                <a:latin typeface="Calibri" panose="020F0502020204030204" pitchFamily="34" charset="0"/>
              </a:rPr>
              <a:pPr/>
              <a:t>18</a:t>
            </a:fld>
            <a:endParaRPr lang="en-US" altLang="ca-E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Marcador de imagen de diapositiva 1">
            <a:extLst>
              <a:ext uri="{FF2B5EF4-FFF2-40B4-BE49-F238E27FC236}">
                <a16:creationId xmlns:a16="http://schemas.microsoft.com/office/drawing/2014/main" id="{9CC163CB-449B-4353-8969-1F4C111CBB8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Marcador de notas 2">
            <a:extLst>
              <a:ext uri="{FF2B5EF4-FFF2-40B4-BE49-F238E27FC236}">
                <a16:creationId xmlns:a16="http://schemas.microsoft.com/office/drawing/2014/main" id="{93BC13CB-D4E7-4A80-9C1E-C7C14024BBF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altLang="es-ES">
                <a:ea typeface="ＭＳ Ｐゴシック" panose="020B0600070205080204" pitchFamily="34" charset="-128"/>
              </a:rPr>
              <a:t>Aquest és un exemple de com es capiculen les pràctiques quinzenals d’algunes assignatures, de manera que en realitat no hi ha solapaments intra-menció, ja que cada estudiant pertany només a un subgrup de pràctiques (p.e., el dimarts a segona hora les setmanes parells faria pràctiques d’una assignatura i les setmanes senars de l’altra)</a:t>
            </a:r>
          </a:p>
          <a:p>
            <a:r>
              <a:rPr lang="ca-ES" altLang="es-ES">
                <a:ea typeface="ＭＳ Ｐゴシック" panose="020B0600070205080204" pitchFamily="34" charset="-128"/>
              </a:rPr>
              <a:t>A més, a les mencions 2 i 3 hi ha una adaptació al primer semestre: les assignatures marcades amb * de dijous al matí faran 13 sessions de teoria d’1.5h, per poder afavorir la doble menció en clínica en període de docència mixta.</a:t>
            </a:r>
          </a:p>
          <a:p>
            <a:endParaRPr lang="ca-ES" altLang="es-ES">
              <a:ea typeface="ＭＳ Ｐゴシック" panose="020B0600070205080204" pitchFamily="34" charset="-128"/>
            </a:endParaRPr>
          </a:p>
          <a:p>
            <a:r>
              <a:rPr lang="ca-ES" altLang="es-ES">
                <a:ea typeface="ＭＳ Ｐゴシック" panose="020B0600070205080204" pitchFamily="34" charset="-128"/>
              </a:rPr>
              <a:t>P: </a:t>
            </a:r>
            <a:r>
              <a:rPr lang="fr-FR" altLang="es-ES">
                <a:ea typeface="ＭＳ Ｐゴシック" panose="020B0600070205080204" pitchFamily="34" charset="-128"/>
              </a:rPr>
              <a:t>Quan sortiran els horaris de les assignatures?</a:t>
            </a:r>
          </a:p>
          <a:p>
            <a:r>
              <a:rPr lang="ca-ES" altLang="es-ES">
                <a:ea typeface="ＭＳ Ｐゴシック" panose="020B0600070205080204" pitchFamily="34" charset="-128"/>
              </a:rPr>
              <a:t>R: Està previst que GA ho publiqui al lloc habitual la setmana vinent (13-7 en endavant)</a:t>
            </a:r>
          </a:p>
        </p:txBody>
      </p:sp>
      <p:sp>
        <p:nvSpPr>
          <p:cNvPr id="38916" name="Marcador de número de diapositiva 3">
            <a:extLst>
              <a:ext uri="{FF2B5EF4-FFF2-40B4-BE49-F238E27FC236}">
                <a16:creationId xmlns:a16="http://schemas.microsoft.com/office/drawing/2014/main" id="{6E1BED42-CF73-4F86-8630-4A0EE029036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94CAE81-DDEF-4491-B859-0EABCB4A310A}" type="slidenum">
              <a:rPr lang="en-US" altLang="ca-ES" smtClean="0">
                <a:latin typeface="Calibri" panose="020F0502020204030204" pitchFamily="34" charset="0"/>
              </a:rPr>
              <a:pPr/>
              <a:t>19</a:t>
            </a:fld>
            <a:endParaRPr lang="en-US" altLang="ca-E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CBAF4368-C8F2-4898-994A-D32036A49159}"/>
              </a:ext>
            </a:extLst>
          </p:cNvPr>
          <p:cNvSpPr txBox="1">
            <a:spLocks noGrp="1" noChangeArrowheads="1"/>
          </p:cNvSpPr>
          <p:nvPr/>
        </p:nvSpPr>
        <p:spPr bwMode="auto">
          <a:xfrm>
            <a:off x="3852863" y="9429750"/>
            <a:ext cx="294481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nchor="b"/>
          <a:lstStyle>
            <a:lvl1pPr defTabSz="912813">
              <a:defRPr>
                <a:solidFill>
                  <a:schemeClr val="tx1"/>
                </a:solidFill>
                <a:latin typeface="Arial" panose="020B0604020202020204" pitchFamily="34" charset="0"/>
                <a:ea typeface="ＭＳ Ｐゴシック" panose="020B0600070205080204" pitchFamily="34" charset="-128"/>
              </a:defRPr>
            </a:lvl1pPr>
            <a:lvl2pPr marL="742950" indent="-285750" defTabSz="912813">
              <a:defRPr>
                <a:solidFill>
                  <a:schemeClr val="tx1"/>
                </a:solidFill>
                <a:latin typeface="Arial" panose="020B0604020202020204" pitchFamily="34" charset="0"/>
                <a:ea typeface="ＭＳ Ｐゴシック" panose="020B0600070205080204" pitchFamily="34" charset="-128"/>
              </a:defRPr>
            </a:lvl2pPr>
            <a:lvl3pPr marL="1143000" indent="-228600" defTabSz="912813">
              <a:defRPr>
                <a:solidFill>
                  <a:schemeClr val="tx1"/>
                </a:solidFill>
                <a:latin typeface="Arial" panose="020B0604020202020204" pitchFamily="34" charset="0"/>
                <a:ea typeface="ＭＳ Ｐゴシック" panose="020B0600070205080204" pitchFamily="34" charset="-128"/>
              </a:defRPr>
            </a:lvl3pPr>
            <a:lvl4pPr marL="1600200" indent="-228600" defTabSz="912813">
              <a:defRPr>
                <a:solidFill>
                  <a:schemeClr val="tx1"/>
                </a:solidFill>
                <a:latin typeface="Arial" panose="020B0604020202020204" pitchFamily="34" charset="0"/>
                <a:ea typeface="ＭＳ Ｐゴシック" panose="020B0600070205080204" pitchFamily="34" charset="-128"/>
              </a:defRPr>
            </a:lvl4pPr>
            <a:lvl5pPr marL="2057400" indent="-228600" defTabSz="912813">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45F7D0FF-CB98-4FA4-8381-9DCA80E167B5}" type="slidenum">
              <a:rPr lang="es-ES" altLang="es-ES" sz="1200">
                <a:latin typeface="Times New Roman" panose="02020603050405020304" pitchFamily="18" charset="0"/>
              </a:rPr>
              <a:pPr algn="r" eaLnBrk="1" hangingPunct="1"/>
              <a:t>21</a:t>
            </a:fld>
            <a:endParaRPr lang="es-ES" altLang="es-ES" sz="1200">
              <a:latin typeface="Times New Roman" panose="02020603050405020304" pitchFamily="18" charset="0"/>
            </a:endParaRPr>
          </a:p>
        </p:txBody>
      </p:sp>
      <p:sp>
        <p:nvSpPr>
          <p:cNvPr id="41987" name="Rectangle 2">
            <a:extLst>
              <a:ext uri="{FF2B5EF4-FFF2-40B4-BE49-F238E27FC236}">
                <a16:creationId xmlns:a16="http://schemas.microsoft.com/office/drawing/2014/main" id="{B06A6894-F2B6-41D7-A82A-C2A66239E26E}"/>
              </a:ext>
            </a:extLst>
          </p:cNvPr>
          <p:cNvSpPr>
            <a:spLocks noGrp="1" noRot="1" noChangeAspect="1" noChangeArrowheads="1" noTextEdit="1"/>
          </p:cNvSpPr>
          <p:nvPr>
            <p:ph type="sldImg"/>
          </p:nvPr>
        </p:nvSpPr>
        <p:spPr bwMode="auto">
          <a:xfrm>
            <a:off x="915988" y="742950"/>
            <a:ext cx="4965700"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a:extLst>
              <a:ext uri="{FF2B5EF4-FFF2-40B4-BE49-F238E27FC236}">
                <a16:creationId xmlns:a16="http://schemas.microsoft.com/office/drawing/2014/main" id="{BC02B22E-8911-42DD-A691-FD116C79CA74}"/>
              </a:ext>
            </a:extLst>
          </p:cNvPr>
          <p:cNvSpPr>
            <a:spLocks noGrp="1" noChangeArrowheads="1"/>
          </p:cNvSpPr>
          <p:nvPr>
            <p:ph type="body" idx="1"/>
          </p:nvPr>
        </p:nvSpPr>
        <p:spPr bwMode="auto">
          <a:xfrm>
            <a:off x="904875" y="4714875"/>
            <a:ext cx="4987925" cy="4465638"/>
          </a:xfrm>
        </p:spPr>
        <p:txBody>
          <a:bodyPr lIns="91423" tIns="45712" rIns="91423" bIns="45712">
            <a:normAutofit fontScale="77500" lnSpcReduction="20000"/>
          </a:bodyPr>
          <a:lstStyle/>
          <a:p>
            <a:pPr defTabSz="881063" eaLnBrk="1" hangingPunct="1">
              <a:defRPr/>
            </a:pPr>
            <a:r>
              <a:rPr lang="ca-ES" altLang="es-ES" dirty="0">
                <a:ea typeface="ＭＳ Ｐゴシック" panose="020B0600070205080204" pitchFamily="34" charset="-128"/>
              </a:rPr>
              <a:t>Segons la legislació actual el grau és en part regulat: això vol dir que només amb el títol de grau es pot exercir professionalment en alguns àmbits (p.e., treball i organitzacions, psicosocial, </a:t>
            </a:r>
            <a:r>
              <a:rPr lang="ca-ES" altLang="es-ES" dirty="0" err="1">
                <a:ea typeface="ＭＳ Ｐゴシック" panose="020B0600070205080204" pitchFamily="34" charset="-128"/>
              </a:rPr>
              <a:t>psicoeducatiu</a:t>
            </a:r>
            <a:r>
              <a:rPr lang="ca-ES" altLang="es-ES" dirty="0">
                <a:ea typeface="ＭＳ Ｐゴシック" panose="020B0600070205080204" pitchFamily="34" charset="-128"/>
              </a:rPr>
              <a:t>) però no en d’altres (sanitari i clínic). Per a poder treballar en l’àmbit sanitari cal cursar, a més del grau, el màster regulat (MUPGS), que dura 1 curs i mig, i/o el PIR (que és la prova del ministeri com el MIR dels metges i dura 4 anys, combinant formació i feina remunerada; cada any estan sortint menys de 200 places a tot l’estat). De moment no està establert que per accedir al PIR s’hagi de fer abans obligatòriament el MUPGS, si hi hagués un canvi de legislació us avisaríem. El PIR permet treballar en qualsevol àmbit especialitzat (sanitari, clínic).</a:t>
            </a:r>
          </a:p>
          <a:p>
            <a:pPr defTabSz="881063" eaLnBrk="1" hangingPunct="1">
              <a:defRPr/>
            </a:pPr>
            <a:endParaRPr lang="ca-ES" altLang="es-ES" dirty="0">
              <a:ea typeface="ＭＳ Ｐゴシック" panose="020B0600070205080204" pitchFamily="34" charset="-128"/>
            </a:endParaRPr>
          </a:p>
          <a:p>
            <a:pPr defTabSz="881063" eaLnBrk="1" hangingPunct="1">
              <a:defRPr/>
            </a:pPr>
            <a:r>
              <a:rPr lang="ca-ES" altLang="es-ES" dirty="0">
                <a:ea typeface="ＭＳ Ｐゴシック" panose="020B0600070205080204" pitchFamily="34" charset="-128"/>
              </a:rPr>
              <a:t>Tot i que hi ha àmbits professionals on n’hi ha prou amb el títol del grau, sempre es pot ampliar la formació, tot obtenint una especialització cursant un màster oficial; si es té una orientació acadèmica i/o de recerca, es pot fer un màster, preferentment de recerca, que doni accés a un programa de doctorat (tesi doctoral).</a:t>
            </a:r>
          </a:p>
          <a:p>
            <a:pPr defTabSz="881063" eaLnBrk="1" hangingPunct="1">
              <a:defRPr/>
            </a:pPr>
            <a:endParaRPr lang="ca-ES" altLang="es-ES" dirty="0">
              <a:ea typeface="ＭＳ Ｐゴシック" panose="020B0600070205080204" pitchFamily="34" charset="-128"/>
            </a:endParaRPr>
          </a:p>
          <a:p>
            <a:pPr defTabSz="881063" eaLnBrk="1" hangingPunct="1">
              <a:defRPr/>
            </a:pPr>
            <a:r>
              <a:rPr lang="ca-ES" altLang="es-ES" dirty="0">
                <a:ea typeface="ＭＳ Ｐゴシック" panose="020B0600070205080204" pitchFamily="34" charset="-128"/>
              </a:rPr>
              <a:t>P: per treballar en centre penitenciari cal alguna menció? o es pot fer clínica i accedir-hi igualment?</a:t>
            </a:r>
          </a:p>
          <a:p>
            <a:pPr defTabSz="881063" eaLnBrk="1" hangingPunct="1">
              <a:defRPr/>
            </a:pPr>
            <a:r>
              <a:rPr lang="ca-ES" altLang="es-ES" dirty="0">
                <a:ea typeface="ＭＳ Ｐゴシック" panose="020B0600070205080204" pitchFamily="34" charset="-128"/>
              </a:rPr>
              <a:t>R: Consultades dues persones vinculades a l'àmbit, aquestes han estat les seves respostes</a:t>
            </a:r>
          </a:p>
          <a:p>
            <a:pPr lvl="1" defTabSz="881063" eaLnBrk="1" hangingPunct="1">
              <a:defRPr/>
            </a:pPr>
            <a:r>
              <a:rPr lang="ca-ES" altLang="es-ES" dirty="0">
                <a:ea typeface="ＭＳ Ｐゴシック" panose="020B0600070205080204" pitchFamily="34" charset="-128"/>
              </a:rPr>
              <a:t>R1: No s'exigeix res específic més enllà de la titulació en Psicologia. Ara bé, per mèrits es valora experiència específica i formació en l'àmbit forense sobretot i coneixements en Psicopatologia, però no és necessari tenir el MUPGS. </a:t>
            </a:r>
          </a:p>
          <a:p>
            <a:pPr lvl="1" defTabSz="881063" eaLnBrk="1" hangingPunct="1">
              <a:defRPr/>
            </a:pPr>
            <a:r>
              <a:rPr lang="ca-ES" altLang="es-ES" dirty="0">
                <a:ea typeface="ＭＳ Ｐゴシック" panose="020B0600070205080204" pitchFamily="34" charset="-128"/>
              </a:rPr>
              <a:t>Paral·lelament, existeixen les opcions generals de Psicòleg al Departament de Justícia (que inclou centres penitenciaris, però també centres oberts, justícia juvenil, etc.) i els criteris són els mateixos: Grau en Psicologia + superar l'oposició. Hi ha poques places i els criteris són força estrictes i se sol valorar més la carrera professional, els mèrits de treball en feines similars a l'administració i passar l'examen amb nota que l'itinerari de la universitat, així que tant pot accedir algú amb un bon coneixement social que clínic d'adults, i tenir coneixements forenses ajuda.</a:t>
            </a:r>
          </a:p>
          <a:p>
            <a:pPr lvl="1" defTabSz="881063" eaLnBrk="1" hangingPunct="1">
              <a:defRPr/>
            </a:pPr>
            <a:r>
              <a:rPr lang="ca-ES" altLang="es-ES" dirty="0">
                <a:ea typeface="ＭＳ Ｐゴシック" panose="020B0600070205080204" pitchFamily="34" charset="-128"/>
              </a:rPr>
              <a:t>R2: L'activitat dels psicòlegs als centres penitenciaris sembla que encara no està reglada ni pel ministeri ni pels col·legis professionals de psicòlegs. És un tema a debat de quina ha de ser la formació específica, però sembla que la tendència és que pengi del cos de sanitaris amb una visió molt de la psicologia social.</a:t>
            </a:r>
          </a:p>
          <a:p>
            <a:pPr lvl="1" defTabSz="881063" eaLnBrk="1" hangingPunct="1">
              <a:defRPr/>
            </a:pPr>
            <a:r>
              <a:rPr lang="ca-ES" altLang="es-ES" dirty="0">
                <a:ea typeface="ＭＳ Ｐゴシック" panose="020B0600070205080204" pitchFamily="34" charset="-128"/>
              </a:rPr>
              <a:t>Estaria entre la psicologia clínica i la psicologia forense (donat el tipus de pacients amb qui pot tractar-se). Podria ser aconsellable fer el MUPGS per tenir la qualificació de sanitari, doncs tot i que poden fer funcions des de la psicologia social, moltes tasques es deriven de la psicologia </a:t>
            </a:r>
            <a:r>
              <a:rPr lang="ca-ES" altLang="es-ES" dirty="0" err="1">
                <a:ea typeface="ＭＳ Ｐゴシック" panose="020B0600070205080204" pitchFamily="34" charset="-128"/>
              </a:rPr>
              <a:t>clínico</a:t>
            </a:r>
            <a:r>
              <a:rPr lang="ca-ES" altLang="es-ES" dirty="0">
                <a:ea typeface="ＭＳ Ｐゴシック" panose="020B0600070205080204" pitchFamily="34" charset="-128"/>
              </a:rPr>
              <a:t>-forense aplicada. També podria ser recomanable fer un màster en psicologia forense-jurídica, en primer instància, i posteriorment un d'intervenció en psicologia clínica. </a:t>
            </a:r>
          </a:p>
          <a:p>
            <a:pPr defTabSz="881063" eaLnBrk="1" hangingPunct="1">
              <a:defRPr/>
            </a:pPr>
            <a:endParaRPr lang="ca-ES" altLang="es-ES" dirty="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Marcador de imagen de diapositiva 1">
            <a:extLst>
              <a:ext uri="{FF2B5EF4-FFF2-40B4-BE49-F238E27FC236}">
                <a16:creationId xmlns:a16="http://schemas.microsoft.com/office/drawing/2014/main" id="{B9280FC4-E9D9-4680-A7E0-2938864BEE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Marcador de notas 2">
            <a:extLst>
              <a:ext uri="{FF2B5EF4-FFF2-40B4-BE49-F238E27FC236}">
                <a16:creationId xmlns:a16="http://schemas.microsoft.com/office/drawing/2014/main" id="{6D1BD852-D908-43A9-8B38-B8756478B3C0}"/>
              </a:ext>
            </a:extLst>
          </p:cNvPr>
          <p:cNvSpPr>
            <a:spLocks noGrp="1" noChangeArrowheads="1"/>
          </p:cNvSpPr>
          <p:nvPr>
            <p:ph type="body" idx="1"/>
          </p:nvPr>
        </p:nvSpPr>
        <p:spPr bwMode="auto"/>
        <p:txBody>
          <a:bodyPr>
            <a:normAutofit fontScale="85000" lnSpcReduction="20000"/>
          </a:bodyPr>
          <a:lstStyle/>
          <a:p>
            <a:pPr>
              <a:defRPr/>
            </a:pPr>
            <a:r>
              <a:rPr lang="ca-ES" altLang="es-ES" dirty="0">
                <a:ea typeface="ＭＳ Ｐゴシック" panose="020B0600070205080204" pitchFamily="34" charset="-128"/>
              </a:rPr>
              <a:t>Si penseu que més en breu o bé a mig o llarg termini us podria interessar cursar el MUPGS, cal tenir en compte que té uns requisits d’accés, en quant a què s’ha cursat al grau.</a:t>
            </a:r>
          </a:p>
          <a:p>
            <a:pPr>
              <a:defRPr/>
            </a:pPr>
            <a:r>
              <a:rPr lang="ca-ES" altLang="es-ES" dirty="0">
                <a:ea typeface="ＭＳ Ｐゴシック" panose="020B0600070205080204" pitchFamily="34" charset="-128"/>
              </a:rPr>
              <a:t>IMPORTANT per alumnat que no cursi alguna de les tres mencions sanitàries (per a qui cursi alguna menció de les sanitàries aquest requisit ja s’assoleix automàticament):</a:t>
            </a:r>
          </a:p>
          <a:p>
            <a:pPr>
              <a:defRPr/>
            </a:pPr>
            <a:r>
              <a:rPr lang="ca-ES" altLang="es-ES" dirty="0">
                <a:ea typeface="ＭＳ Ｐゴシック" panose="020B0600070205080204" pitchFamily="34" charset="-128"/>
              </a:rPr>
              <a:t>Per preservar el possible accés a qualsevol MUPGS de l’estat espanyol, caldria tenir la precaució que de les 9 optatives que es facin, almenys 3 siguin de les mencions sanitàries: triar entre l’oferta de les diapositives 8-9-10, amb independència que siguin OT que també estiguin en una altra de les mencions menció en altres àmbits (“no-sanitàries”).</a:t>
            </a:r>
          </a:p>
          <a:p>
            <a:pPr>
              <a:defRPr/>
            </a:pPr>
            <a:r>
              <a:rPr lang="ca-ES" altLang="es-ES" dirty="0">
                <a:ea typeface="ＭＳ Ｐゴシック" panose="020B0600070205080204" pitchFamily="34" charset="-128"/>
              </a:rPr>
              <a:t>Si es té clar que no es voldrà accedir al MUPGS, no hi ha recomanacions especials relatives a les optatives a cursar, però cal tenir-ho molt clar perquè ara seria el moment, ja que ara per ara no hi ha l’opció que un cop acabat el grau amb el pla 2010 es puguin cursar complements de formació per a assolir el criteri d’admissió del MUPGS (90 ECTS sanitaris en el global del grau). </a:t>
            </a:r>
          </a:p>
          <a:p>
            <a:pPr>
              <a:defRPr/>
            </a:pPr>
            <a:r>
              <a:rPr lang="ca-ES" altLang="es-ES" dirty="0">
                <a:ea typeface="ＭＳ Ｐゴシック" panose="020B0600070205080204" pitchFamily="34" charset="-128"/>
              </a:rPr>
              <a:t>Amb la propera reforma del pla d’estudis ja s’obtindran els 90 ECTS sanitaris amb la part de formació bàsica i obligatòria i qualsevol </a:t>
            </a:r>
            <a:r>
              <a:rPr lang="ca-ES" altLang="es-ES" dirty="0" err="1">
                <a:ea typeface="ＭＳ Ｐゴシック" panose="020B0600070205080204" pitchFamily="34" charset="-128"/>
              </a:rPr>
              <a:t>optativitat</a:t>
            </a:r>
            <a:r>
              <a:rPr lang="ca-ES" altLang="es-ES" dirty="0">
                <a:ea typeface="ＭＳ Ｐゴシック" panose="020B0600070205080204" pitchFamily="34" charset="-128"/>
              </a:rPr>
              <a:t>, però amb l’actual pla d’estudis (pla 2010) no, per tant és important atendre a aquest aspecte en funció dels vostres interessos futurs, si us aneu a graduar al 2020-21 ó 2021-22.</a:t>
            </a:r>
          </a:p>
          <a:p>
            <a:pPr>
              <a:defRPr/>
            </a:pPr>
            <a:endParaRPr lang="ca-ES" altLang="es-ES" dirty="0">
              <a:ea typeface="ＭＳ Ｐゴシック" panose="020B0600070205080204" pitchFamily="34" charset="-128"/>
            </a:endParaRPr>
          </a:p>
          <a:p>
            <a:pPr>
              <a:defRPr/>
            </a:pPr>
            <a:r>
              <a:rPr lang="ca-ES" altLang="es-ES" dirty="0">
                <a:ea typeface="ＭＳ Ｐゴシック" panose="020B0600070205080204" pitchFamily="34" charset="-128"/>
              </a:rPr>
              <a:t>P: </a:t>
            </a:r>
            <a:r>
              <a:rPr lang="es-ES" dirty="0"/>
              <a:t>Si </a:t>
            </a:r>
            <a:r>
              <a:rPr lang="es-ES" dirty="0" err="1"/>
              <a:t>hem</a:t>
            </a:r>
            <a:r>
              <a:rPr lang="es-ES" dirty="0"/>
              <a:t> </a:t>
            </a:r>
            <a:r>
              <a:rPr lang="es-ES" dirty="0" err="1"/>
              <a:t>fet</a:t>
            </a:r>
            <a:r>
              <a:rPr lang="es-ES" dirty="0"/>
              <a:t> </a:t>
            </a:r>
            <a:r>
              <a:rPr lang="es-ES" dirty="0" err="1"/>
              <a:t>optatives</a:t>
            </a:r>
            <a:r>
              <a:rPr lang="es-ES" dirty="0"/>
              <a:t> en un </a:t>
            </a:r>
            <a:r>
              <a:rPr lang="es-ES" dirty="0" err="1"/>
              <a:t>altre</a:t>
            </a:r>
            <a:r>
              <a:rPr lang="es-ES" dirty="0"/>
              <a:t> centre (per programa </a:t>
            </a:r>
            <a:r>
              <a:rPr lang="es-ES" dirty="0" err="1"/>
              <a:t>d'intercanvis</a:t>
            </a:r>
            <a:r>
              <a:rPr lang="es-ES" dirty="0"/>
              <a:t>), i no </a:t>
            </a:r>
            <a:r>
              <a:rPr lang="es-ES" dirty="0" err="1"/>
              <a:t>coincidien</a:t>
            </a:r>
            <a:r>
              <a:rPr lang="es-ES" dirty="0"/>
              <a:t> </a:t>
            </a:r>
            <a:r>
              <a:rPr lang="es-ES" dirty="0" err="1"/>
              <a:t>amb</a:t>
            </a:r>
            <a:r>
              <a:rPr lang="es-ES" dirty="0"/>
              <a:t> </a:t>
            </a:r>
            <a:r>
              <a:rPr lang="es-ES" dirty="0" err="1"/>
              <a:t>cap</a:t>
            </a:r>
            <a:r>
              <a:rPr lang="es-ES" dirty="0"/>
              <a:t> de la UAB, </a:t>
            </a:r>
            <a:r>
              <a:rPr lang="es-ES" dirty="0" err="1"/>
              <a:t>com</a:t>
            </a:r>
            <a:r>
              <a:rPr lang="es-ES" dirty="0"/>
              <a:t> </a:t>
            </a:r>
            <a:r>
              <a:rPr lang="es-ES" dirty="0" err="1"/>
              <a:t>sabem</a:t>
            </a:r>
            <a:r>
              <a:rPr lang="es-ES" dirty="0"/>
              <a:t> si es consideren de </a:t>
            </a:r>
            <a:r>
              <a:rPr lang="es-ES" dirty="0" err="1"/>
              <a:t>salut</a:t>
            </a:r>
            <a:r>
              <a:rPr lang="es-ES" dirty="0"/>
              <a:t> o no per </a:t>
            </a:r>
            <a:r>
              <a:rPr lang="es-ES" dirty="0" err="1"/>
              <a:t>fer</a:t>
            </a:r>
            <a:r>
              <a:rPr lang="es-ES" dirty="0"/>
              <a:t> el </a:t>
            </a:r>
            <a:r>
              <a:rPr lang="es-ES" dirty="0" err="1"/>
              <a:t>màster</a:t>
            </a:r>
            <a:r>
              <a:rPr lang="es-ES" dirty="0"/>
              <a:t> general </a:t>
            </a:r>
            <a:r>
              <a:rPr lang="es-ES" dirty="0" err="1"/>
              <a:t>sanitari</a:t>
            </a:r>
            <a:r>
              <a:rPr lang="es-ES" dirty="0"/>
              <a:t>?</a:t>
            </a:r>
          </a:p>
          <a:p>
            <a:pPr>
              <a:defRPr/>
            </a:pPr>
            <a:r>
              <a:rPr lang="ca-ES" altLang="es-ES" dirty="0">
                <a:ea typeface="ＭＳ Ｐゴシック" panose="020B0600070205080204" pitchFamily="34" charset="-128"/>
              </a:rPr>
              <a:t>R: Les OT cursades en programes d’intercanvi s’incorporen a l’expedient acadèmic com a reconeixement d’assignatures del pla d’estudis de psicologia, i aquesta correspondència s’estableix quan es fa el “</a:t>
            </a:r>
            <a:r>
              <a:rPr lang="ca-ES" altLang="es-ES" dirty="0" err="1">
                <a:ea typeface="ＭＳ Ｐゴシック" panose="020B0600070205080204" pitchFamily="34" charset="-128"/>
              </a:rPr>
              <a:t>learning</a:t>
            </a:r>
            <a:r>
              <a:rPr lang="ca-ES" altLang="es-ES" dirty="0">
                <a:ea typeface="ＭＳ Ｐゴシック" panose="020B0600070205080204" pitchFamily="34" charset="-128"/>
              </a:rPr>
              <a:t>” amb la coordinació d’intercanvis de la facultat; amb l’OT de “destí” (equivalent UAB) ja pots mirar si es considera sanitària o no. </a:t>
            </a:r>
          </a:p>
          <a:p>
            <a:pPr>
              <a:defRPr/>
            </a:pPr>
            <a:endParaRPr lang="ca-ES" altLang="es-ES" dirty="0">
              <a:ea typeface="ＭＳ Ｐゴシック" panose="020B0600070205080204" pitchFamily="34" charset="-128"/>
            </a:endParaRPr>
          </a:p>
          <a:p>
            <a:pPr>
              <a:defRPr/>
            </a:pPr>
            <a:r>
              <a:rPr lang="ca-ES" altLang="es-ES" dirty="0">
                <a:ea typeface="ＭＳ Ｐゴシック" panose="020B0600070205080204" pitchFamily="34" charset="-128"/>
              </a:rPr>
              <a:t>P: </a:t>
            </a:r>
            <a:r>
              <a:rPr lang="es-ES" dirty="0"/>
              <a:t>Has </a:t>
            </a:r>
            <a:r>
              <a:rPr lang="es-ES" dirty="0" err="1"/>
              <a:t>dit</a:t>
            </a:r>
            <a:r>
              <a:rPr lang="es-ES" dirty="0"/>
              <a:t> que </a:t>
            </a:r>
            <a:r>
              <a:rPr lang="es-ES" dirty="0" err="1"/>
              <a:t>necesitem</a:t>
            </a:r>
            <a:r>
              <a:rPr lang="es-ES" dirty="0"/>
              <a:t> </a:t>
            </a:r>
            <a:r>
              <a:rPr lang="es-ES" dirty="0" err="1"/>
              <a:t>fer</a:t>
            </a:r>
            <a:r>
              <a:rPr lang="es-ES" dirty="0"/>
              <a:t> 3 </a:t>
            </a:r>
            <a:r>
              <a:rPr lang="es-ES" dirty="0" err="1"/>
              <a:t>asignatures</a:t>
            </a:r>
            <a:r>
              <a:rPr lang="es-ES" dirty="0"/>
              <a:t> de salud per </a:t>
            </a:r>
            <a:r>
              <a:rPr lang="es-ES" dirty="0" err="1"/>
              <a:t>accedir</a:t>
            </a:r>
            <a:r>
              <a:rPr lang="es-ES" dirty="0"/>
              <a:t> al </a:t>
            </a:r>
            <a:r>
              <a:rPr lang="es-ES" dirty="0" err="1"/>
              <a:t>Màster</a:t>
            </a:r>
            <a:r>
              <a:rPr lang="es-ES" dirty="0"/>
              <a:t> i que les </a:t>
            </a:r>
            <a:r>
              <a:rPr lang="es-ES" dirty="0" err="1"/>
              <a:t>pràctiques</a:t>
            </a:r>
            <a:r>
              <a:rPr lang="es-ES" dirty="0"/>
              <a:t> externes </a:t>
            </a:r>
            <a:r>
              <a:rPr lang="es-ES" dirty="0" err="1"/>
              <a:t>compten</a:t>
            </a:r>
            <a:r>
              <a:rPr lang="es-ES" dirty="0"/>
              <a:t> encara que les </a:t>
            </a:r>
            <a:r>
              <a:rPr lang="es-ES" dirty="0" err="1"/>
              <a:t>fem</a:t>
            </a:r>
            <a:r>
              <a:rPr lang="es-ES" dirty="0"/>
              <a:t> en un </a:t>
            </a:r>
            <a:r>
              <a:rPr lang="es-ES" dirty="0" err="1"/>
              <a:t>altre</a:t>
            </a:r>
            <a:r>
              <a:rPr lang="es-ES" dirty="0"/>
              <a:t> </a:t>
            </a:r>
            <a:r>
              <a:rPr lang="es-ES" dirty="0" err="1"/>
              <a:t>ámbit</a:t>
            </a:r>
            <a:r>
              <a:rPr lang="es-ES" dirty="0"/>
              <a:t>? </a:t>
            </a:r>
            <a:r>
              <a:rPr lang="es-ES" dirty="0" err="1"/>
              <a:t>Llavors</a:t>
            </a:r>
            <a:r>
              <a:rPr lang="es-ES" dirty="0"/>
              <a:t> </a:t>
            </a:r>
            <a:r>
              <a:rPr lang="es-ES" dirty="0" err="1"/>
              <a:t>amb</a:t>
            </a:r>
            <a:r>
              <a:rPr lang="es-ES" dirty="0"/>
              <a:t> dos </a:t>
            </a:r>
            <a:r>
              <a:rPr lang="es-ES" dirty="0" err="1"/>
              <a:t>optatives</a:t>
            </a:r>
            <a:r>
              <a:rPr lang="es-ES" dirty="0"/>
              <a:t> </a:t>
            </a:r>
            <a:r>
              <a:rPr lang="es-ES" dirty="0" err="1"/>
              <a:t>més</a:t>
            </a:r>
            <a:r>
              <a:rPr lang="es-ES" dirty="0"/>
              <a:t> de salud ja </a:t>
            </a:r>
            <a:r>
              <a:rPr lang="es-ES" dirty="0" err="1"/>
              <a:t>podriem</a:t>
            </a:r>
            <a:r>
              <a:rPr lang="es-ES" dirty="0"/>
              <a:t> </a:t>
            </a:r>
            <a:r>
              <a:rPr lang="es-ES" dirty="0" err="1"/>
              <a:t>accedir</a:t>
            </a:r>
            <a:r>
              <a:rPr lang="es-ES" dirty="0"/>
              <a:t> al </a:t>
            </a:r>
            <a:r>
              <a:rPr lang="es-ES" dirty="0" err="1"/>
              <a:t>Màster</a:t>
            </a:r>
            <a:r>
              <a:rPr lang="es-ES" dirty="0"/>
              <a:t> general </a:t>
            </a:r>
            <a:r>
              <a:rPr lang="es-ES" dirty="0" err="1"/>
              <a:t>sanitari</a:t>
            </a:r>
            <a:r>
              <a:rPr lang="es-ES" dirty="0"/>
              <a:t> no?</a:t>
            </a:r>
          </a:p>
          <a:p>
            <a:pPr>
              <a:defRPr/>
            </a:pPr>
            <a:r>
              <a:rPr lang="ca-ES" altLang="es-ES" dirty="0">
                <a:ea typeface="ＭＳ Ｐゴシック" panose="020B0600070205080204" pitchFamily="34" charset="-128"/>
              </a:rPr>
              <a:t>R: Sí, poden ser 2 OT de les mencions sanitàries + Pràctiques externes (PE), sense atendre al centre on es facin les PE, per tant ja es compleix el requisit de 3 OT</a:t>
            </a:r>
          </a:p>
        </p:txBody>
      </p:sp>
      <p:sp>
        <p:nvSpPr>
          <p:cNvPr id="44036" name="Marcador de número de diapositiva 3">
            <a:extLst>
              <a:ext uri="{FF2B5EF4-FFF2-40B4-BE49-F238E27FC236}">
                <a16:creationId xmlns:a16="http://schemas.microsoft.com/office/drawing/2014/main" id="{D99C1173-CA5F-4771-A61B-7DDB3DC4B78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5167091-5FBF-4B2F-AEE4-6A7483B8DFF8}" type="slidenum">
              <a:rPr lang="en-US" altLang="ca-ES" smtClean="0">
                <a:latin typeface="Calibri" panose="020F0502020204030204" pitchFamily="34" charset="0"/>
              </a:rPr>
              <a:pPr/>
              <a:t>22</a:t>
            </a:fld>
            <a:endParaRPr lang="en-US" altLang="ca-E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Marcador de imagen de diapositiva 1">
            <a:extLst>
              <a:ext uri="{FF2B5EF4-FFF2-40B4-BE49-F238E27FC236}">
                <a16:creationId xmlns:a16="http://schemas.microsoft.com/office/drawing/2014/main" id="{3451955C-11CF-4809-8BBF-8F21D91FEBB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Marcador de notas 2">
            <a:extLst>
              <a:ext uri="{FF2B5EF4-FFF2-40B4-BE49-F238E27FC236}">
                <a16:creationId xmlns:a16="http://schemas.microsoft.com/office/drawing/2014/main" id="{AEB825B4-C919-4891-8B8D-4832798D8323}"/>
              </a:ext>
            </a:extLst>
          </p:cNvPr>
          <p:cNvSpPr>
            <a:spLocks noGrp="1" noChangeArrowheads="1"/>
          </p:cNvSpPr>
          <p:nvPr>
            <p:ph type="body" idx="1"/>
          </p:nvPr>
        </p:nvSpPr>
        <p:spPr bwMode="auto"/>
        <p:txBody>
          <a:bodyPr>
            <a:normAutofit fontScale="77500" lnSpcReduction="20000"/>
          </a:bodyPr>
          <a:lstStyle/>
          <a:p>
            <a:pPr>
              <a:defRPr/>
            </a:pPr>
            <a:r>
              <a:rPr lang="ca-ES" altLang="ca-ES" dirty="0">
                <a:ea typeface="ＭＳ Ｐゴシック" panose="020B0600070205080204" pitchFamily="34" charset="-128"/>
              </a:rPr>
              <a:t>Per superar 4rt cal cursar el TFG, que és obligatori, i 54 crèdits optatius més, per tant en total hi ha 60 crèdits (com a la resta de cursos). Aquest 54 ECTS optatius poden venir de cursar 9 assignatures optatives (ja que al nostre grau totes les OT són de 6 ECTS), com s’explica a aquest bloc, o es pot cursar alguna menys si es reconeixen altres activitats (veure bloc 2 de la presentació).</a:t>
            </a:r>
          </a:p>
          <a:p>
            <a:pPr>
              <a:defRPr/>
            </a:pPr>
            <a:endParaRPr lang="ca-ES" altLang="ca-ES" dirty="0">
              <a:ea typeface="ＭＳ Ｐゴシック" panose="020B0600070205080204" pitchFamily="34" charset="-128"/>
            </a:endParaRPr>
          </a:p>
          <a:p>
            <a:pPr>
              <a:defRPr/>
            </a:pPr>
            <a:r>
              <a:rPr lang="ca-ES" altLang="ca-ES" dirty="0">
                <a:ea typeface="ＭＳ Ｐゴシック" panose="020B0600070205080204" pitchFamily="34" charset="-128"/>
              </a:rPr>
              <a:t>La llista d’</a:t>
            </a:r>
            <a:r>
              <a:rPr lang="ca-ES" altLang="ca-ES" b="1" dirty="0">
                <a:ea typeface="ＭＳ Ｐゴシック" panose="020B0600070205080204" pitchFamily="34" charset="-128"/>
              </a:rPr>
              <a:t>optatives del pla d’estudis </a:t>
            </a:r>
            <a:r>
              <a:rPr lang="ca-ES" altLang="ca-ES" dirty="0">
                <a:ea typeface="ＭＳ Ｐゴシック" panose="020B0600070205080204" pitchFamily="34" charset="-128"/>
              </a:rPr>
              <a:t>és més àmplia que les </a:t>
            </a:r>
            <a:r>
              <a:rPr lang="ca-ES" altLang="ca-ES" b="1" dirty="0">
                <a:ea typeface="ＭＳ Ｐゴシック" panose="020B0600070205080204" pitchFamily="34" charset="-128"/>
              </a:rPr>
              <a:t>optatives reals </a:t>
            </a:r>
            <a:r>
              <a:rPr lang="ca-ES" altLang="ca-ES" dirty="0">
                <a:ea typeface="ＭＳ Ｐゴシック" panose="020B0600070205080204" pitchFamily="34" charset="-128"/>
              </a:rPr>
              <a:t>(programables el proper curs). </a:t>
            </a:r>
          </a:p>
          <a:p>
            <a:pPr>
              <a:defRPr/>
            </a:pPr>
            <a:r>
              <a:rPr lang="ca-ES" altLang="ca-ES" dirty="0">
                <a:ea typeface="ＭＳ Ｐゴシック" panose="020B0600070205080204" pitchFamily="34" charset="-128"/>
              </a:rPr>
              <a:t>No es programen totes (mai) perquè la UAB només deixa programar una ràtio determinada d’optativitat.</a:t>
            </a:r>
          </a:p>
          <a:p>
            <a:pPr>
              <a:defRPr/>
            </a:pPr>
            <a:r>
              <a:rPr lang="ca-ES" altLang="ca-ES" dirty="0">
                <a:ea typeface="ＭＳ Ｐゴシック" panose="020B0600070205080204" pitchFamily="34" charset="-128"/>
              </a:rPr>
              <a:t>Quines es desprogramen? Les que tenen menys interès per a vosaltres (us hi heu anat matriculant menys) o no hi ha professorat disponible per a impartir-les en un curs determinat.</a:t>
            </a:r>
          </a:p>
          <a:p>
            <a:pPr>
              <a:defRPr/>
            </a:pPr>
            <a:endParaRPr lang="ca-ES" altLang="ca-ES" dirty="0">
              <a:ea typeface="ＭＳ Ｐゴシック" panose="020B0600070205080204" pitchFamily="34" charset="-128"/>
            </a:endParaRPr>
          </a:p>
          <a:p>
            <a:pPr>
              <a:defRPr/>
            </a:pPr>
            <a:r>
              <a:rPr lang="es-ES" dirty="0"/>
              <a:t>P: ara al </a:t>
            </a:r>
            <a:r>
              <a:rPr lang="es-ES" dirty="0" err="1"/>
              <a:t>fer</a:t>
            </a:r>
            <a:r>
              <a:rPr lang="es-ES" dirty="0"/>
              <a:t> la matricula </a:t>
            </a:r>
            <a:r>
              <a:rPr lang="es-ES" dirty="0" err="1"/>
              <a:t>hem</a:t>
            </a:r>
            <a:r>
              <a:rPr lang="es-ES" dirty="0"/>
              <a:t> </a:t>
            </a:r>
            <a:r>
              <a:rPr lang="es-ES" dirty="0" err="1"/>
              <a:t>d'agafar</a:t>
            </a:r>
            <a:r>
              <a:rPr lang="es-ES" dirty="0"/>
              <a:t> </a:t>
            </a:r>
            <a:r>
              <a:rPr lang="es-ES" dirty="0" err="1"/>
              <a:t>l'assignatura</a:t>
            </a:r>
            <a:r>
              <a:rPr lang="es-ES" dirty="0"/>
              <a:t> de practiques externes pero </a:t>
            </a:r>
            <a:r>
              <a:rPr lang="es-ES" dirty="0" err="1"/>
              <a:t>fins</a:t>
            </a:r>
            <a:r>
              <a:rPr lang="es-ES" dirty="0"/>
              <a:t> el </a:t>
            </a:r>
            <a:r>
              <a:rPr lang="es-ES" dirty="0" err="1"/>
              <a:t>septembre</a:t>
            </a:r>
            <a:r>
              <a:rPr lang="es-ES" dirty="0"/>
              <a:t> no </a:t>
            </a:r>
            <a:r>
              <a:rPr lang="es-ES" dirty="0" err="1"/>
              <a:t>podem</a:t>
            </a:r>
            <a:r>
              <a:rPr lang="es-ES" dirty="0"/>
              <a:t> </a:t>
            </a:r>
            <a:r>
              <a:rPr lang="es-ES" dirty="0" err="1"/>
              <a:t>escollir</a:t>
            </a:r>
            <a:r>
              <a:rPr lang="es-ES" dirty="0"/>
              <a:t> a </a:t>
            </a:r>
            <a:r>
              <a:rPr lang="es-ES" dirty="0" err="1"/>
              <a:t>on</a:t>
            </a:r>
            <a:r>
              <a:rPr lang="es-ES" dirty="0"/>
              <a:t> les </a:t>
            </a:r>
            <a:r>
              <a:rPr lang="es-ES" dirty="0" err="1"/>
              <a:t>fem</a:t>
            </a:r>
            <a:r>
              <a:rPr lang="es-ES" dirty="0"/>
              <a:t>, no?</a:t>
            </a:r>
          </a:p>
          <a:p>
            <a:pPr>
              <a:defRPr/>
            </a:pPr>
            <a:r>
              <a:rPr lang="es-ES" dirty="0"/>
              <a:t>R: </a:t>
            </a:r>
            <a:r>
              <a:rPr lang="es-ES" dirty="0" err="1"/>
              <a:t>Exacte</a:t>
            </a:r>
            <a:r>
              <a:rPr lang="es-ES" dirty="0"/>
              <a:t>, si la </a:t>
            </a:r>
            <a:r>
              <a:rPr lang="es-ES" dirty="0" err="1"/>
              <a:t>voleu</a:t>
            </a:r>
            <a:r>
              <a:rPr lang="es-ES" dirty="0"/>
              <a:t> cursar, ara </a:t>
            </a:r>
            <a:r>
              <a:rPr lang="es-ES" dirty="0" err="1"/>
              <a:t>només</a:t>
            </a:r>
            <a:r>
              <a:rPr lang="es-ES" dirty="0"/>
              <a:t> matrícula de </a:t>
            </a:r>
            <a:r>
              <a:rPr lang="es-ES" dirty="0" err="1"/>
              <a:t>l’assignatura</a:t>
            </a:r>
            <a:r>
              <a:rPr lang="es-ES" dirty="0"/>
              <a:t>, i </a:t>
            </a:r>
            <a:r>
              <a:rPr lang="es-ES" dirty="0" err="1"/>
              <a:t>on</a:t>
            </a:r>
            <a:r>
              <a:rPr lang="es-ES" dirty="0"/>
              <a:t> (centre) al </a:t>
            </a:r>
            <a:r>
              <a:rPr lang="es-ES" dirty="0" err="1"/>
              <a:t>setembre</a:t>
            </a:r>
            <a:r>
              <a:rPr lang="es-ES" dirty="0"/>
              <a:t> (</a:t>
            </a:r>
            <a:r>
              <a:rPr lang="es-ES" dirty="0" err="1"/>
              <a:t>vegeu</a:t>
            </a:r>
            <a:r>
              <a:rPr lang="es-ES" dirty="0"/>
              <a:t> bloc 3 de la </a:t>
            </a:r>
            <a:r>
              <a:rPr lang="es-ES" dirty="0" err="1"/>
              <a:t>sessió</a:t>
            </a:r>
            <a:r>
              <a:rPr lang="es-ES" dirty="0"/>
              <a:t>)</a:t>
            </a:r>
          </a:p>
          <a:p>
            <a:pPr>
              <a:defRPr/>
            </a:pPr>
            <a:endParaRPr lang="es-ES" dirty="0"/>
          </a:p>
          <a:p>
            <a:pPr>
              <a:defRPr/>
            </a:pPr>
            <a:r>
              <a:rPr lang="es-ES" altLang="ca-ES" dirty="0">
                <a:ea typeface="ＭＳ Ｐゴシック" panose="020B0600070205080204" pitchFamily="34" charset="-128"/>
              </a:rPr>
              <a:t>P. </a:t>
            </a:r>
            <a:r>
              <a:rPr lang="es-ES" dirty="0"/>
              <a:t>Es </a:t>
            </a:r>
            <a:r>
              <a:rPr lang="es-ES" dirty="0" err="1"/>
              <a:t>pot</a:t>
            </a:r>
            <a:r>
              <a:rPr lang="es-ES" dirty="0"/>
              <a:t> cursar </a:t>
            </a:r>
            <a:r>
              <a:rPr lang="es-ES" dirty="0" err="1"/>
              <a:t>pràctiques</a:t>
            </a:r>
            <a:r>
              <a:rPr lang="es-ES" dirty="0"/>
              <a:t> externes </a:t>
            </a:r>
            <a:r>
              <a:rPr lang="es-ES" dirty="0" err="1"/>
              <a:t>dues</a:t>
            </a:r>
            <a:r>
              <a:rPr lang="es-ES" dirty="0"/>
              <a:t> </a:t>
            </a:r>
            <a:r>
              <a:rPr lang="es-ES" dirty="0" err="1"/>
              <a:t>vegades</a:t>
            </a:r>
            <a:r>
              <a:rPr lang="es-ES" dirty="0"/>
              <a:t>?</a:t>
            </a:r>
          </a:p>
          <a:p>
            <a:pPr>
              <a:defRPr/>
            </a:pPr>
            <a:r>
              <a:rPr lang="es-ES" dirty="0"/>
              <a:t>P: es poden </a:t>
            </a:r>
            <a:r>
              <a:rPr lang="es-ES" dirty="0" err="1"/>
              <a:t>fer</a:t>
            </a:r>
            <a:r>
              <a:rPr lang="es-ES" dirty="0"/>
              <a:t> </a:t>
            </a:r>
            <a:r>
              <a:rPr lang="es-ES" dirty="0" err="1"/>
              <a:t>pràctiques</a:t>
            </a:r>
            <a:r>
              <a:rPr lang="es-ES" dirty="0"/>
              <a:t> externes </a:t>
            </a:r>
            <a:r>
              <a:rPr lang="es-ES" dirty="0" err="1"/>
              <a:t>dues</a:t>
            </a:r>
            <a:r>
              <a:rPr lang="es-ES" dirty="0"/>
              <a:t> </a:t>
            </a:r>
            <a:r>
              <a:rPr lang="es-ES" dirty="0" err="1"/>
              <a:t>vegades</a:t>
            </a:r>
            <a:r>
              <a:rPr lang="es-ES" dirty="0"/>
              <a:t> (en 2 semestres </a:t>
            </a:r>
            <a:r>
              <a:rPr lang="es-ES" dirty="0" err="1"/>
              <a:t>diferents</a:t>
            </a:r>
            <a:r>
              <a:rPr lang="es-ES" dirty="0"/>
              <a:t> o 2 </a:t>
            </a:r>
            <a:r>
              <a:rPr lang="es-ES" dirty="0" err="1"/>
              <a:t>anys</a:t>
            </a:r>
            <a:r>
              <a:rPr lang="es-ES" dirty="0"/>
              <a:t> </a:t>
            </a:r>
            <a:r>
              <a:rPr lang="es-ES" dirty="0" err="1"/>
              <a:t>diferents</a:t>
            </a:r>
            <a:r>
              <a:rPr lang="es-ES" dirty="0"/>
              <a:t>)?</a:t>
            </a:r>
          </a:p>
          <a:p>
            <a:pPr>
              <a:defRPr/>
            </a:pPr>
            <a:r>
              <a:rPr lang="es-ES" dirty="0"/>
              <a:t>P: es </a:t>
            </a:r>
            <a:r>
              <a:rPr lang="es-ES" dirty="0" err="1"/>
              <a:t>pot</a:t>
            </a:r>
            <a:r>
              <a:rPr lang="es-ES" dirty="0"/>
              <a:t> </a:t>
            </a:r>
            <a:r>
              <a:rPr lang="es-ES" dirty="0" err="1"/>
              <a:t>fer</a:t>
            </a:r>
            <a:r>
              <a:rPr lang="es-ES" dirty="0"/>
              <a:t> </a:t>
            </a:r>
            <a:r>
              <a:rPr lang="es-ES" dirty="0" err="1"/>
              <a:t>pràctiques</a:t>
            </a:r>
            <a:r>
              <a:rPr lang="es-ES" dirty="0"/>
              <a:t> externes de clínica al primer semestre i </a:t>
            </a:r>
            <a:r>
              <a:rPr lang="es-ES" dirty="0" err="1"/>
              <a:t>d'organitzacions</a:t>
            </a:r>
            <a:r>
              <a:rPr lang="es-ES" dirty="0"/>
              <a:t> al </a:t>
            </a:r>
            <a:r>
              <a:rPr lang="es-ES" dirty="0" err="1"/>
              <a:t>segon</a:t>
            </a:r>
            <a:r>
              <a:rPr lang="es-ES" dirty="0"/>
              <a:t>?</a:t>
            </a:r>
          </a:p>
          <a:p>
            <a:pPr>
              <a:defRPr/>
            </a:pPr>
            <a:r>
              <a:rPr lang="ca-ES" altLang="ca-ES" dirty="0">
                <a:ea typeface="ＭＳ Ｐゴシック" panose="020B0600070205080204" pitchFamily="34" charset="-128"/>
              </a:rPr>
              <a:t>R: No, cap assignatura no es pot tornar a cursar de nou un cop superada. PE és 1 OT vinculada a 1 centre. Segons cada centre, les 120h que cal fer-hi es poden acumular en un dels semestres o al llarg de tot el curs; </a:t>
            </a:r>
            <a:r>
              <a:rPr lang="es-ES" dirty="0" err="1"/>
              <a:t>això</a:t>
            </a:r>
            <a:r>
              <a:rPr lang="es-ES" dirty="0"/>
              <a:t> </a:t>
            </a:r>
            <a:r>
              <a:rPr lang="es-ES" dirty="0" err="1"/>
              <a:t>surt</a:t>
            </a:r>
            <a:r>
              <a:rPr lang="es-ES" dirty="0"/>
              <a:t> al </a:t>
            </a:r>
            <a:r>
              <a:rPr lang="es-ES" dirty="0" err="1"/>
              <a:t>Geronimo</a:t>
            </a:r>
            <a:r>
              <a:rPr lang="es-ES" dirty="0"/>
              <a:t> o es pacta </a:t>
            </a:r>
            <a:r>
              <a:rPr lang="es-ES" dirty="0" err="1"/>
              <a:t>amb</a:t>
            </a:r>
            <a:r>
              <a:rPr lang="es-ES" dirty="0"/>
              <a:t> el centre si no </a:t>
            </a:r>
            <a:r>
              <a:rPr lang="es-ES" dirty="0" err="1"/>
              <a:t>ho</a:t>
            </a:r>
            <a:r>
              <a:rPr lang="es-ES" dirty="0"/>
              <a:t> ha </a:t>
            </a:r>
            <a:r>
              <a:rPr lang="es-ES" dirty="0" err="1"/>
              <a:t>establert</a:t>
            </a:r>
            <a:r>
              <a:rPr lang="es-ES" dirty="0"/>
              <a:t> a </a:t>
            </a:r>
            <a:r>
              <a:rPr lang="es-ES" dirty="0" err="1"/>
              <a:t>l'oferta</a:t>
            </a:r>
            <a:r>
              <a:rPr lang="es-ES" dirty="0"/>
              <a:t> (</a:t>
            </a:r>
            <a:r>
              <a:rPr lang="es-ES" dirty="0" err="1"/>
              <a:t>vegeu</a:t>
            </a:r>
            <a:r>
              <a:rPr lang="es-ES" dirty="0"/>
              <a:t> bloc 3 de la </a:t>
            </a:r>
            <a:r>
              <a:rPr lang="es-ES" dirty="0" err="1"/>
              <a:t>sessió</a:t>
            </a:r>
            <a:r>
              <a:rPr lang="es-ES" dirty="0"/>
              <a:t>)</a:t>
            </a:r>
          </a:p>
          <a:p>
            <a:pPr>
              <a:defRPr/>
            </a:pPr>
            <a:endParaRPr lang="es-ES" dirty="0"/>
          </a:p>
          <a:p>
            <a:pPr>
              <a:defRPr/>
            </a:pPr>
            <a:r>
              <a:rPr lang="es-ES" dirty="0"/>
              <a:t>P: </a:t>
            </a:r>
            <a:r>
              <a:rPr lang="fr-FR" dirty="0"/>
              <a:t>Les pràctiques s'han de realitzar durant el curs o es pot fer durant l'estiu?</a:t>
            </a:r>
          </a:p>
          <a:p>
            <a:pPr>
              <a:defRPr/>
            </a:pPr>
            <a:r>
              <a:rPr lang="es-ES" dirty="0"/>
              <a:t>R: H</a:t>
            </a:r>
            <a:r>
              <a:rPr lang="pt-BR" dirty="0"/>
              <a:t>i ha algun centre que excepcionalment permet anar-hi fora de periode lectiu, si es fa a l'estiu llavors no et graduaries fins el setembre, en el moment que es pugui tancar l’acta amb la nota</a:t>
            </a:r>
          </a:p>
          <a:p>
            <a:pPr>
              <a:defRPr/>
            </a:pPr>
            <a:endParaRPr lang="pt-BR" dirty="0"/>
          </a:p>
          <a:p>
            <a:pPr>
              <a:defRPr/>
            </a:pPr>
            <a:r>
              <a:rPr lang="pt-BR" dirty="0"/>
              <a:t>P: </a:t>
            </a:r>
            <a:r>
              <a:rPr lang="es-ES" dirty="0"/>
              <a:t>Las prácticas externas, indistintamente de dónde se hagan, son anuales?</a:t>
            </a:r>
          </a:p>
          <a:p>
            <a:pPr>
              <a:defRPr/>
            </a:pPr>
            <a:r>
              <a:rPr lang="pt-BR" dirty="0"/>
              <a:t>R: Sí, es una assignatura anual, amb independència que s’acumulin les hores a un semestre o altre</a:t>
            </a:r>
          </a:p>
          <a:p>
            <a:pPr>
              <a:defRPr/>
            </a:pPr>
            <a:endParaRPr lang="pt-BR" dirty="0"/>
          </a:p>
          <a:p>
            <a:pPr>
              <a:defRPr/>
            </a:pPr>
            <a:r>
              <a:rPr lang="pt-BR" dirty="0"/>
              <a:t>P: las practicas externas extracurriculares otorgan creditos? cuantos?</a:t>
            </a:r>
          </a:p>
          <a:p>
            <a:pPr>
              <a:defRPr/>
            </a:pPr>
            <a:r>
              <a:rPr lang="pt-BR" dirty="0"/>
              <a:t>R: Les pràctiques extracurriculars NO formen part del pla d'estudis, no consten a l'expedient acadèmic. Es porten des del Servei d’Ocupabilitat (SOc) de la UAB, no des de la facultat. Podeu consultar:</a:t>
            </a:r>
          </a:p>
          <a:p>
            <a:pPr marL="0" marR="0" lvl="0" indent="0" algn="l" defTabSz="457200" rtl="0" eaLnBrk="0" fontAlgn="base" latinLnBrk="0" hangingPunct="0">
              <a:lnSpc>
                <a:spcPct val="100000"/>
              </a:lnSpc>
              <a:spcBef>
                <a:spcPct val="30000"/>
              </a:spcBef>
              <a:spcAft>
                <a:spcPct val="0"/>
              </a:spcAft>
              <a:buClrTx/>
              <a:buSzTx/>
              <a:buFontTx/>
              <a:buNone/>
              <a:tabLst/>
              <a:defRPr/>
            </a:pPr>
            <a:r>
              <a:rPr lang="pt-BR" dirty="0"/>
              <a:t>https://www.uab.cat/web/practiques-br/-i-feina/definicio-objectiu-i-modalitats-1345720280967.html</a:t>
            </a:r>
            <a:endParaRPr lang="es-ES" dirty="0"/>
          </a:p>
          <a:p>
            <a:pPr>
              <a:defRPr/>
            </a:pPr>
            <a:endParaRPr lang="es-ES" dirty="0"/>
          </a:p>
          <a:p>
            <a:pPr>
              <a:defRPr/>
            </a:pPr>
            <a:endParaRPr lang="es-ES" dirty="0"/>
          </a:p>
          <a:p>
            <a:pPr>
              <a:defRPr/>
            </a:pPr>
            <a:endParaRPr lang="es-ES" dirty="0"/>
          </a:p>
          <a:p>
            <a:pPr>
              <a:defRPr/>
            </a:pPr>
            <a:endParaRPr lang="es-ES" dirty="0"/>
          </a:p>
          <a:p>
            <a:pPr>
              <a:defRPr/>
            </a:pPr>
            <a:endParaRPr lang="es-ES" altLang="es-ES" dirty="0">
              <a:ea typeface="ＭＳ Ｐゴシック" panose="020B0600070205080204" pitchFamily="34" charset="-128"/>
            </a:endParaRPr>
          </a:p>
        </p:txBody>
      </p:sp>
      <p:sp>
        <p:nvSpPr>
          <p:cNvPr id="8196" name="Marcador de número de diapositiva 3">
            <a:extLst>
              <a:ext uri="{FF2B5EF4-FFF2-40B4-BE49-F238E27FC236}">
                <a16:creationId xmlns:a16="http://schemas.microsoft.com/office/drawing/2014/main" id="{C442679E-A74B-434C-A7CC-FC769D4943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AB0100B-53D7-4EEA-A51B-FA1116A4C0E1}" type="slidenum">
              <a:rPr lang="en-US" altLang="ca-ES" smtClean="0">
                <a:latin typeface="Calibri" panose="020F0502020204030204" pitchFamily="34" charset="0"/>
              </a:rPr>
              <a:pPr/>
              <a:t>4</a:t>
            </a:fld>
            <a:endParaRPr lang="en-US" altLang="ca-E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1D315696-7658-41D3-929C-8ACD4011F41E}"/>
              </a:ext>
            </a:extLst>
          </p:cNvPr>
          <p:cNvSpPr txBox="1">
            <a:spLocks noGrp="1" noChangeArrowheads="1"/>
          </p:cNvSpPr>
          <p:nvPr/>
        </p:nvSpPr>
        <p:spPr bwMode="auto">
          <a:xfrm>
            <a:off x="3852863" y="9429750"/>
            <a:ext cx="294481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nchor="b"/>
          <a:lstStyle>
            <a:lvl1pPr defTabSz="912813">
              <a:defRPr>
                <a:solidFill>
                  <a:schemeClr val="tx1"/>
                </a:solidFill>
                <a:latin typeface="Arial" panose="020B0604020202020204" pitchFamily="34" charset="0"/>
                <a:ea typeface="ＭＳ Ｐゴシック" panose="020B0600070205080204" pitchFamily="34" charset="-128"/>
              </a:defRPr>
            </a:lvl1pPr>
            <a:lvl2pPr marL="742950" indent="-285750" defTabSz="912813">
              <a:defRPr>
                <a:solidFill>
                  <a:schemeClr val="tx1"/>
                </a:solidFill>
                <a:latin typeface="Arial" panose="020B0604020202020204" pitchFamily="34" charset="0"/>
                <a:ea typeface="ＭＳ Ｐゴシック" panose="020B0600070205080204" pitchFamily="34" charset="-128"/>
              </a:defRPr>
            </a:lvl2pPr>
            <a:lvl3pPr marL="1143000" indent="-228600" defTabSz="912813">
              <a:defRPr>
                <a:solidFill>
                  <a:schemeClr val="tx1"/>
                </a:solidFill>
                <a:latin typeface="Arial" panose="020B0604020202020204" pitchFamily="34" charset="0"/>
                <a:ea typeface="ＭＳ Ｐゴシック" panose="020B0600070205080204" pitchFamily="34" charset="-128"/>
              </a:defRPr>
            </a:lvl3pPr>
            <a:lvl4pPr marL="1600200" indent="-228600" defTabSz="912813">
              <a:defRPr>
                <a:solidFill>
                  <a:schemeClr val="tx1"/>
                </a:solidFill>
                <a:latin typeface="Arial" panose="020B0604020202020204" pitchFamily="34" charset="0"/>
                <a:ea typeface="ＭＳ Ｐゴシック" panose="020B0600070205080204" pitchFamily="34" charset="-128"/>
              </a:defRPr>
            </a:lvl4pPr>
            <a:lvl5pPr marL="2057400" indent="-228600" defTabSz="912813">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93FE595B-D346-45C1-9844-575ED61BDF2C}" type="slidenum">
              <a:rPr lang="es-ES" altLang="es-ES" sz="1200">
                <a:latin typeface="Times New Roman" panose="02020603050405020304" pitchFamily="18" charset="0"/>
              </a:rPr>
              <a:pPr algn="r" eaLnBrk="1" hangingPunct="1"/>
              <a:t>23</a:t>
            </a:fld>
            <a:endParaRPr lang="es-ES" altLang="es-ES" sz="1200">
              <a:latin typeface="Times New Roman" panose="02020603050405020304" pitchFamily="18" charset="0"/>
            </a:endParaRPr>
          </a:p>
        </p:txBody>
      </p:sp>
      <p:sp>
        <p:nvSpPr>
          <p:cNvPr id="46083" name="Rectangle 2">
            <a:extLst>
              <a:ext uri="{FF2B5EF4-FFF2-40B4-BE49-F238E27FC236}">
                <a16:creationId xmlns:a16="http://schemas.microsoft.com/office/drawing/2014/main" id="{3F5A32C5-59C0-4EDB-8B1E-3CB2622538C6}"/>
              </a:ext>
            </a:extLst>
          </p:cNvPr>
          <p:cNvSpPr>
            <a:spLocks noGrp="1" noRot="1" noChangeAspect="1" noChangeArrowheads="1" noTextEdit="1"/>
          </p:cNvSpPr>
          <p:nvPr>
            <p:ph type="sldImg"/>
          </p:nvPr>
        </p:nvSpPr>
        <p:spPr bwMode="auto">
          <a:xfrm>
            <a:off x="915988" y="742950"/>
            <a:ext cx="4965700"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a:extLst>
              <a:ext uri="{FF2B5EF4-FFF2-40B4-BE49-F238E27FC236}">
                <a16:creationId xmlns:a16="http://schemas.microsoft.com/office/drawing/2014/main" id="{FF3D2D4E-B659-4188-A204-4D4AD2CE9533}"/>
              </a:ext>
            </a:extLst>
          </p:cNvPr>
          <p:cNvSpPr>
            <a:spLocks noGrp="1" noChangeArrowheads="1"/>
          </p:cNvSpPr>
          <p:nvPr>
            <p:ph type="body" idx="1"/>
          </p:nvPr>
        </p:nvSpPr>
        <p:spPr bwMode="auto">
          <a:xfrm>
            <a:off x="904875" y="4714875"/>
            <a:ext cx="4987925" cy="4465638"/>
          </a:xfrm>
        </p:spPr>
        <p:txBody>
          <a:bodyPr lIns="91423" tIns="45712" rIns="91423" bIns="45712"/>
          <a:lstStyle/>
          <a:p>
            <a:pPr defTabSz="881063" eaLnBrk="1" hangingPunct="1">
              <a:defRPr/>
            </a:pPr>
            <a:r>
              <a:rPr lang="ca-ES" altLang="es-ES" dirty="0">
                <a:ea typeface="ＭＳ Ｐゴシック" panose="020B0600070205080204" pitchFamily="34" charset="-128"/>
              </a:rPr>
              <a:t>I de cara al futur, si un cop acabat el grau us interessa informar-vos sobre màsters i postgraus:</a:t>
            </a:r>
          </a:p>
          <a:p>
            <a:pPr marL="171450" indent="-171450" defTabSz="881063" eaLnBrk="1" hangingPunct="1">
              <a:buFontTx/>
              <a:buChar char="-"/>
              <a:defRPr/>
            </a:pPr>
            <a:r>
              <a:rPr lang="ca-ES" altLang="es-ES" dirty="0">
                <a:ea typeface="ＭＳ Ｐゴシック" panose="020B0600070205080204" pitchFamily="34" charset="-128"/>
              </a:rPr>
              <a:t>A la primavera se sol fer el Saló Futura (anàleg al Saló de l’Ensenyament)</a:t>
            </a:r>
          </a:p>
          <a:p>
            <a:pPr marL="171450" indent="-171450" defTabSz="881063" eaLnBrk="1" hangingPunct="1">
              <a:buFontTx/>
              <a:buChar char="-"/>
              <a:defRPr/>
            </a:pPr>
            <a:r>
              <a:rPr lang="ca-ES" altLang="es-ES" dirty="0">
                <a:ea typeface="ＭＳ Ｐゴシック" panose="020B0600070205080204" pitchFamily="34" charset="-128"/>
              </a:rPr>
              <a:t>A nivell UAB, aquests dies té lloc la fira virtual, anunciada en el seu moment al web de la facultat; també podeu accedir a la fitxa de cada màster oficial de la facultat; cadascun d’ells permet continuar amb l’especialització en els àmbits professionals més rellevants com a continuació de les 6 mencions que ofereix el nostre grau (que només són </a:t>
            </a:r>
            <a:r>
              <a:rPr lang="ca-ES" altLang="es-ES" dirty="0" err="1">
                <a:ea typeface="ＭＳ Ｐゴシック" panose="020B0600070205080204" pitchFamily="34" charset="-128"/>
              </a:rPr>
              <a:t>pre</a:t>
            </a:r>
            <a:r>
              <a:rPr lang="ca-ES" altLang="es-ES" dirty="0">
                <a:ea typeface="ＭＳ Ｐゴシック" panose="020B0600070205080204" pitchFamily="34" charset="-128"/>
              </a:rPr>
              <a:t>-especialitzacions)</a:t>
            </a:r>
          </a:p>
          <a:p>
            <a:pPr marL="171450" indent="-171450" defTabSz="881063" eaLnBrk="1" hangingPunct="1">
              <a:buFontTx/>
              <a:buChar char="-"/>
              <a:defRPr/>
            </a:pPr>
            <a:r>
              <a:rPr lang="ca-ES" altLang="es-ES" dirty="0">
                <a:ea typeface="ＭＳ Ｐゴシック" panose="020B0600070205080204" pitchFamily="34" charset="-128"/>
              </a:rPr>
              <a:t>Enllaç a la fitxa de màsters oficials de la facultat: </a:t>
            </a:r>
            <a:r>
              <a:rPr lang="es-ES" dirty="0">
                <a:hlinkClick r:id="rId3"/>
              </a:rPr>
              <a:t>https://www.uab.cat/web/estudiar/masters-i-postgraus/masters-oficials/tots-els-masters-1345721955375.html</a:t>
            </a:r>
            <a:endParaRPr lang="es-ES" dirty="0"/>
          </a:p>
          <a:p>
            <a:pPr marL="171450" indent="-171450" defTabSz="881063" eaLnBrk="1" hangingPunct="1">
              <a:buFontTx/>
              <a:buChar char="-"/>
              <a:defRPr/>
            </a:pPr>
            <a:r>
              <a:rPr lang="es-ES" altLang="es-ES" dirty="0" err="1">
                <a:ea typeface="ＭＳ Ｐゴシック" panose="020B0600070205080204" pitchFamily="34" charset="-128"/>
              </a:rPr>
              <a:t>Enllaç</a:t>
            </a:r>
            <a:r>
              <a:rPr lang="es-ES" altLang="es-ES" dirty="0">
                <a:ea typeface="ＭＳ Ｐゴシック" panose="020B0600070205080204" pitchFamily="34" charset="-128"/>
              </a:rPr>
              <a:t> al </a:t>
            </a:r>
            <a:r>
              <a:rPr lang="es-ES" altLang="es-ES" dirty="0" err="1">
                <a:ea typeface="ＭＳ Ｐゴシック" panose="020B0600070205080204" pitchFamily="34" charset="-128"/>
              </a:rPr>
              <a:t>màster</a:t>
            </a:r>
            <a:r>
              <a:rPr lang="es-ES" altLang="es-ES" dirty="0">
                <a:ea typeface="ＭＳ Ｐゴシック" panose="020B0600070205080204" pitchFamily="34" charset="-128"/>
              </a:rPr>
              <a:t> propi en </a:t>
            </a:r>
            <a:r>
              <a:rPr lang="es-ES" altLang="es-ES" i="1" dirty="0" err="1">
                <a:ea typeface="ＭＳ Ｐゴシック" panose="020B0600070205080204" pitchFamily="34" charset="-128"/>
              </a:rPr>
              <a:t>Psicologia</a:t>
            </a:r>
            <a:r>
              <a:rPr lang="es-ES" altLang="es-ES" i="1" dirty="0">
                <a:ea typeface="ＭＳ Ｐゴシック" panose="020B0600070205080204" pitchFamily="34" charset="-128"/>
              </a:rPr>
              <a:t> Jurídica i </a:t>
            </a:r>
            <a:r>
              <a:rPr lang="es-ES" altLang="es-ES" i="1" dirty="0" err="1">
                <a:ea typeface="ＭＳ Ｐゴシック" panose="020B0600070205080204" pitchFamily="34" charset="-128"/>
              </a:rPr>
              <a:t>Peritatge</a:t>
            </a:r>
            <a:r>
              <a:rPr lang="es-ES" altLang="es-ES" i="1" dirty="0">
                <a:ea typeface="ＭＳ Ｐゴシック" panose="020B0600070205080204" pitchFamily="34" charset="-128"/>
              </a:rPr>
              <a:t> </a:t>
            </a:r>
            <a:r>
              <a:rPr lang="es-ES" altLang="es-ES" i="1" dirty="0" err="1">
                <a:ea typeface="ＭＳ Ｐゴシック" panose="020B0600070205080204" pitchFamily="34" charset="-128"/>
              </a:rPr>
              <a:t>Psicològic</a:t>
            </a:r>
            <a:r>
              <a:rPr lang="es-ES" altLang="es-ES" i="1" dirty="0">
                <a:ea typeface="ＭＳ Ｐゴシック" panose="020B0600070205080204" pitchFamily="34" charset="-128"/>
              </a:rPr>
              <a:t> Forense </a:t>
            </a:r>
            <a:r>
              <a:rPr lang="es-ES" u="none" dirty="0"/>
              <a:t>(e</a:t>
            </a:r>
            <a:r>
              <a:rPr lang="es-ES" altLang="es-ES" dirty="0">
                <a:ea typeface="ＭＳ Ｐゴシック" panose="020B0600070205080204" pitchFamily="34" charset="-128"/>
              </a:rPr>
              <a:t>n </a:t>
            </a:r>
            <a:r>
              <a:rPr lang="es-ES" altLang="es-ES" dirty="0" err="1">
                <a:ea typeface="ＭＳ Ｐゴシック" panose="020B0600070205080204" pitchFamily="34" charset="-128"/>
              </a:rPr>
              <a:t>breu</a:t>
            </a:r>
            <a:r>
              <a:rPr lang="es-ES" altLang="es-ES" dirty="0">
                <a:ea typeface="ＭＳ Ｐゴシック" panose="020B0600070205080204" pitchFamily="34" charset="-128"/>
              </a:rPr>
              <a:t> </a:t>
            </a:r>
            <a:r>
              <a:rPr lang="es-ES" altLang="es-ES" dirty="0" err="1">
                <a:ea typeface="ＭＳ Ｐゴシック" panose="020B0600070205080204" pitchFamily="34" charset="-128"/>
              </a:rPr>
              <a:t>serà</a:t>
            </a:r>
            <a:r>
              <a:rPr lang="es-ES" altLang="es-ES" dirty="0">
                <a:ea typeface="ＭＳ Ｐゴシック" panose="020B0600070205080204" pitchFamily="34" charset="-128"/>
              </a:rPr>
              <a:t> </a:t>
            </a:r>
            <a:r>
              <a:rPr lang="es-ES" altLang="es-ES" dirty="0" err="1">
                <a:ea typeface="ＭＳ Ｐゴシック" panose="020B0600070205080204" pitchFamily="34" charset="-128"/>
              </a:rPr>
              <a:t>màster</a:t>
            </a:r>
            <a:r>
              <a:rPr lang="es-ES" altLang="es-ES" dirty="0">
                <a:ea typeface="ＭＳ Ｐゴシック" panose="020B0600070205080204" pitchFamily="34" charset="-128"/>
              </a:rPr>
              <a:t> oficial): </a:t>
            </a:r>
            <a:r>
              <a:rPr lang="es-ES" dirty="0">
                <a:hlinkClick r:id="rId4"/>
              </a:rPr>
              <a:t>https://www.uab.cat/web/postgrau/master-en-psicologia-juridica-i-peritatge-psicologic-forense/informacio-general-1203328491238.html/param1-1648_ca/param2-2010/</a:t>
            </a:r>
            <a:endParaRPr lang="ca-ES" altLang="es-ES" dirty="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5"/>
          </p:nvPr>
        </p:nvSpPr>
        <p:spPr/>
        <p:txBody>
          <a:bodyPr/>
          <a:lstStyle/>
          <a:p>
            <a:pPr>
              <a:defRPr/>
            </a:pPr>
            <a:fld id="{65E00DA8-62AA-4BB2-8BA9-A4C7DB7690EA}" type="slidenum">
              <a:rPr lang="en-US" altLang="ca-ES" smtClean="0"/>
              <a:pPr>
                <a:defRPr/>
              </a:pPr>
              <a:t>24</a:t>
            </a:fld>
            <a:endParaRPr lang="en-US" altLang="ca-ES"/>
          </a:p>
        </p:txBody>
      </p:sp>
    </p:spTree>
    <p:extLst>
      <p:ext uri="{BB962C8B-B14F-4D97-AF65-F5344CB8AC3E}">
        <p14:creationId xmlns:p14="http://schemas.microsoft.com/office/powerpoint/2010/main" val="2253975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77500" lnSpcReduction="20000"/>
          </a:bodyPr>
          <a:lstStyle/>
          <a:p>
            <a:pPr>
              <a:defRPr/>
            </a:pPr>
            <a:r>
              <a:rPr lang="ca-ES" altLang="ca-ES" dirty="0">
                <a:ea typeface="ＭＳ Ｐゴシック" panose="020B0600070205080204" pitchFamily="34" charset="-128"/>
              </a:rPr>
              <a:t>P: </a:t>
            </a:r>
            <a:r>
              <a:rPr lang="es-ES" altLang="ca-ES" dirty="0">
                <a:ea typeface="ＭＳ Ｐゴシック" panose="020B0600070205080204" pitchFamily="34" charset="-128"/>
              </a:rPr>
              <a:t>Si es cursa una optativa de 4rt i es </a:t>
            </a:r>
            <a:r>
              <a:rPr lang="es-ES" altLang="ca-ES" dirty="0" err="1">
                <a:ea typeface="ＭＳ Ｐゴシック" panose="020B0600070205080204" pitchFamily="34" charset="-128"/>
              </a:rPr>
              <a:t>suspen</a:t>
            </a:r>
            <a:r>
              <a:rPr lang="es-ES" altLang="ca-ES" dirty="0">
                <a:ea typeface="ＭＳ Ｐゴシック" panose="020B0600070205080204" pitchFamily="34" charset="-128"/>
              </a:rPr>
              <a:t>, queda </a:t>
            </a:r>
            <a:r>
              <a:rPr lang="es-ES" altLang="ca-ES" dirty="0" err="1">
                <a:ea typeface="ＭＳ Ｐゴシック" panose="020B0600070205080204" pitchFamily="34" charset="-128"/>
              </a:rPr>
              <a:t>reflectit</a:t>
            </a:r>
            <a:r>
              <a:rPr lang="es-ES" altLang="ca-ES" dirty="0">
                <a:ea typeface="ＭＳ Ｐゴシック" panose="020B0600070205080204" pitchFamily="34" charset="-128"/>
              </a:rPr>
              <a:t> a </a:t>
            </a:r>
            <a:r>
              <a:rPr lang="ca-ES" altLang="ca-ES" noProof="0" dirty="0">
                <a:ea typeface="ＭＳ Ｐゴシック" panose="020B0600070205080204" pitchFamily="34" charset="-128"/>
              </a:rPr>
              <a:t>l'expedient</a:t>
            </a:r>
            <a:r>
              <a:rPr lang="es-ES" altLang="ca-ES" dirty="0">
                <a:ea typeface="ＭＳ Ｐゴシック" panose="020B0600070205080204" pitchFamily="34" charset="-128"/>
              </a:rPr>
              <a:t> o es </a:t>
            </a:r>
            <a:r>
              <a:rPr lang="es-ES" altLang="ca-ES" dirty="0" err="1">
                <a:ea typeface="ＭＳ Ｐゴシック" panose="020B0600070205080204" pitchFamily="34" charset="-128"/>
              </a:rPr>
              <a:t>compta</a:t>
            </a:r>
            <a:r>
              <a:rPr lang="es-ES" altLang="ca-ES" dirty="0">
                <a:ea typeface="ＭＳ Ｐゴシック" panose="020B0600070205080204" pitchFamily="34" charset="-128"/>
              </a:rPr>
              <a:t> </a:t>
            </a:r>
            <a:r>
              <a:rPr lang="es-ES" altLang="ca-ES" dirty="0" err="1">
                <a:ea typeface="ＭＳ Ｐゴシック" panose="020B0600070205080204" pitchFamily="34" charset="-128"/>
              </a:rPr>
              <a:t>com</a:t>
            </a:r>
            <a:r>
              <a:rPr lang="es-ES" altLang="ca-ES" dirty="0">
                <a:ea typeface="ＭＳ Ｐゴシック" panose="020B0600070205080204" pitchFamily="34" charset="-128"/>
              </a:rPr>
              <a:t> si no </a:t>
            </a:r>
            <a:r>
              <a:rPr lang="es-ES" altLang="ca-ES" dirty="0" err="1">
                <a:ea typeface="ＭＳ Ｐゴシック" panose="020B0600070205080204" pitchFamily="34" charset="-128"/>
              </a:rPr>
              <a:t>s'hagués</a:t>
            </a:r>
            <a:r>
              <a:rPr lang="es-ES" altLang="ca-ES" dirty="0">
                <a:ea typeface="ＭＳ Ｐゴシック" panose="020B0600070205080204" pitchFamily="34" charset="-128"/>
              </a:rPr>
              <a:t> </a:t>
            </a:r>
            <a:r>
              <a:rPr lang="es-ES" altLang="ca-ES" dirty="0" err="1">
                <a:ea typeface="ＭＳ Ｐゴシック" panose="020B0600070205080204" pitchFamily="34" charset="-128"/>
              </a:rPr>
              <a:t>cursat</a:t>
            </a:r>
            <a:r>
              <a:rPr lang="es-ES" altLang="ca-ES" dirty="0">
                <a:ea typeface="ＭＳ Ｐゴシック" panose="020B0600070205080204" pitchFamily="34" charset="-128"/>
              </a:rPr>
              <a:t>?</a:t>
            </a:r>
          </a:p>
          <a:p>
            <a:pPr>
              <a:defRPr/>
            </a:pPr>
            <a:r>
              <a:rPr lang="ca-ES" altLang="ca-ES" dirty="0">
                <a:ea typeface="ＭＳ Ｐゴシック" panose="020B0600070205080204" pitchFamily="34" charset="-128"/>
              </a:rPr>
              <a:t>P: </a:t>
            </a:r>
            <a:r>
              <a:rPr lang="es-ES" dirty="0"/>
              <a:t>si </a:t>
            </a:r>
            <a:r>
              <a:rPr lang="es-ES" dirty="0" err="1"/>
              <a:t>tinc</a:t>
            </a:r>
            <a:r>
              <a:rPr lang="es-ES" dirty="0"/>
              <a:t> </a:t>
            </a:r>
            <a:r>
              <a:rPr lang="es-ES" dirty="0" err="1"/>
              <a:t>asignatures</a:t>
            </a:r>
            <a:r>
              <a:rPr lang="es-ES" dirty="0"/>
              <a:t> de tercer </a:t>
            </a:r>
            <a:r>
              <a:rPr lang="es-ES" dirty="0" err="1"/>
              <a:t>puc</a:t>
            </a:r>
            <a:r>
              <a:rPr lang="es-ES" dirty="0"/>
              <a:t> matricularme a </a:t>
            </a:r>
            <a:r>
              <a:rPr lang="es-ES" dirty="0" err="1"/>
              <a:t>aquestes</a:t>
            </a:r>
            <a:r>
              <a:rPr lang="es-ES" dirty="0"/>
              <a:t> i unes </a:t>
            </a:r>
            <a:r>
              <a:rPr lang="es-ES" dirty="0" err="1"/>
              <a:t>quantes</a:t>
            </a:r>
            <a:r>
              <a:rPr lang="es-ES" dirty="0"/>
              <a:t> de la </a:t>
            </a:r>
            <a:r>
              <a:rPr lang="es-ES" dirty="0" err="1"/>
              <a:t>mencio</a:t>
            </a:r>
            <a:r>
              <a:rPr lang="es-ES" dirty="0"/>
              <a:t> que </a:t>
            </a:r>
            <a:r>
              <a:rPr lang="es-ES" dirty="0" err="1"/>
              <a:t>vull</a:t>
            </a:r>
            <a:r>
              <a:rPr lang="es-ES" dirty="0"/>
              <a:t> </a:t>
            </a:r>
            <a:r>
              <a:rPr lang="es-ES" dirty="0" err="1"/>
              <a:t>fer</a:t>
            </a:r>
            <a:r>
              <a:rPr lang="es-ES" dirty="0"/>
              <a:t> i el </a:t>
            </a:r>
            <a:r>
              <a:rPr lang="es-ES" dirty="0" err="1"/>
              <a:t>seguent</a:t>
            </a:r>
            <a:r>
              <a:rPr lang="es-ES" dirty="0"/>
              <a:t> </a:t>
            </a:r>
            <a:r>
              <a:rPr lang="es-ES" dirty="0" err="1"/>
              <a:t>any</a:t>
            </a:r>
            <a:r>
              <a:rPr lang="es-ES" dirty="0"/>
              <a:t> </a:t>
            </a:r>
            <a:r>
              <a:rPr lang="es-ES" dirty="0" err="1"/>
              <a:t>fer</a:t>
            </a:r>
            <a:r>
              <a:rPr lang="es-ES" dirty="0"/>
              <a:t> les que em queden?</a:t>
            </a:r>
          </a:p>
          <a:p>
            <a:pPr>
              <a:spcBef>
                <a:spcPct val="0"/>
              </a:spcBef>
              <a:buFontTx/>
              <a:buNone/>
            </a:pPr>
            <a:r>
              <a:rPr lang="ca-ES" altLang="ca-ES" sz="1200" dirty="0">
                <a:solidFill>
                  <a:srgbClr val="953B95"/>
                </a:solidFill>
                <a:latin typeface="Arial" panose="020B0604020202020204" pitchFamily="34" charset="0"/>
                <a:hlinkClick r:id="rId3"/>
              </a:rPr>
              <a:t>https://www.uab.cat/web/estudiar/graus/informacio-academica/regim-de-permanencia/tipus-de-dedicacio-1345721953555.html</a:t>
            </a:r>
            <a:endParaRPr lang="ca-ES" altLang="ca-ES" sz="1200" dirty="0">
              <a:solidFill>
                <a:srgbClr val="953B95"/>
              </a:solidFill>
              <a:latin typeface="Arial" panose="020B0604020202020204" pitchFamily="34" charset="0"/>
            </a:endParaRPr>
          </a:p>
          <a:p>
            <a:pPr>
              <a:defRPr/>
            </a:pPr>
            <a:endParaRPr lang="es-ES" altLang="es-ES" dirty="0">
              <a:ea typeface="ＭＳ Ｐゴシック" panose="020B0600070205080204" pitchFamily="34"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s-ES" altLang="es-ES" dirty="0">
                <a:ea typeface="ＭＳ Ｐゴシック" panose="020B0600070205080204" pitchFamily="34" charset="-128"/>
              </a:rPr>
              <a:t>P: A </a:t>
            </a:r>
            <a:r>
              <a:rPr lang="es-ES" altLang="es-ES" dirty="0" err="1">
                <a:ea typeface="ＭＳ Ｐゴシック" panose="020B0600070205080204" pitchFamily="34" charset="-128"/>
              </a:rPr>
              <a:t>l'hora</a:t>
            </a:r>
            <a:r>
              <a:rPr lang="es-ES" altLang="es-ES" dirty="0">
                <a:ea typeface="ＭＳ Ｐゴシック" panose="020B0600070205080204" pitchFamily="34" charset="-128"/>
              </a:rPr>
              <a:t> </a:t>
            </a:r>
            <a:r>
              <a:rPr lang="es-ES" altLang="es-ES" dirty="0" err="1">
                <a:ea typeface="ＭＳ Ｐゴシック" panose="020B0600070205080204" pitchFamily="34" charset="-128"/>
              </a:rPr>
              <a:t>d'escollir</a:t>
            </a:r>
            <a:r>
              <a:rPr lang="es-ES" altLang="es-ES" dirty="0">
                <a:ea typeface="ＭＳ Ｐゴシック" panose="020B0600070205080204" pitchFamily="34" charset="-128"/>
              </a:rPr>
              <a:t> les </a:t>
            </a:r>
            <a:r>
              <a:rPr lang="es-ES" altLang="es-ES" dirty="0" err="1">
                <a:ea typeface="ＭＳ Ｐゴシック" panose="020B0600070205080204" pitchFamily="34" charset="-128"/>
              </a:rPr>
              <a:t>optatives</a:t>
            </a:r>
            <a:r>
              <a:rPr lang="es-ES" altLang="es-ES" dirty="0">
                <a:ea typeface="ＭＳ Ｐゴシック" panose="020B0600070205080204" pitchFamily="34" charset="-128"/>
              </a:rPr>
              <a:t> va en </a:t>
            </a:r>
            <a:r>
              <a:rPr lang="es-ES" altLang="es-ES" dirty="0" err="1">
                <a:ea typeface="ＭＳ Ｐゴシック" panose="020B0600070205080204" pitchFamily="34" charset="-128"/>
              </a:rPr>
              <a:t>funció</a:t>
            </a:r>
            <a:r>
              <a:rPr lang="es-ES" altLang="es-ES" dirty="0">
                <a:ea typeface="ＭＳ Ｐゴシック" panose="020B0600070205080204" pitchFamily="34" charset="-128"/>
              </a:rPr>
              <a:t> de la nota? qui té </a:t>
            </a:r>
            <a:r>
              <a:rPr lang="es-ES" altLang="es-ES" dirty="0" err="1">
                <a:ea typeface="ＭＳ Ｐゴシック" panose="020B0600070205080204" pitchFamily="34" charset="-128"/>
              </a:rPr>
              <a:t>més</a:t>
            </a:r>
            <a:r>
              <a:rPr lang="es-ES" altLang="es-ES" dirty="0">
                <a:ea typeface="ＭＳ Ｐゴシック" panose="020B0600070205080204" pitchFamily="34" charset="-128"/>
              </a:rPr>
              <a:t> nota te </a:t>
            </a:r>
            <a:r>
              <a:rPr lang="es-ES" altLang="es-ES" dirty="0" err="1">
                <a:ea typeface="ＭＳ Ｐゴシック" panose="020B0600070205080204" pitchFamily="34" charset="-128"/>
              </a:rPr>
              <a:t>més</a:t>
            </a:r>
            <a:r>
              <a:rPr lang="es-ES" altLang="es-ES" dirty="0">
                <a:ea typeface="ＭＳ Ｐゴシック" panose="020B0600070205080204" pitchFamily="34" charset="-128"/>
              </a:rPr>
              <a:t> </a:t>
            </a:r>
            <a:r>
              <a:rPr lang="es-ES" altLang="es-ES" dirty="0" err="1">
                <a:ea typeface="ＭＳ Ｐゴシック" panose="020B0600070205080204" pitchFamily="34" charset="-128"/>
              </a:rPr>
              <a:t>prioritat</a:t>
            </a:r>
            <a:r>
              <a:rPr lang="es-ES" altLang="es-ES" dirty="0">
                <a:ea typeface="ＭＳ Ｐゴシック" panose="020B0600070205080204" pitchFamily="34" charset="-128"/>
              </a:rPr>
              <a:t>?</a:t>
            </a:r>
          </a:p>
          <a:p>
            <a:pPr>
              <a:defRPr/>
            </a:pPr>
            <a:r>
              <a:rPr lang="es-ES" altLang="es-ES" dirty="0">
                <a:ea typeface="ＭＳ Ｐゴシック" panose="020B0600070205080204" pitchFamily="34" charset="-128"/>
              </a:rPr>
              <a:t>P: </a:t>
            </a:r>
            <a:r>
              <a:rPr lang="es-ES" altLang="es-ES" dirty="0"/>
              <a:t>Q</a:t>
            </a:r>
            <a:r>
              <a:rPr lang="es-ES" dirty="0"/>
              <a:t>uin </a:t>
            </a:r>
            <a:r>
              <a:rPr lang="es-ES" dirty="0" err="1"/>
              <a:t>dia</a:t>
            </a:r>
            <a:r>
              <a:rPr lang="es-ES" dirty="0"/>
              <a:t> es fa </a:t>
            </a:r>
            <a:r>
              <a:rPr lang="es-ES" dirty="0" err="1"/>
              <a:t>l'automatricula</a:t>
            </a:r>
            <a:r>
              <a:rPr lang="es-ES" dirty="0"/>
              <a:t>?</a:t>
            </a:r>
          </a:p>
          <a:p>
            <a:pPr>
              <a:defRPr/>
            </a:pPr>
            <a:r>
              <a:rPr lang="es-ES" dirty="0">
                <a:hlinkClick r:id="rId4"/>
              </a:rPr>
              <a:t>https://www.uab.cat/web/estudiar/llistat-de-graus/matricula/altres-cursos/x-1345467889857.html?param1=1264404718805</a:t>
            </a:r>
            <a:endParaRPr lang="es-ES" altLang="es-ES" dirty="0">
              <a:ea typeface="ＭＳ Ｐゴシック" panose="020B0600070205080204" pitchFamily="34" charset="-128"/>
            </a:endParaRPr>
          </a:p>
          <a:p>
            <a:endParaRPr lang="ca-ES" dirty="0"/>
          </a:p>
        </p:txBody>
      </p:sp>
      <p:sp>
        <p:nvSpPr>
          <p:cNvPr id="4" name="Marcador de número de diapositiva 3"/>
          <p:cNvSpPr>
            <a:spLocks noGrp="1"/>
          </p:cNvSpPr>
          <p:nvPr>
            <p:ph type="sldNum" sz="quarter" idx="5"/>
          </p:nvPr>
        </p:nvSpPr>
        <p:spPr/>
        <p:txBody>
          <a:bodyPr/>
          <a:lstStyle/>
          <a:p>
            <a:pPr>
              <a:defRPr/>
            </a:pPr>
            <a:fld id="{65E00DA8-62AA-4BB2-8BA9-A4C7DB7690EA}" type="slidenum">
              <a:rPr lang="en-US" altLang="ca-ES" smtClean="0"/>
              <a:pPr>
                <a:defRPr/>
              </a:pPr>
              <a:t>33</a:t>
            </a:fld>
            <a:endParaRPr lang="en-US" altLang="ca-ES"/>
          </a:p>
        </p:txBody>
      </p:sp>
    </p:spTree>
    <p:extLst>
      <p:ext uri="{BB962C8B-B14F-4D97-AF65-F5344CB8AC3E}">
        <p14:creationId xmlns:p14="http://schemas.microsoft.com/office/powerpoint/2010/main" val="3292905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dirty="0"/>
              <a:t>Si intenteu entrar ara al </a:t>
            </a:r>
            <a:r>
              <a:rPr lang="ca-ES" dirty="0" err="1"/>
              <a:t>geronimo</a:t>
            </a:r>
            <a:r>
              <a:rPr lang="ca-ES" dirty="0"/>
              <a:t> us donarà error perquè encara no hi esteu introduïts. No ho podreu fer fins al moment de fer la sol·licitud de places. Per veure l'oferta, no heu d'entrar a l'aplicació sinó a "Oferta de places de pràctiques externes..." Trobareu tota la informació a la web de pràctiques de la facultat</a:t>
            </a:r>
          </a:p>
          <a:p>
            <a:r>
              <a:rPr lang="ca-ES" dirty="0"/>
              <a:t>Mireu la informació de l'oferta i, si no n'hi ha prou, contacteu amb la tutora acadèmic, no amb el centre</a:t>
            </a:r>
          </a:p>
          <a:p>
            <a:r>
              <a:rPr lang="ca-ES" dirty="0"/>
              <a:t>Per consultes sobre les pràctiques: practicum.psicologia@uab.cat</a:t>
            </a:r>
          </a:p>
        </p:txBody>
      </p:sp>
      <p:sp>
        <p:nvSpPr>
          <p:cNvPr id="4" name="Marcador de número de diapositiva 3"/>
          <p:cNvSpPr>
            <a:spLocks noGrp="1"/>
          </p:cNvSpPr>
          <p:nvPr>
            <p:ph type="sldNum" sz="quarter" idx="5"/>
          </p:nvPr>
        </p:nvSpPr>
        <p:spPr/>
        <p:txBody>
          <a:bodyPr/>
          <a:lstStyle/>
          <a:p>
            <a:pPr>
              <a:defRPr/>
            </a:pPr>
            <a:fld id="{65E00DA8-62AA-4BB2-8BA9-A4C7DB7690EA}" type="slidenum">
              <a:rPr lang="en-US" altLang="ca-ES" smtClean="0"/>
              <a:pPr>
                <a:defRPr/>
              </a:pPr>
              <a:t>39</a:t>
            </a:fld>
            <a:endParaRPr lang="en-US" altLang="ca-ES"/>
          </a:p>
        </p:txBody>
      </p:sp>
    </p:spTree>
    <p:extLst>
      <p:ext uri="{BB962C8B-B14F-4D97-AF65-F5344CB8AC3E}">
        <p14:creationId xmlns:p14="http://schemas.microsoft.com/office/powerpoint/2010/main" val="840122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5"/>
          </p:nvPr>
        </p:nvSpPr>
        <p:spPr/>
        <p:txBody>
          <a:bodyPr/>
          <a:lstStyle/>
          <a:p>
            <a:fld id="{88B20FB3-E8AD-41DC-9003-8E979EE09144}" type="slidenum">
              <a:rPr lang="en-US" altLang="ca-ES" smtClean="0"/>
              <a:pPr/>
              <a:t>45</a:t>
            </a:fld>
            <a:endParaRPr lang="en-US" altLang="ca-ES"/>
          </a:p>
        </p:txBody>
      </p:sp>
    </p:spTree>
    <p:extLst>
      <p:ext uri="{BB962C8B-B14F-4D97-AF65-F5344CB8AC3E}">
        <p14:creationId xmlns:p14="http://schemas.microsoft.com/office/powerpoint/2010/main" val="3071536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es-ES">
              <a:ea typeface="ＭＳ Ｐゴシック" panose="020B0600070205080204" pitchFamily="34" charset="-128"/>
            </a:endParaRPr>
          </a:p>
        </p:txBody>
      </p:sp>
      <p:sp>
        <p:nvSpPr>
          <p:cNvPr id="6861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93A3C26-FAA5-4C99-99FF-84B25C6E41C2}" type="slidenum">
              <a:rPr lang="en-US" altLang="es-ES">
                <a:latin typeface="Calibri" panose="020F0502020204030204" pitchFamily="34" charset="0"/>
              </a:rPr>
              <a:pPr/>
              <a:t>47</a:t>
            </a:fld>
            <a:endParaRPr lang="en-US" altLang="es-E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025"/>
            <a:endParaRPr lang="ca-ES" altLang="es-ES">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fontScale="70000" lnSpcReduction="20000"/>
          </a:bodyPr>
          <a:lstStyle/>
          <a:p>
            <a:r>
              <a:rPr lang="es-ES" sz="1200" b="0" i="0" kern="1200" dirty="0">
                <a:solidFill>
                  <a:schemeClr val="tx1"/>
                </a:solidFill>
                <a:effectLst/>
                <a:latin typeface="+mn-lt"/>
                <a:ea typeface="ＭＳ Ｐゴシック" pitchFamily="-84" charset="-128"/>
                <a:cs typeface="ＭＳ Ｐゴシック" pitchFamily="-84" charset="-128"/>
              </a:rPr>
              <a:t>PREGUNTES I RESPOSTES SESSIÓ 9 DE JULIOL</a:t>
            </a:r>
          </a:p>
          <a:p>
            <a:endParaRPr lang="es-ES" sz="1200" b="0" i="0" kern="1200" dirty="0">
              <a:solidFill>
                <a:schemeClr val="tx1"/>
              </a:solidFill>
              <a:effectLst/>
              <a:latin typeface="+mn-lt"/>
              <a:ea typeface="ＭＳ Ｐゴシック" pitchFamily="-84" charset="-128"/>
              <a:cs typeface="ＭＳ Ｐゴシック" pitchFamily="-84" charset="-128"/>
            </a:endParaRPr>
          </a:p>
          <a:p>
            <a:r>
              <a:rPr lang="es-ES" sz="1200" b="0" i="0" kern="1200" dirty="0">
                <a:solidFill>
                  <a:schemeClr val="tx1"/>
                </a:solidFill>
                <a:effectLst/>
                <a:latin typeface="+mn-lt"/>
                <a:ea typeface="ＭＳ Ｐゴシック" pitchFamily="-84" charset="-128"/>
                <a:cs typeface="ＭＳ Ｐゴシック" pitchFamily="-84" charset="-128"/>
              </a:rPr>
              <a:t>P: En el caso que quede una asignatura de tercero pero me matriculo de todas las asignaturas para terminar este año, cómo se contaría para la asignación del TFG? También en segunda ronda?</a:t>
            </a:r>
          </a:p>
          <a:p>
            <a:r>
              <a:rPr lang="es-ES" dirty="0"/>
              <a:t>​R: </a:t>
            </a:r>
            <a:r>
              <a:rPr lang="es-ES" sz="1200" b="0" i="0" kern="1200" dirty="0">
                <a:solidFill>
                  <a:schemeClr val="tx1"/>
                </a:solidFill>
                <a:effectLst/>
                <a:latin typeface="+mn-lt"/>
                <a:ea typeface="ＭＳ Ｐゴシック" pitchFamily="-84" charset="-128"/>
                <a:cs typeface="ＭＳ Ｐゴシック" pitchFamily="-84" charset="-128"/>
              </a:rPr>
              <a:t>sí, 2a ronda </a:t>
            </a:r>
            <a:r>
              <a:rPr lang="es-ES" sz="1200" b="0" i="0" kern="1200" dirty="0" err="1">
                <a:solidFill>
                  <a:schemeClr val="tx1"/>
                </a:solidFill>
                <a:effectLst/>
                <a:latin typeface="+mn-lt"/>
                <a:ea typeface="ＭＳ Ｐゴシック" pitchFamily="-84" charset="-128"/>
                <a:cs typeface="ＭＳ Ｐゴシック" pitchFamily="-84" charset="-128"/>
              </a:rPr>
              <a:t>perquè</a:t>
            </a:r>
            <a:r>
              <a:rPr lang="es-ES" sz="1200" b="0" i="0" kern="1200" dirty="0">
                <a:solidFill>
                  <a:schemeClr val="tx1"/>
                </a:solidFill>
                <a:effectLst/>
                <a:latin typeface="+mn-lt"/>
                <a:ea typeface="ＭＳ Ｐゴシック" pitchFamily="-84" charset="-128"/>
                <a:cs typeface="ＭＳ Ｐゴシック" pitchFamily="-84" charset="-128"/>
              </a:rPr>
              <a:t> </a:t>
            </a:r>
            <a:r>
              <a:rPr lang="es-ES" sz="1200" b="0" i="0" kern="1200" dirty="0" err="1">
                <a:solidFill>
                  <a:schemeClr val="tx1"/>
                </a:solidFill>
                <a:effectLst/>
                <a:latin typeface="+mn-lt"/>
                <a:ea typeface="ＭＳ Ｐゴシック" pitchFamily="-84" charset="-128"/>
                <a:cs typeface="ＭＳ Ｐゴシック" pitchFamily="-84" charset="-128"/>
              </a:rPr>
              <a:t>tens</a:t>
            </a:r>
            <a:r>
              <a:rPr lang="es-ES" sz="1200" b="0" i="0" kern="1200" dirty="0">
                <a:solidFill>
                  <a:schemeClr val="tx1"/>
                </a:solidFill>
                <a:effectLst/>
                <a:latin typeface="+mn-lt"/>
                <a:ea typeface="ＭＳ Ｐゴシック" pitchFamily="-84" charset="-128"/>
                <a:cs typeface="ＭＳ Ｐゴシック" pitchFamily="-84" charset="-128"/>
              </a:rPr>
              <a:t> </a:t>
            </a:r>
            <a:r>
              <a:rPr lang="es-ES" sz="1200" b="0" i="0" kern="1200" dirty="0" err="1">
                <a:solidFill>
                  <a:schemeClr val="tx1"/>
                </a:solidFill>
                <a:effectLst/>
                <a:latin typeface="+mn-lt"/>
                <a:ea typeface="ＭＳ Ｐゴシック" pitchFamily="-84" charset="-128"/>
                <a:cs typeface="ＭＳ Ｐゴシック" pitchFamily="-84" charset="-128"/>
              </a:rPr>
              <a:t>més</a:t>
            </a:r>
            <a:r>
              <a:rPr lang="es-ES" sz="1200" b="0" i="0" kern="1200" dirty="0">
                <a:solidFill>
                  <a:schemeClr val="tx1"/>
                </a:solidFill>
                <a:effectLst/>
                <a:latin typeface="+mn-lt"/>
                <a:ea typeface="ＭＳ Ｐゴシック" pitchFamily="-84" charset="-128"/>
                <a:cs typeface="ＭＳ Ｐゴシック" pitchFamily="-84" charset="-128"/>
              </a:rPr>
              <a:t> de 60 </a:t>
            </a:r>
            <a:r>
              <a:rPr lang="es-ES" sz="1200" b="0" i="0" kern="1200" dirty="0" err="1">
                <a:solidFill>
                  <a:schemeClr val="tx1"/>
                </a:solidFill>
                <a:effectLst/>
                <a:latin typeface="+mn-lt"/>
                <a:ea typeface="ＭＳ Ｐゴシック" pitchFamily="-84" charset="-128"/>
                <a:cs typeface="ＭＳ Ｐゴシック" pitchFamily="-84" charset="-128"/>
              </a:rPr>
              <a:t>crèdits</a:t>
            </a:r>
            <a:r>
              <a:rPr lang="es-ES" sz="1200" b="0" i="0" kern="1200" dirty="0">
                <a:solidFill>
                  <a:schemeClr val="tx1"/>
                </a:solidFill>
                <a:effectLst/>
                <a:latin typeface="+mn-lt"/>
                <a:ea typeface="ＭＳ Ｐゴシック" pitchFamily="-84" charset="-128"/>
                <a:cs typeface="ＭＳ Ｐゴシック" pitchFamily="-84" charset="-128"/>
              </a:rPr>
              <a:t> </a:t>
            </a:r>
            <a:r>
              <a:rPr lang="es-ES" sz="1200" b="0" i="0" kern="1200" dirty="0" err="1">
                <a:solidFill>
                  <a:schemeClr val="tx1"/>
                </a:solidFill>
                <a:effectLst/>
                <a:latin typeface="+mn-lt"/>
                <a:ea typeface="ＭＳ Ｐゴシック" pitchFamily="-84" charset="-128"/>
                <a:cs typeface="ＭＳ Ｐゴシック" pitchFamily="-84" charset="-128"/>
              </a:rPr>
              <a:t>pendents</a:t>
            </a:r>
            <a:r>
              <a:rPr lang="es-ES" sz="1200" b="0" i="0" kern="1200" dirty="0">
                <a:solidFill>
                  <a:schemeClr val="tx1"/>
                </a:solidFill>
                <a:effectLst/>
                <a:latin typeface="+mn-lt"/>
                <a:ea typeface="ＭＳ Ｐゴシック" pitchFamily="-84" charset="-128"/>
                <a:cs typeface="ＭＳ Ｐゴシック" pitchFamily="-84" charset="-128"/>
              </a:rPr>
              <a:t> per graduar-te. Encara que </a:t>
            </a:r>
            <a:r>
              <a:rPr lang="fr-FR" sz="1200" b="0" i="0" kern="1200" dirty="0">
                <a:solidFill>
                  <a:schemeClr val="tx1"/>
                </a:solidFill>
                <a:effectLst/>
                <a:latin typeface="+mn-lt"/>
                <a:ea typeface="ＭＳ Ｐゴシック" pitchFamily="-84" charset="-128"/>
                <a:cs typeface="ＭＳ Ｐゴシック" pitchFamily="-84" charset="-128"/>
              </a:rPr>
              <a:t>et </a:t>
            </a:r>
            <a:r>
              <a:rPr lang="ca-ES" sz="1200" b="0" i="0" kern="1200" noProof="0" dirty="0">
                <a:solidFill>
                  <a:schemeClr val="tx1"/>
                </a:solidFill>
                <a:effectLst/>
                <a:latin typeface="+mn-lt"/>
                <a:ea typeface="ＭＳ Ｐゴシック" pitchFamily="-84" charset="-128"/>
                <a:cs typeface="ＭＳ Ｐゴシック" pitchFamily="-84" charset="-128"/>
              </a:rPr>
              <a:t>graduïs</a:t>
            </a:r>
            <a:r>
              <a:rPr lang="fr-FR" sz="1200" b="0" i="0" kern="1200" dirty="0">
                <a:solidFill>
                  <a:schemeClr val="tx1"/>
                </a:solidFill>
                <a:effectLst/>
                <a:latin typeface="+mn-lt"/>
                <a:ea typeface="ＭＳ Ｐゴシック" pitchFamily="-84" charset="-128"/>
                <a:cs typeface="ＭＳ Ｐゴシック" pitchFamily="-84" charset="-128"/>
              </a:rPr>
              <a:t> l’</a:t>
            </a:r>
            <a:r>
              <a:rPr lang="fr-FR" sz="1200" b="0" i="0" kern="1200" dirty="0" err="1">
                <a:solidFill>
                  <a:schemeClr val="tx1"/>
                </a:solidFill>
                <a:effectLst/>
                <a:latin typeface="+mn-lt"/>
                <a:ea typeface="ＭＳ Ｐゴシック" pitchFamily="-84" charset="-128"/>
                <a:cs typeface="ＭＳ Ｐゴシック" pitchFamily="-84" charset="-128"/>
              </a:rPr>
              <a:t>any</a:t>
            </a:r>
            <a:r>
              <a:rPr lang="fr-FR" sz="1200" b="0" i="0" kern="1200" dirty="0">
                <a:solidFill>
                  <a:schemeClr val="tx1"/>
                </a:solidFill>
                <a:effectLst/>
                <a:latin typeface="+mn-lt"/>
                <a:ea typeface="ＭＳ Ｐゴシック" pitchFamily="-84" charset="-128"/>
                <a:cs typeface="ＭＳ Ｐゴシック" pitchFamily="-84" charset="-128"/>
              </a:rPr>
              <a:t> vinent si </a:t>
            </a:r>
            <a:r>
              <a:rPr lang="fr-FR" sz="1200" b="0" i="0" kern="1200" dirty="0" err="1">
                <a:solidFill>
                  <a:schemeClr val="tx1"/>
                </a:solidFill>
                <a:effectLst/>
                <a:latin typeface="+mn-lt"/>
                <a:ea typeface="ＭＳ Ｐゴシック" pitchFamily="-84" charset="-128"/>
                <a:cs typeface="ＭＳ Ｐゴシック" pitchFamily="-84" charset="-128"/>
              </a:rPr>
              <a:t>curses</a:t>
            </a:r>
            <a:r>
              <a:rPr lang="fr-FR" sz="1200" b="0" i="0" kern="1200" dirty="0">
                <a:solidFill>
                  <a:schemeClr val="tx1"/>
                </a:solidFill>
                <a:effectLst/>
                <a:latin typeface="+mn-lt"/>
                <a:ea typeface="ＭＳ Ｐゴシック" pitchFamily="-84" charset="-128"/>
                <a:cs typeface="ＭＳ Ｐゴシック" pitchFamily="-84" charset="-128"/>
              </a:rPr>
              <a:t> </a:t>
            </a:r>
            <a:r>
              <a:rPr lang="fr-FR" sz="1200" b="0" i="0" kern="1200" dirty="0" err="1">
                <a:solidFill>
                  <a:schemeClr val="tx1"/>
                </a:solidFill>
                <a:effectLst/>
                <a:latin typeface="+mn-lt"/>
                <a:ea typeface="ＭＳ Ｐゴシック" pitchFamily="-84" charset="-128"/>
                <a:cs typeface="ＭＳ Ｐゴシック" pitchFamily="-84" charset="-128"/>
              </a:rPr>
              <a:t>més</a:t>
            </a:r>
            <a:r>
              <a:rPr lang="fr-FR" sz="1200" b="0" i="0" kern="1200" dirty="0">
                <a:solidFill>
                  <a:schemeClr val="tx1"/>
                </a:solidFill>
                <a:effectLst/>
                <a:latin typeface="+mn-lt"/>
                <a:ea typeface="ＭＳ Ｐゴシック" pitchFamily="-84" charset="-128"/>
                <a:cs typeface="ＭＳ Ｐゴシック" pitchFamily="-84" charset="-128"/>
              </a:rPr>
              <a:t> de 60 </a:t>
            </a:r>
            <a:r>
              <a:rPr lang="fr-FR" sz="1200" b="0" i="0" kern="1200" dirty="0" err="1">
                <a:solidFill>
                  <a:schemeClr val="tx1"/>
                </a:solidFill>
                <a:effectLst/>
                <a:latin typeface="+mn-lt"/>
                <a:ea typeface="ＭＳ Ｐゴシック" pitchFamily="-84" charset="-128"/>
                <a:cs typeface="ＭＳ Ｐゴシック" pitchFamily="-84" charset="-128"/>
              </a:rPr>
              <a:t>crèdits</a:t>
            </a:r>
            <a:r>
              <a:rPr lang="fr-FR" sz="1200" b="0" i="0" kern="1200" dirty="0">
                <a:solidFill>
                  <a:schemeClr val="tx1"/>
                </a:solidFill>
                <a:effectLst/>
                <a:latin typeface="+mn-lt"/>
                <a:ea typeface="ＭＳ Ｐゴシック" pitchFamily="-84" charset="-128"/>
                <a:cs typeface="ＭＳ Ｐゴシック" pitchFamily="-84" charset="-128"/>
              </a:rPr>
              <a:t> </a:t>
            </a:r>
            <a:r>
              <a:rPr lang="fr-FR" sz="1200" b="0" i="0" kern="1200" dirty="0" err="1">
                <a:solidFill>
                  <a:schemeClr val="tx1"/>
                </a:solidFill>
                <a:effectLst/>
                <a:latin typeface="+mn-lt"/>
                <a:ea typeface="ＭＳ Ｐゴシック" pitchFamily="-84" charset="-128"/>
                <a:cs typeface="ＭＳ Ｐゴシック" pitchFamily="-84" charset="-128"/>
              </a:rPr>
              <a:t>és</a:t>
            </a:r>
            <a:r>
              <a:rPr lang="fr-FR" sz="1200" b="0" i="0" kern="1200" dirty="0">
                <a:solidFill>
                  <a:schemeClr val="tx1"/>
                </a:solidFill>
                <a:effectLst/>
                <a:latin typeface="+mn-lt"/>
                <a:ea typeface="ＭＳ Ｐゴシック" pitchFamily="-84" charset="-128"/>
                <a:cs typeface="ＭＳ Ｐゴシック" pitchFamily="-84" charset="-128"/>
              </a:rPr>
              <a:t> </a:t>
            </a:r>
            <a:r>
              <a:rPr lang="fr-FR" sz="1200" b="0" i="0" kern="1200" dirty="0" err="1">
                <a:solidFill>
                  <a:schemeClr val="tx1"/>
                </a:solidFill>
                <a:effectLst/>
                <a:latin typeface="+mn-lt"/>
                <a:ea typeface="ＭＳ Ｐゴシック" pitchFamily="-84" charset="-128"/>
                <a:cs typeface="ＭＳ Ｐゴシック" pitchFamily="-84" charset="-128"/>
              </a:rPr>
              <a:t>ronda</a:t>
            </a:r>
            <a:r>
              <a:rPr lang="fr-FR" sz="1200" b="0" i="0" kern="1200" dirty="0">
                <a:solidFill>
                  <a:schemeClr val="tx1"/>
                </a:solidFill>
                <a:effectLst/>
                <a:latin typeface="+mn-lt"/>
                <a:ea typeface="ＭＳ Ｐゴシック" pitchFamily="-84" charset="-128"/>
                <a:cs typeface="ＭＳ Ｐゴシック" pitchFamily="-84" charset="-128"/>
              </a:rPr>
              <a:t> 2.</a:t>
            </a:r>
          </a:p>
          <a:p>
            <a:endParaRPr lang="ca-ES" sz="1200" b="0" i="0" kern="1200" noProof="0" dirty="0">
              <a:solidFill>
                <a:schemeClr val="tx1"/>
              </a:solidFill>
              <a:effectLst/>
              <a:latin typeface="+mn-lt"/>
              <a:ea typeface="ＭＳ Ｐゴシック" pitchFamily="-84" charset="-128"/>
              <a:cs typeface="ＭＳ Ｐゴシック" pitchFamily="-84"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ca-ES" sz="1200" b="0" i="0" kern="1200" dirty="0">
                <a:solidFill>
                  <a:schemeClr val="tx1"/>
                </a:solidFill>
                <a:effectLst/>
                <a:latin typeface="+mn-lt"/>
                <a:ea typeface="ＭＳ Ｐゴシック" pitchFamily="-84" charset="-128"/>
                <a:cs typeface="ＭＳ Ｐゴシック" pitchFamily="-84" charset="-128"/>
              </a:rPr>
              <a:t>P: em falta una assignatura de 3r però tinc 180 crèdits perquè he convalidat ja idiomes, entro a la primera ronda?</a:t>
            </a:r>
          </a:p>
          <a:p>
            <a:pPr marL="0" marR="0" lvl="0" indent="0" algn="l" defTabSz="457200" rtl="0" eaLnBrk="0" fontAlgn="base" latinLnBrk="0" hangingPunct="0">
              <a:lnSpc>
                <a:spcPct val="100000"/>
              </a:lnSpc>
              <a:spcBef>
                <a:spcPct val="30000"/>
              </a:spcBef>
              <a:spcAft>
                <a:spcPct val="0"/>
              </a:spcAft>
              <a:buClrTx/>
              <a:buSzTx/>
              <a:buFontTx/>
              <a:buNone/>
              <a:tabLst/>
              <a:defRPr/>
            </a:pPr>
            <a:r>
              <a:rPr lang="ca-ES" sz="1200" b="0" i="0" kern="1200" dirty="0">
                <a:solidFill>
                  <a:schemeClr val="tx1"/>
                </a:solidFill>
                <a:effectLst/>
                <a:latin typeface="+mn-lt"/>
                <a:ea typeface="ＭＳ Ｐゴシック" pitchFamily="-84" charset="-128"/>
                <a:cs typeface="ＭＳ Ｐゴシック" pitchFamily="-84" charset="-128"/>
              </a:rPr>
              <a:t>R: si curses 60 crèdits, siguin tots de 4rt o algun de 3er, és ronda 1. Tanmateix, hauràs d’indicar al formulari que et queden més de 60 perquè et falta incorporar el reconeixement d'OT fora de pla d'estudis (idiomes) i un cop comprovat, llavors ronda 1.</a:t>
            </a:r>
          </a:p>
          <a:p>
            <a:endParaRPr lang="ca-E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s-ES" sz="1200" b="0" i="0" kern="1200" dirty="0">
                <a:solidFill>
                  <a:schemeClr val="tx1"/>
                </a:solidFill>
                <a:effectLst/>
                <a:latin typeface="+mn-lt"/>
                <a:ea typeface="ＭＳ Ｐゴシック" pitchFamily="-84" charset="-128"/>
                <a:cs typeface="ＭＳ Ｐゴシック" pitchFamily="-84" charset="-128"/>
              </a:rPr>
              <a:t>P: si </a:t>
            </a:r>
            <a:r>
              <a:rPr lang="es-ES" sz="1200" b="0" i="0" kern="1200" dirty="0" err="1">
                <a:solidFill>
                  <a:schemeClr val="tx1"/>
                </a:solidFill>
                <a:effectLst/>
                <a:latin typeface="+mn-lt"/>
                <a:ea typeface="ＭＳ Ｐゴシック" pitchFamily="-84" charset="-128"/>
                <a:cs typeface="ＭＳ Ｐゴシック" pitchFamily="-84" charset="-128"/>
              </a:rPr>
              <a:t>volem</a:t>
            </a:r>
            <a:r>
              <a:rPr lang="es-ES" sz="1200" b="0" i="0" kern="1200" dirty="0">
                <a:solidFill>
                  <a:schemeClr val="tx1"/>
                </a:solidFill>
                <a:effectLst/>
                <a:latin typeface="+mn-lt"/>
                <a:ea typeface="ＭＳ Ｐゴシック" pitchFamily="-84" charset="-128"/>
                <a:cs typeface="ＭＳ Ｐゴシック" pitchFamily="-84" charset="-128"/>
              </a:rPr>
              <a:t> </a:t>
            </a:r>
            <a:r>
              <a:rPr lang="es-ES" sz="1200" b="0" i="0" kern="1200" dirty="0" err="1">
                <a:solidFill>
                  <a:schemeClr val="tx1"/>
                </a:solidFill>
                <a:effectLst/>
                <a:latin typeface="+mn-lt"/>
                <a:ea typeface="ＭＳ Ｐゴシック" pitchFamily="-84" charset="-128"/>
                <a:cs typeface="ＭＳ Ｐゴシック" pitchFamily="-84" charset="-128"/>
              </a:rPr>
              <a:t>fer</a:t>
            </a:r>
            <a:r>
              <a:rPr lang="es-ES" sz="1200" b="0" i="0" kern="1200" dirty="0">
                <a:solidFill>
                  <a:schemeClr val="tx1"/>
                </a:solidFill>
                <a:effectLst/>
                <a:latin typeface="+mn-lt"/>
                <a:ea typeface="ＭＳ Ｐゴシック" pitchFamily="-84" charset="-128"/>
                <a:cs typeface="ＭＳ Ｐゴシック" pitchFamily="-84" charset="-128"/>
              </a:rPr>
              <a:t> 4t en dos </a:t>
            </a:r>
            <a:r>
              <a:rPr lang="es-ES" sz="1200" b="0" i="0" kern="1200" dirty="0" err="1">
                <a:solidFill>
                  <a:schemeClr val="tx1"/>
                </a:solidFill>
                <a:effectLst/>
                <a:latin typeface="+mn-lt"/>
                <a:ea typeface="ＭＳ Ｐゴシック" pitchFamily="-84" charset="-128"/>
                <a:cs typeface="ＭＳ Ｐゴシック" pitchFamily="-84" charset="-128"/>
              </a:rPr>
              <a:t>anys</a:t>
            </a:r>
            <a:r>
              <a:rPr lang="es-ES" sz="1200" b="0" i="0" kern="1200" dirty="0">
                <a:solidFill>
                  <a:schemeClr val="tx1"/>
                </a:solidFill>
                <a:effectLst/>
                <a:latin typeface="+mn-lt"/>
                <a:ea typeface="ＭＳ Ｐゴシック" pitchFamily="-84" charset="-128"/>
                <a:cs typeface="ＭＳ Ｐゴシック" pitchFamily="-84" charset="-128"/>
              </a:rPr>
              <a:t>, </a:t>
            </a:r>
            <a:r>
              <a:rPr lang="es-ES" sz="1200" b="0" i="0" kern="1200" dirty="0" err="1">
                <a:solidFill>
                  <a:schemeClr val="tx1"/>
                </a:solidFill>
                <a:effectLst/>
                <a:latin typeface="+mn-lt"/>
                <a:ea typeface="ＭＳ Ｐゴシック" pitchFamily="-84" charset="-128"/>
                <a:cs typeface="ＭＳ Ｐゴシック" pitchFamily="-84" charset="-128"/>
              </a:rPr>
              <a:t>podem</a:t>
            </a:r>
            <a:r>
              <a:rPr lang="es-ES" sz="1200" b="0" i="0" kern="1200" dirty="0">
                <a:solidFill>
                  <a:schemeClr val="tx1"/>
                </a:solidFill>
                <a:effectLst/>
                <a:latin typeface="+mn-lt"/>
                <a:ea typeface="ＭＳ Ｐゴシック" pitchFamily="-84" charset="-128"/>
                <a:cs typeface="ＭＳ Ｐゴシック" pitchFamily="-84" charset="-128"/>
              </a:rPr>
              <a:t> matricular-nos al TFG </a:t>
            </a:r>
            <a:r>
              <a:rPr lang="es-ES" sz="1200" b="0" i="0" kern="1200" dirty="0" err="1">
                <a:solidFill>
                  <a:schemeClr val="tx1"/>
                </a:solidFill>
                <a:effectLst/>
                <a:latin typeface="+mn-lt"/>
                <a:ea typeface="ＭＳ Ｐゴシック" pitchFamily="-84" charset="-128"/>
                <a:cs typeface="ＭＳ Ｐゴシック" pitchFamily="-84" charset="-128"/>
              </a:rPr>
              <a:t>l'any</a:t>
            </a:r>
            <a:r>
              <a:rPr lang="es-ES" sz="1200" b="0" i="0" kern="1200" dirty="0">
                <a:solidFill>
                  <a:schemeClr val="tx1"/>
                </a:solidFill>
                <a:effectLst/>
                <a:latin typeface="+mn-lt"/>
                <a:ea typeface="ＭＳ Ｐゴシック" pitchFamily="-84" charset="-128"/>
                <a:cs typeface="ＭＳ Ｐゴシック" pitchFamily="-84" charset="-128"/>
              </a:rPr>
              <a:t> </a:t>
            </a:r>
            <a:r>
              <a:rPr lang="es-ES" sz="1200" b="0" i="0" kern="1200" dirty="0" err="1">
                <a:solidFill>
                  <a:schemeClr val="tx1"/>
                </a:solidFill>
                <a:effectLst/>
                <a:latin typeface="+mn-lt"/>
                <a:ea typeface="ＭＳ Ｐゴシック" pitchFamily="-84" charset="-128"/>
                <a:cs typeface="ＭＳ Ｐゴシック" pitchFamily="-84" charset="-128"/>
              </a:rPr>
              <a:t>següent</a:t>
            </a:r>
            <a:r>
              <a:rPr lang="es-ES" sz="1200" b="0" i="0" kern="1200" dirty="0">
                <a:solidFill>
                  <a:schemeClr val="tx1"/>
                </a:solidFill>
                <a:effectLst/>
                <a:latin typeface="+mn-lt"/>
                <a:ea typeface="ＭＳ Ｐゴシック" pitchFamily="-84" charset="-128"/>
                <a:cs typeface="ＭＳ Ｐゴシック" pitchFamily="-84" charset="-128"/>
              </a:rPr>
              <a:t> o </a:t>
            </a:r>
            <a:r>
              <a:rPr lang="es-ES" sz="1200" b="0" i="0" kern="1200" dirty="0" err="1">
                <a:solidFill>
                  <a:schemeClr val="tx1"/>
                </a:solidFill>
                <a:effectLst/>
                <a:latin typeface="+mn-lt"/>
                <a:ea typeface="ＭＳ Ｐゴシック" pitchFamily="-84" charset="-128"/>
                <a:cs typeface="ＭＳ Ｐゴシック" pitchFamily="-84" charset="-128"/>
              </a:rPr>
              <a:t>és</a:t>
            </a:r>
            <a:r>
              <a:rPr lang="es-ES" sz="1200" b="0" i="0" kern="1200" dirty="0">
                <a:solidFill>
                  <a:schemeClr val="tx1"/>
                </a:solidFill>
                <a:effectLst/>
                <a:latin typeface="+mn-lt"/>
                <a:ea typeface="ＭＳ Ｐゴシック" pitchFamily="-84" charset="-128"/>
                <a:cs typeface="ＭＳ Ｐゴシック" pitchFamily="-84" charset="-128"/>
              </a:rPr>
              <a:t> </a:t>
            </a:r>
            <a:r>
              <a:rPr lang="es-ES" sz="1200" b="0" i="0" kern="1200" dirty="0" err="1">
                <a:solidFill>
                  <a:schemeClr val="tx1"/>
                </a:solidFill>
                <a:effectLst/>
                <a:latin typeface="+mn-lt"/>
                <a:ea typeface="ＭＳ Ｐゴシック" pitchFamily="-84" charset="-128"/>
                <a:cs typeface="ＭＳ Ｐゴシック" pitchFamily="-84" charset="-128"/>
              </a:rPr>
              <a:t>obligatori</a:t>
            </a:r>
            <a:r>
              <a:rPr lang="es-ES" sz="1200" b="0" i="0" kern="1200" dirty="0">
                <a:solidFill>
                  <a:schemeClr val="tx1"/>
                </a:solidFill>
                <a:effectLst/>
                <a:latin typeface="+mn-lt"/>
                <a:ea typeface="ＭＳ Ｐゴシック" pitchFamily="-84" charset="-128"/>
                <a:cs typeface="ＭＳ Ｐゴシック" pitchFamily="-84" charset="-128"/>
              </a:rPr>
              <a:t> </a:t>
            </a:r>
            <a:r>
              <a:rPr lang="es-ES" sz="1200" b="0" i="0" kern="1200" dirty="0" err="1">
                <a:solidFill>
                  <a:schemeClr val="tx1"/>
                </a:solidFill>
                <a:effectLst/>
                <a:latin typeface="+mn-lt"/>
                <a:ea typeface="ＭＳ Ｐゴシック" pitchFamily="-84" charset="-128"/>
                <a:cs typeface="ＭＳ Ｐゴシック" pitchFamily="-84" charset="-128"/>
              </a:rPr>
              <a:t>fer-ho</a:t>
            </a:r>
            <a:r>
              <a:rPr lang="es-ES" sz="1200" b="0" i="0" kern="1200" dirty="0">
                <a:solidFill>
                  <a:schemeClr val="tx1"/>
                </a:solidFill>
                <a:effectLst/>
                <a:latin typeface="+mn-lt"/>
                <a:ea typeface="ＭＳ Ｐゴシック" pitchFamily="-84" charset="-128"/>
                <a:cs typeface="ＭＳ Ｐゴシック" pitchFamily="-84" charset="-128"/>
              </a:rPr>
              <a:t> en la primera </a:t>
            </a:r>
            <a:r>
              <a:rPr lang="es-ES" sz="1200" b="0" i="0" kern="1200" dirty="0" err="1">
                <a:solidFill>
                  <a:schemeClr val="tx1"/>
                </a:solidFill>
                <a:effectLst/>
                <a:latin typeface="+mn-lt"/>
                <a:ea typeface="ＭＳ Ｐゴシック" pitchFamily="-84" charset="-128"/>
                <a:cs typeface="ＭＳ Ｐゴシック" pitchFamily="-84" charset="-128"/>
              </a:rPr>
              <a:t>matriculació</a:t>
            </a:r>
            <a:r>
              <a:rPr lang="es-ES" sz="1200" b="0" i="0" kern="1200" dirty="0">
                <a:solidFill>
                  <a:schemeClr val="tx1"/>
                </a:solidFill>
                <a:effectLst/>
                <a:latin typeface="+mn-lt"/>
                <a:ea typeface="ＭＳ Ｐゴシック" pitchFamily="-84" charset="-128"/>
                <a:cs typeface="ＭＳ Ｐゴシック" pitchFamily="-84" charset="-128"/>
              </a:rPr>
              <a:t>?</a:t>
            </a:r>
          </a:p>
          <a:p>
            <a:pPr marL="0" marR="0" lvl="0" indent="0" algn="l" defTabSz="457200" rtl="0" eaLnBrk="0" fontAlgn="base" latinLnBrk="0" hangingPunct="0">
              <a:lnSpc>
                <a:spcPct val="100000"/>
              </a:lnSpc>
              <a:spcBef>
                <a:spcPct val="30000"/>
              </a:spcBef>
              <a:spcAft>
                <a:spcPct val="0"/>
              </a:spcAft>
              <a:buClrTx/>
              <a:buSzTx/>
              <a:buFontTx/>
              <a:buNone/>
              <a:tabLst/>
              <a:defRPr/>
            </a:pPr>
            <a:r>
              <a:rPr lang="es-ES" sz="1200" b="0" i="0" kern="1200" dirty="0">
                <a:solidFill>
                  <a:schemeClr val="tx1"/>
                </a:solidFill>
                <a:effectLst/>
                <a:latin typeface="+mn-lt"/>
                <a:ea typeface="ＭＳ Ｐゴシック" pitchFamily="-84" charset="-128"/>
                <a:cs typeface="ＭＳ Ｐゴシック" pitchFamily="-84" charset="-128"/>
              </a:rPr>
              <a:t>R:  al </a:t>
            </a:r>
            <a:r>
              <a:rPr lang="es-ES" sz="1200" b="0" i="0" kern="1200" dirty="0" err="1">
                <a:solidFill>
                  <a:schemeClr val="tx1"/>
                </a:solidFill>
                <a:effectLst/>
                <a:latin typeface="+mn-lt"/>
                <a:ea typeface="ＭＳ Ｐゴシック" pitchFamily="-84" charset="-128"/>
                <a:cs typeface="ＭＳ Ｐゴシック" pitchFamily="-84" charset="-128"/>
              </a:rPr>
              <a:t>contrari</a:t>
            </a:r>
            <a:r>
              <a:rPr lang="es-ES" sz="1200" b="0" i="0" kern="1200" dirty="0">
                <a:solidFill>
                  <a:schemeClr val="tx1"/>
                </a:solidFill>
                <a:effectLst/>
                <a:latin typeface="+mn-lt"/>
                <a:ea typeface="ＭＳ Ｐゴシック" pitchFamily="-84" charset="-128"/>
                <a:cs typeface="ＭＳ Ｐゴシック" pitchFamily="-84" charset="-128"/>
              </a:rPr>
              <a:t>, </a:t>
            </a:r>
            <a:r>
              <a:rPr lang="es-ES" sz="1200" b="0" i="0" kern="1200" dirty="0" err="1">
                <a:solidFill>
                  <a:schemeClr val="tx1"/>
                </a:solidFill>
                <a:effectLst/>
                <a:latin typeface="+mn-lt"/>
                <a:ea typeface="ＭＳ Ｐゴシック" pitchFamily="-84" charset="-128"/>
                <a:cs typeface="ＭＳ Ｐゴシック" pitchFamily="-84" charset="-128"/>
              </a:rPr>
              <a:t>recomanem</a:t>
            </a:r>
            <a:r>
              <a:rPr lang="es-ES" sz="1200" b="0" i="0" kern="1200" dirty="0">
                <a:solidFill>
                  <a:schemeClr val="tx1"/>
                </a:solidFill>
                <a:effectLst/>
                <a:latin typeface="+mn-lt"/>
                <a:ea typeface="ＭＳ Ｐゴシック" pitchFamily="-84" charset="-128"/>
                <a:cs typeface="ＭＳ Ｐゴシック" pitchFamily="-84" charset="-128"/>
              </a:rPr>
              <a:t> </a:t>
            </a:r>
            <a:r>
              <a:rPr lang="es-ES" sz="1200" b="0" i="0" kern="1200" dirty="0" err="1">
                <a:solidFill>
                  <a:schemeClr val="tx1"/>
                </a:solidFill>
                <a:effectLst/>
                <a:latin typeface="+mn-lt"/>
                <a:ea typeface="ＭＳ Ｐゴシック" pitchFamily="-84" charset="-128"/>
                <a:cs typeface="ＭＳ Ｐゴシック" pitchFamily="-84" charset="-128"/>
              </a:rPr>
              <a:t>fer</a:t>
            </a:r>
            <a:r>
              <a:rPr lang="es-ES" sz="1200" b="0" i="0" kern="1200" dirty="0">
                <a:solidFill>
                  <a:schemeClr val="tx1"/>
                </a:solidFill>
                <a:effectLst/>
                <a:latin typeface="+mn-lt"/>
                <a:ea typeface="ＭＳ Ｐゴシック" pitchFamily="-84" charset="-128"/>
                <a:cs typeface="ＭＳ Ｐゴシック" pitchFamily="-84" charset="-128"/>
              </a:rPr>
              <a:t> el TFG el </a:t>
            </a:r>
            <a:r>
              <a:rPr lang="es-ES" sz="1200" b="0" i="0" kern="1200" dirty="0" err="1">
                <a:solidFill>
                  <a:schemeClr val="tx1"/>
                </a:solidFill>
                <a:effectLst/>
                <a:latin typeface="+mn-lt"/>
                <a:ea typeface="ＭＳ Ｐゴシック" pitchFamily="-84" charset="-128"/>
                <a:cs typeface="ＭＳ Ｐゴシック" pitchFamily="-84" charset="-128"/>
              </a:rPr>
              <a:t>darrer</a:t>
            </a:r>
            <a:r>
              <a:rPr lang="es-ES" sz="1200" b="0" i="0" kern="1200" dirty="0">
                <a:solidFill>
                  <a:schemeClr val="tx1"/>
                </a:solidFill>
                <a:effectLst/>
                <a:latin typeface="+mn-lt"/>
                <a:ea typeface="ＭＳ Ｐゴシック" pitchFamily="-84" charset="-128"/>
                <a:cs typeface="ＭＳ Ｐゴシック" pitchFamily="-84" charset="-128"/>
              </a:rPr>
              <a:t> </a:t>
            </a:r>
            <a:r>
              <a:rPr lang="es-ES" sz="1200" b="0" i="0" kern="1200" dirty="0" err="1">
                <a:solidFill>
                  <a:schemeClr val="tx1"/>
                </a:solidFill>
                <a:effectLst/>
                <a:latin typeface="+mn-lt"/>
                <a:ea typeface="ＭＳ Ｐゴシック" pitchFamily="-84" charset="-128"/>
                <a:cs typeface="ＭＳ Ｐゴシック" pitchFamily="-84" charset="-128"/>
              </a:rPr>
              <a:t>any</a:t>
            </a:r>
            <a:r>
              <a:rPr lang="es-ES" sz="1200" b="0" i="0" kern="1200" dirty="0">
                <a:solidFill>
                  <a:schemeClr val="tx1"/>
                </a:solidFill>
                <a:effectLst/>
                <a:latin typeface="+mn-lt"/>
                <a:ea typeface="ＭＳ Ｐゴシック" pitchFamily="-84" charset="-128"/>
                <a:cs typeface="ＭＳ Ｐゴシック" pitchFamily="-84" charset="-128"/>
              </a:rPr>
              <a:t> del </a:t>
            </a:r>
            <a:r>
              <a:rPr lang="es-ES" sz="1200" b="0" i="0" kern="1200" dirty="0" err="1">
                <a:solidFill>
                  <a:schemeClr val="tx1"/>
                </a:solidFill>
                <a:effectLst/>
                <a:latin typeface="+mn-lt"/>
                <a:ea typeface="ＭＳ Ｐゴシック" pitchFamily="-84" charset="-128"/>
                <a:cs typeface="ＭＳ Ｐゴシック" pitchFamily="-84" charset="-128"/>
              </a:rPr>
              <a:t>grau</a:t>
            </a:r>
            <a:r>
              <a:rPr lang="es-ES" sz="1200" b="0" i="0" kern="1200" dirty="0">
                <a:solidFill>
                  <a:schemeClr val="tx1"/>
                </a:solidFill>
                <a:effectLst/>
                <a:latin typeface="+mn-lt"/>
                <a:ea typeface="ＭＳ Ｐゴシック" pitchFamily="-84" charset="-128"/>
                <a:cs typeface="ＭＳ Ｐゴシック" pitchFamily="-84" charset="-128"/>
              </a:rPr>
              <a:t>, si fas 4rt en dos </a:t>
            </a:r>
            <a:r>
              <a:rPr lang="es-ES" sz="1200" b="0" i="0" kern="1200" dirty="0" err="1">
                <a:solidFill>
                  <a:schemeClr val="tx1"/>
                </a:solidFill>
                <a:effectLst/>
                <a:latin typeface="+mn-lt"/>
                <a:ea typeface="ＭＳ Ｐゴシック" pitchFamily="-84" charset="-128"/>
                <a:cs typeface="ＭＳ Ｐゴシック" pitchFamily="-84" charset="-128"/>
              </a:rPr>
              <a:t>anys</a:t>
            </a:r>
            <a:r>
              <a:rPr lang="es-ES" sz="1200" b="0" i="0" kern="1200" dirty="0">
                <a:solidFill>
                  <a:schemeClr val="tx1"/>
                </a:solidFill>
                <a:effectLst/>
                <a:latin typeface="+mn-lt"/>
                <a:ea typeface="ＭＳ Ｐゴシック" pitchFamily="-84" charset="-128"/>
                <a:cs typeface="ＭＳ Ｐゴシック" pitchFamily="-84" charset="-128"/>
              </a:rPr>
              <a:t>, agafa TFG el </a:t>
            </a:r>
            <a:r>
              <a:rPr lang="es-ES" sz="1200" b="0" i="0" kern="1200" dirty="0" err="1">
                <a:solidFill>
                  <a:schemeClr val="tx1"/>
                </a:solidFill>
                <a:effectLst/>
                <a:latin typeface="+mn-lt"/>
                <a:ea typeface="ＭＳ Ｐゴシック" pitchFamily="-84" charset="-128"/>
                <a:cs typeface="ＭＳ Ｐゴシック" pitchFamily="-84" charset="-128"/>
              </a:rPr>
              <a:t>segon</a:t>
            </a:r>
            <a:r>
              <a:rPr lang="es-ES" sz="1200" b="0" i="0" kern="1200" dirty="0">
                <a:solidFill>
                  <a:schemeClr val="tx1"/>
                </a:solidFill>
                <a:effectLst/>
                <a:latin typeface="+mn-lt"/>
                <a:ea typeface="ＭＳ Ｐゴシック" pitchFamily="-84" charset="-128"/>
                <a:cs typeface="ＭＳ Ｐゴシック" pitchFamily="-84" charset="-128"/>
              </a:rPr>
              <a:t> </a:t>
            </a:r>
            <a:r>
              <a:rPr lang="es-ES" sz="1200" b="0" i="0" kern="1200" dirty="0" err="1">
                <a:solidFill>
                  <a:schemeClr val="tx1"/>
                </a:solidFill>
                <a:effectLst/>
                <a:latin typeface="+mn-lt"/>
                <a:ea typeface="ＭＳ Ｐゴシック" pitchFamily="-84" charset="-128"/>
                <a:cs typeface="ＭＳ Ｐゴシック" pitchFamily="-84" charset="-128"/>
              </a:rPr>
              <a:t>any</a:t>
            </a:r>
            <a:r>
              <a:rPr lang="es-ES" sz="1200" b="0" i="0" kern="1200" dirty="0">
                <a:solidFill>
                  <a:schemeClr val="tx1"/>
                </a:solidFill>
                <a:effectLst/>
                <a:latin typeface="+mn-lt"/>
                <a:ea typeface="ＭＳ Ｐゴシック" pitchFamily="-84" charset="-128"/>
                <a:cs typeface="ＭＳ Ｐゴシック" pitchFamily="-84" charset="-128"/>
              </a:rPr>
              <a:t> (5è)</a:t>
            </a:r>
          </a:p>
          <a:p>
            <a:endParaRPr lang="ca-E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ca-ES" sz="1200" b="0" i="0" kern="1200" dirty="0">
                <a:solidFill>
                  <a:schemeClr val="tx1"/>
                </a:solidFill>
                <a:effectLst/>
                <a:latin typeface="+mn-lt"/>
                <a:ea typeface="ＭＳ Ｐゴシック" pitchFamily="-84" charset="-128"/>
                <a:cs typeface="ＭＳ Ｐゴシック" pitchFamily="-84" charset="-128"/>
              </a:rPr>
              <a:t>P:  en el meu cas tinc assolits 174 dels 180 crèdits i aquest curs cursaré l’assignatura que em falta i tot 4t. Per tant, aquest és el meu últim curs. El meu cas es considera prioritari?</a:t>
            </a:r>
          </a:p>
          <a:p>
            <a:pPr marL="0" marR="0" lvl="0" indent="0" algn="l" defTabSz="457200" rtl="0" eaLnBrk="0" fontAlgn="base" latinLnBrk="0" hangingPunct="0">
              <a:lnSpc>
                <a:spcPct val="100000"/>
              </a:lnSpc>
              <a:spcBef>
                <a:spcPct val="30000"/>
              </a:spcBef>
              <a:spcAft>
                <a:spcPct val="0"/>
              </a:spcAft>
              <a:buClrTx/>
              <a:buSzTx/>
              <a:buFontTx/>
              <a:buNone/>
              <a:tabLst/>
              <a:defRPr/>
            </a:pPr>
            <a:r>
              <a:rPr lang="ca-ES" sz="1200" b="0" i="0" kern="1200" dirty="0">
                <a:solidFill>
                  <a:schemeClr val="tx1"/>
                </a:solidFill>
                <a:effectLst/>
                <a:latin typeface="+mn-lt"/>
                <a:ea typeface="ＭＳ Ｐゴシック" pitchFamily="-84" charset="-128"/>
                <a:cs typeface="ＭＳ Ｐゴシック" pitchFamily="-84" charset="-128"/>
              </a:rPr>
              <a:t>R: </a:t>
            </a:r>
            <a:r>
              <a:rPr lang="fr-FR" sz="1200" b="0" i="0" kern="1200" dirty="0">
                <a:solidFill>
                  <a:schemeClr val="tx1"/>
                </a:solidFill>
                <a:effectLst/>
                <a:latin typeface="+mn-lt"/>
                <a:ea typeface="ＭＳ Ｐゴシック" pitchFamily="-84" charset="-128"/>
                <a:cs typeface="ＭＳ Ｐゴシック" pitchFamily="-84" charset="-128"/>
              </a:rPr>
              <a:t>si </a:t>
            </a:r>
            <a:r>
              <a:rPr lang="fr-FR" sz="1200" b="0" i="0" kern="1200" dirty="0" err="1">
                <a:solidFill>
                  <a:schemeClr val="tx1"/>
                </a:solidFill>
                <a:effectLst/>
                <a:latin typeface="+mn-lt"/>
                <a:ea typeface="ＭＳ Ｐゴシック" pitchFamily="-84" charset="-128"/>
                <a:cs typeface="ＭＳ Ｐゴシック" pitchFamily="-84" charset="-128"/>
              </a:rPr>
              <a:t>faràs</a:t>
            </a:r>
            <a:r>
              <a:rPr lang="fr-FR" sz="1200" b="0" i="0" kern="1200" dirty="0">
                <a:solidFill>
                  <a:schemeClr val="tx1"/>
                </a:solidFill>
                <a:effectLst/>
                <a:latin typeface="+mn-lt"/>
                <a:ea typeface="ＭＳ Ｐゴシック" pitchFamily="-84" charset="-128"/>
                <a:cs typeface="ＭＳ Ｐゴシック" pitchFamily="-84" charset="-128"/>
              </a:rPr>
              <a:t> </a:t>
            </a:r>
            <a:r>
              <a:rPr lang="fr-FR" sz="1200" b="0" i="0" kern="1200" dirty="0" err="1">
                <a:solidFill>
                  <a:schemeClr val="tx1"/>
                </a:solidFill>
                <a:effectLst/>
                <a:latin typeface="+mn-lt"/>
                <a:ea typeface="ＭＳ Ｐゴシック" pitchFamily="-84" charset="-128"/>
                <a:cs typeface="ＭＳ Ｐゴシック" pitchFamily="-84" charset="-128"/>
              </a:rPr>
              <a:t>més</a:t>
            </a:r>
            <a:r>
              <a:rPr lang="fr-FR" sz="1200" b="0" i="0" kern="1200" dirty="0">
                <a:solidFill>
                  <a:schemeClr val="tx1"/>
                </a:solidFill>
                <a:effectLst/>
                <a:latin typeface="+mn-lt"/>
                <a:ea typeface="ＭＳ Ｐゴシック" pitchFamily="-84" charset="-128"/>
                <a:cs typeface="ＭＳ Ｐゴシック" pitchFamily="-84" charset="-128"/>
              </a:rPr>
              <a:t> de 60 </a:t>
            </a:r>
            <a:r>
              <a:rPr lang="fr-FR" sz="1200" b="0" i="0" kern="1200" dirty="0" err="1">
                <a:solidFill>
                  <a:schemeClr val="tx1"/>
                </a:solidFill>
                <a:effectLst/>
                <a:latin typeface="+mn-lt"/>
                <a:ea typeface="ＭＳ Ｐゴシック" pitchFamily="-84" charset="-128"/>
                <a:cs typeface="ＭＳ Ｐゴシック" pitchFamily="-84" charset="-128"/>
              </a:rPr>
              <a:t>crèdits</a:t>
            </a:r>
            <a:r>
              <a:rPr lang="fr-FR" sz="1200" b="0" i="0" kern="1200" dirty="0">
                <a:solidFill>
                  <a:schemeClr val="tx1"/>
                </a:solidFill>
                <a:effectLst/>
                <a:latin typeface="+mn-lt"/>
                <a:ea typeface="ＭＳ Ｐゴシック" pitchFamily="-84" charset="-128"/>
                <a:cs typeface="ＭＳ Ｐゴシック" pitchFamily="-84" charset="-128"/>
              </a:rPr>
              <a:t>, </a:t>
            </a:r>
            <a:r>
              <a:rPr lang="fr-FR" sz="1200" b="0" i="0" kern="1200" dirty="0" err="1">
                <a:solidFill>
                  <a:schemeClr val="tx1"/>
                </a:solidFill>
                <a:effectLst/>
                <a:latin typeface="+mn-lt"/>
                <a:ea typeface="ＭＳ Ｐゴシック" pitchFamily="-84" charset="-128"/>
                <a:cs typeface="ＭＳ Ｐゴシック" pitchFamily="-84" charset="-128"/>
              </a:rPr>
              <a:t>malgrat</a:t>
            </a:r>
            <a:r>
              <a:rPr lang="fr-FR" sz="1200" b="0" i="0" kern="1200" dirty="0">
                <a:solidFill>
                  <a:schemeClr val="tx1"/>
                </a:solidFill>
                <a:effectLst/>
                <a:latin typeface="+mn-lt"/>
                <a:ea typeface="ＭＳ Ｐゴシック" pitchFamily="-84" charset="-128"/>
                <a:cs typeface="ＭＳ Ｐゴシック" pitchFamily="-84" charset="-128"/>
              </a:rPr>
              <a:t> </a:t>
            </a:r>
            <a:r>
              <a:rPr lang="fr-FR" sz="1200" b="0" i="0" kern="1200" dirty="0" err="1">
                <a:solidFill>
                  <a:schemeClr val="tx1"/>
                </a:solidFill>
                <a:effectLst/>
                <a:latin typeface="+mn-lt"/>
                <a:ea typeface="ＭＳ Ｐゴシック" pitchFamily="-84" charset="-128"/>
                <a:cs typeface="ＭＳ Ｐゴシック" pitchFamily="-84" charset="-128"/>
              </a:rPr>
              <a:t>acabis</a:t>
            </a:r>
            <a:r>
              <a:rPr lang="fr-FR" sz="1200" b="0" i="0" kern="1200" dirty="0">
                <a:solidFill>
                  <a:schemeClr val="tx1"/>
                </a:solidFill>
                <a:effectLst/>
                <a:latin typeface="+mn-lt"/>
                <a:ea typeface="ＭＳ Ｐゴシック" pitchFamily="-84" charset="-128"/>
                <a:cs typeface="ＭＳ Ｐゴシック" pitchFamily="-84" charset="-128"/>
              </a:rPr>
              <a:t> el grau l'</a:t>
            </a:r>
            <a:r>
              <a:rPr lang="fr-FR" sz="1200" b="0" i="0" kern="1200" dirty="0" err="1">
                <a:solidFill>
                  <a:schemeClr val="tx1"/>
                </a:solidFill>
                <a:effectLst/>
                <a:latin typeface="+mn-lt"/>
                <a:ea typeface="ＭＳ Ｐゴシック" pitchFamily="-84" charset="-128"/>
                <a:cs typeface="ＭＳ Ｐゴシック" pitchFamily="-84" charset="-128"/>
              </a:rPr>
              <a:t>any</a:t>
            </a:r>
            <a:r>
              <a:rPr lang="fr-FR" sz="1200" b="0" i="0" kern="1200" dirty="0">
                <a:solidFill>
                  <a:schemeClr val="tx1"/>
                </a:solidFill>
                <a:effectLst/>
                <a:latin typeface="+mn-lt"/>
                <a:ea typeface="ＭＳ Ｐゴシック" pitchFamily="-84" charset="-128"/>
                <a:cs typeface="ＭＳ Ｐゴシック" pitchFamily="-84" charset="-128"/>
              </a:rPr>
              <a:t> vinent, </a:t>
            </a:r>
            <a:r>
              <a:rPr lang="fr-FR" sz="1200" b="0" i="0" kern="1200" dirty="0" err="1">
                <a:solidFill>
                  <a:schemeClr val="tx1"/>
                </a:solidFill>
                <a:effectLst/>
                <a:latin typeface="+mn-lt"/>
                <a:ea typeface="ＭＳ Ｐゴシック" pitchFamily="-84" charset="-128"/>
                <a:cs typeface="ＭＳ Ｐゴシック" pitchFamily="-84" charset="-128"/>
              </a:rPr>
              <a:t>és</a:t>
            </a:r>
            <a:r>
              <a:rPr lang="fr-FR" sz="1200" b="0" i="0" kern="1200" dirty="0">
                <a:solidFill>
                  <a:schemeClr val="tx1"/>
                </a:solidFill>
                <a:effectLst/>
                <a:latin typeface="+mn-lt"/>
                <a:ea typeface="ＭＳ Ｐゴシック" pitchFamily="-84" charset="-128"/>
                <a:cs typeface="ＭＳ Ｐゴシック" pitchFamily="-84" charset="-128"/>
              </a:rPr>
              <a:t> </a:t>
            </a:r>
            <a:r>
              <a:rPr lang="fr-FR" sz="1200" b="0" i="0" kern="1200" dirty="0" err="1">
                <a:solidFill>
                  <a:schemeClr val="tx1"/>
                </a:solidFill>
                <a:effectLst/>
                <a:latin typeface="+mn-lt"/>
                <a:ea typeface="ＭＳ Ｐゴシック" pitchFamily="-84" charset="-128"/>
                <a:cs typeface="ＭＳ Ｐゴシック" pitchFamily="-84" charset="-128"/>
              </a:rPr>
              <a:t>ronda</a:t>
            </a:r>
            <a:r>
              <a:rPr lang="fr-FR" sz="1200" b="0" i="0" kern="1200" dirty="0">
                <a:solidFill>
                  <a:schemeClr val="tx1"/>
                </a:solidFill>
                <a:effectLst/>
                <a:latin typeface="+mn-lt"/>
                <a:ea typeface="ＭＳ Ｐゴシック" pitchFamily="-84" charset="-128"/>
                <a:cs typeface="ＭＳ Ｐゴシック" pitchFamily="-84" charset="-128"/>
              </a:rPr>
              <a:t> 2.</a:t>
            </a:r>
          </a:p>
          <a:p>
            <a:endParaRPr lang="ca-E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ca-ES" sz="1200" b="0" i="0" kern="1200" dirty="0">
                <a:solidFill>
                  <a:schemeClr val="tx1"/>
                </a:solidFill>
                <a:effectLst/>
                <a:latin typeface="+mn-lt"/>
                <a:ea typeface="ＭＳ Ｐゴシック" pitchFamily="-84" charset="-128"/>
                <a:cs typeface="ＭＳ Ｐゴシック" pitchFamily="-84" charset="-128"/>
              </a:rPr>
              <a:t>P: jo l'any que ve cursaré 57 crèdits que són els que em falten per acabar la carrera. L'únic que l'any passat vaig fer un Erasmus i per tant la gran majoria d'aquests crèdits que em falten són obligatoris de tercer. Entraria a 2 ronda o com que em falten 57 crèdits seria ronda 1?</a:t>
            </a:r>
          </a:p>
          <a:p>
            <a:pPr marL="0" marR="0" lvl="0" indent="0" algn="l" defTabSz="457200" rtl="0" eaLnBrk="0" fontAlgn="base" latinLnBrk="0" hangingPunct="0">
              <a:lnSpc>
                <a:spcPct val="100000"/>
              </a:lnSpc>
              <a:spcBef>
                <a:spcPct val="30000"/>
              </a:spcBef>
              <a:spcAft>
                <a:spcPct val="0"/>
              </a:spcAft>
              <a:buClrTx/>
              <a:buSzTx/>
              <a:buFontTx/>
              <a:buNone/>
              <a:tabLst/>
              <a:defRPr/>
            </a:pPr>
            <a:r>
              <a:rPr lang="pt-BR" sz="1200" b="0" i="0" kern="1200" dirty="0">
                <a:solidFill>
                  <a:schemeClr val="tx1"/>
                </a:solidFill>
                <a:effectLst/>
                <a:latin typeface="+mn-lt"/>
                <a:ea typeface="ＭＳ Ｐゴシック" pitchFamily="-84" charset="-128"/>
                <a:cs typeface="ＭＳ Ｐゴシック" pitchFamily="-84" charset="-128"/>
              </a:rPr>
              <a:t>R: si fas 60 o menys i acabes, ronda 1.</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pt-BR" sz="1200" b="0" i="0" kern="1200" dirty="0">
              <a:solidFill>
                <a:schemeClr val="tx1"/>
              </a:solidFill>
              <a:effectLst/>
              <a:latin typeface="+mn-lt"/>
              <a:ea typeface="ＭＳ Ｐゴシック" pitchFamily="-84" charset="-128"/>
              <a:cs typeface="ＭＳ Ｐゴシック" pitchFamily="-84"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ca-ES" sz="1200" b="0" i="0" kern="1200" dirty="0">
                <a:solidFill>
                  <a:schemeClr val="tx1"/>
                </a:solidFill>
                <a:effectLst/>
                <a:latin typeface="+mn-lt"/>
                <a:ea typeface="ＭＳ Ｐゴシック" pitchFamily="-84" charset="-128"/>
                <a:cs typeface="ＭＳ Ｐゴシック" pitchFamily="-84" charset="-128"/>
              </a:rPr>
              <a:t>P: Si el </a:t>
            </a:r>
            <a:r>
              <a:rPr lang="ca-ES" sz="1200" b="0" i="0" kern="1200" dirty="0" err="1">
                <a:solidFill>
                  <a:schemeClr val="tx1"/>
                </a:solidFill>
                <a:effectLst/>
                <a:latin typeface="+mn-lt"/>
                <a:ea typeface="ＭＳ Ｐゴシック" pitchFamily="-84" charset="-128"/>
                <a:cs typeface="ＭＳ Ｐゴシック" pitchFamily="-84" charset="-128"/>
              </a:rPr>
              <a:t>tfg</a:t>
            </a:r>
            <a:r>
              <a:rPr lang="ca-ES" sz="1200" b="0" i="0" kern="1200" dirty="0">
                <a:solidFill>
                  <a:schemeClr val="tx1"/>
                </a:solidFill>
                <a:effectLst/>
                <a:latin typeface="+mn-lt"/>
                <a:ea typeface="ＭＳ Ｐゴシック" pitchFamily="-84" charset="-128"/>
                <a:cs typeface="ＭＳ Ｐゴシック" pitchFamily="-84" charset="-128"/>
              </a:rPr>
              <a:t> es vol fer durant un 5è any, seriem ronda 2?</a:t>
            </a:r>
          </a:p>
          <a:p>
            <a:pPr marL="0" marR="0" lvl="0" indent="0" algn="l" defTabSz="457200" rtl="0" eaLnBrk="0" fontAlgn="base" latinLnBrk="0" hangingPunct="0">
              <a:lnSpc>
                <a:spcPct val="100000"/>
              </a:lnSpc>
              <a:spcBef>
                <a:spcPct val="30000"/>
              </a:spcBef>
              <a:spcAft>
                <a:spcPct val="0"/>
              </a:spcAft>
              <a:buClrTx/>
              <a:buSzTx/>
              <a:buFontTx/>
              <a:buNone/>
              <a:tabLst/>
              <a:defRPr/>
            </a:pPr>
            <a:r>
              <a:rPr lang="ca-ES" sz="1200" b="0" i="0" kern="1200" dirty="0">
                <a:solidFill>
                  <a:schemeClr val="tx1"/>
                </a:solidFill>
                <a:effectLst/>
                <a:latin typeface="+mn-lt"/>
                <a:ea typeface="ＭＳ Ｐゴシック" pitchFamily="-84" charset="-128"/>
                <a:cs typeface="ＭＳ Ｐゴシック" pitchFamily="-84" charset="-128"/>
              </a:rPr>
              <a:t>R: Si no el vols fer aquest any, no l'agafes com a assignatura</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ca-ES" sz="1200" b="0" i="0" kern="1200" dirty="0">
              <a:solidFill>
                <a:schemeClr val="tx1"/>
              </a:solidFill>
              <a:effectLst/>
              <a:latin typeface="+mn-lt"/>
              <a:ea typeface="ＭＳ Ｐゴシック" pitchFamily="-84" charset="-128"/>
              <a:cs typeface="ＭＳ Ｐゴシック" pitchFamily="-84"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s-ES" sz="1200" b="0" i="0" kern="1200" dirty="0">
                <a:solidFill>
                  <a:schemeClr val="tx1"/>
                </a:solidFill>
                <a:effectLst/>
                <a:latin typeface="+mn-lt"/>
                <a:ea typeface="ＭＳ Ｐゴシック" pitchFamily="-84" charset="-128"/>
                <a:cs typeface="ＭＳ Ｐゴシック" pitchFamily="-84" charset="-128"/>
              </a:rPr>
              <a:t>P: Si queden </a:t>
            </a:r>
            <a:r>
              <a:rPr lang="es-ES" sz="1200" b="0" i="0" kern="1200" dirty="0" err="1">
                <a:solidFill>
                  <a:schemeClr val="tx1"/>
                </a:solidFill>
                <a:effectLst/>
                <a:latin typeface="+mn-lt"/>
                <a:ea typeface="ＭＳ Ｐゴシック" pitchFamily="-84" charset="-128"/>
                <a:cs typeface="ＭＳ Ｐゴシック" pitchFamily="-84" charset="-128"/>
              </a:rPr>
              <a:t>més</a:t>
            </a:r>
            <a:r>
              <a:rPr lang="es-ES" sz="1200" b="0" i="0" kern="1200" dirty="0">
                <a:solidFill>
                  <a:schemeClr val="tx1"/>
                </a:solidFill>
                <a:effectLst/>
                <a:latin typeface="+mn-lt"/>
                <a:ea typeface="ＭＳ Ｐゴシック" pitchFamily="-84" charset="-128"/>
                <a:cs typeface="ＭＳ Ｐゴシック" pitchFamily="-84" charset="-128"/>
              </a:rPr>
              <a:t> de 60 </a:t>
            </a:r>
            <a:r>
              <a:rPr lang="es-ES" sz="1200" b="0" i="0" kern="1200" dirty="0" err="1">
                <a:solidFill>
                  <a:schemeClr val="tx1"/>
                </a:solidFill>
                <a:effectLst/>
                <a:latin typeface="+mn-lt"/>
                <a:ea typeface="ＭＳ Ｐゴシック" pitchFamily="-84" charset="-128"/>
                <a:cs typeface="ＭＳ Ｐゴシック" pitchFamily="-84" charset="-128"/>
              </a:rPr>
              <a:t>crèdits</a:t>
            </a:r>
            <a:r>
              <a:rPr lang="es-ES" sz="1200" b="0" i="0" kern="1200" dirty="0">
                <a:solidFill>
                  <a:schemeClr val="tx1"/>
                </a:solidFill>
                <a:effectLst/>
                <a:latin typeface="+mn-lt"/>
                <a:ea typeface="ＭＳ Ｐゴシック" pitchFamily="-84" charset="-128"/>
                <a:cs typeface="ＭＳ Ｐゴシック" pitchFamily="-84" charset="-128"/>
              </a:rPr>
              <a:t> per acabar la carrera, al no </a:t>
            </a:r>
            <a:r>
              <a:rPr lang="es-ES" sz="1200" b="0" i="0" kern="1200" dirty="0" err="1">
                <a:solidFill>
                  <a:schemeClr val="tx1"/>
                </a:solidFill>
                <a:effectLst/>
                <a:latin typeface="+mn-lt"/>
                <a:ea typeface="ＭＳ Ｐゴシック" pitchFamily="-84" charset="-128"/>
                <a:cs typeface="ＭＳ Ｐゴシック" pitchFamily="-84" charset="-128"/>
              </a:rPr>
              <a:t>tenir</a:t>
            </a:r>
            <a:r>
              <a:rPr lang="es-ES" sz="1200" b="0" i="0" kern="1200" dirty="0">
                <a:solidFill>
                  <a:schemeClr val="tx1"/>
                </a:solidFill>
                <a:effectLst/>
                <a:latin typeface="+mn-lt"/>
                <a:ea typeface="ＭＳ Ｐゴシック" pitchFamily="-84" charset="-128"/>
                <a:cs typeface="ＭＳ Ｐゴシック" pitchFamily="-84" charset="-128"/>
              </a:rPr>
              <a:t> </a:t>
            </a:r>
            <a:r>
              <a:rPr lang="es-ES" sz="1200" b="0" i="0" kern="1200" dirty="0" err="1">
                <a:solidFill>
                  <a:schemeClr val="tx1"/>
                </a:solidFill>
                <a:effectLst/>
                <a:latin typeface="+mn-lt"/>
                <a:ea typeface="ＭＳ Ｐゴシック" pitchFamily="-84" charset="-128"/>
                <a:cs typeface="ＭＳ Ｐゴシック" pitchFamily="-84" charset="-128"/>
              </a:rPr>
              <a:t>prioritat</a:t>
            </a:r>
            <a:r>
              <a:rPr lang="es-ES" sz="1200" b="0" i="0" kern="1200" dirty="0">
                <a:solidFill>
                  <a:schemeClr val="tx1"/>
                </a:solidFill>
                <a:effectLst/>
                <a:latin typeface="+mn-lt"/>
                <a:ea typeface="ＭＳ Ｐゴシック" pitchFamily="-84" charset="-128"/>
                <a:cs typeface="ＭＳ Ｐゴシック" pitchFamily="-84" charset="-128"/>
              </a:rPr>
              <a:t> es </a:t>
            </a:r>
            <a:r>
              <a:rPr lang="es-ES" sz="1200" b="0" i="0" kern="1200" dirty="0" err="1">
                <a:solidFill>
                  <a:schemeClr val="tx1"/>
                </a:solidFill>
                <a:effectLst/>
                <a:latin typeface="+mn-lt"/>
                <a:ea typeface="ＭＳ Ｐゴシック" pitchFamily="-84" charset="-128"/>
                <a:cs typeface="ＭＳ Ｐゴシック" pitchFamily="-84" charset="-128"/>
              </a:rPr>
              <a:t>possible</a:t>
            </a:r>
            <a:r>
              <a:rPr lang="es-ES" sz="1200" b="0" i="0" kern="1200" dirty="0">
                <a:solidFill>
                  <a:schemeClr val="tx1"/>
                </a:solidFill>
                <a:effectLst/>
                <a:latin typeface="+mn-lt"/>
                <a:ea typeface="ＭＳ Ｐゴシック" pitchFamily="-84" charset="-128"/>
                <a:cs typeface="ＭＳ Ｐゴシック" pitchFamily="-84" charset="-128"/>
              </a:rPr>
              <a:t> quedar-se </a:t>
            </a:r>
            <a:r>
              <a:rPr lang="es-ES" sz="1200" b="0" i="0" kern="1200" dirty="0" err="1">
                <a:solidFill>
                  <a:schemeClr val="tx1"/>
                </a:solidFill>
                <a:effectLst/>
                <a:latin typeface="+mn-lt"/>
                <a:ea typeface="ＭＳ Ｐゴシック" pitchFamily="-84" charset="-128"/>
                <a:cs typeface="ＭＳ Ｐゴシック" pitchFamily="-84" charset="-128"/>
              </a:rPr>
              <a:t>sense</a:t>
            </a:r>
            <a:r>
              <a:rPr lang="es-ES" sz="1200" b="0" i="0" kern="1200" dirty="0">
                <a:solidFill>
                  <a:schemeClr val="tx1"/>
                </a:solidFill>
                <a:effectLst/>
                <a:latin typeface="+mn-lt"/>
                <a:ea typeface="ＭＳ Ｐゴシック" pitchFamily="-84" charset="-128"/>
                <a:cs typeface="ＭＳ Ｐゴシック" pitchFamily="-84" charset="-128"/>
              </a:rPr>
              <a:t> </a:t>
            </a:r>
            <a:r>
              <a:rPr lang="es-ES" sz="1200" b="0" i="0" kern="1200" dirty="0" err="1">
                <a:solidFill>
                  <a:schemeClr val="tx1"/>
                </a:solidFill>
                <a:effectLst/>
                <a:latin typeface="+mn-lt"/>
                <a:ea typeface="ＭＳ Ｐゴシック" pitchFamily="-84" charset="-128"/>
                <a:cs typeface="ＭＳ Ｐゴシック" pitchFamily="-84" charset="-128"/>
              </a:rPr>
              <a:t>plaça</a:t>
            </a:r>
            <a:r>
              <a:rPr lang="es-ES" sz="1200" b="0" i="0" kern="1200" dirty="0">
                <a:solidFill>
                  <a:schemeClr val="tx1"/>
                </a:solidFill>
                <a:effectLst/>
                <a:latin typeface="+mn-lt"/>
                <a:ea typeface="ＭＳ Ｐゴシック" pitchFamily="-84" charset="-128"/>
                <a:cs typeface="ＭＳ Ｐゴシック" pitchFamily="-84" charset="-128"/>
              </a:rPr>
              <a:t> </a:t>
            </a:r>
            <a:r>
              <a:rPr lang="es-ES" sz="1200" b="0" i="0" kern="1200" dirty="0" err="1">
                <a:solidFill>
                  <a:schemeClr val="tx1"/>
                </a:solidFill>
                <a:effectLst/>
                <a:latin typeface="+mn-lt"/>
                <a:ea typeface="ＭＳ Ｐゴシック" pitchFamily="-84" charset="-128"/>
                <a:cs typeface="ＭＳ Ｐゴシック" pitchFamily="-84" charset="-128"/>
              </a:rPr>
              <a:t>pel</a:t>
            </a:r>
            <a:r>
              <a:rPr lang="es-ES" sz="1200" b="0" i="0" kern="1200" dirty="0">
                <a:solidFill>
                  <a:schemeClr val="tx1"/>
                </a:solidFill>
                <a:effectLst/>
                <a:latin typeface="+mn-lt"/>
                <a:ea typeface="ＭＳ Ｐゴシック" pitchFamily="-84" charset="-128"/>
                <a:cs typeface="ＭＳ Ｐゴシック" pitchFamily="-84" charset="-128"/>
              </a:rPr>
              <a:t> TFG?</a:t>
            </a:r>
          </a:p>
          <a:p>
            <a:pPr marL="0" marR="0" lvl="0" indent="0" algn="l" defTabSz="457200" rtl="0" eaLnBrk="0" fontAlgn="base" latinLnBrk="0" hangingPunct="0">
              <a:lnSpc>
                <a:spcPct val="100000"/>
              </a:lnSpc>
              <a:spcBef>
                <a:spcPct val="30000"/>
              </a:spcBef>
              <a:spcAft>
                <a:spcPct val="0"/>
              </a:spcAft>
              <a:buClrTx/>
              <a:buSzTx/>
              <a:buFontTx/>
              <a:buNone/>
              <a:tabLst/>
              <a:defRPr/>
            </a:pPr>
            <a:r>
              <a:rPr lang="es-ES" sz="1200" b="0" i="0" kern="1200" dirty="0">
                <a:solidFill>
                  <a:schemeClr val="tx1"/>
                </a:solidFill>
                <a:effectLst/>
                <a:latin typeface="+mn-lt"/>
                <a:ea typeface="ＭＳ Ｐゴシック" pitchFamily="-84" charset="-128"/>
                <a:cs typeface="ＭＳ Ｐゴシック" pitchFamily="-84" charset="-128"/>
              </a:rPr>
              <a:t>R: En </a:t>
            </a:r>
            <a:r>
              <a:rPr lang="es-ES" sz="1200" b="0" i="0" kern="1200" dirty="0" err="1">
                <a:solidFill>
                  <a:schemeClr val="tx1"/>
                </a:solidFill>
                <a:effectLst/>
                <a:latin typeface="+mn-lt"/>
                <a:ea typeface="ＭＳ Ｐゴシック" pitchFamily="-84" charset="-128"/>
                <a:cs typeface="ＭＳ Ｐゴシック" pitchFamily="-84" charset="-128"/>
              </a:rPr>
              <a:t>teoria</a:t>
            </a:r>
            <a:r>
              <a:rPr lang="es-ES" sz="1200" b="0" i="0" kern="1200" dirty="0">
                <a:solidFill>
                  <a:schemeClr val="tx1"/>
                </a:solidFill>
                <a:effectLst/>
                <a:latin typeface="+mn-lt"/>
                <a:ea typeface="ＭＳ Ｐゴシック" pitchFamily="-84" charset="-128"/>
                <a:cs typeface="ＭＳ Ｐゴシック" pitchFamily="-84" charset="-128"/>
              </a:rPr>
              <a:t> </a:t>
            </a:r>
            <a:r>
              <a:rPr lang="es-ES" sz="1200" b="0" i="0" kern="1200" dirty="0" err="1">
                <a:solidFill>
                  <a:schemeClr val="tx1"/>
                </a:solidFill>
                <a:effectLst/>
                <a:latin typeface="+mn-lt"/>
                <a:ea typeface="ＭＳ Ｐゴシック" pitchFamily="-84" charset="-128"/>
                <a:cs typeface="ＭＳ Ｐゴシック" pitchFamily="-84" charset="-128"/>
              </a:rPr>
              <a:t>pot</a:t>
            </a:r>
            <a:r>
              <a:rPr lang="es-ES" sz="1200" b="0" i="0" kern="1200" dirty="0">
                <a:solidFill>
                  <a:schemeClr val="tx1"/>
                </a:solidFill>
                <a:effectLst/>
                <a:latin typeface="+mn-lt"/>
                <a:ea typeface="ＭＳ Ｐゴシック" pitchFamily="-84" charset="-128"/>
                <a:cs typeface="ＭＳ Ｐゴシック" pitchFamily="-84" charset="-128"/>
              </a:rPr>
              <a:t> </a:t>
            </a:r>
            <a:r>
              <a:rPr lang="es-ES" sz="1200" b="0" i="0" kern="1200" dirty="0" err="1">
                <a:solidFill>
                  <a:schemeClr val="tx1"/>
                </a:solidFill>
                <a:effectLst/>
                <a:latin typeface="+mn-lt"/>
                <a:ea typeface="ＭＳ Ｐゴシック" pitchFamily="-84" charset="-128"/>
                <a:cs typeface="ＭＳ Ｐゴシック" pitchFamily="-84" charset="-128"/>
              </a:rPr>
              <a:t>passar</a:t>
            </a:r>
            <a:r>
              <a:rPr lang="es-ES" sz="1200" b="0" i="0" kern="1200" dirty="0">
                <a:solidFill>
                  <a:schemeClr val="tx1"/>
                </a:solidFill>
                <a:effectLst/>
                <a:latin typeface="+mn-lt"/>
                <a:ea typeface="ＭＳ Ｐゴシック" pitchFamily="-84" charset="-128"/>
                <a:cs typeface="ＭＳ Ｐゴシック" pitchFamily="-84" charset="-128"/>
              </a:rPr>
              <a:t>, a la </a:t>
            </a:r>
            <a:r>
              <a:rPr lang="es-ES" sz="1200" b="0" i="0" kern="1200" dirty="0" err="1">
                <a:solidFill>
                  <a:schemeClr val="tx1"/>
                </a:solidFill>
                <a:effectLst/>
                <a:latin typeface="+mn-lt"/>
                <a:ea typeface="ＭＳ Ｐゴシック" pitchFamily="-84" charset="-128"/>
                <a:cs typeface="ＭＳ Ｐゴシック" pitchFamily="-84" charset="-128"/>
              </a:rPr>
              <a:t>pràctica</a:t>
            </a:r>
            <a:r>
              <a:rPr lang="es-ES" sz="1200" b="0" i="0" kern="1200" dirty="0">
                <a:solidFill>
                  <a:schemeClr val="tx1"/>
                </a:solidFill>
                <a:effectLst/>
                <a:latin typeface="+mn-lt"/>
                <a:ea typeface="ＭＳ Ｐゴシック" pitchFamily="-84" charset="-128"/>
                <a:cs typeface="ＭＳ Ｐゴシック" pitchFamily="-84" charset="-128"/>
              </a:rPr>
              <a:t> no ha </a:t>
            </a:r>
            <a:r>
              <a:rPr lang="es-ES" sz="1200" b="0" i="0" kern="1200" dirty="0" err="1">
                <a:solidFill>
                  <a:schemeClr val="tx1"/>
                </a:solidFill>
                <a:effectLst/>
                <a:latin typeface="+mn-lt"/>
                <a:ea typeface="ＭＳ Ｐゴシック" pitchFamily="-84" charset="-128"/>
                <a:cs typeface="ＭＳ Ｐゴシック" pitchFamily="-84" charset="-128"/>
              </a:rPr>
              <a:t>passat</a:t>
            </a:r>
            <a:r>
              <a:rPr lang="es-ES" sz="1200" b="0" i="0" kern="1200" dirty="0">
                <a:solidFill>
                  <a:schemeClr val="tx1"/>
                </a:solidFill>
                <a:effectLst/>
                <a:latin typeface="+mn-lt"/>
                <a:ea typeface="ＭＳ Ｐゴシック" pitchFamily="-84" charset="-128"/>
                <a:cs typeface="ＭＳ Ｐゴシック" pitchFamily="-84" charset="-128"/>
              </a:rPr>
              <a:t> </a:t>
            </a:r>
            <a:r>
              <a:rPr lang="es-ES" sz="1200" b="0" i="0" kern="1200" dirty="0" err="1">
                <a:solidFill>
                  <a:schemeClr val="tx1"/>
                </a:solidFill>
                <a:effectLst/>
                <a:latin typeface="+mn-lt"/>
                <a:ea typeface="ＭＳ Ｐゴシック" pitchFamily="-84" charset="-128"/>
                <a:cs typeface="ＭＳ Ｐゴシック" pitchFamily="-84" charset="-128"/>
              </a:rPr>
              <a:t>mai</a:t>
            </a:r>
            <a:r>
              <a:rPr lang="es-ES" sz="1200" b="0" i="0" kern="1200" dirty="0">
                <a:solidFill>
                  <a:schemeClr val="tx1"/>
                </a:solidFill>
                <a:effectLst/>
                <a:latin typeface="+mn-lt"/>
                <a:ea typeface="ＭＳ Ｐゴシック" pitchFamily="-84" charset="-128"/>
                <a:cs typeface="ＭＳ Ｐゴシック" pitchFamily="-84" charset="-128"/>
              </a:rPr>
              <a:t>, </a:t>
            </a:r>
            <a:r>
              <a:rPr lang="es-ES" sz="1200" b="0" i="0" kern="1200" dirty="0" err="1">
                <a:solidFill>
                  <a:schemeClr val="tx1"/>
                </a:solidFill>
                <a:effectLst/>
                <a:latin typeface="+mn-lt"/>
                <a:ea typeface="ＭＳ Ｐゴシック" pitchFamily="-84" charset="-128"/>
                <a:cs typeface="ＭＳ Ｐゴシック" pitchFamily="-84" charset="-128"/>
              </a:rPr>
              <a:t>fins</a:t>
            </a:r>
            <a:r>
              <a:rPr lang="es-ES" sz="1200" b="0" i="0" kern="1200" dirty="0">
                <a:solidFill>
                  <a:schemeClr val="tx1"/>
                </a:solidFill>
                <a:effectLst/>
                <a:latin typeface="+mn-lt"/>
                <a:ea typeface="ＭＳ Ｐゴシック" pitchFamily="-84" charset="-128"/>
                <a:cs typeface="ＭＳ Ｐゴシック" pitchFamily="-84" charset="-128"/>
              </a:rPr>
              <a:t> ara.</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ca-ES" sz="1200" b="0" i="0" kern="1200" dirty="0">
              <a:solidFill>
                <a:schemeClr val="tx1"/>
              </a:solidFill>
              <a:effectLst/>
              <a:latin typeface="+mn-lt"/>
              <a:ea typeface="ＭＳ Ｐゴシック" pitchFamily="-84" charset="-128"/>
              <a:cs typeface="ＭＳ Ｐゴシック" pitchFamily="-84"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ca-ES" sz="1200" b="0" i="0" kern="1200" dirty="0">
                <a:solidFill>
                  <a:schemeClr val="tx1"/>
                </a:solidFill>
                <a:effectLst/>
                <a:latin typeface="+mn-lt"/>
                <a:ea typeface="ＭＳ Ｐゴシック" pitchFamily="-84" charset="-128"/>
                <a:cs typeface="ＭＳ Ｐゴシック" pitchFamily="-84" charset="-128"/>
              </a:rPr>
              <a:t>P: si un vol matricular-se a la meitat de les assignatures aquest any i el </a:t>
            </a:r>
            <a:r>
              <a:rPr lang="ca-ES" sz="1200" b="0" i="0" kern="1200" dirty="0" err="1">
                <a:solidFill>
                  <a:schemeClr val="tx1"/>
                </a:solidFill>
                <a:effectLst/>
                <a:latin typeface="+mn-lt"/>
                <a:ea typeface="ＭＳ Ｐゴシック" pitchFamily="-84" charset="-128"/>
                <a:cs typeface="ＭＳ Ｐゴシック" pitchFamily="-84" charset="-128"/>
              </a:rPr>
              <a:t>tfg</a:t>
            </a:r>
            <a:r>
              <a:rPr lang="ca-ES" sz="1200" b="0" i="0" kern="1200" dirty="0">
                <a:solidFill>
                  <a:schemeClr val="tx1"/>
                </a:solidFill>
                <a:effectLst/>
                <a:latin typeface="+mn-lt"/>
                <a:ea typeface="ＭＳ Ｐゴシック" pitchFamily="-84" charset="-128"/>
                <a:cs typeface="ＭＳ Ｐゴシック" pitchFamily="-84" charset="-128"/>
              </a:rPr>
              <a:t> i pràctiques externes (per exemple) l'any que ve, s'ha de fer </a:t>
            </a:r>
            <a:r>
              <a:rPr lang="ca-ES" sz="1200" b="0" i="0" kern="1200" dirty="0" err="1">
                <a:solidFill>
                  <a:schemeClr val="tx1"/>
                </a:solidFill>
                <a:effectLst/>
                <a:latin typeface="+mn-lt"/>
                <a:ea typeface="ＭＳ Ｐゴシック" pitchFamily="-84" charset="-128"/>
                <a:cs typeface="ＭＳ Ｐゴシック" pitchFamily="-84" charset="-128"/>
              </a:rPr>
              <a:t>algo</a:t>
            </a:r>
            <a:r>
              <a:rPr lang="ca-ES" sz="1200" b="0" i="0" kern="1200" dirty="0">
                <a:solidFill>
                  <a:schemeClr val="tx1"/>
                </a:solidFill>
                <a:effectLst/>
                <a:latin typeface="+mn-lt"/>
                <a:ea typeface="ＭＳ Ｐゴシック" pitchFamily="-84" charset="-128"/>
                <a:cs typeface="ＭＳ Ｐゴシック" pitchFamily="-84" charset="-128"/>
              </a:rPr>
              <a:t> específic o simplement no matricular-se de tot?</a:t>
            </a:r>
          </a:p>
          <a:p>
            <a:pPr marL="0" marR="0" lvl="0" indent="0" algn="l" defTabSz="457200" rtl="0" eaLnBrk="0" fontAlgn="base" latinLnBrk="0" hangingPunct="0">
              <a:lnSpc>
                <a:spcPct val="100000"/>
              </a:lnSpc>
              <a:spcBef>
                <a:spcPct val="30000"/>
              </a:spcBef>
              <a:spcAft>
                <a:spcPct val="0"/>
              </a:spcAft>
              <a:buClrTx/>
              <a:buSzTx/>
              <a:buFontTx/>
              <a:buNone/>
              <a:tabLst/>
              <a:defRPr/>
            </a:pPr>
            <a:r>
              <a:rPr lang="ca-ES" sz="1200" b="0" i="0" kern="1200" dirty="0">
                <a:solidFill>
                  <a:schemeClr val="tx1"/>
                </a:solidFill>
                <a:effectLst/>
                <a:latin typeface="+mn-lt"/>
                <a:ea typeface="ＭＳ Ｐゴシック" pitchFamily="-84" charset="-128"/>
                <a:cs typeface="ＭＳ Ｐゴシック" pitchFamily="-84" charset="-128"/>
              </a:rPr>
              <a:t>R: no matricular-se.</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ca-ES" sz="1200" b="0" i="0" kern="1200" dirty="0">
              <a:solidFill>
                <a:schemeClr val="tx1"/>
              </a:solidFill>
              <a:effectLst/>
              <a:latin typeface="+mn-lt"/>
              <a:ea typeface="ＭＳ Ｐゴシック" pitchFamily="-84" charset="-128"/>
              <a:cs typeface="ＭＳ Ｐゴシック" pitchFamily="-84"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pt-BR" sz="1200" b="0" i="0" kern="1200" dirty="0">
              <a:solidFill>
                <a:schemeClr val="tx1"/>
              </a:solidFill>
              <a:effectLst/>
              <a:latin typeface="+mn-lt"/>
              <a:ea typeface="ＭＳ Ｐゴシック" pitchFamily="-84" charset="-128"/>
              <a:cs typeface="ＭＳ Ｐゴシック" pitchFamily="-84" charset="-128"/>
            </a:endParaRPr>
          </a:p>
          <a:p>
            <a:endParaRPr lang="ca-ES" dirty="0"/>
          </a:p>
          <a:p>
            <a:endParaRPr lang="ca-ES" dirty="0"/>
          </a:p>
        </p:txBody>
      </p:sp>
      <p:sp>
        <p:nvSpPr>
          <p:cNvPr id="4" name="Contenidor de número de diapositiva 3"/>
          <p:cNvSpPr>
            <a:spLocks noGrp="1"/>
          </p:cNvSpPr>
          <p:nvPr>
            <p:ph type="sldNum" sz="quarter" idx="5"/>
          </p:nvPr>
        </p:nvSpPr>
        <p:spPr/>
        <p:txBody>
          <a:bodyPr/>
          <a:lstStyle/>
          <a:p>
            <a:fld id="{88B20FB3-E8AD-41DC-9003-8E979EE09144}" type="slidenum">
              <a:rPr lang="en-US" altLang="ca-ES" smtClean="0"/>
              <a:pPr/>
              <a:t>49</a:t>
            </a:fld>
            <a:endParaRPr lang="en-US" altLang="ca-ES"/>
          </a:p>
        </p:txBody>
      </p:sp>
    </p:spTree>
    <p:extLst>
      <p:ext uri="{BB962C8B-B14F-4D97-AF65-F5344CB8AC3E}">
        <p14:creationId xmlns:p14="http://schemas.microsoft.com/office/powerpoint/2010/main" val="39746486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ca-ES" sz="1200" b="0" i="0" kern="1200" dirty="0">
                <a:solidFill>
                  <a:schemeClr val="tx1"/>
                </a:solidFill>
                <a:effectLst/>
                <a:latin typeface="+mn-lt"/>
                <a:ea typeface="ＭＳ Ｐゴシック" pitchFamily="-84" charset="-128"/>
                <a:cs typeface="ＭＳ Ｐゴシック" pitchFamily="-84" charset="-128"/>
              </a:rPr>
              <a:t>P: Si el nostre professor de pràctiques integrades ens ha ofert fer el TFG sobre el projecte en qüestió i hem acceptat, hem de fer algun altre procediment?</a:t>
            </a:r>
          </a:p>
          <a:p>
            <a:pPr marL="0" marR="0" lvl="0" indent="0" algn="l" defTabSz="457200" rtl="0" eaLnBrk="0" fontAlgn="base" latinLnBrk="0" hangingPunct="0">
              <a:lnSpc>
                <a:spcPct val="100000"/>
              </a:lnSpc>
              <a:spcBef>
                <a:spcPct val="30000"/>
              </a:spcBef>
              <a:spcAft>
                <a:spcPct val="0"/>
              </a:spcAft>
              <a:buClrTx/>
              <a:buSzTx/>
              <a:buFontTx/>
              <a:buNone/>
              <a:tabLst/>
              <a:defRPr/>
            </a:pPr>
            <a:r>
              <a:rPr lang="ca-ES" sz="1200" b="0" i="0" kern="1200" dirty="0">
                <a:solidFill>
                  <a:schemeClr val="tx1"/>
                </a:solidFill>
                <a:effectLst/>
                <a:latin typeface="+mn-lt"/>
                <a:ea typeface="ＭＳ Ｐゴシック" pitchFamily="-84" charset="-128"/>
                <a:cs typeface="ＭＳ Ｐゴシック" pitchFamily="-84" charset="-128"/>
              </a:rPr>
              <a:t>R: heu de tramitar igualment la sol·licitud via formulari, posant el número de la línia de PI. Aquestes ofertes/línies de TFG vinculades a continuar projecte PI també sortiran al llistat d'ofertes (finals de juliol al web).</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ca-ES" sz="1200" b="0" i="0" kern="1200" dirty="0">
              <a:solidFill>
                <a:schemeClr val="tx1"/>
              </a:solidFill>
              <a:effectLst/>
              <a:latin typeface="+mn-lt"/>
              <a:ea typeface="ＭＳ Ｐゴシック" pitchFamily="-84" charset="-128"/>
              <a:cs typeface="ＭＳ Ｐゴシック" pitchFamily="-84"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ca-ES" sz="1200" b="0" i="0" kern="1200" dirty="0">
                <a:solidFill>
                  <a:schemeClr val="tx1"/>
                </a:solidFill>
                <a:effectLst/>
                <a:latin typeface="+mn-lt"/>
                <a:ea typeface="ＭＳ Ｐゴシック" pitchFamily="-84" charset="-128"/>
                <a:cs typeface="ＭＳ Ｐゴシック" pitchFamily="-84" charset="-128"/>
              </a:rPr>
              <a:t>P: Teniu l'enllaç per veure quins </a:t>
            </a:r>
            <a:r>
              <a:rPr lang="ca-ES" sz="1200" b="0" i="0" kern="1200" dirty="0" err="1">
                <a:solidFill>
                  <a:schemeClr val="tx1"/>
                </a:solidFill>
                <a:effectLst/>
                <a:latin typeface="+mn-lt"/>
                <a:ea typeface="ＭＳ Ｐゴシック" pitchFamily="-84" charset="-128"/>
                <a:cs typeface="ＭＳ Ｐゴシック" pitchFamily="-84" charset="-128"/>
              </a:rPr>
              <a:t>tfg</a:t>
            </a:r>
            <a:r>
              <a:rPr lang="ca-ES" sz="1200" b="0" i="0" kern="1200" dirty="0">
                <a:solidFill>
                  <a:schemeClr val="tx1"/>
                </a:solidFill>
                <a:effectLst/>
                <a:latin typeface="+mn-lt"/>
                <a:ea typeface="ＭＳ Ｐゴシック" pitchFamily="-84" charset="-128"/>
                <a:cs typeface="ＭＳ Ｐゴシック" pitchFamily="-84" charset="-128"/>
              </a:rPr>
              <a:t> hi ha de l'any passat?</a:t>
            </a:r>
          </a:p>
          <a:p>
            <a:pPr marL="0" marR="0" lvl="0" indent="0" algn="l" defTabSz="457200" rtl="0" eaLnBrk="0" fontAlgn="base" latinLnBrk="0" hangingPunct="0">
              <a:lnSpc>
                <a:spcPct val="100000"/>
              </a:lnSpc>
              <a:spcBef>
                <a:spcPct val="30000"/>
              </a:spcBef>
              <a:spcAft>
                <a:spcPct val="0"/>
              </a:spcAft>
              <a:buClrTx/>
              <a:buSzTx/>
              <a:buFontTx/>
              <a:buNone/>
              <a:tabLst/>
              <a:defRPr/>
            </a:pPr>
            <a:r>
              <a:rPr lang="ca-ES" sz="1200" b="0" i="0" kern="1200" dirty="0">
                <a:solidFill>
                  <a:schemeClr val="tx1"/>
                </a:solidFill>
                <a:effectLst/>
                <a:latin typeface="+mn-lt"/>
                <a:ea typeface="ＭＳ Ｐゴシック" pitchFamily="-84" charset="-128"/>
                <a:cs typeface="ＭＳ Ｐゴシック" pitchFamily="-84" charset="-128"/>
              </a:rPr>
              <a:t>R: https://www.uab.cat/web/estudiar/graus/graus/treball-de-fi-de-grau-1345722454803.html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ca-ES" sz="1200" b="0" i="0" kern="1200" dirty="0">
              <a:solidFill>
                <a:schemeClr val="tx1"/>
              </a:solidFill>
              <a:effectLst/>
              <a:latin typeface="+mn-lt"/>
              <a:ea typeface="ＭＳ Ｐゴシック" pitchFamily="-84" charset="-128"/>
              <a:cs typeface="ＭＳ Ｐゴシック" pitchFamily="-84"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ca-ES" sz="1200" b="0" i="0" kern="1200" dirty="0">
                <a:solidFill>
                  <a:schemeClr val="tx1"/>
                </a:solidFill>
                <a:effectLst/>
                <a:latin typeface="+mn-lt"/>
                <a:ea typeface="ＭＳ Ｐゴシック" pitchFamily="-84" charset="-128"/>
                <a:cs typeface="ＭＳ Ｐゴシック" pitchFamily="-84" charset="-128"/>
              </a:rPr>
              <a:t>P: Les ofertes del </a:t>
            </a:r>
            <a:r>
              <a:rPr lang="ca-ES" sz="1200" b="0" i="0" kern="1200" dirty="0" err="1">
                <a:solidFill>
                  <a:schemeClr val="tx1"/>
                </a:solidFill>
                <a:effectLst/>
                <a:latin typeface="+mn-lt"/>
                <a:ea typeface="ＭＳ Ｐゴシック" pitchFamily="-84" charset="-128"/>
                <a:cs typeface="ＭＳ Ｐゴシック" pitchFamily="-84" charset="-128"/>
              </a:rPr>
              <a:t>tfg</a:t>
            </a:r>
            <a:r>
              <a:rPr lang="ca-ES" sz="1200" b="0" i="0" kern="1200" dirty="0">
                <a:solidFill>
                  <a:schemeClr val="tx1"/>
                </a:solidFill>
                <a:effectLst/>
                <a:latin typeface="+mn-lt"/>
                <a:ea typeface="ＭＳ Ｐゴシック" pitchFamily="-84" charset="-128"/>
                <a:cs typeface="ＭＳ Ｐゴシック" pitchFamily="-84" charset="-128"/>
              </a:rPr>
              <a:t> d'aquest any quan estaran disponibles de nou?</a:t>
            </a:r>
          </a:p>
          <a:p>
            <a:pPr marL="0" marR="0" lvl="0" indent="0" algn="l" defTabSz="457200" rtl="0" eaLnBrk="0" fontAlgn="base" latinLnBrk="0" hangingPunct="0">
              <a:lnSpc>
                <a:spcPct val="100000"/>
              </a:lnSpc>
              <a:spcBef>
                <a:spcPct val="30000"/>
              </a:spcBef>
              <a:spcAft>
                <a:spcPct val="0"/>
              </a:spcAft>
              <a:buClrTx/>
              <a:buSzTx/>
              <a:buFontTx/>
              <a:buNone/>
              <a:tabLst/>
              <a:defRPr/>
            </a:pPr>
            <a:r>
              <a:rPr lang="ca-ES" sz="1200" b="0" i="0" kern="1200" dirty="0">
                <a:solidFill>
                  <a:schemeClr val="tx1"/>
                </a:solidFill>
                <a:effectLst/>
                <a:latin typeface="+mn-lt"/>
                <a:ea typeface="ＭＳ Ｐゴシック" pitchFamily="-84" charset="-128"/>
                <a:cs typeface="ＭＳ Ｐゴシック" pitchFamily="-84" charset="-128"/>
              </a:rPr>
              <a:t>R: El dia 24 de juliol, si tot va bé.</a:t>
            </a:r>
          </a:p>
          <a:p>
            <a:endParaRPr lang="ca-ES" sz="1200" b="0" i="0" kern="1200" dirty="0">
              <a:solidFill>
                <a:schemeClr val="tx1"/>
              </a:solidFill>
              <a:effectLst/>
              <a:latin typeface="+mn-lt"/>
              <a:ea typeface="ＭＳ Ｐゴシック" pitchFamily="-84" charset="-128"/>
              <a:cs typeface="ＭＳ Ｐゴシック" pitchFamily="-8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025"/>
            <a:r>
              <a:rPr lang="ca-ES" altLang="es-ES" dirty="0">
                <a:ea typeface="ＭＳ Ｐゴシック" panose="020B0600070205080204" pitchFamily="34" charset="-128"/>
              </a:rPr>
              <a:t>(Exemple amb les dades del curs 2019-20)</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Marcador de imagen de diapositiva 1">
            <a:extLst>
              <a:ext uri="{FF2B5EF4-FFF2-40B4-BE49-F238E27FC236}">
                <a16:creationId xmlns:a16="http://schemas.microsoft.com/office/drawing/2014/main" id="{1EF8826A-1DB5-43E0-B667-5CB9F7FB31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Marcador de notas 2">
            <a:extLst>
              <a:ext uri="{FF2B5EF4-FFF2-40B4-BE49-F238E27FC236}">
                <a16:creationId xmlns:a16="http://schemas.microsoft.com/office/drawing/2014/main" id="{69EC90B3-8C62-424F-B0CF-CD0BDCE6EB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altLang="es-ES">
                <a:ea typeface="ＭＳ Ｐゴシック" panose="020B0600070205080204" pitchFamily="34" charset="-128"/>
              </a:rPr>
              <a:t>Les optatives/mencions només són pre-especialitzacions, en cap cas es poden considerar una especialització, atès que el grau a la UAB és generalista (amb una estructura als 4 anys que solem anomenar 3+1). L’especialització s’assoleix tot cursant després estudis de màster.</a:t>
            </a:r>
          </a:p>
        </p:txBody>
      </p:sp>
      <p:sp>
        <p:nvSpPr>
          <p:cNvPr id="10244" name="Marcador de número de diapositiva 3">
            <a:extLst>
              <a:ext uri="{FF2B5EF4-FFF2-40B4-BE49-F238E27FC236}">
                <a16:creationId xmlns:a16="http://schemas.microsoft.com/office/drawing/2014/main" id="{344DAECB-9440-4A4F-AA44-6160CABA86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DDE58DF-33B7-447A-BC41-FC8151E4573B}" type="slidenum">
              <a:rPr lang="en-US" altLang="ca-ES" smtClean="0">
                <a:latin typeface="Calibri" panose="020F0502020204030204" pitchFamily="34" charset="0"/>
              </a:rPr>
              <a:pPr/>
              <a:t>5</a:t>
            </a:fld>
            <a:endParaRPr lang="en-US" altLang="ca-ES">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sz="1200" b="0" i="0" kern="1200" dirty="0">
                <a:solidFill>
                  <a:schemeClr val="tx1"/>
                </a:solidFill>
                <a:effectLst/>
                <a:latin typeface="+mn-lt"/>
                <a:ea typeface="ＭＳ Ｐゴシック" pitchFamily="-84" charset="-128"/>
                <a:cs typeface="ＭＳ Ｐゴシック" pitchFamily="-84" charset="-128"/>
              </a:rPr>
              <a:t>P: Si escollim un tema de TFG que és d'una especialitat diferent a la que volem fer el màster, això suposa algun inconvenient?</a:t>
            </a:r>
          </a:p>
          <a:p>
            <a:pPr marL="0" marR="0" lvl="0" indent="0" algn="l" defTabSz="457200" rtl="0" eaLnBrk="0" fontAlgn="base" latinLnBrk="0" hangingPunct="0">
              <a:lnSpc>
                <a:spcPct val="100000"/>
              </a:lnSpc>
              <a:spcBef>
                <a:spcPct val="30000"/>
              </a:spcBef>
              <a:spcAft>
                <a:spcPct val="0"/>
              </a:spcAft>
              <a:buClrTx/>
              <a:buSzTx/>
              <a:buFontTx/>
              <a:buNone/>
              <a:tabLst/>
              <a:defRPr/>
            </a:pPr>
            <a:r>
              <a:rPr lang="es-ES" sz="1200" b="0" i="0" kern="1200" dirty="0">
                <a:solidFill>
                  <a:schemeClr val="tx1"/>
                </a:solidFill>
                <a:effectLst/>
                <a:latin typeface="+mn-lt"/>
                <a:ea typeface="ＭＳ Ｐゴシック" pitchFamily="-84" charset="-128"/>
                <a:cs typeface="ＭＳ Ｐゴシック" pitchFamily="-84" charset="-128"/>
              </a:rPr>
              <a:t>R: A priori no, </a:t>
            </a:r>
            <a:r>
              <a:rPr lang="es-ES" sz="1200" b="0" i="0" kern="1200" dirty="0" err="1">
                <a:solidFill>
                  <a:schemeClr val="tx1"/>
                </a:solidFill>
                <a:effectLst/>
                <a:latin typeface="+mn-lt"/>
                <a:ea typeface="ＭＳ Ｐゴシック" pitchFamily="-84" charset="-128"/>
                <a:cs typeface="ＭＳ Ｐゴシック" pitchFamily="-84" charset="-128"/>
              </a:rPr>
              <a:t>excepte</a:t>
            </a:r>
            <a:r>
              <a:rPr lang="es-ES" sz="1200" b="0" i="0" kern="1200" dirty="0">
                <a:solidFill>
                  <a:schemeClr val="tx1"/>
                </a:solidFill>
                <a:effectLst/>
                <a:latin typeface="+mn-lt"/>
                <a:ea typeface="ＭＳ Ｐゴシック" pitchFamily="-84" charset="-128"/>
                <a:cs typeface="ＭＳ Ｐゴシック" pitchFamily="-84" charset="-128"/>
              </a:rPr>
              <a:t> que el </a:t>
            </a:r>
            <a:r>
              <a:rPr lang="es-ES" sz="1200" b="0" i="0" kern="1200" dirty="0" err="1">
                <a:solidFill>
                  <a:schemeClr val="tx1"/>
                </a:solidFill>
                <a:effectLst/>
                <a:latin typeface="+mn-lt"/>
                <a:ea typeface="ＭＳ Ｐゴシック" pitchFamily="-84" charset="-128"/>
                <a:cs typeface="ＭＳ Ｐゴシック" pitchFamily="-84" charset="-128"/>
              </a:rPr>
              <a:t>màster</a:t>
            </a:r>
            <a:r>
              <a:rPr lang="es-ES" sz="1200" b="0" i="0" kern="1200" dirty="0">
                <a:solidFill>
                  <a:schemeClr val="tx1"/>
                </a:solidFill>
                <a:effectLst/>
                <a:latin typeface="+mn-lt"/>
                <a:ea typeface="ＭＳ Ｐゴシック" pitchFamily="-84" charset="-128"/>
                <a:cs typeface="ＭＳ Ｐゴシック" pitchFamily="-84" charset="-128"/>
              </a:rPr>
              <a:t> </a:t>
            </a:r>
            <a:r>
              <a:rPr lang="es-ES" sz="1200" b="0" i="0" kern="1200" dirty="0" err="1">
                <a:solidFill>
                  <a:schemeClr val="tx1"/>
                </a:solidFill>
                <a:effectLst/>
                <a:latin typeface="+mn-lt"/>
                <a:ea typeface="ＭＳ Ｐゴシック" pitchFamily="-84" charset="-128"/>
                <a:cs typeface="ＭＳ Ｐゴシック" pitchFamily="-84" charset="-128"/>
              </a:rPr>
              <a:t>ho</a:t>
            </a:r>
            <a:r>
              <a:rPr lang="es-ES" sz="1200" b="0" i="0" kern="1200" dirty="0">
                <a:solidFill>
                  <a:schemeClr val="tx1"/>
                </a:solidFill>
                <a:effectLst/>
                <a:latin typeface="+mn-lt"/>
                <a:ea typeface="ＭＳ Ｐゴシック" pitchFamily="-84" charset="-128"/>
                <a:cs typeface="ＭＳ Ｐゴシック" pitchFamily="-84" charset="-128"/>
              </a:rPr>
              <a:t> </a:t>
            </a:r>
            <a:r>
              <a:rPr lang="es-ES" sz="1200" b="0" i="0" kern="1200" dirty="0" err="1">
                <a:solidFill>
                  <a:schemeClr val="tx1"/>
                </a:solidFill>
                <a:effectLst/>
                <a:latin typeface="+mn-lt"/>
                <a:ea typeface="ＭＳ Ｐゴシック" pitchFamily="-84" charset="-128"/>
                <a:cs typeface="ＭＳ Ｐゴシック" pitchFamily="-84" charset="-128"/>
              </a:rPr>
              <a:t>pugui</a:t>
            </a:r>
            <a:r>
              <a:rPr lang="es-ES" sz="1200" b="0" i="0" kern="1200" dirty="0">
                <a:solidFill>
                  <a:schemeClr val="tx1"/>
                </a:solidFill>
                <a:effectLst/>
                <a:latin typeface="+mn-lt"/>
                <a:ea typeface="ＭＳ Ｐゴシック" pitchFamily="-84" charset="-128"/>
                <a:cs typeface="ＭＳ Ｐゴシック" pitchFamily="-84" charset="-128"/>
              </a:rPr>
              <a:t> valorar a </a:t>
            </a:r>
            <a:r>
              <a:rPr lang="es-ES" sz="1200" b="0" i="0" kern="1200" dirty="0" err="1">
                <a:solidFill>
                  <a:schemeClr val="tx1"/>
                </a:solidFill>
                <a:effectLst/>
                <a:latin typeface="+mn-lt"/>
                <a:ea typeface="ＭＳ Ｐゴシック" pitchFamily="-84" charset="-128"/>
                <a:cs typeface="ＭＳ Ｐゴシック" pitchFamily="-84" charset="-128"/>
              </a:rPr>
              <a:t>l’hora</a:t>
            </a:r>
            <a:r>
              <a:rPr lang="es-ES" sz="1200" b="0" i="0" kern="1200" dirty="0">
                <a:solidFill>
                  <a:schemeClr val="tx1"/>
                </a:solidFill>
                <a:effectLst/>
                <a:latin typeface="+mn-lt"/>
                <a:ea typeface="ＭＳ Ｐゴシック" pitchFamily="-84" charset="-128"/>
                <a:cs typeface="ＭＳ Ｐゴシック" pitchFamily="-84" charset="-128"/>
              </a:rPr>
              <a:t> </a:t>
            </a:r>
            <a:r>
              <a:rPr lang="es-ES" sz="1200" b="0" i="0" kern="1200" dirty="0" err="1">
                <a:solidFill>
                  <a:schemeClr val="tx1"/>
                </a:solidFill>
                <a:effectLst/>
                <a:latin typeface="+mn-lt"/>
                <a:ea typeface="ＭＳ Ｐゴシック" pitchFamily="-84" charset="-128"/>
                <a:cs typeface="ＭＳ Ｐゴシック" pitchFamily="-84" charset="-128"/>
              </a:rPr>
              <a:t>d’assignar</a:t>
            </a:r>
            <a:r>
              <a:rPr lang="es-ES" sz="1200" b="0" i="0" kern="1200" dirty="0">
                <a:solidFill>
                  <a:schemeClr val="tx1"/>
                </a:solidFill>
                <a:effectLst/>
                <a:latin typeface="+mn-lt"/>
                <a:ea typeface="ＭＳ Ｐゴシック" pitchFamily="-84" charset="-128"/>
                <a:cs typeface="ＭＳ Ｐゴシック" pitchFamily="-84" charset="-128"/>
              </a:rPr>
              <a:t> la </a:t>
            </a:r>
            <a:r>
              <a:rPr lang="es-ES" sz="1200" b="0" i="0" kern="1200" dirty="0" err="1">
                <a:solidFill>
                  <a:schemeClr val="tx1"/>
                </a:solidFill>
                <a:effectLst/>
                <a:latin typeface="+mn-lt"/>
                <a:ea typeface="ＭＳ Ｐゴシック" pitchFamily="-84" charset="-128"/>
                <a:cs typeface="ＭＳ Ｐゴシック" pitchFamily="-84" charset="-128"/>
              </a:rPr>
              <a:t>plaça</a:t>
            </a:r>
            <a:r>
              <a:rPr lang="es-ES" sz="1200" b="0" i="0" kern="1200" dirty="0">
                <a:solidFill>
                  <a:schemeClr val="tx1"/>
                </a:solidFill>
                <a:effectLst/>
                <a:latin typeface="+mn-lt"/>
                <a:ea typeface="ＭＳ Ｐゴシック" pitchFamily="-84" charset="-128"/>
                <a:cs typeface="ＭＳ Ｐゴシック" pitchFamily="-84" charset="-128"/>
              </a:rPr>
              <a:t>. </a:t>
            </a:r>
            <a:r>
              <a:rPr lang="es-ES" sz="1200" b="0" i="0" kern="1200" dirty="0" err="1">
                <a:solidFill>
                  <a:schemeClr val="tx1"/>
                </a:solidFill>
                <a:effectLst/>
                <a:latin typeface="+mn-lt"/>
                <a:ea typeface="ＭＳ Ｐゴシック" pitchFamily="-84" charset="-128"/>
                <a:cs typeface="ＭＳ Ｐゴシック" pitchFamily="-84" charset="-128"/>
              </a:rPr>
              <a:t>Però</a:t>
            </a:r>
            <a:r>
              <a:rPr lang="es-ES" sz="1200" b="0" i="0" kern="1200" dirty="0">
                <a:solidFill>
                  <a:schemeClr val="tx1"/>
                </a:solidFill>
                <a:effectLst/>
                <a:latin typeface="+mn-lt"/>
                <a:ea typeface="ＭＳ Ｐゴシック" pitchFamily="-84" charset="-128"/>
                <a:cs typeface="ＭＳ Ｐゴシック" pitchFamily="-84" charset="-128"/>
              </a:rPr>
              <a:t> </a:t>
            </a:r>
            <a:r>
              <a:rPr lang="es-ES" sz="1200" b="0" i="0" kern="1200" dirty="0" err="1">
                <a:solidFill>
                  <a:schemeClr val="tx1"/>
                </a:solidFill>
                <a:effectLst/>
                <a:latin typeface="+mn-lt"/>
                <a:ea typeface="ＭＳ Ｐゴシック" pitchFamily="-84" charset="-128"/>
                <a:cs typeface="ＭＳ Ｐゴシック" pitchFamily="-84" charset="-128"/>
              </a:rPr>
              <a:t>això</a:t>
            </a:r>
            <a:r>
              <a:rPr lang="es-ES" sz="1200" b="0" i="0" kern="1200" dirty="0">
                <a:solidFill>
                  <a:schemeClr val="tx1"/>
                </a:solidFill>
                <a:effectLst/>
                <a:latin typeface="+mn-lt"/>
                <a:ea typeface="ＭＳ Ｐゴシック" pitchFamily="-84" charset="-128"/>
                <a:cs typeface="ＭＳ Ｐゴシック" pitchFamily="-84" charset="-128"/>
              </a:rPr>
              <a:t> </a:t>
            </a:r>
            <a:r>
              <a:rPr lang="es-ES" sz="1200" b="0" i="0" kern="1200" dirty="0" err="1">
                <a:solidFill>
                  <a:schemeClr val="tx1"/>
                </a:solidFill>
                <a:effectLst/>
                <a:latin typeface="+mn-lt"/>
                <a:ea typeface="ＭＳ Ｐゴシック" pitchFamily="-84" charset="-128"/>
                <a:cs typeface="ＭＳ Ｐゴシック" pitchFamily="-84" charset="-128"/>
              </a:rPr>
              <a:t>depèn</a:t>
            </a:r>
            <a:r>
              <a:rPr lang="es-ES" sz="1200" b="0" i="0" kern="1200" dirty="0">
                <a:solidFill>
                  <a:schemeClr val="tx1"/>
                </a:solidFill>
                <a:effectLst/>
                <a:latin typeface="+mn-lt"/>
                <a:ea typeface="ＭＳ Ｐゴシック" pitchFamily="-84" charset="-128"/>
                <a:cs typeface="ＭＳ Ｐゴシック" pitchFamily="-84" charset="-128"/>
              </a:rPr>
              <a:t> del </a:t>
            </a:r>
            <a:r>
              <a:rPr lang="es-ES" sz="1200" b="0" i="0" kern="1200" dirty="0" err="1">
                <a:solidFill>
                  <a:schemeClr val="tx1"/>
                </a:solidFill>
                <a:effectLst/>
                <a:latin typeface="+mn-lt"/>
                <a:ea typeface="ＭＳ Ｐゴシック" pitchFamily="-84" charset="-128"/>
                <a:cs typeface="ＭＳ Ｐゴシック" pitchFamily="-84" charset="-128"/>
              </a:rPr>
              <a:t>màster</a:t>
            </a:r>
            <a:r>
              <a:rPr lang="es-ES" sz="1200" b="0" i="0" kern="1200" dirty="0">
                <a:solidFill>
                  <a:schemeClr val="tx1"/>
                </a:solidFill>
                <a:effectLst/>
                <a:latin typeface="+mn-lt"/>
                <a:ea typeface="ＭＳ Ｐゴシック" pitchFamily="-84" charset="-128"/>
                <a:cs typeface="ＭＳ Ｐゴシック" pitchFamily="-84" charset="-128"/>
              </a:rPr>
              <a:t>. </a:t>
            </a:r>
            <a:r>
              <a:rPr lang="es-ES" sz="1200" b="0" i="0" kern="1200" dirty="0" err="1">
                <a:solidFill>
                  <a:schemeClr val="tx1"/>
                </a:solidFill>
                <a:effectLst/>
                <a:latin typeface="+mn-lt"/>
                <a:ea typeface="ＭＳ Ｐゴシック" pitchFamily="-84" charset="-128"/>
                <a:cs typeface="ＭＳ Ｐゴシック" pitchFamily="-84" charset="-128"/>
              </a:rPr>
              <a:t>Podeu</a:t>
            </a:r>
            <a:r>
              <a:rPr lang="es-ES" sz="1200" b="0" i="0" kern="1200" dirty="0">
                <a:solidFill>
                  <a:schemeClr val="tx1"/>
                </a:solidFill>
                <a:effectLst/>
                <a:latin typeface="+mn-lt"/>
                <a:ea typeface="ＭＳ Ｐゴシック" pitchFamily="-84" charset="-128"/>
                <a:cs typeface="ＭＳ Ｐゴシック" pitchFamily="-84" charset="-128"/>
              </a:rPr>
              <a:t> consultar </a:t>
            </a:r>
            <a:r>
              <a:rPr lang="es-ES" sz="1200" b="0" i="0" kern="1200" dirty="0" err="1">
                <a:solidFill>
                  <a:schemeClr val="tx1"/>
                </a:solidFill>
                <a:effectLst/>
                <a:latin typeface="+mn-lt"/>
                <a:ea typeface="ＭＳ Ｐゴシック" pitchFamily="-84" charset="-128"/>
                <a:cs typeface="ＭＳ Ｐゴシック" pitchFamily="-84" charset="-128"/>
              </a:rPr>
              <a:t>els</a:t>
            </a:r>
            <a:r>
              <a:rPr lang="es-ES" sz="1200" b="0" i="0" kern="1200" dirty="0">
                <a:solidFill>
                  <a:schemeClr val="tx1"/>
                </a:solidFill>
                <a:effectLst/>
                <a:latin typeface="+mn-lt"/>
                <a:ea typeface="ＭＳ Ｐゴシック" pitchFamily="-84" charset="-128"/>
                <a:cs typeface="ＭＳ Ｐゴシック" pitchFamily="-84" charset="-128"/>
              </a:rPr>
              <a:t> </a:t>
            </a:r>
            <a:r>
              <a:rPr lang="es-ES" sz="1200" b="0" i="0" kern="1200" dirty="0" err="1">
                <a:solidFill>
                  <a:schemeClr val="tx1"/>
                </a:solidFill>
                <a:effectLst/>
                <a:latin typeface="+mn-lt"/>
                <a:ea typeface="ＭＳ Ｐゴシック" pitchFamily="-84" charset="-128"/>
                <a:cs typeface="ＭＳ Ｐゴシック" pitchFamily="-84" charset="-128"/>
              </a:rPr>
              <a:t>criteris</a:t>
            </a:r>
            <a:r>
              <a:rPr lang="es-ES" sz="1200" b="0" i="0" kern="1200" dirty="0">
                <a:solidFill>
                  <a:schemeClr val="tx1"/>
                </a:solidFill>
                <a:effectLst/>
                <a:latin typeface="+mn-lt"/>
                <a:ea typeface="ＭＳ Ｐゴシック" pitchFamily="-84" charset="-128"/>
                <a:cs typeface="ＭＳ Ｐゴシック" pitchFamily="-84" charset="-128"/>
              </a:rPr>
              <a:t> </a:t>
            </a:r>
            <a:r>
              <a:rPr lang="es-ES" sz="1200" b="0" i="0" kern="1200" dirty="0" err="1">
                <a:solidFill>
                  <a:schemeClr val="tx1"/>
                </a:solidFill>
                <a:effectLst/>
                <a:latin typeface="+mn-lt"/>
                <a:ea typeface="ＭＳ Ｐゴシック" pitchFamily="-84" charset="-128"/>
                <a:cs typeface="ＭＳ Ｐゴシック" pitchFamily="-84" charset="-128"/>
              </a:rPr>
              <a:t>d’assignació</a:t>
            </a:r>
            <a:r>
              <a:rPr lang="es-ES" sz="1200" b="0" i="0" kern="1200" dirty="0">
                <a:solidFill>
                  <a:schemeClr val="tx1"/>
                </a:solidFill>
                <a:effectLst/>
                <a:latin typeface="+mn-lt"/>
                <a:ea typeface="ＭＳ Ｐゴシック" pitchFamily="-84" charset="-128"/>
                <a:cs typeface="ＭＳ Ｐゴシック" pitchFamily="-84" charset="-128"/>
              </a:rPr>
              <a:t> del </a:t>
            </a:r>
            <a:r>
              <a:rPr lang="es-ES" sz="1200" b="0" i="0" kern="1200" dirty="0" err="1">
                <a:solidFill>
                  <a:schemeClr val="tx1"/>
                </a:solidFill>
                <a:effectLst/>
                <a:latin typeface="+mn-lt"/>
                <a:ea typeface="ＭＳ Ｐゴシック" pitchFamily="-84" charset="-128"/>
                <a:cs typeface="ＭＳ Ｐゴシック" pitchFamily="-84" charset="-128"/>
              </a:rPr>
              <a:t>màster</a:t>
            </a:r>
            <a:r>
              <a:rPr lang="es-ES" sz="1200" b="0" i="0" kern="1200" dirty="0">
                <a:solidFill>
                  <a:schemeClr val="tx1"/>
                </a:solidFill>
                <a:effectLst/>
                <a:latin typeface="+mn-lt"/>
                <a:ea typeface="ＭＳ Ｐゴシック" pitchFamily="-84" charset="-128"/>
                <a:cs typeface="ＭＳ Ｐゴシック" pitchFamily="-84" charset="-128"/>
              </a:rPr>
              <a:t> que </a:t>
            </a:r>
            <a:r>
              <a:rPr lang="es-ES" sz="1200" b="0" i="0" kern="1200" dirty="0" err="1">
                <a:solidFill>
                  <a:schemeClr val="tx1"/>
                </a:solidFill>
                <a:effectLst/>
                <a:latin typeface="+mn-lt"/>
                <a:ea typeface="ＭＳ Ｐゴシック" pitchFamily="-84" charset="-128"/>
                <a:cs typeface="ＭＳ Ｐゴシック" pitchFamily="-84" charset="-128"/>
              </a:rPr>
              <a:t>us</a:t>
            </a:r>
            <a:r>
              <a:rPr lang="es-ES" sz="1200" b="0" i="0" kern="1200" dirty="0">
                <a:solidFill>
                  <a:schemeClr val="tx1"/>
                </a:solidFill>
                <a:effectLst/>
                <a:latin typeface="+mn-lt"/>
                <a:ea typeface="ＭＳ Ｐゴシック" pitchFamily="-84" charset="-128"/>
                <a:cs typeface="ＭＳ Ｐゴシック" pitchFamily="-84" charset="-128"/>
              </a:rPr>
              <a:t> </a:t>
            </a:r>
            <a:r>
              <a:rPr lang="es-ES" sz="1200" b="0" i="0" kern="1200" dirty="0" err="1">
                <a:solidFill>
                  <a:schemeClr val="tx1"/>
                </a:solidFill>
                <a:effectLst/>
                <a:latin typeface="+mn-lt"/>
                <a:ea typeface="ＭＳ Ｐゴシック" pitchFamily="-84" charset="-128"/>
                <a:cs typeface="ＭＳ Ｐゴシック" pitchFamily="-84" charset="-128"/>
              </a:rPr>
              <a:t>interessa</a:t>
            </a:r>
            <a:r>
              <a:rPr lang="es-ES" sz="1200" b="0" i="0" kern="1200" dirty="0">
                <a:solidFill>
                  <a:schemeClr val="tx1"/>
                </a:solidFill>
                <a:effectLst/>
                <a:latin typeface="+mn-lt"/>
                <a:ea typeface="ＭＳ Ｐゴシック" pitchFamily="-84" charset="-128"/>
                <a:cs typeface="ＭＳ Ｐゴシック" pitchFamily="-84" charset="-128"/>
              </a:rPr>
              <a:t> per saber si </a:t>
            </a:r>
            <a:r>
              <a:rPr lang="es-ES" sz="1200" b="0" i="0" kern="1200" dirty="0" err="1">
                <a:solidFill>
                  <a:schemeClr val="tx1"/>
                </a:solidFill>
                <a:effectLst/>
                <a:latin typeface="+mn-lt"/>
                <a:ea typeface="ＭＳ Ｐゴシック" pitchFamily="-84" charset="-128"/>
                <a:cs typeface="ＭＳ Ｐゴシック" pitchFamily="-84" charset="-128"/>
              </a:rPr>
              <a:t>això</a:t>
            </a:r>
            <a:r>
              <a:rPr lang="es-ES" sz="1200" b="0" i="0" kern="1200" dirty="0">
                <a:solidFill>
                  <a:schemeClr val="tx1"/>
                </a:solidFill>
                <a:effectLst/>
                <a:latin typeface="+mn-lt"/>
                <a:ea typeface="ＭＳ Ｐゴシック" pitchFamily="-84" charset="-128"/>
                <a:cs typeface="ＭＳ Ｐゴシック" pitchFamily="-84" charset="-128"/>
              </a:rPr>
              <a:t> </a:t>
            </a:r>
            <a:r>
              <a:rPr lang="es-ES" sz="1200" b="0" i="0" kern="1200" dirty="0" err="1">
                <a:solidFill>
                  <a:schemeClr val="tx1"/>
                </a:solidFill>
                <a:effectLst/>
                <a:latin typeface="+mn-lt"/>
                <a:ea typeface="ＭＳ Ｐゴシック" pitchFamily="-84" charset="-128"/>
                <a:cs typeface="ＭＳ Ｐゴシック" pitchFamily="-84" charset="-128"/>
              </a:rPr>
              <a:t>és</a:t>
            </a:r>
            <a:r>
              <a:rPr lang="es-ES" sz="1200" b="0" i="0" kern="1200" dirty="0">
                <a:solidFill>
                  <a:schemeClr val="tx1"/>
                </a:solidFill>
                <a:effectLst/>
                <a:latin typeface="+mn-lt"/>
                <a:ea typeface="ＭＳ Ｐゴシック" pitchFamily="-84" charset="-128"/>
                <a:cs typeface="ＭＳ Ｐゴシック" pitchFamily="-84" charset="-128"/>
              </a:rPr>
              <a:t> un </a:t>
            </a:r>
            <a:r>
              <a:rPr lang="es-ES" sz="1200" b="0" i="0" kern="1200" dirty="0" err="1">
                <a:solidFill>
                  <a:schemeClr val="tx1"/>
                </a:solidFill>
                <a:effectLst/>
                <a:latin typeface="+mn-lt"/>
                <a:ea typeface="ＭＳ Ｐゴシック" pitchFamily="-84" charset="-128"/>
                <a:cs typeface="ＭＳ Ｐゴシック" pitchFamily="-84" charset="-128"/>
              </a:rPr>
              <a:t>criteri</a:t>
            </a:r>
            <a:r>
              <a:rPr lang="es-ES" sz="1200" b="0" i="0" kern="1200" dirty="0">
                <a:solidFill>
                  <a:schemeClr val="tx1"/>
                </a:solidFill>
                <a:effectLst/>
                <a:latin typeface="+mn-lt"/>
                <a:ea typeface="ＭＳ Ｐゴシック" pitchFamily="-84" charset="-128"/>
                <a:cs typeface="ＭＳ Ｐゴシック" pitchFamily="-84" charset="-128"/>
              </a:rPr>
              <a:t> o no.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s-ES" sz="1200" b="0" i="0" kern="1200" dirty="0">
              <a:solidFill>
                <a:schemeClr val="tx1"/>
              </a:solidFill>
              <a:effectLst/>
              <a:latin typeface="+mn-lt"/>
              <a:ea typeface="ＭＳ Ｐゴシック" pitchFamily="-84" charset="-128"/>
              <a:cs typeface="ＭＳ Ｐゴシック" pitchFamily="-84"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s-ES" sz="1200" b="0" i="0" kern="1200" dirty="0">
                <a:solidFill>
                  <a:schemeClr val="tx1"/>
                </a:solidFill>
                <a:effectLst/>
                <a:latin typeface="+mn-lt"/>
                <a:ea typeface="ＭＳ Ｐゴシック" pitchFamily="-84" charset="-128"/>
                <a:cs typeface="ＭＳ Ｐゴシック" pitchFamily="-84" charset="-128"/>
              </a:rPr>
              <a:t>P: y si el TFG es diferente a la mención?</a:t>
            </a:r>
          </a:p>
          <a:p>
            <a:pPr marL="0" marR="0" lvl="0" indent="0" algn="l" defTabSz="457200" rtl="0" eaLnBrk="0" fontAlgn="base" latinLnBrk="0" hangingPunct="0">
              <a:lnSpc>
                <a:spcPct val="100000"/>
              </a:lnSpc>
              <a:spcBef>
                <a:spcPct val="30000"/>
              </a:spcBef>
              <a:spcAft>
                <a:spcPct val="0"/>
              </a:spcAft>
              <a:buClrTx/>
              <a:buSzTx/>
              <a:buFontTx/>
              <a:buNone/>
              <a:tabLst/>
              <a:defRPr/>
            </a:pPr>
            <a:r>
              <a:rPr lang="es-ES" sz="1200" b="0" i="0" kern="1200" dirty="0">
                <a:solidFill>
                  <a:schemeClr val="tx1"/>
                </a:solidFill>
                <a:effectLst/>
                <a:latin typeface="+mn-lt"/>
                <a:ea typeface="ＭＳ Ｐゴシック" pitchFamily="-84" charset="-128"/>
                <a:cs typeface="ＭＳ Ｐゴシック" pitchFamily="-84" charset="-128"/>
              </a:rPr>
              <a:t>R: El TFG no va </a:t>
            </a:r>
            <a:r>
              <a:rPr lang="es-ES" sz="1200" b="0" i="0" kern="1200" dirty="0" err="1">
                <a:solidFill>
                  <a:schemeClr val="tx1"/>
                </a:solidFill>
                <a:effectLst/>
                <a:latin typeface="+mn-lt"/>
                <a:ea typeface="ＭＳ Ｐゴシック" pitchFamily="-84" charset="-128"/>
                <a:cs typeface="ＭＳ Ｐゴシック" pitchFamily="-84" charset="-128"/>
              </a:rPr>
              <a:t>lligat</a:t>
            </a:r>
            <a:r>
              <a:rPr lang="es-ES" sz="1200" b="0" i="0" kern="1200" dirty="0">
                <a:solidFill>
                  <a:schemeClr val="tx1"/>
                </a:solidFill>
                <a:effectLst/>
                <a:latin typeface="+mn-lt"/>
                <a:ea typeface="ＭＳ Ｐゴシック" pitchFamily="-84" charset="-128"/>
                <a:cs typeface="ＭＳ Ｐゴシック" pitchFamily="-84" charset="-128"/>
              </a:rPr>
              <a:t> a </a:t>
            </a:r>
            <a:r>
              <a:rPr lang="es-ES" sz="1200" b="0" i="0" kern="1200" dirty="0" err="1">
                <a:solidFill>
                  <a:schemeClr val="tx1"/>
                </a:solidFill>
                <a:effectLst/>
                <a:latin typeface="+mn-lt"/>
                <a:ea typeface="ＭＳ Ｐゴシック" pitchFamily="-84" charset="-128"/>
                <a:cs typeface="ＭＳ Ｐゴシック" pitchFamily="-84" charset="-128"/>
              </a:rPr>
              <a:t>cap</a:t>
            </a:r>
            <a:r>
              <a:rPr lang="es-ES" sz="1200" b="0" i="0" kern="1200" dirty="0">
                <a:solidFill>
                  <a:schemeClr val="tx1"/>
                </a:solidFill>
                <a:effectLst/>
                <a:latin typeface="+mn-lt"/>
                <a:ea typeface="ＭＳ Ｐゴシック" pitchFamily="-84" charset="-128"/>
                <a:cs typeface="ＭＳ Ｐゴシック" pitchFamily="-84" charset="-128"/>
              </a:rPr>
              <a:t> </a:t>
            </a:r>
            <a:r>
              <a:rPr lang="es-ES" sz="1200" b="0" i="0" kern="1200" dirty="0" err="1">
                <a:solidFill>
                  <a:schemeClr val="tx1"/>
                </a:solidFill>
                <a:effectLst/>
                <a:latin typeface="+mn-lt"/>
                <a:ea typeface="ＭＳ Ｐゴシック" pitchFamily="-84" charset="-128"/>
                <a:cs typeface="ＭＳ Ｐゴシック" pitchFamily="-84" charset="-128"/>
              </a:rPr>
              <a:t>menció</a:t>
            </a:r>
            <a:r>
              <a:rPr lang="es-ES" sz="1200" b="0" i="0" kern="1200" dirty="0">
                <a:solidFill>
                  <a:schemeClr val="tx1"/>
                </a:solidFill>
                <a:effectLst/>
                <a:latin typeface="+mn-lt"/>
                <a:ea typeface="ＭＳ Ｐゴシック" pitchFamily="-84" charset="-128"/>
                <a:cs typeface="ＭＳ Ｐゴシック" pitchFamily="-84" charset="-128"/>
              </a:rPr>
              <a:t>. La </a:t>
            </a:r>
            <a:r>
              <a:rPr lang="es-ES" sz="1200" b="0" i="0" kern="1200" dirty="0" err="1">
                <a:solidFill>
                  <a:schemeClr val="tx1"/>
                </a:solidFill>
                <a:effectLst/>
                <a:latin typeface="+mn-lt"/>
                <a:ea typeface="ＭＳ Ｐゴシック" pitchFamily="-84" charset="-128"/>
                <a:cs typeface="ＭＳ Ｐゴシック" pitchFamily="-84" charset="-128"/>
              </a:rPr>
              <a:t>nostra</a:t>
            </a:r>
            <a:r>
              <a:rPr lang="es-ES" sz="1200" b="0" i="0" kern="1200" dirty="0">
                <a:solidFill>
                  <a:schemeClr val="tx1"/>
                </a:solidFill>
                <a:effectLst/>
                <a:latin typeface="+mn-lt"/>
                <a:ea typeface="ＭＳ Ｐゴシック" pitchFamily="-84" charset="-128"/>
                <a:cs typeface="ＭＳ Ｐゴシック" pitchFamily="-84" charset="-128"/>
              </a:rPr>
              <a:t> </a:t>
            </a:r>
            <a:r>
              <a:rPr lang="es-ES" sz="1200" b="0" i="0" kern="1200" dirty="0" err="1">
                <a:solidFill>
                  <a:schemeClr val="tx1"/>
                </a:solidFill>
                <a:effectLst/>
                <a:latin typeface="+mn-lt"/>
                <a:ea typeface="ＭＳ Ｐゴシック" pitchFamily="-84" charset="-128"/>
                <a:cs typeface="ＭＳ Ｐゴシック" pitchFamily="-84" charset="-128"/>
              </a:rPr>
              <a:t>recomanació</a:t>
            </a:r>
            <a:r>
              <a:rPr lang="es-ES" sz="1200" b="0" i="0" kern="1200" dirty="0">
                <a:solidFill>
                  <a:schemeClr val="tx1"/>
                </a:solidFill>
                <a:effectLst/>
                <a:latin typeface="+mn-lt"/>
                <a:ea typeface="ＭＳ Ｐゴシック" pitchFamily="-84" charset="-128"/>
                <a:cs typeface="ＭＳ Ｐゴシック" pitchFamily="-84" charset="-128"/>
              </a:rPr>
              <a:t> </a:t>
            </a:r>
            <a:r>
              <a:rPr lang="es-ES" sz="1200" b="0" i="0" kern="1200" dirty="0" err="1">
                <a:solidFill>
                  <a:schemeClr val="tx1"/>
                </a:solidFill>
                <a:effectLst/>
                <a:latin typeface="+mn-lt"/>
                <a:ea typeface="ＭＳ Ｐゴシック" pitchFamily="-84" charset="-128"/>
                <a:cs typeface="ＭＳ Ｐゴシック" pitchFamily="-84" charset="-128"/>
              </a:rPr>
              <a:t>és</a:t>
            </a:r>
            <a:r>
              <a:rPr lang="es-ES" sz="1200" b="0" i="0" kern="1200" dirty="0">
                <a:solidFill>
                  <a:schemeClr val="tx1"/>
                </a:solidFill>
                <a:effectLst/>
                <a:latin typeface="+mn-lt"/>
                <a:ea typeface="ＭＳ Ｐゴシック" pitchFamily="-84" charset="-128"/>
                <a:cs typeface="ＭＳ Ｐゴシック" pitchFamily="-84" charset="-128"/>
              </a:rPr>
              <a:t> que </a:t>
            </a:r>
            <a:r>
              <a:rPr lang="es-ES" sz="1200" b="0" i="0" kern="1200" dirty="0" err="1">
                <a:solidFill>
                  <a:schemeClr val="tx1"/>
                </a:solidFill>
                <a:effectLst/>
                <a:latin typeface="+mn-lt"/>
                <a:ea typeface="ＭＳ Ｐゴシック" pitchFamily="-84" charset="-128"/>
                <a:cs typeface="ＭＳ Ｐゴシック" pitchFamily="-84" charset="-128"/>
              </a:rPr>
              <a:t>feu</a:t>
            </a:r>
            <a:r>
              <a:rPr lang="es-ES" sz="1200" b="0" i="0" kern="1200" dirty="0">
                <a:solidFill>
                  <a:schemeClr val="tx1"/>
                </a:solidFill>
                <a:effectLst/>
                <a:latin typeface="+mn-lt"/>
                <a:ea typeface="ＭＳ Ｐゴシック" pitchFamily="-84" charset="-128"/>
                <a:cs typeface="ＭＳ Ｐゴシック" pitchFamily="-84" charset="-128"/>
              </a:rPr>
              <a:t> el TFG del tema que </a:t>
            </a:r>
            <a:r>
              <a:rPr lang="es-ES" sz="1200" b="0" i="0" kern="1200" dirty="0" err="1">
                <a:solidFill>
                  <a:schemeClr val="tx1"/>
                </a:solidFill>
                <a:effectLst/>
                <a:latin typeface="+mn-lt"/>
                <a:ea typeface="ＭＳ Ｐゴシック" pitchFamily="-84" charset="-128"/>
                <a:cs typeface="ＭＳ Ｐゴシック" pitchFamily="-84" charset="-128"/>
              </a:rPr>
              <a:t>us</a:t>
            </a:r>
            <a:r>
              <a:rPr lang="es-ES" sz="1200" b="0" i="0" kern="1200" dirty="0">
                <a:solidFill>
                  <a:schemeClr val="tx1"/>
                </a:solidFill>
                <a:effectLst/>
                <a:latin typeface="+mn-lt"/>
                <a:ea typeface="ＭＳ Ｐゴシック" pitchFamily="-84" charset="-128"/>
                <a:cs typeface="ＭＳ Ｐゴシック" pitchFamily="-84" charset="-128"/>
              </a:rPr>
              <a:t> </a:t>
            </a:r>
            <a:r>
              <a:rPr lang="es-ES" sz="1200" b="0" i="0" kern="1200" dirty="0" err="1">
                <a:solidFill>
                  <a:schemeClr val="tx1"/>
                </a:solidFill>
                <a:effectLst/>
                <a:latin typeface="+mn-lt"/>
                <a:ea typeface="ＭＳ Ｐゴシック" pitchFamily="-84" charset="-128"/>
                <a:cs typeface="ＭＳ Ｐゴシック" pitchFamily="-84" charset="-128"/>
              </a:rPr>
              <a:t>vingui</a:t>
            </a:r>
            <a:r>
              <a:rPr lang="es-ES" sz="1200" b="0" i="0" kern="1200" dirty="0">
                <a:solidFill>
                  <a:schemeClr val="tx1"/>
                </a:solidFill>
                <a:effectLst/>
                <a:latin typeface="+mn-lt"/>
                <a:ea typeface="ＭＳ Ｐゴシック" pitchFamily="-84" charset="-128"/>
                <a:cs typeface="ＭＳ Ｐゴシック" pitchFamily="-84" charset="-128"/>
              </a:rPr>
              <a:t> </a:t>
            </a:r>
            <a:r>
              <a:rPr lang="es-ES" sz="1200" b="0" i="0" kern="1200" dirty="0" err="1">
                <a:solidFill>
                  <a:schemeClr val="tx1"/>
                </a:solidFill>
                <a:effectLst/>
                <a:latin typeface="+mn-lt"/>
                <a:ea typeface="ＭＳ Ｐゴシック" pitchFamily="-84" charset="-128"/>
                <a:cs typeface="ＭＳ Ｐゴシック" pitchFamily="-84" charset="-128"/>
              </a:rPr>
              <a:t>més</a:t>
            </a:r>
            <a:r>
              <a:rPr lang="es-ES" sz="1200" b="0" i="0" kern="1200" dirty="0">
                <a:solidFill>
                  <a:schemeClr val="tx1"/>
                </a:solidFill>
                <a:effectLst/>
                <a:latin typeface="+mn-lt"/>
                <a:ea typeface="ＭＳ Ｐゴシック" pitchFamily="-84" charset="-128"/>
                <a:cs typeface="ＭＳ Ｐゴシック" pitchFamily="-84" charset="-128"/>
              </a:rPr>
              <a:t> de </a:t>
            </a:r>
            <a:r>
              <a:rPr lang="es-ES" sz="1200" b="0" i="0" kern="1200" dirty="0" err="1">
                <a:solidFill>
                  <a:schemeClr val="tx1"/>
                </a:solidFill>
                <a:effectLst/>
                <a:latin typeface="+mn-lt"/>
                <a:ea typeface="ＭＳ Ｐゴシック" pitchFamily="-84" charset="-128"/>
                <a:cs typeface="ＭＳ Ｐゴシック" pitchFamily="-84" charset="-128"/>
              </a:rPr>
              <a:t>gust</a:t>
            </a:r>
            <a:r>
              <a:rPr lang="es-ES" sz="1200" b="0" i="0" kern="1200" dirty="0">
                <a:solidFill>
                  <a:schemeClr val="tx1"/>
                </a:solidFill>
                <a:effectLst/>
                <a:latin typeface="+mn-lt"/>
                <a:ea typeface="ＭＳ Ｐゴシック" pitchFamily="-84" charset="-128"/>
                <a:cs typeface="ＭＳ Ｐゴシック" pitchFamily="-84" charset="-128"/>
              </a:rPr>
              <a:t>. </a:t>
            </a:r>
          </a:p>
          <a:p>
            <a:endParaRPr lang="ca-ES" sz="1200" b="0" i="0" kern="1200" dirty="0">
              <a:solidFill>
                <a:schemeClr val="tx1"/>
              </a:solidFill>
              <a:effectLst/>
              <a:latin typeface="+mn-lt"/>
              <a:ea typeface="ＭＳ Ｐゴシック" pitchFamily="-84" charset="-128"/>
              <a:cs typeface="ＭＳ Ｐゴシック" pitchFamily="-8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025"/>
            <a:r>
              <a:rPr lang="ca-ES" altLang="es-ES" dirty="0">
                <a:ea typeface="ＭＳ Ｐゴシック" panose="020B0600070205080204" pitchFamily="34" charset="-128"/>
              </a:rPr>
              <a:t>Els diferents tipus de treballs tenen les mateixes implicacions: mateixa càrrega docent, mateixes fites, mateixos moments avaluadors, només canvia el tipus de treball (ajustats a unes competències específiques).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pPr marL="0" marR="0" lvl="0" indent="0" algn="l" defTabSz="454025" rtl="0" eaLnBrk="0" fontAlgn="base" latinLnBrk="0" hangingPunct="0">
              <a:lnSpc>
                <a:spcPct val="100000"/>
              </a:lnSpc>
              <a:spcBef>
                <a:spcPct val="30000"/>
              </a:spcBef>
              <a:spcAft>
                <a:spcPct val="0"/>
              </a:spcAft>
              <a:buClrTx/>
              <a:buSzTx/>
              <a:buFontTx/>
              <a:buNone/>
              <a:tabLst/>
              <a:defRPr/>
            </a:pPr>
            <a:r>
              <a:rPr lang="ca-ES" sz="1200" b="0" i="0" kern="1200" dirty="0">
                <a:solidFill>
                  <a:schemeClr val="tx1"/>
                </a:solidFill>
                <a:effectLst/>
                <a:latin typeface="+mn-lt"/>
                <a:ea typeface="ＭＳ Ｐゴシック" pitchFamily="-84" charset="-128"/>
                <a:cs typeface="ＭＳ Ｐゴシック" pitchFamily="-84" charset="-128"/>
              </a:rPr>
              <a:t>P: Si ens trieu vosaltres la plaça però no hi estem d’acord, podem reclamar-ne una altra o ja és una assignació tancada?</a:t>
            </a:r>
          </a:p>
          <a:p>
            <a:pPr marL="0" marR="0" lvl="0" indent="0" algn="l" defTabSz="454025" rtl="0" eaLnBrk="0" fontAlgn="base" latinLnBrk="0" hangingPunct="0">
              <a:lnSpc>
                <a:spcPct val="100000"/>
              </a:lnSpc>
              <a:spcBef>
                <a:spcPct val="30000"/>
              </a:spcBef>
              <a:spcAft>
                <a:spcPct val="0"/>
              </a:spcAft>
              <a:buClrTx/>
              <a:buSzTx/>
              <a:buFontTx/>
              <a:buNone/>
              <a:tabLst/>
              <a:defRPr/>
            </a:pPr>
            <a:r>
              <a:rPr lang="ca-ES" sz="1200" b="0" i="0" kern="1200" dirty="0">
                <a:solidFill>
                  <a:schemeClr val="tx1"/>
                </a:solidFill>
                <a:effectLst/>
                <a:latin typeface="+mn-lt"/>
                <a:ea typeface="ＭＳ Ｐゴシック" pitchFamily="-84" charset="-128"/>
                <a:cs typeface="ＭＳ Ｐゴシック" pitchFamily="-84" charset="-128"/>
              </a:rPr>
              <a:t>R: Fins ara no ha passat mai, perquè quan escollim la plaça ho fem sabent quines preferències teniu i busquem opcions semblants que vosaltres potser desconeixeu que ho són. En cas de dubte per part nostra, no us l’assignarem. Si passés podríeu optar a una altra plaça en segona sol·licitud, dins de l’oferta restant de vacants, sempre que aviseu immediatament i feu la segona sol·licitud.</a:t>
            </a:r>
          </a:p>
          <a:p>
            <a:pPr marL="0" marR="0" lvl="0" indent="0" algn="l" defTabSz="454025" rtl="0" eaLnBrk="0" fontAlgn="base" latinLnBrk="0" hangingPunct="0">
              <a:lnSpc>
                <a:spcPct val="100000"/>
              </a:lnSpc>
              <a:spcBef>
                <a:spcPct val="30000"/>
              </a:spcBef>
              <a:spcAft>
                <a:spcPct val="0"/>
              </a:spcAft>
              <a:buClrTx/>
              <a:buSzTx/>
              <a:buFontTx/>
              <a:buNone/>
              <a:tabLst/>
              <a:defRPr/>
            </a:pPr>
            <a:endParaRPr lang="ca-ES" sz="1200" b="0" i="0" kern="1200" dirty="0">
              <a:solidFill>
                <a:schemeClr val="tx1"/>
              </a:solidFill>
              <a:effectLst/>
              <a:latin typeface="+mn-lt"/>
              <a:ea typeface="ＭＳ Ｐゴシック" pitchFamily="-84" charset="-128"/>
              <a:cs typeface="ＭＳ Ｐゴシック" pitchFamily="-84" charset="-128"/>
            </a:endParaRPr>
          </a:p>
          <a:p>
            <a:pPr marL="0" marR="0" lvl="0" indent="0" algn="l" defTabSz="454025" rtl="0" eaLnBrk="0" fontAlgn="base" latinLnBrk="0" hangingPunct="0">
              <a:lnSpc>
                <a:spcPct val="100000"/>
              </a:lnSpc>
              <a:spcBef>
                <a:spcPct val="30000"/>
              </a:spcBef>
              <a:spcAft>
                <a:spcPct val="0"/>
              </a:spcAft>
              <a:buClrTx/>
              <a:buSzTx/>
              <a:buFontTx/>
              <a:buNone/>
              <a:tabLst/>
              <a:defRPr/>
            </a:pPr>
            <a:r>
              <a:rPr lang="ca-ES" sz="1200" b="0" i="0" kern="1200" dirty="0">
                <a:solidFill>
                  <a:schemeClr val="tx1"/>
                </a:solidFill>
                <a:effectLst/>
                <a:latin typeface="+mn-lt"/>
                <a:ea typeface="ＭＳ Ｐゴシック" pitchFamily="-84" charset="-128"/>
                <a:cs typeface="ＭＳ Ｐゴシック" pitchFamily="-84" charset="-128"/>
              </a:rPr>
              <a:t>P: Si el nostre professor de pràctiques integrades ens ha ofert fer el TFG sobre el projecte en qüestió i hem acceptat, hem de fer algun altre procediment?</a:t>
            </a:r>
          </a:p>
          <a:p>
            <a:pPr marL="0" marR="0" lvl="0" indent="0" algn="l" defTabSz="454025" rtl="0" eaLnBrk="0" fontAlgn="base" latinLnBrk="0" hangingPunct="0">
              <a:lnSpc>
                <a:spcPct val="100000"/>
              </a:lnSpc>
              <a:spcBef>
                <a:spcPct val="30000"/>
              </a:spcBef>
              <a:spcAft>
                <a:spcPct val="0"/>
              </a:spcAft>
              <a:buClrTx/>
              <a:buSzTx/>
              <a:buFontTx/>
              <a:buNone/>
              <a:tabLst/>
              <a:defRPr/>
            </a:pPr>
            <a:r>
              <a:rPr lang="ca-ES" sz="1200" b="0" i="0" kern="1200" dirty="0">
                <a:solidFill>
                  <a:schemeClr val="tx1"/>
                </a:solidFill>
                <a:effectLst/>
                <a:latin typeface="+mn-lt"/>
                <a:ea typeface="ＭＳ Ｐゴシック" pitchFamily="-84" charset="-128"/>
                <a:cs typeface="ＭＳ Ｐゴシック" pitchFamily="-84" charset="-128"/>
              </a:rPr>
              <a:t>R: Sí, cal matricular-se i fer la sol·licitud igualment, tot i que se us assignarà directament el projecte vinculat a PI.</a:t>
            </a:r>
          </a:p>
          <a:p>
            <a:pPr marL="0" marR="0" lvl="0" indent="0" algn="l" defTabSz="454025" rtl="0" eaLnBrk="0" fontAlgn="base" latinLnBrk="0" hangingPunct="0">
              <a:lnSpc>
                <a:spcPct val="100000"/>
              </a:lnSpc>
              <a:spcBef>
                <a:spcPct val="30000"/>
              </a:spcBef>
              <a:spcAft>
                <a:spcPct val="0"/>
              </a:spcAft>
              <a:buClrTx/>
              <a:buSzTx/>
              <a:buFontTx/>
              <a:buNone/>
              <a:tabLst/>
              <a:defRPr/>
            </a:pPr>
            <a:endParaRPr lang="ca-ES" sz="1200" b="0" i="0" kern="1200" dirty="0">
              <a:solidFill>
                <a:schemeClr val="tx1"/>
              </a:solidFill>
              <a:effectLst/>
              <a:latin typeface="+mn-lt"/>
              <a:ea typeface="ＭＳ Ｐゴシック" pitchFamily="-84" charset="-128"/>
              <a:cs typeface="ＭＳ Ｐゴシック" pitchFamily="-84" charset="-128"/>
            </a:endParaRPr>
          </a:p>
          <a:p>
            <a:pPr marL="0" marR="0" lvl="0" indent="0" algn="l" defTabSz="454025" rtl="0" eaLnBrk="0" fontAlgn="base" latinLnBrk="0" hangingPunct="0">
              <a:lnSpc>
                <a:spcPct val="100000"/>
              </a:lnSpc>
              <a:spcBef>
                <a:spcPct val="30000"/>
              </a:spcBef>
              <a:spcAft>
                <a:spcPct val="0"/>
              </a:spcAft>
              <a:buClrTx/>
              <a:buSzTx/>
              <a:buFontTx/>
              <a:buNone/>
              <a:tabLst/>
              <a:defRPr/>
            </a:pPr>
            <a:r>
              <a:rPr lang="ca-ES" sz="1200" b="0" i="0" kern="1200" dirty="0">
                <a:solidFill>
                  <a:schemeClr val="tx1"/>
                </a:solidFill>
                <a:effectLst/>
                <a:latin typeface="+mn-lt"/>
                <a:ea typeface="ＭＳ Ｐゴシック" pitchFamily="-84" charset="-128"/>
                <a:cs typeface="ＭＳ Ｐゴシック" pitchFamily="-84" charset="-128"/>
              </a:rPr>
              <a:t>P:  Quin es el correu sobre dubtes del TFG? </a:t>
            </a:r>
          </a:p>
          <a:p>
            <a:pPr marL="0" marR="0" lvl="0" indent="0" algn="l" defTabSz="454025" rtl="0" eaLnBrk="0" fontAlgn="base" latinLnBrk="0" hangingPunct="0">
              <a:lnSpc>
                <a:spcPct val="100000"/>
              </a:lnSpc>
              <a:spcBef>
                <a:spcPct val="30000"/>
              </a:spcBef>
              <a:spcAft>
                <a:spcPct val="0"/>
              </a:spcAft>
              <a:buClrTx/>
              <a:buSzTx/>
              <a:buFontTx/>
              <a:buNone/>
              <a:tabLst/>
              <a:defRPr/>
            </a:pPr>
            <a:r>
              <a:rPr lang="ca-ES" sz="1200" b="0" i="0" kern="1200" dirty="0">
                <a:solidFill>
                  <a:schemeClr val="tx1"/>
                </a:solidFill>
                <a:effectLst/>
                <a:latin typeface="+mn-lt"/>
                <a:ea typeface="ＭＳ Ｐゴシック" pitchFamily="-84" charset="-128"/>
                <a:cs typeface="ＭＳ Ｐゴシック" pitchFamily="-84" charset="-128"/>
              </a:rPr>
              <a:t>R: el del coordinador: joel.feliu@uab.cat </a:t>
            </a:r>
          </a:p>
          <a:p>
            <a:pPr marL="0" marR="0" lvl="0" indent="0" algn="l" defTabSz="454025" rtl="0" eaLnBrk="0" fontAlgn="base" latinLnBrk="0" hangingPunct="0">
              <a:lnSpc>
                <a:spcPct val="100000"/>
              </a:lnSpc>
              <a:spcBef>
                <a:spcPct val="30000"/>
              </a:spcBef>
              <a:spcAft>
                <a:spcPct val="0"/>
              </a:spcAft>
              <a:buClrTx/>
              <a:buSzTx/>
              <a:buFontTx/>
              <a:buNone/>
              <a:tabLst/>
              <a:defRPr/>
            </a:pPr>
            <a:endParaRPr lang="ca-ES" sz="1200" b="0" i="0" kern="1200" dirty="0">
              <a:solidFill>
                <a:schemeClr val="tx1"/>
              </a:solidFill>
              <a:effectLst/>
              <a:latin typeface="+mn-lt"/>
              <a:ea typeface="ＭＳ Ｐゴシック" pitchFamily="-84" charset="-128"/>
              <a:cs typeface="ＭＳ Ｐゴシック" pitchFamily="-84" charset="-128"/>
            </a:endParaRPr>
          </a:p>
          <a:p>
            <a:pPr marL="0" marR="0" lvl="0" indent="0" algn="l" defTabSz="454025" rtl="0" eaLnBrk="0" fontAlgn="base" latinLnBrk="0" hangingPunct="0">
              <a:lnSpc>
                <a:spcPct val="100000"/>
              </a:lnSpc>
              <a:spcBef>
                <a:spcPct val="30000"/>
              </a:spcBef>
              <a:spcAft>
                <a:spcPct val="0"/>
              </a:spcAft>
              <a:buClrTx/>
              <a:buSzTx/>
              <a:buFontTx/>
              <a:buNone/>
              <a:tabLst/>
              <a:defRPr/>
            </a:pPr>
            <a:r>
              <a:rPr lang="ca-ES" sz="1200" b="0" i="0" kern="1200" dirty="0">
                <a:solidFill>
                  <a:schemeClr val="tx1"/>
                </a:solidFill>
                <a:effectLst/>
                <a:latin typeface="+mn-lt"/>
                <a:ea typeface="ＭＳ Ｐゴシック" pitchFamily="-84" charset="-128"/>
                <a:cs typeface="ＭＳ Ｐゴシック" pitchFamily="-84" charset="-128"/>
              </a:rPr>
              <a:t>P: per fer propostes alternatives hem de contactar directament amb un professor?</a:t>
            </a:r>
          </a:p>
          <a:p>
            <a:pPr marL="0" marR="0" lvl="0" indent="0" algn="l" defTabSz="454025" rtl="0" eaLnBrk="0" fontAlgn="base" latinLnBrk="0" hangingPunct="0">
              <a:lnSpc>
                <a:spcPct val="100000"/>
              </a:lnSpc>
              <a:spcBef>
                <a:spcPct val="30000"/>
              </a:spcBef>
              <a:spcAft>
                <a:spcPct val="0"/>
              </a:spcAft>
              <a:buClrTx/>
              <a:buSzTx/>
              <a:buFontTx/>
              <a:buNone/>
              <a:tabLst/>
              <a:defRPr/>
            </a:pPr>
            <a:r>
              <a:rPr lang="ca-ES" sz="1200" b="0" i="0" kern="1200" dirty="0">
                <a:solidFill>
                  <a:schemeClr val="tx1"/>
                </a:solidFill>
                <a:effectLst/>
                <a:latin typeface="+mn-lt"/>
                <a:ea typeface="ＭＳ Ｐゴシック" pitchFamily="-84" charset="-128"/>
                <a:cs typeface="ＭＳ Ｐゴシック" pitchFamily="-84" charset="-128"/>
              </a:rPr>
              <a:t>R: heu de contactar directament amb un o una professora i demanar-li si estaria interessada en supervisar la vostra proposta. Si us diu que sí, heu de sol·licitar plaça amb aquesta professora o professor. </a:t>
            </a:r>
          </a:p>
          <a:p>
            <a:pPr defTabSz="454025"/>
            <a:endParaRPr lang="ca-ES" altLang="es-ES" dirty="0">
              <a:ea typeface="ＭＳ Ｐゴシック" panose="020B0600070205080204" pitchFamily="34" charset="-128"/>
            </a:endParaRPr>
          </a:p>
          <a:p>
            <a:pPr marL="0" marR="0" lvl="0" indent="0" algn="l" defTabSz="454025" rtl="0" eaLnBrk="0" fontAlgn="base" latinLnBrk="0" hangingPunct="0">
              <a:lnSpc>
                <a:spcPct val="100000"/>
              </a:lnSpc>
              <a:spcBef>
                <a:spcPct val="30000"/>
              </a:spcBef>
              <a:spcAft>
                <a:spcPct val="0"/>
              </a:spcAft>
              <a:buClrTx/>
              <a:buSzTx/>
              <a:buFontTx/>
              <a:buNone/>
              <a:tabLst/>
              <a:defRPr/>
            </a:pPr>
            <a:r>
              <a:rPr lang="ca-ES" sz="1200" b="0" i="0" kern="1200" dirty="0">
                <a:solidFill>
                  <a:schemeClr val="tx1"/>
                </a:solidFill>
                <a:effectLst/>
                <a:latin typeface="+mn-lt"/>
                <a:ea typeface="ＭＳ Ｐゴシック" panose="020B0600070205080204" pitchFamily="34" charset="-128"/>
                <a:cs typeface="ＭＳ Ｐゴシック" pitchFamily="-84" charset="-128"/>
              </a:rPr>
              <a:t>P: </a:t>
            </a:r>
            <a:r>
              <a:rPr lang="ca-ES" sz="1200" b="0" i="0" kern="1200" dirty="0">
                <a:solidFill>
                  <a:schemeClr val="tx1"/>
                </a:solidFill>
                <a:effectLst/>
                <a:latin typeface="+mn-lt"/>
                <a:ea typeface="ＭＳ Ｐゴシック" pitchFamily="-84" charset="-128"/>
                <a:cs typeface="ＭＳ Ｐゴシック" pitchFamily="-84" charset="-128"/>
              </a:rPr>
              <a:t>Respecte a lo que has dit de la proposta de treball de TFG, ha de fer-se una vegada tinguem la plaça o pot ser abans?</a:t>
            </a:r>
          </a:p>
          <a:p>
            <a:pPr defTabSz="454025"/>
            <a:r>
              <a:rPr lang="ca-ES" altLang="es-ES" dirty="0">
                <a:ea typeface="ＭＳ Ｐゴシック" panose="020B0600070205080204" pitchFamily="34" charset="-128"/>
              </a:rPr>
              <a:t>R: Ha de ser abans, perquè així sabeu si el professor/a us l’accepta. És cert que també podeu fer una proposta de treball al professor/a que us toqui, tanmateix no està obligada a acceptar-ho i us pot dir que no. En canvi vosaltres sí que esteu obligats a fer el treball dins la línia proposada pel professorat si no li sembla bé l’alternativa que oferiu. </a:t>
            </a:r>
          </a:p>
          <a:p>
            <a:pPr defTabSz="454025"/>
            <a:endParaRPr lang="ca-ES" altLang="es-ES" dirty="0">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4025" rtl="0" eaLnBrk="0" fontAlgn="base" latinLnBrk="0" hangingPunct="0">
              <a:lnSpc>
                <a:spcPct val="100000"/>
              </a:lnSpc>
              <a:spcBef>
                <a:spcPct val="30000"/>
              </a:spcBef>
              <a:spcAft>
                <a:spcPct val="0"/>
              </a:spcAft>
              <a:buClrTx/>
              <a:buSzTx/>
              <a:buFontTx/>
              <a:buNone/>
              <a:tabLst/>
              <a:defRPr/>
            </a:pPr>
            <a:r>
              <a:rPr lang="ca-ES" sz="1200" b="0" i="0" kern="1200" dirty="0">
                <a:solidFill>
                  <a:schemeClr val="tx1"/>
                </a:solidFill>
                <a:effectLst/>
                <a:latin typeface="+mn-lt"/>
                <a:ea typeface="ＭＳ Ｐゴシック" pitchFamily="-84" charset="-128"/>
                <a:cs typeface="ＭＳ Ｐゴシック" pitchFamily="-84" charset="-128"/>
              </a:rPr>
              <a:t>La sessió S1 del 21-9 consta al calendari acadèmic de la facultat: </a:t>
            </a:r>
            <a:r>
              <a:rPr lang="ca-ES" sz="1200" b="0" i="0" kern="1200" dirty="0">
                <a:solidFill>
                  <a:schemeClr val="tx1"/>
                </a:solidFill>
                <a:effectLst/>
                <a:latin typeface="+mn-lt"/>
                <a:ea typeface="ＭＳ Ｐゴシック" pitchFamily="-84" charset="-128"/>
                <a:cs typeface="ＭＳ Ｐゴシック" pitchFamily="-84" charset="-128"/>
                <a:hlinkClick r:id="rId3" tooltip="https://www.uab.cat/doc/doc_calendari_academic_grau_fp_2019"/>
              </a:rPr>
              <a:t>https://www.uab.cat/doc/DOC_Calendari_academic_grau_FP_2019</a:t>
            </a:r>
            <a:endParaRPr lang="ca-ES" sz="1200" b="0" i="0" kern="1200" dirty="0">
              <a:solidFill>
                <a:schemeClr val="tx1"/>
              </a:solidFill>
              <a:effectLst/>
              <a:latin typeface="+mn-lt"/>
              <a:ea typeface="ＭＳ Ｐゴシック" pitchFamily="-84" charset="-128"/>
              <a:cs typeface="ＭＳ Ｐゴシック" pitchFamily="-84" charset="-128"/>
            </a:endParaRPr>
          </a:p>
          <a:p>
            <a:pPr marL="0" marR="0" lvl="0" indent="0" algn="l" defTabSz="454025" rtl="0" eaLnBrk="0" fontAlgn="base" latinLnBrk="0" hangingPunct="0">
              <a:lnSpc>
                <a:spcPct val="100000"/>
              </a:lnSpc>
              <a:spcBef>
                <a:spcPct val="30000"/>
              </a:spcBef>
              <a:spcAft>
                <a:spcPct val="0"/>
              </a:spcAft>
              <a:buClrTx/>
              <a:buSzTx/>
              <a:buFontTx/>
              <a:buNone/>
              <a:tabLst/>
              <a:defRPr/>
            </a:pPr>
            <a:r>
              <a:rPr lang="ca-ES" sz="1200" b="0" i="0" kern="1200" dirty="0">
                <a:solidFill>
                  <a:schemeClr val="tx1"/>
                </a:solidFill>
                <a:effectLst/>
                <a:latin typeface="+mn-lt"/>
                <a:ea typeface="ＭＳ Ｐゴシック" pitchFamily="-84" charset="-128"/>
                <a:cs typeface="ＭＳ Ｐゴシック" pitchFamily="-84" charset="-128"/>
              </a:rPr>
              <a:t>L'hora i aula ja us la direm via </a:t>
            </a:r>
            <a:r>
              <a:rPr lang="ca-ES" sz="1200" b="0" i="0" kern="1200" dirty="0" err="1">
                <a:solidFill>
                  <a:schemeClr val="tx1"/>
                </a:solidFill>
                <a:effectLst/>
                <a:latin typeface="+mn-lt"/>
                <a:ea typeface="ＭＳ Ｐゴシック" pitchFamily="-84" charset="-128"/>
                <a:cs typeface="ＭＳ Ｐゴシック" pitchFamily="-84" charset="-128"/>
              </a:rPr>
              <a:t>moodle</a:t>
            </a:r>
            <a:endParaRPr lang="ca-ES" sz="1200" b="0" i="0" kern="1200" dirty="0">
              <a:solidFill>
                <a:schemeClr val="tx1"/>
              </a:solidFill>
              <a:effectLst/>
              <a:latin typeface="+mn-lt"/>
              <a:ea typeface="ＭＳ Ｐゴシック" pitchFamily="-84" charset="-128"/>
              <a:cs typeface="ＭＳ Ｐゴシック" pitchFamily="-84" charset="-128"/>
            </a:endParaRPr>
          </a:p>
          <a:p>
            <a:pPr defTabSz="454025"/>
            <a:endParaRPr lang="ca-ES" altLang="es-ES" dirty="0">
              <a:ea typeface="ＭＳ Ｐゴシック" panose="020B0600070205080204"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025"/>
            <a:r>
              <a:rPr lang="ca-ES" altLang="es-ES" dirty="0">
                <a:ea typeface="ＭＳ Ｐゴシック" panose="020B0600070205080204" pitchFamily="34" charset="-128"/>
              </a:rPr>
              <a:t>ATENCIÓ: el TFG és treball autònom (us heu de responsabilitzar del vostre propi treball). La supervisor/a només acompanya i ajuda si cal i avalua en part el seguiment del treball, en sessions programades i tutories individuals, però el TFG en cap cas és responsabilitat de la supervisor/a, sinó vostra.</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4025" rtl="0" eaLnBrk="1" fontAlgn="base" latinLnBrk="0" hangingPunct="1">
              <a:lnSpc>
                <a:spcPct val="100000"/>
              </a:lnSpc>
              <a:spcBef>
                <a:spcPct val="30000"/>
              </a:spcBef>
              <a:spcAft>
                <a:spcPct val="0"/>
              </a:spcAft>
              <a:buClrTx/>
              <a:buSzTx/>
              <a:buFontTx/>
              <a:buNone/>
              <a:tabLst/>
              <a:defRPr/>
            </a:pPr>
            <a:r>
              <a:rPr lang="it-IT" sz="1200" b="0" i="0" kern="1200" dirty="0">
                <a:solidFill>
                  <a:schemeClr val="tx1"/>
                </a:solidFill>
                <a:effectLst/>
                <a:latin typeface="+mn-lt"/>
                <a:ea typeface="ＭＳ Ｐゴシック" pitchFamily="-84" charset="-128"/>
                <a:cs typeface="ＭＳ Ｐゴシック" pitchFamily="-84" charset="-128"/>
              </a:rPr>
              <a:t>P: Només hi ha una data d'entrega de TFG (i.e. juny)?</a:t>
            </a:r>
          </a:p>
          <a:p>
            <a:pPr marL="0" marR="0" lvl="0" indent="0" algn="l" defTabSz="454025" rtl="0" eaLnBrk="1" fontAlgn="base" latinLnBrk="0" hangingPunct="1">
              <a:lnSpc>
                <a:spcPct val="100000"/>
              </a:lnSpc>
              <a:spcBef>
                <a:spcPct val="30000"/>
              </a:spcBef>
              <a:spcAft>
                <a:spcPct val="0"/>
              </a:spcAft>
              <a:buClrTx/>
              <a:buSzTx/>
              <a:buFontTx/>
              <a:buNone/>
              <a:tabLst/>
              <a:defRPr/>
            </a:pPr>
            <a:r>
              <a:rPr lang="it-IT" sz="1200" b="0" i="0" kern="1200" dirty="0">
                <a:solidFill>
                  <a:schemeClr val="tx1"/>
                </a:solidFill>
                <a:effectLst/>
                <a:latin typeface="+mn-lt"/>
                <a:ea typeface="ＭＳ Ｐゴシック" pitchFamily="-84" charset="-128"/>
                <a:cs typeface="ＭＳ Ｐゴシック" pitchFamily="-84" charset="-128"/>
              </a:rPr>
              <a:t>R: Sí, el TFG només té una convocatòria, i és al juny.</a:t>
            </a:r>
          </a:p>
          <a:p>
            <a:pPr defTabSz="454025" eaLnBrk="1" hangingPunct="1"/>
            <a:endParaRPr lang="ca-ES" altLang="es-ES" dirty="0">
              <a:ea typeface="ＭＳ Ｐゴシック" panose="020B0600070205080204" pitchFamily="34" charset="-128"/>
            </a:endParaRPr>
          </a:p>
          <a:p>
            <a:pPr defTabSz="454025"/>
            <a:endParaRPr lang="ca-ES" altLang="es-ES" dirty="0">
              <a:ea typeface="ＭＳ Ｐゴシック" panose="020B0600070205080204"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025" eaLnBrk="1" hangingPunct="1"/>
            <a:r>
              <a:rPr lang="es-ES_tradnl" altLang="es-ES" dirty="0">
                <a:ea typeface="ＭＳ Ｐゴシック" panose="020B0600070205080204" pitchFamily="34" charset="-128"/>
              </a:rPr>
              <a:t>P: la difusión també es fa en parella? </a:t>
            </a:r>
          </a:p>
          <a:p>
            <a:pPr defTabSz="454025" eaLnBrk="1" hangingPunct="1"/>
            <a:r>
              <a:rPr lang="es-ES_tradnl" altLang="es-ES" dirty="0">
                <a:ea typeface="ＭＳ Ｐゴシック" panose="020B0600070205080204" pitchFamily="34" charset="-128"/>
              </a:rPr>
              <a:t>R: No tota. Si </a:t>
            </a:r>
            <a:r>
              <a:rPr lang="es-ES_tradnl" altLang="es-ES" dirty="0" err="1">
                <a:ea typeface="ＭＳ Ｐゴシック" panose="020B0600070205080204" pitchFamily="34" charset="-128"/>
              </a:rPr>
              <a:t>heu</a:t>
            </a:r>
            <a:r>
              <a:rPr lang="es-ES_tradnl" altLang="es-ES" dirty="0">
                <a:ea typeface="ＭＳ Ｐゴシック" panose="020B0600070205080204" pitchFamily="34" charset="-128"/>
              </a:rPr>
              <a:t> </a:t>
            </a:r>
            <a:r>
              <a:rPr lang="es-ES_tradnl" altLang="es-ES" dirty="0" err="1">
                <a:ea typeface="ＭＳ Ｐゴシック" panose="020B0600070205080204" pitchFamily="34" charset="-128"/>
              </a:rPr>
              <a:t>fet</a:t>
            </a:r>
            <a:r>
              <a:rPr lang="es-ES_tradnl" altLang="es-ES" dirty="0">
                <a:ea typeface="ＭＳ Ｐゴシック" panose="020B0600070205080204" pitchFamily="34" charset="-128"/>
              </a:rPr>
              <a:t> el </a:t>
            </a:r>
            <a:r>
              <a:rPr lang="es-ES_tradnl" altLang="es-ES" dirty="0" err="1">
                <a:ea typeface="ＭＳ Ｐゴシック" panose="020B0600070205080204" pitchFamily="34" charset="-128"/>
              </a:rPr>
              <a:t>treball</a:t>
            </a:r>
            <a:r>
              <a:rPr lang="es-ES_tradnl" altLang="es-ES" dirty="0">
                <a:ea typeface="ＭＳ Ｐゴシック" panose="020B0600070205080204" pitchFamily="34" charset="-128"/>
              </a:rPr>
              <a:t> en parella, </a:t>
            </a:r>
            <a:r>
              <a:rPr lang="es-ES_tradnl" altLang="es-ES" dirty="0" err="1">
                <a:ea typeface="ＭＳ Ｐゴシック" panose="020B0600070205080204" pitchFamily="34" charset="-128"/>
              </a:rPr>
              <a:t>només</a:t>
            </a:r>
            <a:r>
              <a:rPr lang="es-ES_tradnl" altLang="es-ES" dirty="0">
                <a:ea typeface="ＭＳ Ｐゴシック" panose="020B0600070205080204" pitchFamily="34" charset="-128"/>
              </a:rPr>
              <a:t> la presentación </a:t>
            </a:r>
            <a:r>
              <a:rPr lang="es-ES_tradnl" altLang="es-ES" dirty="0" err="1">
                <a:ea typeface="ＭＳ Ｐゴシック" panose="020B0600070205080204" pitchFamily="34" charset="-128"/>
              </a:rPr>
              <a:t>és</a:t>
            </a:r>
            <a:r>
              <a:rPr lang="es-ES_tradnl" altLang="es-ES" dirty="0">
                <a:ea typeface="ＭＳ Ｐゴシック" panose="020B0600070205080204" pitchFamily="34" charset="-128"/>
              </a:rPr>
              <a:t> també en parella. </a:t>
            </a:r>
            <a:r>
              <a:rPr lang="es-ES_tradnl" altLang="es-ES" dirty="0" err="1">
                <a:ea typeface="ＭＳ Ｐゴシック" panose="020B0600070205080204" pitchFamily="34" charset="-128"/>
              </a:rPr>
              <a:t>Però</a:t>
            </a:r>
            <a:r>
              <a:rPr lang="es-ES_tradnl" altLang="es-ES" dirty="0">
                <a:ea typeface="ＭＳ Ｐゴシック" panose="020B0600070205080204" pitchFamily="34" charset="-128"/>
              </a:rPr>
              <a:t> el </a:t>
            </a:r>
            <a:r>
              <a:rPr lang="es-ES_tradnl" altLang="es-ES" dirty="0" err="1">
                <a:ea typeface="ＭＳ Ｐゴシック" panose="020B0600070205080204" pitchFamily="34" charset="-128"/>
              </a:rPr>
              <a:t>resum</a:t>
            </a:r>
            <a:r>
              <a:rPr lang="es-ES_tradnl" altLang="es-ES" dirty="0">
                <a:ea typeface="ＭＳ Ｐゴシック" panose="020B0600070205080204" pitchFamily="34" charset="-128"/>
              </a:rPr>
              <a:t> i la nota de </a:t>
            </a:r>
            <a:r>
              <a:rPr lang="es-ES_tradnl" altLang="es-ES" dirty="0" err="1">
                <a:ea typeface="ＭＳ Ｐゴシック" panose="020B0600070205080204" pitchFamily="34" charset="-128"/>
              </a:rPr>
              <a:t>premsa</a:t>
            </a:r>
            <a:r>
              <a:rPr lang="es-ES_tradnl" altLang="es-ES" dirty="0">
                <a:ea typeface="ＭＳ Ｐゴシック" panose="020B0600070205080204" pitchFamily="34" charset="-128"/>
              </a:rPr>
              <a:t> </a:t>
            </a:r>
            <a:r>
              <a:rPr lang="es-ES_tradnl" altLang="es-ES" dirty="0" err="1">
                <a:ea typeface="ＭＳ Ｐゴシック" panose="020B0600070205080204" pitchFamily="34" charset="-128"/>
              </a:rPr>
              <a:t>són</a:t>
            </a:r>
            <a:r>
              <a:rPr lang="es-ES_tradnl" altLang="es-ES" dirty="0">
                <a:ea typeface="ＭＳ Ｐゴシック" panose="020B0600070205080204" pitchFamily="34" charset="-128"/>
              </a:rPr>
              <a:t> </a:t>
            </a:r>
            <a:r>
              <a:rPr lang="es-ES_tradnl" altLang="es-ES" dirty="0" err="1">
                <a:ea typeface="ＭＳ Ｐゴシック" panose="020B0600070205080204" pitchFamily="34" charset="-128"/>
              </a:rPr>
              <a:t>individuals</a:t>
            </a:r>
            <a:r>
              <a:rPr lang="es-ES_tradnl" altLang="es-ES" dirty="0">
                <a:ea typeface="ＭＳ Ｐゴシック" panose="020B0600070205080204" pitchFamily="34" charset="-128"/>
              </a:rPr>
              <a:t>. Tot </a:t>
            </a:r>
            <a:r>
              <a:rPr lang="es-ES_tradnl" altLang="es-ES" dirty="0" err="1">
                <a:ea typeface="ＭＳ Ｐゴシック" panose="020B0600070205080204" pitchFamily="34" charset="-128"/>
              </a:rPr>
              <a:t>això</a:t>
            </a:r>
            <a:r>
              <a:rPr lang="es-ES_tradnl" altLang="es-ES" dirty="0">
                <a:ea typeface="ＭＳ Ｐゴシック" panose="020B0600070205080204" pitchFamily="34" charset="-128"/>
              </a:rPr>
              <a:t> e </a:t>
            </a:r>
            <a:r>
              <a:rPr lang="es-ES_tradnl" altLang="es-ES" dirty="0" err="1">
                <a:ea typeface="ＭＳ Ｐゴシック" panose="020B0600070205080204" pitchFamily="34" charset="-128"/>
              </a:rPr>
              <a:t>sdetallarà</a:t>
            </a:r>
            <a:r>
              <a:rPr lang="es-ES_tradnl" altLang="es-ES" dirty="0">
                <a:ea typeface="ＭＳ Ｐゴシック" panose="020B0600070205080204" pitchFamily="34" charset="-128"/>
              </a:rPr>
              <a:t> a la </a:t>
            </a:r>
            <a:r>
              <a:rPr lang="es-ES_tradnl" altLang="es-ES" dirty="0" err="1">
                <a:ea typeface="ＭＳ Ｐゴシック" panose="020B0600070205080204" pitchFamily="34" charset="-128"/>
              </a:rPr>
              <a:t>sessió</a:t>
            </a:r>
            <a:r>
              <a:rPr lang="es-ES_tradnl" altLang="es-ES" dirty="0">
                <a:ea typeface="ＭＳ Ｐゴシック" panose="020B0600070205080204" pitchFamily="34" charset="-128"/>
              </a:rPr>
              <a:t> S1 del </a:t>
            </a:r>
            <a:r>
              <a:rPr lang="es-ES_tradnl" altLang="es-ES" dirty="0" err="1">
                <a:ea typeface="ＭＳ Ｐゴシック" panose="020B0600070205080204" pitchFamily="34" charset="-128"/>
              </a:rPr>
              <a:t>setembre</a:t>
            </a:r>
            <a:r>
              <a:rPr lang="es-ES_tradnl" altLang="es-ES" dirty="0">
                <a:ea typeface="ＭＳ Ｐゴシック" panose="020B0600070205080204" pitchFamily="34" charset="-128"/>
              </a:rPr>
              <a:t> i </a:t>
            </a:r>
            <a:r>
              <a:rPr lang="es-ES_tradnl" altLang="es-ES" dirty="0" err="1">
                <a:ea typeface="ＭＳ Ｐゴシック" panose="020B0600070205080204" pitchFamily="34" charset="-128"/>
              </a:rPr>
              <a:t>surt</a:t>
            </a:r>
            <a:r>
              <a:rPr lang="es-ES_tradnl" altLang="es-ES" dirty="0">
                <a:ea typeface="ＭＳ Ｐゴシック" panose="020B0600070205080204" pitchFamily="34" charset="-128"/>
              </a:rPr>
              <a:t> </a:t>
            </a:r>
            <a:r>
              <a:rPr lang="es-ES_tradnl" altLang="es-ES" dirty="0" err="1">
                <a:ea typeface="ＭＳ Ｐゴシック" panose="020B0600070205080204" pitchFamily="34" charset="-128"/>
              </a:rPr>
              <a:t>explicat</a:t>
            </a:r>
            <a:r>
              <a:rPr lang="es-ES_tradnl" altLang="es-ES" dirty="0">
                <a:ea typeface="ＭＳ Ｐゴシック" panose="020B0600070205080204" pitchFamily="34" charset="-128"/>
              </a:rPr>
              <a:t> al manual.</a:t>
            </a:r>
          </a:p>
          <a:p>
            <a:pPr defTabSz="454025" eaLnBrk="1" hangingPunct="1"/>
            <a:endParaRPr lang="ca-ES" altLang="es-ES" dirty="0">
              <a:ea typeface="ＭＳ Ｐゴシック" panose="020B0600070205080204" pitchFamily="34" charset="-128"/>
            </a:endParaRPr>
          </a:p>
          <a:p>
            <a:pPr marL="0" marR="0" lvl="0" indent="0" algn="l" defTabSz="454025" rtl="0" eaLnBrk="0" fontAlgn="base" latinLnBrk="0" hangingPunct="0">
              <a:lnSpc>
                <a:spcPct val="100000"/>
              </a:lnSpc>
              <a:spcBef>
                <a:spcPct val="30000"/>
              </a:spcBef>
              <a:spcAft>
                <a:spcPct val="0"/>
              </a:spcAft>
              <a:buClrTx/>
              <a:buSzTx/>
              <a:buFontTx/>
              <a:buNone/>
              <a:tabLst/>
              <a:defRPr/>
            </a:pPr>
            <a:r>
              <a:rPr lang="ca-ES" sz="1200" b="0" i="0" kern="1200" dirty="0">
                <a:solidFill>
                  <a:schemeClr val="tx1"/>
                </a:solidFill>
                <a:effectLst/>
                <a:latin typeface="+mn-lt"/>
                <a:ea typeface="ＭＳ Ｐゴシック" pitchFamily="-84" charset="-128"/>
                <a:cs typeface="ＭＳ Ｐゴシック" pitchFamily="-84" charset="-128"/>
              </a:rPr>
              <a:t>P: Si es fa un </a:t>
            </a:r>
            <a:r>
              <a:rPr lang="ca-ES" sz="1200" b="0" i="0" kern="1200" dirty="0" err="1">
                <a:solidFill>
                  <a:schemeClr val="tx1"/>
                </a:solidFill>
                <a:effectLst/>
                <a:latin typeface="+mn-lt"/>
                <a:ea typeface="ＭＳ Ｐゴシック" pitchFamily="-84" charset="-128"/>
                <a:cs typeface="ＭＳ Ｐゴシック" pitchFamily="-84" charset="-128"/>
              </a:rPr>
              <a:t>póster</a:t>
            </a:r>
            <a:r>
              <a:rPr lang="ca-ES" sz="1200" b="0" i="0" kern="1200" dirty="0">
                <a:solidFill>
                  <a:schemeClr val="tx1"/>
                </a:solidFill>
                <a:effectLst/>
                <a:latin typeface="+mn-lt"/>
                <a:ea typeface="ＭＳ Ｐゴシック" pitchFamily="-84" charset="-128"/>
                <a:cs typeface="ＭＳ Ｐゴシック" pitchFamily="-84" charset="-128"/>
              </a:rPr>
              <a:t>, llavors no es fa presentació oral del </a:t>
            </a:r>
            <a:r>
              <a:rPr lang="ca-ES" sz="1200" b="0" i="0" kern="1200" dirty="0" err="1">
                <a:solidFill>
                  <a:schemeClr val="tx1"/>
                </a:solidFill>
                <a:effectLst/>
                <a:latin typeface="+mn-lt"/>
                <a:ea typeface="ＭＳ Ｐゴシック" pitchFamily="-84" charset="-128"/>
                <a:cs typeface="ＭＳ Ｐゴシック" pitchFamily="-84" charset="-128"/>
              </a:rPr>
              <a:t>tfg</a:t>
            </a:r>
            <a:r>
              <a:rPr lang="ca-ES" sz="1200" b="0" i="0" kern="1200" dirty="0">
                <a:solidFill>
                  <a:schemeClr val="tx1"/>
                </a:solidFill>
                <a:effectLst/>
                <a:latin typeface="+mn-lt"/>
                <a:ea typeface="ＭＳ Ｐゴシック" pitchFamily="-84" charset="-128"/>
                <a:cs typeface="ＭＳ Ｐゴシック" pitchFamily="-84" charset="-128"/>
              </a:rPr>
              <a:t>?</a:t>
            </a:r>
          </a:p>
          <a:p>
            <a:pPr marL="0" marR="0" lvl="0" indent="0" algn="l" defTabSz="454025" rtl="0" eaLnBrk="0" fontAlgn="base" latinLnBrk="0" hangingPunct="0">
              <a:lnSpc>
                <a:spcPct val="100000"/>
              </a:lnSpc>
              <a:spcBef>
                <a:spcPct val="30000"/>
              </a:spcBef>
              <a:spcAft>
                <a:spcPct val="0"/>
              </a:spcAft>
              <a:buClrTx/>
              <a:buSzTx/>
              <a:buFontTx/>
              <a:buNone/>
              <a:tabLst/>
              <a:defRPr/>
            </a:pPr>
            <a:r>
              <a:rPr lang="ca-ES" sz="1200" b="0" i="0" kern="1200" dirty="0">
                <a:solidFill>
                  <a:schemeClr val="tx1"/>
                </a:solidFill>
                <a:effectLst/>
                <a:latin typeface="+mn-lt"/>
                <a:ea typeface="ＭＳ Ｐゴシック" pitchFamily="-84" charset="-128"/>
                <a:cs typeface="ＭＳ Ｐゴシック" pitchFamily="-84" charset="-128"/>
              </a:rPr>
              <a:t>R: sí, sempre hi ha presentació oral, el que passa és que si només és oral i amb diapositives teniu 15 minuts i en canvi si es fa un pòster teniu només 5 minuts.</a:t>
            </a:r>
          </a:p>
          <a:p>
            <a:pPr marL="0" marR="0" lvl="0" indent="0" algn="l" defTabSz="454025" rtl="0" eaLnBrk="0" fontAlgn="base" latinLnBrk="0" hangingPunct="0">
              <a:lnSpc>
                <a:spcPct val="100000"/>
              </a:lnSpc>
              <a:spcBef>
                <a:spcPct val="30000"/>
              </a:spcBef>
              <a:spcAft>
                <a:spcPct val="0"/>
              </a:spcAft>
              <a:buClrTx/>
              <a:buSzTx/>
              <a:buFontTx/>
              <a:buNone/>
              <a:tabLst/>
              <a:defRPr/>
            </a:pPr>
            <a:endParaRPr lang="ca-ES" sz="1200" b="0" i="0" kern="1200" dirty="0">
              <a:solidFill>
                <a:schemeClr val="tx1"/>
              </a:solidFill>
              <a:effectLst/>
              <a:latin typeface="+mn-lt"/>
              <a:ea typeface="ＭＳ Ｐゴシック" pitchFamily="-84" charset="-128"/>
              <a:cs typeface="ＭＳ Ｐゴシック" pitchFamily="-84" charset="-128"/>
            </a:endParaRPr>
          </a:p>
          <a:p>
            <a:pPr marL="0" marR="0" lvl="0" indent="0" algn="l" defTabSz="454025" rtl="0" eaLnBrk="0" fontAlgn="base" latinLnBrk="0" hangingPunct="0">
              <a:lnSpc>
                <a:spcPct val="100000"/>
              </a:lnSpc>
              <a:spcBef>
                <a:spcPct val="30000"/>
              </a:spcBef>
              <a:spcAft>
                <a:spcPct val="0"/>
              </a:spcAft>
              <a:buClrTx/>
              <a:buSzTx/>
              <a:buFontTx/>
              <a:buNone/>
              <a:tabLst/>
              <a:defRPr/>
            </a:pPr>
            <a:r>
              <a:rPr lang="ca-ES" sz="1200" b="0" i="0" kern="1200" dirty="0">
                <a:solidFill>
                  <a:schemeClr val="tx1"/>
                </a:solidFill>
                <a:effectLst/>
                <a:latin typeface="+mn-lt"/>
                <a:ea typeface="ＭＳ Ｐゴシック" pitchFamily="-84" charset="-128"/>
                <a:cs typeface="ＭＳ Ｐゴシック" pitchFamily="-84" charset="-128"/>
              </a:rPr>
              <a:t>P: només hi ha una persona per avaluar la presentació que farem?</a:t>
            </a:r>
          </a:p>
          <a:p>
            <a:pPr marL="0" marR="0" lvl="0" indent="0" algn="l" defTabSz="454025" rtl="0" eaLnBrk="0" fontAlgn="base" latinLnBrk="0" hangingPunct="0">
              <a:lnSpc>
                <a:spcPct val="100000"/>
              </a:lnSpc>
              <a:spcBef>
                <a:spcPct val="30000"/>
              </a:spcBef>
              <a:spcAft>
                <a:spcPct val="0"/>
              </a:spcAft>
              <a:buClrTx/>
              <a:buSzTx/>
              <a:buFontTx/>
              <a:buNone/>
              <a:tabLst/>
              <a:defRPr/>
            </a:pPr>
            <a:r>
              <a:rPr lang="ca-ES" sz="1200" b="0" i="0" kern="1200" dirty="0">
                <a:solidFill>
                  <a:schemeClr val="tx1"/>
                </a:solidFill>
                <a:effectLst/>
                <a:latin typeface="+mn-lt"/>
                <a:ea typeface="ＭＳ Ｐゴシック" pitchFamily="-84" charset="-128"/>
                <a:cs typeface="ＭＳ Ｐゴシック" pitchFamily="-84" charset="-128"/>
              </a:rPr>
              <a:t>R: </a:t>
            </a:r>
            <a:r>
              <a:rPr lang="es-ES" sz="1200" b="0" i="0" kern="1200" dirty="0">
                <a:solidFill>
                  <a:schemeClr val="tx1"/>
                </a:solidFill>
                <a:effectLst/>
                <a:latin typeface="+mn-lt"/>
                <a:ea typeface="ＭＳ Ｐゴシック" pitchFamily="-84" charset="-128"/>
                <a:cs typeface="ＭＳ Ｐゴシック" pitchFamily="-84" charset="-128"/>
              </a:rPr>
              <a:t>sí, </a:t>
            </a:r>
            <a:r>
              <a:rPr lang="es-ES" sz="1200" b="0" i="0" kern="1200" dirty="0" err="1">
                <a:solidFill>
                  <a:schemeClr val="tx1"/>
                </a:solidFill>
                <a:effectLst/>
                <a:latin typeface="+mn-lt"/>
                <a:ea typeface="ＭＳ Ｐゴシック" pitchFamily="-84" charset="-128"/>
                <a:cs typeface="ＭＳ Ｐゴシック" pitchFamily="-84" charset="-128"/>
              </a:rPr>
              <a:t>només</a:t>
            </a:r>
            <a:r>
              <a:rPr lang="es-ES" sz="1200" b="0" i="0" kern="1200" dirty="0">
                <a:solidFill>
                  <a:schemeClr val="tx1"/>
                </a:solidFill>
                <a:effectLst/>
                <a:latin typeface="+mn-lt"/>
                <a:ea typeface="ＭＳ Ｐゴシック" pitchFamily="-84" charset="-128"/>
                <a:cs typeface="ＭＳ Ｐゴシック" pitchFamily="-84" charset="-128"/>
              </a:rPr>
              <a:t> 1 </a:t>
            </a:r>
            <a:r>
              <a:rPr lang="es-ES" sz="1200" b="0" i="0" kern="1200" dirty="0" err="1">
                <a:solidFill>
                  <a:schemeClr val="tx1"/>
                </a:solidFill>
                <a:effectLst/>
                <a:latin typeface="+mn-lt"/>
                <a:ea typeface="ＭＳ Ｐゴシック" pitchFamily="-84" charset="-128"/>
                <a:cs typeface="ＭＳ Ｐゴシック" pitchFamily="-84" charset="-128"/>
              </a:rPr>
              <a:t>avaluador</a:t>
            </a:r>
            <a:r>
              <a:rPr lang="es-ES" sz="1200" b="0" i="0" kern="1200" dirty="0">
                <a:solidFill>
                  <a:schemeClr val="tx1"/>
                </a:solidFill>
                <a:effectLst/>
                <a:latin typeface="+mn-lt"/>
                <a:ea typeface="ＭＳ Ｐゴシック" pitchFamily="-84" charset="-128"/>
                <a:cs typeface="ＭＳ Ｐゴシック" pitchFamily="-84" charset="-128"/>
              </a:rPr>
              <a:t>/a, no es fan </a:t>
            </a:r>
            <a:r>
              <a:rPr lang="es-ES" sz="1200" b="0" i="0" kern="1200" dirty="0" err="1">
                <a:solidFill>
                  <a:schemeClr val="tx1"/>
                </a:solidFill>
                <a:effectLst/>
                <a:latin typeface="+mn-lt"/>
                <a:ea typeface="ＭＳ Ｐゴシック" pitchFamily="-84" charset="-128"/>
                <a:cs typeface="ＭＳ Ｐゴシック" pitchFamily="-84" charset="-128"/>
              </a:rPr>
              <a:t>tribunals</a:t>
            </a:r>
            <a:r>
              <a:rPr lang="es-ES" sz="1200" b="0" i="0" kern="1200" dirty="0">
                <a:solidFill>
                  <a:schemeClr val="tx1"/>
                </a:solidFill>
                <a:effectLst/>
                <a:latin typeface="+mn-lt"/>
                <a:ea typeface="ＭＳ Ｐゴシック" pitchFamily="-84" charset="-128"/>
                <a:cs typeface="ＭＳ Ｐゴシック" pitchFamily="-84" charset="-128"/>
              </a:rPr>
              <a:t> </a:t>
            </a:r>
            <a:r>
              <a:rPr lang="es-ES" sz="1200" b="0" i="0" kern="1200" dirty="0" err="1">
                <a:solidFill>
                  <a:schemeClr val="tx1"/>
                </a:solidFill>
                <a:effectLst/>
                <a:latin typeface="+mn-lt"/>
                <a:ea typeface="ＭＳ Ｐゴシック" pitchFamily="-84" charset="-128"/>
                <a:cs typeface="ＭＳ Ｐゴシック" pitchFamily="-84" charset="-128"/>
              </a:rPr>
              <a:t>amb</a:t>
            </a:r>
            <a:r>
              <a:rPr lang="es-ES" sz="1200" b="0" i="0" kern="1200" dirty="0">
                <a:solidFill>
                  <a:schemeClr val="tx1"/>
                </a:solidFill>
                <a:effectLst/>
                <a:latin typeface="+mn-lt"/>
                <a:ea typeface="ＭＳ Ｐゴシック" pitchFamily="-84" charset="-128"/>
                <a:cs typeface="ＭＳ Ｐゴシック" pitchFamily="-84" charset="-128"/>
              </a:rPr>
              <a:t> </a:t>
            </a:r>
            <a:r>
              <a:rPr lang="es-ES" sz="1200" b="0" i="0" kern="1200" dirty="0" err="1">
                <a:solidFill>
                  <a:schemeClr val="tx1"/>
                </a:solidFill>
                <a:effectLst/>
                <a:latin typeface="+mn-lt"/>
                <a:ea typeface="ＭＳ Ｐゴシック" pitchFamily="-84" charset="-128"/>
                <a:cs typeface="ＭＳ Ｐゴシック" pitchFamily="-84" charset="-128"/>
              </a:rPr>
              <a:t>més</a:t>
            </a:r>
            <a:r>
              <a:rPr lang="es-ES" sz="1200" b="0" i="0" kern="1200" dirty="0">
                <a:solidFill>
                  <a:schemeClr val="tx1"/>
                </a:solidFill>
                <a:effectLst/>
                <a:latin typeface="+mn-lt"/>
                <a:ea typeface="ＭＳ Ｐゴシック" pitchFamily="-84" charset="-128"/>
                <a:cs typeface="ＭＳ Ｐゴシック" pitchFamily="-84" charset="-128"/>
              </a:rPr>
              <a:t> d'1 membre.</a:t>
            </a:r>
          </a:p>
          <a:p>
            <a:pPr marL="0" marR="0" lvl="0" indent="0" algn="l" defTabSz="454025" rtl="0" eaLnBrk="0" fontAlgn="base" latinLnBrk="0" hangingPunct="0">
              <a:lnSpc>
                <a:spcPct val="100000"/>
              </a:lnSpc>
              <a:spcBef>
                <a:spcPct val="30000"/>
              </a:spcBef>
              <a:spcAft>
                <a:spcPct val="0"/>
              </a:spcAft>
              <a:buClrTx/>
              <a:buSzTx/>
              <a:buFontTx/>
              <a:buNone/>
              <a:tabLst/>
              <a:defRPr/>
            </a:pPr>
            <a:endParaRPr lang="es-ES" sz="1200" b="0" i="0" kern="1200" dirty="0">
              <a:solidFill>
                <a:schemeClr val="tx1"/>
              </a:solidFill>
              <a:effectLst/>
              <a:latin typeface="+mn-lt"/>
              <a:ea typeface="ＭＳ Ｐゴシック" pitchFamily="-84" charset="-128"/>
              <a:cs typeface="ＭＳ Ｐゴシック" pitchFamily="-84" charset="-128"/>
            </a:endParaRPr>
          </a:p>
          <a:p>
            <a:pPr marL="0" marR="0" lvl="0" indent="0" algn="l" defTabSz="454025" rtl="0" eaLnBrk="0" fontAlgn="base" latinLnBrk="0" hangingPunct="0">
              <a:lnSpc>
                <a:spcPct val="100000"/>
              </a:lnSpc>
              <a:spcBef>
                <a:spcPct val="30000"/>
              </a:spcBef>
              <a:spcAft>
                <a:spcPct val="0"/>
              </a:spcAft>
              <a:buClrTx/>
              <a:buSzTx/>
              <a:buFontTx/>
              <a:buNone/>
              <a:tabLst/>
              <a:defRPr/>
            </a:pPr>
            <a:r>
              <a:rPr lang="es-ES" sz="1200" b="0" i="0" kern="1200" dirty="0">
                <a:solidFill>
                  <a:schemeClr val="tx1"/>
                </a:solidFill>
                <a:effectLst/>
                <a:latin typeface="+mn-lt"/>
                <a:ea typeface="ＭＳ Ｐゴシック" pitchFamily="-84" charset="-128"/>
                <a:cs typeface="ＭＳ Ｐゴシック" pitchFamily="-84" charset="-128"/>
              </a:rPr>
              <a:t>P:  A la presentación oral del TFG, entonces no </a:t>
            </a:r>
            <a:r>
              <a:rPr lang="es-ES" sz="1200" b="0" i="0" kern="1200" dirty="0" err="1">
                <a:solidFill>
                  <a:schemeClr val="tx1"/>
                </a:solidFill>
                <a:effectLst/>
                <a:latin typeface="+mn-lt"/>
                <a:ea typeface="ＭＳ Ｐゴシック" pitchFamily="-84" charset="-128"/>
                <a:cs typeface="ＭＳ Ｐゴシック" pitchFamily="-84" charset="-128"/>
              </a:rPr>
              <a:t>podran</a:t>
            </a:r>
            <a:r>
              <a:rPr lang="es-ES" sz="1200" b="0" i="0" kern="1200" dirty="0">
                <a:solidFill>
                  <a:schemeClr val="tx1"/>
                </a:solidFill>
                <a:effectLst/>
                <a:latin typeface="+mn-lt"/>
                <a:ea typeface="ＭＳ Ｐゴシック" pitchFamily="-84" charset="-128"/>
                <a:cs typeface="ＭＳ Ｐゴシック" pitchFamily="-84" charset="-128"/>
              </a:rPr>
              <a:t> ir familiares o amistades?</a:t>
            </a:r>
          </a:p>
          <a:p>
            <a:pPr marL="0" marR="0" lvl="0" indent="0" algn="l" defTabSz="454025" rtl="0" eaLnBrk="0" fontAlgn="base" latinLnBrk="0" hangingPunct="0">
              <a:lnSpc>
                <a:spcPct val="100000"/>
              </a:lnSpc>
              <a:spcBef>
                <a:spcPct val="30000"/>
              </a:spcBef>
              <a:spcAft>
                <a:spcPct val="0"/>
              </a:spcAft>
              <a:buClrTx/>
              <a:buSzTx/>
              <a:buFontTx/>
              <a:buNone/>
              <a:tabLst/>
              <a:defRPr/>
            </a:pPr>
            <a:r>
              <a:rPr lang="ca-ES" sz="1200" b="0" i="0" kern="1200" dirty="0">
                <a:solidFill>
                  <a:schemeClr val="tx1"/>
                </a:solidFill>
                <a:effectLst/>
                <a:latin typeface="+mn-lt"/>
                <a:ea typeface="ＭＳ Ｐゴシック" pitchFamily="-84" charset="-128"/>
                <a:cs typeface="ＭＳ Ｐゴシック" pitchFamily="-84" charset="-128"/>
              </a:rPr>
              <a:t>R: Sí, el congrés de TFG és públic i obert a tothom.</a:t>
            </a:r>
          </a:p>
          <a:p>
            <a:pPr defTabSz="454025"/>
            <a:endParaRPr lang="ca-ES" altLang="es-ES" dirty="0">
              <a:ea typeface="ＭＳ Ｐゴシック" panose="020B0600070205080204"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025"/>
            <a:endParaRPr lang="ca-ES" altLang="es-ES" dirty="0">
              <a:ea typeface="ＭＳ Ｐゴシック" panose="020B0600070205080204"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025"/>
            <a:r>
              <a:rPr lang="ca-ES" altLang="es-ES" dirty="0">
                <a:ea typeface="ＭＳ Ｐゴシック" panose="020B0600070205080204" pitchFamily="34" charset="-128"/>
              </a:rPr>
              <a:t>Manual comú a tothom: alumnat, professorat supervisor, </a:t>
            </a:r>
            <a:r>
              <a:rPr lang="ca-ES" altLang="es-ES">
                <a:ea typeface="ＭＳ Ｐゴシック" panose="020B0600070205080204" pitchFamily="34" charset="-128"/>
              </a:rPr>
              <a:t>professorat coordinador.</a:t>
            </a:r>
            <a:endParaRPr lang="ca-ES" altLang="es-ES" dirty="0">
              <a:ea typeface="ＭＳ Ｐゴシック" panose="020B0600070205080204"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5"/>
          </p:nvPr>
        </p:nvSpPr>
        <p:spPr/>
        <p:txBody>
          <a:bodyPr/>
          <a:lstStyle/>
          <a:p>
            <a:fld id="{88B20FB3-E8AD-41DC-9003-8E979EE09144}" type="slidenum">
              <a:rPr lang="en-US" altLang="ca-ES" smtClean="0"/>
              <a:pPr/>
              <a:t>62</a:t>
            </a:fld>
            <a:endParaRPr lang="en-US" altLang="ca-ES"/>
          </a:p>
        </p:txBody>
      </p:sp>
    </p:spTree>
    <p:extLst>
      <p:ext uri="{BB962C8B-B14F-4D97-AF65-F5344CB8AC3E}">
        <p14:creationId xmlns:p14="http://schemas.microsoft.com/office/powerpoint/2010/main" val="363596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Marcador de imagen de diapositiva 1">
            <a:extLst>
              <a:ext uri="{FF2B5EF4-FFF2-40B4-BE49-F238E27FC236}">
                <a16:creationId xmlns:a16="http://schemas.microsoft.com/office/drawing/2014/main" id="{87EF6F7B-BB64-4EAF-9FCA-E77A1CA739A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Marcador de notas 2">
            <a:extLst>
              <a:ext uri="{FF2B5EF4-FFF2-40B4-BE49-F238E27FC236}">
                <a16:creationId xmlns:a16="http://schemas.microsoft.com/office/drawing/2014/main" id="{7B99D67D-8AE9-45CA-BBBB-F9A29C0512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altLang="es-ES" dirty="0">
                <a:ea typeface="ＭＳ Ｐゴシック" panose="020B0600070205080204" pitchFamily="34" charset="-128"/>
              </a:rPr>
              <a:t>No és requisit cursar menció/</a:t>
            </a:r>
            <a:r>
              <a:rPr lang="ca-ES" altLang="es-ES" dirty="0" err="1">
                <a:ea typeface="ＭＳ Ｐゴシック" panose="020B0600070205080204" pitchFamily="34" charset="-128"/>
              </a:rPr>
              <a:t>ns</a:t>
            </a:r>
            <a:r>
              <a:rPr lang="ca-ES" altLang="es-ES" dirty="0">
                <a:ea typeface="ＭＳ Ｐゴシック" panose="020B0600070205080204" pitchFamily="34" charset="-128"/>
              </a:rPr>
              <a:t>, es pot seguir un perfil lliure, amb optatives variades, o amb vàries d’un àmbit sense arribar als 30 ECTS preceptius, a les què es pot posar en valor en el currículum escrit.</a:t>
            </a:r>
          </a:p>
          <a:p>
            <a:r>
              <a:rPr lang="ca-ES" altLang="es-ES" dirty="0">
                <a:ea typeface="ＭＳ Ｐゴシック" panose="020B0600070205080204" pitchFamily="34" charset="-128"/>
              </a:rPr>
              <a:t>L’únic requisit per graduar-se és fer 9 optatives del pla d’estudis (o excepcionalment 10; o alguna menys, com us explicaran al següent bloc amb opcions alternatives al pla d’estudis per cursar part de </a:t>
            </a:r>
            <a:r>
              <a:rPr lang="ca-ES" altLang="es-ES" dirty="0" err="1">
                <a:ea typeface="ＭＳ Ｐゴシック" panose="020B0600070205080204" pitchFamily="34" charset="-128"/>
              </a:rPr>
              <a:t>l’optativitat</a:t>
            </a:r>
            <a:r>
              <a:rPr lang="ca-ES" altLang="es-ES" dirty="0">
                <a:ea typeface="ＭＳ Ｐゴシック" panose="020B0600070205080204" pitchFamily="34" charset="-128"/>
              </a:rPr>
              <a:t>). Per a obtenir el títol de grau, cal superar almenys 240 ECTS, dels quals almenys 54 ECTS han de venir d’optativitat.</a:t>
            </a:r>
          </a:p>
          <a:p>
            <a:r>
              <a:rPr lang="ca-ES" altLang="es-ES" dirty="0">
                <a:ea typeface="ＭＳ Ｐゴシック" panose="020B0600070205080204" pitchFamily="34" charset="-128"/>
              </a:rPr>
              <a:t>Si es volen fer dues mencions, la UAB preveu que es puguin cursar en total fins a 246 ECTS (fins a 6 més dels requerits per a graduar-se), si a les dues mencions no hi ha o no s’ha triat cap assignatura comuna.</a:t>
            </a:r>
          </a:p>
        </p:txBody>
      </p:sp>
      <p:sp>
        <p:nvSpPr>
          <p:cNvPr id="12292" name="Marcador de número de diapositiva 3">
            <a:extLst>
              <a:ext uri="{FF2B5EF4-FFF2-40B4-BE49-F238E27FC236}">
                <a16:creationId xmlns:a16="http://schemas.microsoft.com/office/drawing/2014/main" id="{5DA6A2E9-DD8A-414F-8B7D-CA2B5DCDC6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41F118E-A234-4A93-8A04-8C191E4290E6}" type="slidenum">
              <a:rPr lang="en-US" altLang="ca-ES" smtClean="0">
                <a:latin typeface="Calibri" panose="020F0502020204030204" pitchFamily="34" charset="0"/>
              </a:rPr>
              <a:pPr/>
              <a:t>6</a:t>
            </a:fld>
            <a:endParaRPr lang="en-US" altLang="ca-E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a:extLst>
              <a:ext uri="{FF2B5EF4-FFF2-40B4-BE49-F238E27FC236}">
                <a16:creationId xmlns:a16="http://schemas.microsoft.com/office/drawing/2014/main" id="{53A23D31-70EB-47DD-9EDD-61A1F243E4D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Marcador de notas 2">
            <a:extLst>
              <a:ext uri="{FF2B5EF4-FFF2-40B4-BE49-F238E27FC236}">
                <a16:creationId xmlns:a16="http://schemas.microsoft.com/office/drawing/2014/main" id="{498CB534-B039-438B-9A07-632B832E005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altLang="es-ES" dirty="0" err="1">
                <a:ea typeface="ＭＳ Ｐゴシック" panose="020B0600070205080204" pitchFamily="34" charset="-128"/>
              </a:rPr>
              <a:t>Intra</a:t>
            </a:r>
            <a:r>
              <a:rPr lang="ca-ES" altLang="es-ES" dirty="0">
                <a:ea typeface="ＭＳ Ｐゴシック" panose="020B0600070205080204" pitchFamily="34" charset="-128"/>
              </a:rPr>
              <a:t>-menció no hi ha solapaments d’horaris, després veurem que moltes assignatures es capiculen les setmanes de pràctiques quinzenals</a:t>
            </a:r>
          </a:p>
          <a:p>
            <a:r>
              <a:rPr lang="ca-ES" altLang="es-ES" dirty="0">
                <a:ea typeface="ＭＳ Ｐゴシック" panose="020B0600070205080204" pitchFamily="34" charset="-128"/>
              </a:rPr>
              <a:t>Entre-mencions s’intenten facilitar els parells de mencions afins, però si es volen cursar 2 mencions no sempre és possible la tria lliure d’assignatures en un mateix torn, de manera que sovint fer doble menció implica combinar grup de matí i de tarda i alguna restricció en la tria, tant si són parells de mencions afins com si no ho són.</a:t>
            </a:r>
          </a:p>
          <a:p>
            <a:endParaRPr lang="ca-ES" altLang="es-ES" dirty="0">
              <a:ea typeface="ＭＳ Ｐゴシック" panose="020B0600070205080204" pitchFamily="34" charset="-128"/>
            </a:endParaRPr>
          </a:p>
          <a:p>
            <a:r>
              <a:rPr lang="ca-ES" altLang="es-ES" dirty="0">
                <a:ea typeface="ＭＳ Ｐゴシック" panose="020B0600070205080204" pitchFamily="34" charset="-128"/>
              </a:rPr>
              <a:t>P: </a:t>
            </a:r>
            <a:r>
              <a:rPr lang="es-ES" altLang="es-ES" dirty="0" err="1">
                <a:ea typeface="ＭＳ Ｐゴシック" panose="020B0600070205080204" pitchFamily="34" charset="-128"/>
              </a:rPr>
              <a:t>Podria</a:t>
            </a:r>
            <a:r>
              <a:rPr lang="es-ES" altLang="es-ES" dirty="0">
                <a:ea typeface="ＭＳ Ｐゴシック" panose="020B0600070205080204" pitchFamily="34" charset="-128"/>
              </a:rPr>
              <a:t> </a:t>
            </a:r>
            <a:r>
              <a:rPr lang="es-ES" altLang="es-ES" dirty="0" err="1">
                <a:ea typeface="ＭＳ Ｐゴシック" panose="020B0600070205080204" pitchFamily="34" charset="-128"/>
              </a:rPr>
              <a:t>obtenir</a:t>
            </a:r>
            <a:r>
              <a:rPr lang="es-ES" altLang="es-ES" dirty="0">
                <a:ea typeface="ＭＳ Ｐゴシック" panose="020B0600070205080204" pitchFamily="34" charset="-128"/>
              </a:rPr>
              <a:t> la </a:t>
            </a:r>
            <a:r>
              <a:rPr lang="es-ES" altLang="es-ES" dirty="0" err="1">
                <a:ea typeface="ＭＳ Ｐゴシック" panose="020B0600070205080204" pitchFamily="34" charset="-128"/>
              </a:rPr>
              <a:t>mencio</a:t>
            </a:r>
            <a:r>
              <a:rPr lang="es-ES" altLang="es-ES" dirty="0">
                <a:ea typeface="ＭＳ Ｐゴシック" panose="020B0600070205080204" pitchFamily="34" charset="-128"/>
              </a:rPr>
              <a:t> doble de psicoeducativa i </a:t>
            </a:r>
            <a:r>
              <a:rPr lang="es-ES" altLang="es-ES" dirty="0" err="1">
                <a:ea typeface="ＭＳ Ｐゴシック" panose="020B0600070205080204" pitchFamily="34" charset="-128"/>
              </a:rPr>
              <a:t>clinica</a:t>
            </a:r>
            <a:r>
              <a:rPr lang="es-ES" altLang="es-ES" dirty="0">
                <a:ea typeface="ＭＳ Ｐゴシック" panose="020B0600070205080204" pitchFamily="34" charset="-128"/>
              </a:rPr>
              <a:t> infantil encara que no </a:t>
            </a:r>
            <a:r>
              <a:rPr lang="es-ES" altLang="es-ES" dirty="0" err="1">
                <a:ea typeface="ＭＳ Ｐゴシック" panose="020B0600070205080204" pitchFamily="34" charset="-128"/>
              </a:rPr>
              <a:t>siguin</a:t>
            </a:r>
            <a:r>
              <a:rPr lang="es-ES" altLang="es-ES" dirty="0">
                <a:ea typeface="ＭＳ Ｐゴシック" panose="020B0600070205080204" pitchFamily="34" charset="-128"/>
              </a:rPr>
              <a:t> </a:t>
            </a:r>
            <a:r>
              <a:rPr lang="es-ES" altLang="es-ES" dirty="0" err="1">
                <a:ea typeface="ＭＳ Ｐゴシック" panose="020B0600070205080204" pitchFamily="34" charset="-128"/>
              </a:rPr>
              <a:t>afins</a:t>
            </a:r>
            <a:r>
              <a:rPr lang="es-ES" altLang="es-ES" dirty="0">
                <a:ea typeface="ＭＳ Ｐゴシック" panose="020B0600070205080204" pitchFamily="34" charset="-128"/>
              </a:rPr>
              <a:t>?</a:t>
            </a:r>
          </a:p>
          <a:p>
            <a:r>
              <a:rPr lang="es-ES" altLang="es-ES" dirty="0">
                <a:ea typeface="ＭＳ Ｐゴシック" panose="020B0600070205080204" pitchFamily="34" charset="-128"/>
              </a:rPr>
              <a:t>R: Sí, </a:t>
            </a:r>
            <a:r>
              <a:rPr lang="es-ES" altLang="es-ES" dirty="0" err="1">
                <a:ea typeface="ＭＳ Ｐゴシック" panose="020B0600070205080204" pitchFamily="34" charset="-128"/>
              </a:rPr>
              <a:t>cap</a:t>
            </a:r>
            <a:r>
              <a:rPr lang="es-ES" altLang="es-ES" dirty="0">
                <a:ea typeface="ＭＳ Ｐゴシック" panose="020B0600070205080204" pitchFamily="34" charset="-128"/>
              </a:rPr>
              <a:t> problema, no </a:t>
            </a:r>
            <a:r>
              <a:rPr lang="es-ES" altLang="es-ES" dirty="0" err="1">
                <a:ea typeface="ＭＳ Ｐゴシック" panose="020B0600070205080204" pitchFamily="34" charset="-128"/>
              </a:rPr>
              <a:t>són</a:t>
            </a:r>
            <a:r>
              <a:rPr lang="es-ES" altLang="es-ES" dirty="0">
                <a:ea typeface="ＭＳ Ｐゴシック" panose="020B0600070205080204" pitchFamily="34" charset="-128"/>
              </a:rPr>
              <a:t> incompatibles a </a:t>
            </a:r>
            <a:r>
              <a:rPr lang="es-ES" altLang="es-ES" dirty="0" err="1">
                <a:ea typeface="ＭＳ Ｐゴシック" panose="020B0600070205080204" pitchFamily="34" charset="-128"/>
              </a:rPr>
              <a:t>nivell</a:t>
            </a:r>
            <a:r>
              <a:rPr lang="es-ES" altLang="es-ES" dirty="0">
                <a:ea typeface="ＭＳ Ｐゴシック" panose="020B0600070205080204" pitchFamily="34" charset="-128"/>
              </a:rPr>
              <a:t> </a:t>
            </a:r>
            <a:r>
              <a:rPr lang="es-ES" altLang="es-ES" dirty="0" err="1">
                <a:ea typeface="ＭＳ Ｐゴシック" panose="020B0600070205080204" pitchFamily="34" charset="-128"/>
              </a:rPr>
              <a:t>acadèmic</a:t>
            </a:r>
            <a:r>
              <a:rPr lang="es-ES" altLang="es-ES" dirty="0">
                <a:ea typeface="ＭＳ Ｐゴシック" panose="020B0600070205080204" pitchFamily="34" charset="-128"/>
              </a:rPr>
              <a:t>, </a:t>
            </a:r>
            <a:r>
              <a:rPr lang="es-ES" altLang="es-ES" dirty="0" err="1">
                <a:ea typeface="ＭＳ Ｐゴシック" panose="020B0600070205080204" pitchFamily="34" charset="-128"/>
              </a:rPr>
              <a:t>només</a:t>
            </a:r>
            <a:r>
              <a:rPr lang="es-ES" altLang="es-ES" dirty="0">
                <a:ea typeface="ＭＳ Ｐゴシック" panose="020B0600070205080204" pitchFamily="34" charset="-128"/>
              </a:rPr>
              <a:t> </a:t>
            </a:r>
            <a:r>
              <a:rPr lang="es-ES" altLang="es-ES" dirty="0" err="1">
                <a:ea typeface="ＭＳ Ｐゴシック" panose="020B0600070205080204" pitchFamily="34" charset="-128"/>
              </a:rPr>
              <a:t>caldrà</a:t>
            </a:r>
            <a:r>
              <a:rPr lang="es-ES" altLang="es-ES" dirty="0">
                <a:ea typeface="ＭＳ Ｐゴシック" panose="020B0600070205080204" pitchFamily="34" charset="-128"/>
              </a:rPr>
              <a:t> compaginar </a:t>
            </a:r>
            <a:r>
              <a:rPr lang="es-ES" altLang="es-ES" dirty="0" err="1">
                <a:ea typeface="ＭＳ Ｐゴシック" panose="020B0600070205080204" pitchFamily="34" charset="-128"/>
              </a:rPr>
              <a:t>els</a:t>
            </a:r>
            <a:r>
              <a:rPr lang="es-ES" altLang="es-ES" dirty="0">
                <a:ea typeface="ＭＳ Ｐゴシック" panose="020B0600070205080204" pitchFamily="34" charset="-128"/>
              </a:rPr>
              <a:t> </a:t>
            </a:r>
            <a:r>
              <a:rPr lang="es-ES" altLang="es-ES" dirty="0" err="1">
                <a:ea typeface="ＭＳ Ｐゴシック" panose="020B0600070205080204" pitchFamily="34" charset="-128"/>
              </a:rPr>
              <a:t>horaris</a:t>
            </a:r>
            <a:r>
              <a:rPr lang="es-ES" altLang="es-ES" dirty="0">
                <a:ea typeface="ＭＳ Ｐゴシック" panose="020B0600070205080204" pitchFamily="34" charset="-128"/>
              </a:rPr>
              <a:t> (psicoeducativa </a:t>
            </a:r>
            <a:r>
              <a:rPr lang="es-ES" altLang="es-ES" dirty="0" err="1">
                <a:ea typeface="ＭＳ Ｐゴシック" panose="020B0600070205080204" pitchFamily="34" charset="-128"/>
              </a:rPr>
              <a:t>només</a:t>
            </a:r>
            <a:r>
              <a:rPr lang="es-ES" altLang="es-ES" dirty="0">
                <a:ea typeface="ＭＳ Ｐゴシック" panose="020B0600070205080204" pitchFamily="34" charset="-128"/>
              </a:rPr>
              <a:t> té </a:t>
            </a:r>
            <a:r>
              <a:rPr lang="es-ES" altLang="es-ES" dirty="0" err="1">
                <a:ea typeface="ＭＳ Ｐゴシック" panose="020B0600070205080204" pitchFamily="34" charset="-128"/>
              </a:rPr>
              <a:t>torn</a:t>
            </a:r>
            <a:r>
              <a:rPr lang="es-ES" altLang="es-ES" dirty="0">
                <a:ea typeface="ＭＳ Ｐゴシック" panose="020B0600070205080204" pitchFamily="34" charset="-128"/>
              </a:rPr>
              <a:t> </a:t>
            </a:r>
            <a:r>
              <a:rPr lang="es-ES" altLang="es-ES" dirty="0" err="1">
                <a:ea typeface="ＭＳ Ｐゴシック" panose="020B0600070205080204" pitchFamily="34" charset="-128"/>
              </a:rPr>
              <a:t>complet</a:t>
            </a:r>
            <a:r>
              <a:rPr lang="es-ES" altLang="es-ES" dirty="0">
                <a:ea typeface="ＭＳ Ｐゴシック" panose="020B0600070205080204" pitchFamily="34" charset="-128"/>
              </a:rPr>
              <a:t> de </a:t>
            </a:r>
            <a:r>
              <a:rPr lang="es-ES" altLang="es-ES" dirty="0" err="1">
                <a:ea typeface="ＭＳ Ｐゴシック" panose="020B0600070205080204" pitchFamily="34" charset="-128"/>
              </a:rPr>
              <a:t>matí</a:t>
            </a:r>
            <a:r>
              <a:rPr lang="es-ES" altLang="es-ES" dirty="0">
                <a:ea typeface="ＭＳ Ｐゴシック" panose="020B0600070205080204" pitchFamily="34" charset="-128"/>
              </a:rPr>
              <a:t>, clínica infantil </a:t>
            </a:r>
            <a:r>
              <a:rPr lang="es-ES" altLang="es-ES" dirty="0" err="1">
                <a:ea typeface="ＭＳ Ｐゴシック" panose="020B0600070205080204" pitchFamily="34" charset="-128"/>
              </a:rPr>
              <a:t>complet</a:t>
            </a:r>
            <a:r>
              <a:rPr lang="es-ES" altLang="es-ES" dirty="0">
                <a:ea typeface="ＭＳ Ｐゴシック" panose="020B0600070205080204" pitchFamily="34" charset="-128"/>
              </a:rPr>
              <a:t> de </a:t>
            </a:r>
            <a:r>
              <a:rPr lang="es-ES" altLang="es-ES" dirty="0" err="1">
                <a:ea typeface="ＭＳ Ｐゴシック" panose="020B0600070205080204" pitchFamily="34" charset="-128"/>
              </a:rPr>
              <a:t>matí</a:t>
            </a:r>
            <a:r>
              <a:rPr lang="es-ES" altLang="es-ES" dirty="0">
                <a:ea typeface="ＭＳ Ｐゴシック" panose="020B0600070205080204" pitchFamily="34" charset="-128"/>
              </a:rPr>
              <a:t> i casi </a:t>
            </a:r>
            <a:r>
              <a:rPr lang="es-ES" altLang="es-ES" dirty="0" err="1">
                <a:ea typeface="ＭＳ Ｐゴシック" panose="020B0600070205080204" pitchFamily="34" charset="-128"/>
              </a:rPr>
              <a:t>complet</a:t>
            </a:r>
            <a:r>
              <a:rPr lang="es-ES" altLang="es-ES" dirty="0">
                <a:ea typeface="ＭＳ Ｐゴシック" panose="020B0600070205080204" pitchFamily="34" charset="-128"/>
              </a:rPr>
              <a:t> de tarda)</a:t>
            </a:r>
          </a:p>
          <a:p>
            <a:endParaRPr lang="es-ES" altLang="es-ES" dirty="0">
              <a:ea typeface="ＭＳ Ｐゴシック" panose="020B0600070205080204" pitchFamily="34" charset="-128"/>
            </a:endParaRPr>
          </a:p>
          <a:p>
            <a:r>
              <a:rPr lang="es-ES" altLang="es-ES" dirty="0">
                <a:ea typeface="ＭＳ Ｐゴシック" panose="020B0600070205080204" pitchFamily="34" charset="-128"/>
              </a:rPr>
              <a:t>P: Es poden </a:t>
            </a:r>
            <a:r>
              <a:rPr lang="es-ES" altLang="es-ES" dirty="0" err="1">
                <a:ea typeface="ＭＳ Ｐゴシック" panose="020B0600070205080204" pitchFamily="34" charset="-128"/>
              </a:rPr>
              <a:t>fer</a:t>
            </a:r>
            <a:r>
              <a:rPr lang="es-ES" altLang="es-ES" dirty="0">
                <a:ea typeface="ＭＳ Ｐゴシック" panose="020B0600070205080204" pitchFamily="34" charset="-128"/>
              </a:rPr>
              <a:t> practiques externes </a:t>
            </a:r>
            <a:r>
              <a:rPr lang="es-ES" altLang="es-ES" dirty="0" err="1">
                <a:ea typeface="ＭＳ Ｐゴシック" panose="020B0600070205080204" pitchFamily="34" charset="-128"/>
              </a:rPr>
              <a:t>d'una</a:t>
            </a:r>
            <a:r>
              <a:rPr lang="es-ES" altLang="es-ES" dirty="0">
                <a:ea typeface="ＭＳ Ｐゴシック" panose="020B0600070205080204" pitchFamily="34" charset="-128"/>
              </a:rPr>
              <a:t> </a:t>
            </a:r>
            <a:r>
              <a:rPr lang="es-ES" altLang="es-ES" dirty="0" err="1">
                <a:ea typeface="ＭＳ Ｐゴシック" panose="020B0600070205080204" pitchFamily="34" charset="-128"/>
              </a:rPr>
              <a:t>menció</a:t>
            </a:r>
            <a:r>
              <a:rPr lang="es-ES" altLang="es-ES" dirty="0">
                <a:ea typeface="ＭＳ Ｐゴシック" panose="020B0600070205080204" pitchFamily="34" charset="-128"/>
              </a:rPr>
              <a:t> que no </a:t>
            </a:r>
            <a:r>
              <a:rPr lang="es-ES" altLang="es-ES" dirty="0" err="1">
                <a:ea typeface="ＭＳ Ｐゴシック" panose="020B0600070205080204" pitchFamily="34" charset="-128"/>
              </a:rPr>
              <a:t>és</a:t>
            </a:r>
            <a:r>
              <a:rPr lang="es-ES" altLang="es-ES" dirty="0">
                <a:ea typeface="ＭＳ Ｐゴシック" panose="020B0600070205080204" pitchFamily="34" charset="-128"/>
              </a:rPr>
              <a:t> la que </a:t>
            </a:r>
            <a:r>
              <a:rPr lang="es-ES" altLang="es-ES" dirty="0" err="1">
                <a:ea typeface="ＭＳ Ｐゴシック" panose="020B0600070205080204" pitchFamily="34" charset="-128"/>
              </a:rPr>
              <a:t>obtindras</a:t>
            </a:r>
            <a:r>
              <a:rPr lang="es-ES" altLang="es-ES" dirty="0">
                <a:ea typeface="ＭＳ Ｐゴシック" panose="020B0600070205080204" pitchFamily="34" charset="-128"/>
              </a:rPr>
              <a:t>? </a:t>
            </a:r>
            <a:r>
              <a:rPr lang="es-ES" altLang="es-ES" dirty="0" err="1">
                <a:ea typeface="ＭＳ Ｐゴシック" panose="020B0600070205080204" pitchFamily="34" charset="-128"/>
              </a:rPr>
              <a:t>És</a:t>
            </a:r>
            <a:r>
              <a:rPr lang="es-ES" altLang="es-ES" dirty="0">
                <a:ea typeface="ＭＳ Ｐゴシック" panose="020B0600070205080204" pitchFamily="34" charset="-128"/>
              </a:rPr>
              <a:t> a </a:t>
            </a:r>
            <a:r>
              <a:rPr lang="es-ES" altLang="es-ES" dirty="0" err="1">
                <a:ea typeface="ＭＳ Ｐゴシック" panose="020B0600070205080204" pitchFamily="34" charset="-128"/>
              </a:rPr>
              <a:t>dir</a:t>
            </a:r>
            <a:r>
              <a:rPr lang="es-ES" altLang="es-ES" dirty="0">
                <a:ea typeface="ＭＳ Ｐゴシック" panose="020B0600070205080204" pitchFamily="34" charset="-128"/>
              </a:rPr>
              <a:t>, </a:t>
            </a:r>
            <a:r>
              <a:rPr lang="es-ES" altLang="es-ES" dirty="0" err="1">
                <a:ea typeface="ＭＳ Ｐゴシック" panose="020B0600070205080204" pitchFamily="34" charset="-128"/>
              </a:rPr>
              <a:t>fer</a:t>
            </a:r>
            <a:r>
              <a:rPr lang="es-ES" altLang="es-ES" dirty="0">
                <a:ea typeface="ＭＳ Ｐゴシック" panose="020B0600070205080204" pitchFamily="34" charset="-128"/>
              </a:rPr>
              <a:t> la </a:t>
            </a:r>
            <a:r>
              <a:rPr lang="es-ES" altLang="es-ES" dirty="0" err="1">
                <a:ea typeface="ＭＳ Ｐゴシック" panose="020B0600070205080204" pitchFamily="34" charset="-128"/>
              </a:rPr>
              <a:t>mencio</a:t>
            </a:r>
            <a:r>
              <a:rPr lang="es-ES" altLang="es-ES" dirty="0">
                <a:ea typeface="ＭＳ Ｐゴシック" panose="020B0600070205080204" pitchFamily="34" charset="-128"/>
              </a:rPr>
              <a:t> </a:t>
            </a:r>
            <a:r>
              <a:rPr lang="es-ES" altLang="es-ES" dirty="0" err="1">
                <a:ea typeface="ＭＳ Ｐゴシック" panose="020B0600070205080204" pitchFamily="34" charset="-128"/>
              </a:rPr>
              <a:t>clinica</a:t>
            </a:r>
            <a:r>
              <a:rPr lang="es-ES" altLang="es-ES" dirty="0">
                <a:ea typeface="ＭＳ Ｐゴシック" panose="020B0600070205080204" pitchFamily="34" charset="-128"/>
              </a:rPr>
              <a:t> infantil </a:t>
            </a:r>
            <a:r>
              <a:rPr lang="es-ES" altLang="es-ES" dirty="0" err="1">
                <a:ea typeface="ＭＳ Ｐゴシック" panose="020B0600070205080204" pitchFamily="34" charset="-128"/>
              </a:rPr>
              <a:t>però</a:t>
            </a:r>
            <a:r>
              <a:rPr lang="es-ES" altLang="es-ES" dirty="0">
                <a:ea typeface="ＭＳ Ｐゴシック" panose="020B0600070205080204" pitchFamily="34" charset="-128"/>
              </a:rPr>
              <a:t> </a:t>
            </a:r>
            <a:r>
              <a:rPr lang="es-ES" altLang="es-ES" dirty="0" err="1">
                <a:ea typeface="ＭＳ Ｐゴシック" panose="020B0600070205080204" pitchFamily="34" charset="-128"/>
              </a:rPr>
              <a:t>fer</a:t>
            </a:r>
            <a:r>
              <a:rPr lang="es-ES" altLang="es-ES" dirty="0">
                <a:ea typeface="ＭＳ Ｐゴシック" panose="020B0600070205080204" pitchFamily="34" charset="-128"/>
              </a:rPr>
              <a:t> practiques externes </a:t>
            </a:r>
            <a:r>
              <a:rPr lang="es-ES" altLang="es-ES" dirty="0" err="1">
                <a:ea typeface="ＭＳ Ｐゴシック" panose="020B0600070205080204" pitchFamily="34" charset="-128"/>
              </a:rPr>
              <a:t>d'educació</a:t>
            </a:r>
            <a:r>
              <a:rPr lang="es-ES" altLang="es-ES" dirty="0">
                <a:ea typeface="ＭＳ Ｐゴシック" panose="020B0600070205080204" pitchFamily="34" charset="-128"/>
              </a:rPr>
              <a:t> </a:t>
            </a:r>
          </a:p>
          <a:p>
            <a:r>
              <a:rPr lang="es-ES" altLang="es-ES" dirty="0">
                <a:ea typeface="ＭＳ Ｐゴシック" panose="020B0600070205080204" pitchFamily="34" charset="-128"/>
              </a:rPr>
              <a:t>R: Sí, i </a:t>
            </a:r>
            <a:r>
              <a:rPr lang="es-ES" altLang="es-ES" dirty="0" err="1">
                <a:ea typeface="ＭＳ Ｐゴシック" panose="020B0600070205080204" pitchFamily="34" charset="-128"/>
              </a:rPr>
              <a:t>aquestes</a:t>
            </a:r>
            <a:r>
              <a:rPr lang="es-ES" altLang="es-ES" dirty="0">
                <a:ea typeface="ＭＳ Ｐゴシック" panose="020B0600070205080204" pitchFamily="34" charset="-128"/>
              </a:rPr>
              <a:t> PE fetes a un centre </a:t>
            </a:r>
            <a:r>
              <a:rPr lang="es-ES" altLang="es-ES" dirty="0" err="1">
                <a:ea typeface="ＭＳ Ｐゴシック" panose="020B0600070205080204" pitchFamily="34" charset="-128"/>
              </a:rPr>
              <a:t>d’educació</a:t>
            </a:r>
            <a:r>
              <a:rPr lang="es-ES" altLang="es-ES" dirty="0">
                <a:ea typeface="ＭＳ Ｐゴシック" panose="020B0600070205080204" pitchFamily="34" charset="-128"/>
              </a:rPr>
              <a:t> </a:t>
            </a:r>
            <a:r>
              <a:rPr lang="es-ES" altLang="es-ES" dirty="0" err="1">
                <a:ea typeface="ＭＳ Ｐゴシック" panose="020B0600070205080204" pitchFamily="34" charset="-128"/>
              </a:rPr>
              <a:t>ho</a:t>
            </a:r>
            <a:r>
              <a:rPr lang="es-ES" altLang="es-ES" dirty="0">
                <a:ea typeface="ＭＳ Ｐゴシック" panose="020B0600070205080204" pitchFamily="34" charset="-128"/>
              </a:rPr>
              <a:t> </a:t>
            </a:r>
            <a:r>
              <a:rPr lang="es-ES" altLang="es-ES" dirty="0" err="1">
                <a:ea typeface="ＭＳ Ｐゴシック" panose="020B0600070205080204" pitchFamily="34" charset="-128"/>
              </a:rPr>
              <a:t>podràs</a:t>
            </a:r>
            <a:r>
              <a:rPr lang="es-ES" altLang="es-ES" dirty="0">
                <a:ea typeface="ＭＳ Ｐゴシック" panose="020B0600070205080204" pitchFamily="34" charset="-128"/>
              </a:rPr>
              <a:t> </a:t>
            </a:r>
            <a:r>
              <a:rPr lang="es-ES" altLang="es-ES" dirty="0" err="1">
                <a:ea typeface="ＭＳ Ｐゴシック" panose="020B0600070205080204" pitchFamily="34" charset="-128"/>
              </a:rPr>
              <a:t>comptar</a:t>
            </a:r>
            <a:r>
              <a:rPr lang="es-ES" altLang="es-ES" dirty="0">
                <a:ea typeface="ＭＳ Ｐゴシック" panose="020B0600070205080204" pitchFamily="34" charset="-128"/>
              </a:rPr>
              <a:t> </a:t>
            </a:r>
            <a:r>
              <a:rPr lang="es-ES" altLang="es-ES" dirty="0" err="1">
                <a:ea typeface="ＭＳ Ｐゴシック" panose="020B0600070205080204" pitchFamily="34" charset="-128"/>
              </a:rPr>
              <a:t>com</a:t>
            </a:r>
            <a:r>
              <a:rPr lang="es-ES" altLang="es-ES" dirty="0">
                <a:ea typeface="ＭＳ Ｐゴシック" panose="020B0600070205080204" pitchFamily="34" charset="-128"/>
              </a:rPr>
              <a:t> </a:t>
            </a:r>
            <a:r>
              <a:rPr lang="es-ES" altLang="es-ES" dirty="0" err="1">
                <a:ea typeface="ＭＳ Ｐゴシック" panose="020B0600070205080204" pitchFamily="34" charset="-128"/>
              </a:rPr>
              <a:t>assignatura</a:t>
            </a:r>
            <a:r>
              <a:rPr lang="es-ES" altLang="es-ES" dirty="0">
                <a:ea typeface="ＭＳ Ｐゴシック" panose="020B0600070205080204" pitchFamily="34" charset="-128"/>
              </a:rPr>
              <a:t> B de la </a:t>
            </a:r>
            <a:r>
              <a:rPr lang="es-ES" altLang="es-ES" dirty="0" err="1">
                <a:ea typeface="ＭＳ Ｐゴシック" panose="020B0600070205080204" pitchFamily="34" charset="-128"/>
              </a:rPr>
              <a:t>menció</a:t>
            </a:r>
            <a:r>
              <a:rPr lang="es-ES" altLang="es-ES" dirty="0">
                <a:ea typeface="ＭＳ Ｐゴシック" panose="020B0600070205080204" pitchFamily="34" charset="-128"/>
              </a:rPr>
              <a:t> de clínica infantil (o de </a:t>
            </a:r>
            <a:r>
              <a:rPr lang="es-ES" altLang="es-ES" dirty="0" err="1">
                <a:ea typeface="ＭＳ Ｐゴシック" panose="020B0600070205080204" pitchFamily="34" charset="-128"/>
              </a:rPr>
              <a:t>quaslevol</a:t>
            </a:r>
            <a:r>
              <a:rPr lang="es-ES" altLang="es-ES" dirty="0">
                <a:ea typeface="ＭＳ Ｐゴシック" panose="020B0600070205080204" pitchFamily="34" charset="-128"/>
              </a:rPr>
              <a:t> </a:t>
            </a:r>
            <a:r>
              <a:rPr lang="es-ES" altLang="es-ES" dirty="0" err="1">
                <a:ea typeface="ＭＳ Ｐゴシック" panose="020B0600070205080204" pitchFamily="34" charset="-128"/>
              </a:rPr>
              <a:t>altra</a:t>
            </a:r>
            <a:r>
              <a:rPr lang="es-ES" altLang="es-ES" dirty="0">
                <a:ea typeface="ＭＳ Ｐゴシック" panose="020B0600070205080204" pitchFamily="34" charset="-128"/>
              </a:rPr>
              <a:t>), ja que </a:t>
            </a:r>
            <a:r>
              <a:rPr lang="es-ES" altLang="es-ES" dirty="0" err="1">
                <a:ea typeface="ＭＳ Ｐゴシック" panose="020B0600070205080204" pitchFamily="34" charset="-128"/>
              </a:rPr>
              <a:t>només</a:t>
            </a:r>
            <a:r>
              <a:rPr lang="es-ES" altLang="es-ES" dirty="0">
                <a:ea typeface="ＭＳ Ｐゴシック" panose="020B0600070205080204" pitchFamily="34" charset="-128"/>
              </a:rPr>
              <a:t> es mira que </a:t>
            </a:r>
            <a:r>
              <a:rPr lang="es-ES" altLang="es-ES" dirty="0" err="1">
                <a:ea typeface="ＭＳ Ｐゴシック" panose="020B0600070205080204" pitchFamily="34" charset="-128"/>
              </a:rPr>
              <a:t>s’hagi</a:t>
            </a:r>
            <a:r>
              <a:rPr lang="es-ES" altLang="es-ES" dirty="0">
                <a:ea typeface="ＭＳ Ｐゴシック" panose="020B0600070205080204" pitchFamily="34" charset="-128"/>
              </a:rPr>
              <a:t> </a:t>
            </a:r>
            <a:r>
              <a:rPr lang="es-ES" altLang="es-ES" dirty="0" err="1">
                <a:ea typeface="ＭＳ Ｐゴシック" panose="020B0600070205080204" pitchFamily="34" charset="-128"/>
              </a:rPr>
              <a:t>superat</a:t>
            </a:r>
            <a:r>
              <a:rPr lang="es-ES" altLang="es-ES" dirty="0">
                <a:ea typeface="ＭＳ Ｐゴシック" panose="020B0600070205080204" pitchFamily="34" charset="-128"/>
              </a:rPr>
              <a:t> </a:t>
            </a:r>
            <a:r>
              <a:rPr lang="es-ES" altLang="es-ES" dirty="0" err="1">
                <a:ea typeface="ＭＳ Ｐゴシック" panose="020B0600070205080204" pitchFamily="34" charset="-128"/>
              </a:rPr>
              <a:t>l’assignatura</a:t>
            </a:r>
            <a:r>
              <a:rPr lang="es-ES" altLang="es-ES" dirty="0">
                <a:ea typeface="ＭＳ Ｐゴシック" panose="020B0600070205080204" pitchFamily="34" charset="-128"/>
              </a:rPr>
              <a:t>, no </a:t>
            </a:r>
            <a:r>
              <a:rPr lang="es-ES" altLang="es-ES" dirty="0" err="1">
                <a:ea typeface="ＭＳ Ｐゴシック" panose="020B0600070205080204" pitchFamily="34" charset="-128"/>
              </a:rPr>
              <a:t>pas</a:t>
            </a:r>
            <a:r>
              <a:rPr lang="es-ES" altLang="es-ES" dirty="0">
                <a:ea typeface="ＭＳ Ｐゴシック" panose="020B0600070205080204" pitchFamily="34" charset="-128"/>
              </a:rPr>
              <a:t> de </a:t>
            </a:r>
            <a:r>
              <a:rPr lang="es-ES" altLang="es-ES" dirty="0" err="1">
                <a:ea typeface="ＭＳ Ｐゴシック" panose="020B0600070205080204" pitchFamily="34" charset="-128"/>
              </a:rPr>
              <a:t>quin</a:t>
            </a:r>
            <a:r>
              <a:rPr lang="es-ES" altLang="es-ES" dirty="0">
                <a:ea typeface="ＭＳ Ｐゴシック" panose="020B0600070205080204" pitchFamily="34" charset="-128"/>
              </a:rPr>
              <a:t> </a:t>
            </a:r>
            <a:r>
              <a:rPr lang="es-ES" altLang="es-ES" dirty="0" err="1">
                <a:ea typeface="ＭＳ Ｐゴシック" panose="020B0600070205080204" pitchFamily="34" charset="-128"/>
              </a:rPr>
              <a:t>àmbit</a:t>
            </a:r>
            <a:r>
              <a:rPr lang="es-ES" altLang="es-ES" dirty="0">
                <a:ea typeface="ＭＳ Ｐゴシック" panose="020B0600070205080204" pitchFamily="34" charset="-128"/>
              </a:rPr>
              <a:t> </a:t>
            </a:r>
            <a:r>
              <a:rPr lang="es-ES" altLang="es-ES" dirty="0" err="1">
                <a:ea typeface="ＭＳ Ｐゴシック" panose="020B0600070205080204" pitchFamily="34" charset="-128"/>
              </a:rPr>
              <a:t>és</a:t>
            </a:r>
            <a:r>
              <a:rPr lang="es-ES" altLang="es-ES" dirty="0">
                <a:ea typeface="ＭＳ Ｐゴシック" panose="020B0600070205080204" pitchFamily="34" charset="-128"/>
              </a:rPr>
              <a:t> el centre </a:t>
            </a:r>
            <a:r>
              <a:rPr lang="es-ES" altLang="es-ES" dirty="0" err="1">
                <a:ea typeface="ＭＳ Ｐゴシック" panose="020B0600070205080204" pitchFamily="34" charset="-128"/>
              </a:rPr>
              <a:t>on</a:t>
            </a:r>
            <a:r>
              <a:rPr lang="es-ES" altLang="es-ES" dirty="0">
                <a:ea typeface="ＭＳ Ｐゴシック" panose="020B0600070205080204" pitchFamily="34" charset="-128"/>
              </a:rPr>
              <a:t> </a:t>
            </a:r>
            <a:r>
              <a:rPr lang="es-ES" altLang="es-ES" dirty="0" err="1">
                <a:ea typeface="ＭＳ Ｐゴシック" panose="020B0600070205080204" pitchFamily="34" charset="-128"/>
              </a:rPr>
              <a:t>s’ha</a:t>
            </a:r>
            <a:r>
              <a:rPr lang="es-ES" altLang="es-ES" dirty="0">
                <a:ea typeface="ＭＳ Ｐゴシック" panose="020B0600070205080204" pitchFamily="34" charset="-128"/>
              </a:rPr>
              <a:t> </a:t>
            </a:r>
            <a:r>
              <a:rPr lang="es-ES" altLang="es-ES" dirty="0" err="1">
                <a:ea typeface="ＭＳ Ｐゴシック" panose="020B0600070205080204" pitchFamily="34" charset="-128"/>
              </a:rPr>
              <a:t>fet</a:t>
            </a:r>
            <a:r>
              <a:rPr lang="es-ES" altLang="es-ES" dirty="0">
                <a:ea typeface="ＭＳ Ｐゴシック" panose="020B0600070205080204" pitchFamily="34" charset="-128"/>
              </a:rPr>
              <a:t>.</a:t>
            </a:r>
          </a:p>
          <a:p>
            <a:endParaRPr lang="ca-ES" altLang="es-ES" dirty="0">
              <a:ea typeface="ＭＳ Ｐゴシック" panose="020B0600070205080204" pitchFamily="34" charset="-128"/>
            </a:endParaRPr>
          </a:p>
        </p:txBody>
      </p:sp>
      <p:sp>
        <p:nvSpPr>
          <p:cNvPr id="14340" name="Marcador de número de diapositiva 3">
            <a:extLst>
              <a:ext uri="{FF2B5EF4-FFF2-40B4-BE49-F238E27FC236}">
                <a16:creationId xmlns:a16="http://schemas.microsoft.com/office/drawing/2014/main" id="{2F01284E-B480-4A91-9747-378AB08F08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51BCBDE-C20F-40D2-B69B-EC827D3B626A}" type="slidenum">
              <a:rPr lang="en-US" altLang="ca-ES" smtClean="0">
                <a:latin typeface="Calibri" panose="020F0502020204030204" pitchFamily="34" charset="0"/>
              </a:rPr>
              <a:pPr/>
              <a:t>7</a:t>
            </a:fld>
            <a:endParaRPr lang="en-US" altLang="ca-E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imagen de diapositiva 1">
            <a:extLst>
              <a:ext uri="{FF2B5EF4-FFF2-40B4-BE49-F238E27FC236}">
                <a16:creationId xmlns:a16="http://schemas.microsoft.com/office/drawing/2014/main" id="{4324B9BA-4758-480C-AED8-339A0D8E61D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Marcador de notas 2">
            <a:extLst>
              <a:ext uri="{FF2B5EF4-FFF2-40B4-BE49-F238E27FC236}">
                <a16:creationId xmlns:a16="http://schemas.microsoft.com/office/drawing/2014/main" id="{40E676AF-CB7C-441E-A6D1-218C4210C073}"/>
              </a:ext>
            </a:extLst>
          </p:cNvPr>
          <p:cNvSpPr>
            <a:spLocks noGrp="1" noChangeArrowheads="1"/>
          </p:cNvSpPr>
          <p:nvPr>
            <p:ph type="body" idx="1"/>
          </p:nvPr>
        </p:nvSpPr>
        <p:spPr bwMode="auto"/>
        <p:txBody>
          <a:bodyPr>
            <a:normAutofit lnSpcReduction="10000"/>
          </a:bodyPr>
          <a:lstStyle/>
          <a:p>
            <a:pPr>
              <a:defRPr/>
            </a:pPr>
            <a:r>
              <a:rPr lang="ca-ES" altLang="es-ES" dirty="0">
                <a:ea typeface="ＭＳ Ｐゴシック" panose="020B0600070205080204" pitchFamily="34" charset="-128"/>
              </a:rPr>
              <a:t>(Nota: en blau surt G1 i/o G5, per al grup en torn de matí o de tarda, respectivament, del curs 2020-21; atenuat en gris: OT no programada el curs 2020-21, apareix a la taula per formar part del pla d’estudis 2010)</a:t>
            </a:r>
          </a:p>
          <a:p>
            <a:pPr>
              <a:defRPr/>
            </a:pPr>
            <a:endParaRPr lang="ca-ES" altLang="es-ES" dirty="0">
              <a:ea typeface="ＭＳ Ｐゴシック" panose="020B0600070205080204" pitchFamily="34" charset="-128"/>
            </a:endParaRPr>
          </a:p>
          <a:p>
            <a:pPr>
              <a:defRPr/>
            </a:pPr>
            <a:r>
              <a:rPr lang="ca-ES" altLang="es-ES" dirty="0">
                <a:ea typeface="ＭＳ Ｐゴシック" panose="020B0600070205080204" pitchFamily="34" charset="-128"/>
              </a:rPr>
              <a:t>Menció-1: aquesta menció és possible cursar-la íntegrament al torn de matí o de tarda, en aquest segon cas però sense tria lliure (hi ha grup 5 a PSF, </a:t>
            </a:r>
            <a:r>
              <a:rPr lang="ca-ES" altLang="es-ES" dirty="0" err="1">
                <a:ea typeface="ＭＳ Ｐゴシック" panose="020B0600070205080204" pitchFamily="34" charset="-128"/>
              </a:rPr>
              <a:t>EiS</a:t>
            </a:r>
            <a:r>
              <a:rPr lang="ca-ES" altLang="es-ES" dirty="0">
                <a:ea typeface="ＭＳ Ｐゴシック" panose="020B0600070205080204" pitchFamily="34" charset="-128"/>
              </a:rPr>
              <a:t>, </a:t>
            </a:r>
            <a:r>
              <a:rPr lang="ca-ES" altLang="es-ES" dirty="0" err="1">
                <a:ea typeface="ＭＳ Ｐゴシック" panose="020B0600070205080204" pitchFamily="34" charset="-128"/>
              </a:rPr>
              <a:t>PiEnv</a:t>
            </a:r>
            <a:r>
              <a:rPr lang="ca-ES" altLang="es-ES" dirty="0">
                <a:ea typeface="ＭＳ Ｐゴシック" panose="020B0600070205080204" pitchFamily="34" charset="-128"/>
              </a:rPr>
              <a:t> i PSA i caldria a més fer PE).</a:t>
            </a:r>
          </a:p>
          <a:p>
            <a:pPr>
              <a:defRPr/>
            </a:pPr>
            <a:endParaRPr lang="ca-ES" altLang="es-ES" dirty="0">
              <a:ea typeface="ＭＳ Ｐゴシック" panose="020B0600070205080204" pitchFamily="34" charset="-128"/>
            </a:endParaRPr>
          </a:p>
          <a:p>
            <a:pPr>
              <a:defRPr/>
            </a:pPr>
            <a:r>
              <a:rPr lang="ca-ES" altLang="es-ES" dirty="0">
                <a:ea typeface="ＭＳ Ｐゴシック" panose="020B0600070205080204" pitchFamily="34" charset="-128"/>
              </a:rPr>
              <a:t>PSF és altament recomanable per a tothom (es preveu que passi a ser obligatòria de 3er curs quan es faci la propera reforma del pla d’estudis (implantació prevista a partir del curs 2021-22).</a:t>
            </a:r>
          </a:p>
          <a:p>
            <a:pPr>
              <a:defRPr/>
            </a:pPr>
            <a:r>
              <a:rPr lang="ca-ES" altLang="es-ES" dirty="0">
                <a:ea typeface="ＭＳ Ｐゴシック" panose="020B0600070205080204" pitchFamily="34" charset="-128"/>
              </a:rPr>
              <a:t>Al bloc B hi ha dues assignatures que s’emmarquen dins de la psicologia de l’esport i l’activitat física (Psicologia de l’Esport, Activitat Física i Salut); no hi ha menció pròpia, però pot ser interessant cursar-les si es vol continuar amb el màster oficial (</a:t>
            </a:r>
            <a:r>
              <a:rPr lang="es-ES" dirty="0">
                <a:hlinkClick r:id="rId3"/>
              </a:rPr>
              <a:t>https://www.uab.cat/web/estudiar/masters-i-postgraus/masters-oficials/tots-els-masters-1345721955375.html</a:t>
            </a:r>
            <a:r>
              <a:rPr lang="es-ES" dirty="0"/>
              <a:t>)</a:t>
            </a:r>
          </a:p>
          <a:p>
            <a:pPr>
              <a:defRPr/>
            </a:pPr>
            <a:endParaRPr lang="es-ES" altLang="es-ES" dirty="0">
              <a:ea typeface="ＭＳ Ｐゴシック" panose="020B0600070205080204" pitchFamily="34" charset="-128"/>
            </a:endParaRPr>
          </a:p>
          <a:p>
            <a:pPr>
              <a:defRPr/>
            </a:pPr>
            <a:r>
              <a:rPr lang="ca-ES" altLang="es-ES" dirty="0">
                <a:ea typeface="ＭＳ Ｐゴシック" panose="020B0600070205080204" pitchFamily="34" charset="-128"/>
              </a:rPr>
              <a:t>P: </a:t>
            </a:r>
            <a:r>
              <a:rPr lang="es-ES" altLang="es-ES" dirty="0" err="1">
                <a:ea typeface="ＭＳ Ｐゴシック" panose="020B0600070205080204" pitchFamily="34" charset="-128"/>
              </a:rPr>
              <a:t>Pot</a:t>
            </a:r>
            <a:r>
              <a:rPr lang="es-ES" altLang="es-ES" dirty="0">
                <a:ea typeface="ＭＳ Ｐゴシック" panose="020B0600070205080204" pitchFamily="34" charset="-128"/>
              </a:rPr>
              <a:t> ser que a la hora de matricular-se a una </a:t>
            </a:r>
            <a:r>
              <a:rPr lang="es-ES" altLang="es-ES" dirty="0" err="1">
                <a:ea typeface="ＭＳ Ｐゴシック" panose="020B0600070205080204" pitchFamily="34" charset="-128"/>
              </a:rPr>
              <a:t>assignatura</a:t>
            </a:r>
            <a:r>
              <a:rPr lang="es-ES" altLang="es-ES" dirty="0">
                <a:ea typeface="ＭＳ Ｐゴシック" panose="020B0600070205080204" pitchFamily="34" charset="-128"/>
              </a:rPr>
              <a:t> obligatoria per a </a:t>
            </a:r>
            <a:r>
              <a:rPr lang="es-ES" altLang="es-ES" dirty="0" err="1">
                <a:ea typeface="ＭＳ Ｐゴシック" panose="020B0600070205080204" pitchFamily="34" charset="-128"/>
              </a:rPr>
              <a:t>tenir</a:t>
            </a:r>
            <a:r>
              <a:rPr lang="es-ES" altLang="es-ES" dirty="0">
                <a:ea typeface="ＭＳ Ｐゴシック" panose="020B0600070205080204" pitchFamily="34" charset="-128"/>
              </a:rPr>
              <a:t> una </a:t>
            </a:r>
            <a:r>
              <a:rPr lang="es-ES" altLang="es-ES" dirty="0" err="1">
                <a:ea typeface="ＭＳ Ｐゴシック" panose="020B0600070205080204" pitchFamily="34" charset="-128"/>
              </a:rPr>
              <a:t>menció</a:t>
            </a:r>
            <a:r>
              <a:rPr lang="es-ES" altLang="es-ES" dirty="0">
                <a:ea typeface="ＭＳ Ｐゴシック" panose="020B0600070205080204" pitchFamily="34" charset="-128"/>
              </a:rPr>
              <a:t>, no </a:t>
            </a:r>
            <a:r>
              <a:rPr lang="es-ES" altLang="es-ES" dirty="0" err="1">
                <a:ea typeface="ＭＳ Ｐゴシック" panose="020B0600070205080204" pitchFamily="34" charset="-128"/>
              </a:rPr>
              <a:t>quedin</a:t>
            </a:r>
            <a:r>
              <a:rPr lang="es-ES" altLang="es-ES" dirty="0">
                <a:ea typeface="ＭＳ Ｐゴシック" panose="020B0600070205080204" pitchFamily="34" charset="-128"/>
              </a:rPr>
              <a:t> places disponibles?? en </a:t>
            </a:r>
            <a:r>
              <a:rPr lang="es-ES" altLang="es-ES" dirty="0" err="1">
                <a:ea typeface="ＭＳ Ｐゴシック" panose="020B0600070205080204" pitchFamily="34" charset="-128"/>
              </a:rPr>
              <a:t>aquest</a:t>
            </a:r>
            <a:r>
              <a:rPr lang="es-ES" altLang="es-ES" dirty="0">
                <a:ea typeface="ＭＳ Ｐゴシック" panose="020B0600070205080204" pitchFamily="34" charset="-128"/>
              </a:rPr>
              <a:t> cas que es </a:t>
            </a:r>
            <a:r>
              <a:rPr lang="es-ES" altLang="es-ES" dirty="0" err="1">
                <a:ea typeface="ＭＳ Ｐゴシック" panose="020B0600070205080204" pitchFamily="34" charset="-128"/>
              </a:rPr>
              <a:t>podria</a:t>
            </a:r>
            <a:r>
              <a:rPr lang="es-ES" altLang="es-ES" dirty="0">
                <a:ea typeface="ＭＳ Ｐゴシック" panose="020B0600070205080204" pitchFamily="34" charset="-128"/>
              </a:rPr>
              <a:t> </a:t>
            </a:r>
            <a:r>
              <a:rPr lang="es-ES" altLang="es-ES" dirty="0" err="1">
                <a:ea typeface="ＭＳ Ｐゴシック" panose="020B0600070205080204" pitchFamily="34" charset="-128"/>
              </a:rPr>
              <a:t>fer</a:t>
            </a:r>
            <a:r>
              <a:rPr lang="es-ES" altLang="es-ES" dirty="0">
                <a:ea typeface="ＭＳ Ｐゴシック" panose="020B0600070205080204" pitchFamily="34" charset="-128"/>
              </a:rPr>
              <a:t>?</a:t>
            </a:r>
            <a:endParaRPr lang="ca-ES" altLang="es-ES" dirty="0">
              <a:ea typeface="ＭＳ Ｐゴシック" panose="020B0600070205080204" pitchFamily="34" charset="-128"/>
            </a:endParaRPr>
          </a:p>
          <a:p>
            <a:pPr>
              <a:defRPr/>
            </a:pPr>
            <a:r>
              <a:rPr lang="ca-ES" altLang="es-ES" dirty="0">
                <a:ea typeface="ＭＳ Ｐゴシック" panose="020B0600070205080204" pitchFamily="34" charset="-128"/>
              </a:rPr>
              <a:t>R: L’única assignatura OT prescriptiva de menció és PSF en aquesta menció 1. Tant aquesta com les OT amb més matrícula en anys anteriors tenen grup en torn de matí i en torn de tarda, i el torn de tarda mai no s’ha omplert. I a les OT que tenen només un grup la matrícula real no sol excedir el límit màxim.</a:t>
            </a:r>
          </a:p>
          <a:p>
            <a:pPr>
              <a:defRPr/>
            </a:pPr>
            <a:endParaRPr lang="ca-ES" altLang="es-ES" dirty="0">
              <a:ea typeface="ＭＳ Ｐゴシック" panose="020B0600070205080204" pitchFamily="34" charset="-128"/>
            </a:endParaRPr>
          </a:p>
        </p:txBody>
      </p:sp>
      <p:sp>
        <p:nvSpPr>
          <p:cNvPr id="16388" name="Marcador de número de diapositiva 3">
            <a:extLst>
              <a:ext uri="{FF2B5EF4-FFF2-40B4-BE49-F238E27FC236}">
                <a16:creationId xmlns:a16="http://schemas.microsoft.com/office/drawing/2014/main" id="{CC43ADFA-F6B0-4B1D-91BF-CD52CE3664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CACD368-B56A-4C1F-8DCF-005E719F2613}" type="slidenum">
              <a:rPr lang="en-US" altLang="ca-ES" smtClean="0">
                <a:latin typeface="Calibri" panose="020F0502020204030204" pitchFamily="34" charset="0"/>
              </a:rPr>
              <a:pPr/>
              <a:t>8</a:t>
            </a:fld>
            <a:endParaRPr lang="en-US" altLang="ca-E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Marcador de imagen de diapositiva 1">
            <a:extLst>
              <a:ext uri="{FF2B5EF4-FFF2-40B4-BE49-F238E27FC236}">
                <a16:creationId xmlns:a16="http://schemas.microsoft.com/office/drawing/2014/main" id="{564CCD84-292D-404F-8DCD-8DC56E1FDD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Marcador de notas 2">
            <a:extLst>
              <a:ext uri="{FF2B5EF4-FFF2-40B4-BE49-F238E27FC236}">
                <a16:creationId xmlns:a16="http://schemas.microsoft.com/office/drawing/2014/main" id="{39C3FF3B-01A7-439B-AFF4-6C34ED9F03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altLang="es-ES">
                <a:ea typeface="ＭＳ Ｐゴシック" panose="020B0600070205080204" pitchFamily="34" charset="-128"/>
              </a:rPr>
              <a:t>Menció-2: tant aquesta menció com la següent tenen la major part d’assignatures en torn de matí i de tarda, l’única excepció és APCIA.</a:t>
            </a:r>
          </a:p>
          <a:p>
            <a:r>
              <a:rPr lang="ca-ES" altLang="es-ES">
                <a:ea typeface="ＭＳ Ｐゴシック" panose="020B0600070205080204" pitchFamily="34" charset="-128"/>
              </a:rPr>
              <a:t>Si es vol fer aquesta menció, dins de les del bloc A és recomanable seguir la mateixa pauta que a les assignatures obligatòries de 2on i 3er curs: per a cursar APCIA i TCCIA és altament recomanable cursar també PIA. Seria anàleg a la seqüencia a les obligatòries de 2on i 3er curs: Psicopatologia (PCV)-Avaluació (AP)-Tractament (ITP). A l’apartat de requisits de les respectives guies docents se’n fa esment.</a:t>
            </a:r>
          </a:p>
        </p:txBody>
      </p:sp>
      <p:sp>
        <p:nvSpPr>
          <p:cNvPr id="18436" name="Marcador de número de diapositiva 3">
            <a:extLst>
              <a:ext uri="{FF2B5EF4-FFF2-40B4-BE49-F238E27FC236}">
                <a16:creationId xmlns:a16="http://schemas.microsoft.com/office/drawing/2014/main" id="{21626BE4-2D0B-41BE-8746-4DCE6E702D8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DE914EC-FABB-4484-BFED-F2BBAB53535F}" type="slidenum">
              <a:rPr lang="en-US" altLang="ca-ES" smtClean="0">
                <a:latin typeface="Calibri" panose="020F0502020204030204" pitchFamily="34" charset="0"/>
              </a:rPr>
              <a:pPr/>
              <a:t>9</a:t>
            </a:fld>
            <a:endParaRPr lang="en-US" altLang="ca-E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imagen de diapositiva 1">
            <a:extLst>
              <a:ext uri="{FF2B5EF4-FFF2-40B4-BE49-F238E27FC236}">
                <a16:creationId xmlns:a16="http://schemas.microsoft.com/office/drawing/2014/main" id="{1B43E3E2-7F4D-44BB-878E-2CDA8C5AE77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Marcador de notas 2">
            <a:extLst>
              <a:ext uri="{FF2B5EF4-FFF2-40B4-BE49-F238E27FC236}">
                <a16:creationId xmlns:a16="http://schemas.microsoft.com/office/drawing/2014/main" id="{21D71399-F237-4AB5-8DC8-366BC5FE78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altLang="es-ES" dirty="0">
                <a:ea typeface="ＭＳ Ｐゴシック" panose="020B0600070205080204" pitchFamily="34" charset="-128"/>
              </a:rPr>
              <a:t>Menció-3: tant aquesta menció com l’anterior tenen la major part d’assignatures en torn de matí i de tarda, l’única excepció és APCEA.</a:t>
            </a:r>
          </a:p>
          <a:p>
            <a:r>
              <a:rPr lang="ca-ES" altLang="es-ES" dirty="0">
                <a:ea typeface="ＭＳ Ｐゴシック" panose="020B0600070205080204" pitchFamily="34" charset="-128"/>
              </a:rPr>
              <a:t>Mateix comentari que per a la menció-2: dins de les del bloc A és recomanable seguir la mateixa pauta que a les assignatures obligatòries de 2on i 3er curs: per a cursar APCEA i TCCEA és altament recomanable cursar també PEA. </a:t>
            </a:r>
          </a:p>
          <a:p>
            <a:endParaRPr lang="ca-ES" altLang="es-ES" dirty="0">
              <a:ea typeface="ＭＳ Ｐゴシック" panose="020B0600070205080204" pitchFamily="34" charset="-128"/>
            </a:endParaRPr>
          </a:p>
        </p:txBody>
      </p:sp>
      <p:sp>
        <p:nvSpPr>
          <p:cNvPr id="20484" name="Marcador de número de diapositiva 3">
            <a:extLst>
              <a:ext uri="{FF2B5EF4-FFF2-40B4-BE49-F238E27FC236}">
                <a16:creationId xmlns:a16="http://schemas.microsoft.com/office/drawing/2014/main" id="{F89CF321-3CD7-4C03-817B-67FE7C47754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BB157DB-27CE-4E22-88A1-6C76515268F9}" type="slidenum">
              <a:rPr lang="en-US" altLang="ca-ES" smtClean="0">
                <a:latin typeface="Calibri" panose="020F0502020204030204" pitchFamily="34" charset="0"/>
              </a:rPr>
              <a:pPr/>
              <a:t>10</a:t>
            </a:fld>
            <a:endParaRPr lang="en-US" altLang="ca-E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Marcador de imagen de diapositiva 1">
            <a:extLst>
              <a:ext uri="{FF2B5EF4-FFF2-40B4-BE49-F238E27FC236}">
                <a16:creationId xmlns:a16="http://schemas.microsoft.com/office/drawing/2014/main" id="{ED81F51E-E38D-44EB-810C-5A84B2E126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Marcador de notas 2">
            <a:extLst>
              <a:ext uri="{FF2B5EF4-FFF2-40B4-BE49-F238E27FC236}">
                <a16:creationId xmlns:a16="http://schemas.microsoft.com/office/drawing/2014/main" id="{1DEA5D3B-C612-4C6C-87A4-656FE08B821E}"/>
              </a:ext>
            </a:extLst>
          </p:cNvPr>
          <p:cNvSpPr>
            <a:spLocks noGrp="1" noChangeArrowheads="1"/>
          </p:cNvSpPr>
          <p:nvPr>
            <p:ph type="body" idx="1"/>
          </p:nvPr>
        </p:nvSpPr>
        <p:spPr bwMode="auto"/>
        <p:txBody>
          <a:bodyPr>
            <a:normAutofit fontScale="77500" lnSpcReduction="20000"/>
          </a:bodyPr>
          <a:lstStyle/>
          <a:p>
            <a:pPr>
              <a:defRPr/>
            </a:pPr>
            <a:r>
              <a:rPr lang="ca-ES" altLang="es-ES" dirty="0">
                <a:ea typeface="ＭＳ Ｐゴシック" panose="020B0600070205080204" pitchFamily="34" charset="-128"/>
              </a:rPr>
              <a:t>Quadre d’opcions si es vol cursar la doble menció en clínica infanto-juvenil i edat adulta (posem aquest exemple perquè és el més freqüent en cas de doble menció, però es pot aplicar a qualsevol combinació).</a:t>
            </a:r>
          </a:p>
          <a:p>
            <a:pPr>
              <a:defRPr/>
            </a:pPr>
            <a:r>
              <a:rPr lang="ca-ES" altLang="es-ES" dirty="0">
                <a:ea typeface="ＭＳ Ｐゴシック" panose="020B0600070205080204" pitchFamily="34" charset="-128"/>
              </a:rPr>
              <a:t>De les 9 optatives a fer per a graduar-se, fins a 4 poden ser tipus B comunes d’ambdues mencions (en verd i blau), que òbviament només cal cursar un cop però computen al “comptador” de cadascuna de les mencions 2-infantil i 3-edat-adulta per separat. I les restants fins a 9 han de ser almenys 2 tipus A de la menció </a:t>
            </a:r>
            <a:r>
              <a:rPr lang="ca-ES" altLang="es-ES" dirty="0" err="1">
                <a:ea typeface="ＭＳ Ｐゴシック" panose="020B0600070205080204" pitchFamily="34" charset="-128"/>
              </a:rPr>
              <a:t>infantojuvenil</a:t>
            </a:r>
            <a:r>
              <a:rPr lang="ca-ES" altLang="es-ES" dirty="0">
                <a:ea typeface="ＭＳ Ｐゴシック" panose="020B0600070205080204" pitchFamily="34" charset="-128"/>
              </a:rPr>
              <a:t> i 2 tipus A de la menció d’edat adulta. Les combinacions són variades. Si s’agafen 4 comunes del bloc B i 2 i 2 de cada bloc A, encara hi ha tria lliure d’1 optativa més, d’aquestes o de qualsevol altra menció.</a:t>
            </a:r>
          </a:p>
          <a:p>
            <a:pPr>
              <a:defRPr/>
            </a:pPr>
            <a:r>
              <a:rPr lang="ca-ES" altLang="es-ES" dirty="0">
                <a:ea typeface="ＭＳ Ｐゴシック" panose="020B0600070205080204" pitchFamily="34" charset="-128"/>
              </a:rPr>
              <a:t>Altra opció oposada seria fer 4 de cada bloc A i només 1 comuna del bloc B, que també sumaria 9 optatives totals, amb 5 de cada menció.</a:t>
            </a:r>
          </a:p>
          <a:p>
            <a:pPr>
              <a:defRPr/>
            </a:pPr>
            <a:r>
              <a:rPr lang="ca-ES" altLang="es-ES" dirty="0">
                <a:ea typeface="ＭＳ Ｐゴシック" panose="020B0600070205080204" pitchFamily="34" charset="-128"/>
              </a:rPr>
              <a:t>En dobles mencions sense OT compartides, es poden cursar 5 per menció, i llavors graduar-se amb un màxim de 246 ECTS en comptes dels 240 previstos al grau.</a:t>
            </a:r>
          </a:p>
          <a:p>
            <a:pPr>
              <a:defRPr/>
            </a:pPr>
            <a:endParaRPr lang="ca-ES" altLang="es-ES" dirty="0">
              <a:ea typeface="ＭＳ Ｐゴシック" panose="020B0600070205080204" pitchFamily="34" charset="-128"/>
            </a:endParaRPr>
          </a:p>
          <a:p>
            <a:pPr>
              <a:defRPr/>
            </a:pPr>
            <a:r>
              <a:rPr lang="ca-ES" altLang="es-ES" dirty="0">
                <a:ea typeface="ＭＳ Ｐゴシック" panose="020B0600070205080204" pitchFamily="34" charset="-128"/>
              </a:rPr>
              <a:t>P: </a:t>
            </a:r>
            <a:r>
              <a:rPr lang="es-ES" dirty="0" err="1"/>
              <a:t>puc</a:t>
            </a:r>
            <a:r>
              <a:rPr lang="es-ES" dirty="0"/>
              <a:t> optar a doble </a:t>
            </a:r>
            <a:r>
              <a:rPr lang="es-ES" dirty="0" err="1"/>
              <a:t>menció</a:t>
            </a:r>
            <a:r>
              <a:rPr lang="es-ES" dirty="0"/>
              <a:t> en clínica </a:t>
            </a:r>
            <a:r>
              <a:rPr lang="es-ES" dirty="0" err="1"/>
              <a:t>igualment</a:t>
            </a:r>
            <a:r>
              <a:rPr lang="es-ES" dirty="0"/>
              <a:t> si convalido </a:t>
            </a:r>
            <a:r>
              <a:rPr lang="es-ES" dirty="0" err="1"/>
              <a:t>els</a:t>
            </a:r>
            <a:r>
              <a:rPr lang="es-ES" dirty="0"/>
              <a:t> </a:t>
            </a:r>
            <a:r>
              <a:rPr lang="es-ES" dirty="0" err="1"/>
              <a:t>crèdits</a:t>
            </a:r>
            <a:r>
              <a:rPr lang="es-ES" dirty="0"/>
              <a:t> de 3 </a:t>
            </a:r>
            <a:r>
              <a:rPr lang="es-ES" dirty="0" err="1"/>
              <a:t>assignatures</a:t>
            </a:r>
            <a:r>
              <a:rPr lang="es-ES" dirty="0"/>
              <a:t> per </a:t>
            </a:r>
            <a:r>
              <a:rPr lang="es-ES" dirty="0" err="1"/>
              <a:t>idiomes</a:t>
            </a:r>
            <a:r>
              <a:rPr lang="es-ES" dirty="0"/>
              <a:t> i </a:t>
            </a:r>
            <a:r>
              <a:rPr lang="es-ES" dirty="0" err="1"/>
              <a:t>activitats</a:t>
            </a:r>
            <a:r>
              <a:rPr lang="es-ES" dirty="0"/>
              <a:t>?</a:t>
            </a:r>
          </a:p>
          <a:p>
            <a:pPr>
              <a:defRPr/>
            </a:pPr>
            <a:r>
              <a:rPr lang="ca-ES" altLang="es-ES" dirty="0">
                <a:ea typeface="ＭＳ Ｐゴシック" panose="020B0600070205080204" pitchFamily="34" charset="-128"/>
              </a:rPr>
              <a:t>R: Hauries de fer 60 ECTS OT (graduar-te amb 246 ECTS), i llavors agafar 2 del bloc A de cada menció i obligatòriament 3 de les 4 comunes del bloc B. Valora si per continguts t’interessa fer alguna OT més, i no convalidar el màxim de 18 ECTS per idiomes i activitats.</a:t>
            </a:r>
          </a:p>
          <a:p>
            <a:pPr>
              <a:defRPr/>
            </a:pPr>
            <a:endParaRPr lang="ca-ES" altLang="es-ES" dirty="0">
              <a:ea typeface="ＭＳ Ｐゴシック" panose="020B0600070205080204" pitchFamily="34" charset="-128"/>
            </a:endParaRPr>
          </a:p>
          <a:p>
            <a:pPr>
              <a:defRPr/>
            </a:pPr>
            <a:r>
              <a:rPr lang="ca-ES" altLang="es-ES" dirty="0">
                <a:ea typeface="ＭＳ Ｐゴシック" panose="020B0600070205080204" pitchFamily="34" charset="-128"/>
              </a:rPr>
              <a:t>P: </a:t>
            </a:r>
            <a:r>
              <a:rPr lang="es-ES" dirty="0" err="1"/>
              <a:t>llavors</a:t>
            </a:r>
            <a:r>
              <a:rPr lang="es-ES" dirty="0"/>
              <a:t> per </a:t>
            </a:r>
            <a:r>
              <a:rPr lang="es-ES" dirty="0" err="1"/>
              <a:t>obtenir</a:t>
            </a:r>
            <a:r>
              <a:rPr lang="es-ES" dirty="0"/>
              <a:t> doble </a:t>
            </a:r>
            <a:r>
              <a:rPr lang="es-ES" dirty="0" err="1"/>
              <a:t>menció</a:t>
            </a:r>
            <a:r>
              <a:rPr lang="es-ES" dirty="0"/>
              <a:t> en </a:t>
            </a:r>
            <a:r>
              <a:rPr lang="es-ES" dirty="0" err="1"/>
              <a:t>psicopatologia</a:t>
            </a:r>
            <a:r>
              <a:rPr lang="es-ES" dirty="0"/>
              <a:t> </a:t>
            </a:r>
            <a:r>
              <a:rPr lang="es-ES" dirty="0" err="1"/>
              <a:t>adults</a:t>
            </a:r>
            <a:r>
              <a:rPr lang="es-ES" dirty="0"/>
              <a:t> i infantojuvenil </a:t>
            </a:r>
            <a:r>
              <a:rPr lang="es-ES" dirty="0" err="1"/>
              <a:t>quantes</a:t>
            </a:r>
            <a:r>
              <a:rPr lang="es-ES" dirty="0"/>
              <a:t> </a:t>
            </a:r>
            <a:r>
              <a:rPr lang="es-ES" dirty="0" err="1"/>
              <a:t>assignatures</a:t>
            </a:r>
            <a:r>
              <a:rPr lang="es-ES" dirty="0"/>
              <a:t> </a:t>
            </a:r>
            <a:r>
              <a:rPr lang="es-ES" dirty="0" err="1"/>
              <a:t>s'han</a:t>
            </a:r>
            <a:r>
              <a:rPr lang="es-ES" dirty="0"/>
              <a:t> de </a:t>
            </a:r>
            <a:r>
              <a:rPr lang="es-ES" dirty="0" err="1"/>
              <a:t>fer</a:t>
            </a:r>
            <a:r>
              <a:rPr lang="es-ES" dirty="0"/>
              <a:t> en total?</a:t>
            </a:r>
          </a:p>
          <a:p>
            <a:pPr>
              <a:defRPr/>
            </a:pPr>
            <a:r>
              <a:rPr lang="ca-ES" altLang="es-ES" dirty="0">
                <a:ea typeface="ＭＳ Ｐゴシック" panose="020B0600070205080204" pitchFamily="34" charset="-128"/>
              </a:rPr>
              <a:t>R: De les OT dins del pla d’estudis has de fer en total mínim 9 o màxim 10. I per obtenir menció, d’aquestes 9-10, has de mirar que surtin mínim 5 de cada menció.</a:t>
            </a:r>
          </a:p>
          <a:p>
            <a:pPr>
              <a:defRPr/>
            </a:pPr>
            <a:endParaRPr lang="ca-ES" altLang="es-ES" dirty="0">
              <a:ea typeface="ＭＳ Ｐゴシック" panose="020B0600070205080204" pitchFamily="34" charset="-128"/>
            </a:endParaRPr>
          </a:p>
          <a:p>
            <a:pPr>
              <a:defRPr/>
            </a:pPr>
            <a:r>
              <a:rPr lang="ca-ES" altLang="es-ES" dirty="0">
                <a:ea typeface="ＭＳ Ｐゴシック" panose="020B0600070205080204" pitchFamily="34" charset="-128"/>
              </a:rPr>
              <a:t>Consell pràctic, amb el vostre permís, per veure si les coses us quadren:</a:t>
            </a:r>
          </a:p>
          <a:p>
            <a:pPr marL="171450" indent="-171450">
              <a:buFontTx/>
              <a:buChar char="-"/>
              <a:defRPr/>
            </a:pPr>
            <a:r>
              <a:rPr lang="ca-ES" altLang="es-ES" dirty="0">
                <a:ea typeface="ＭＳ Ｐゴシック" panose="020B0600070205080204" pitchFamily="34" charset="-128"/>
              </a:rPr>
              <a:t>feu la llista de 9 (o màxim 10) OT que hagueu seleccionat</a:t>
            </a:r>
          </a:p>
          <a:p>
            <a:pPr marL="171450" indent="-171450">
              <a:buFontTx/>
              <a:buChar char="-"/>
              <a:defRPr/>
            </a:pPr>
            <a:r>
              <a:rPr lang="ca-ES" altLang="es-ES" dirty="0">
                <a:ea typeface="ＭＳ Ｐゴシック" panose="020B0600070205080204" pitchFamily="34" charset="-128"/>
              </a:rPr>
              <a:t>i a continuació mireu el “comptador” de cada menció</a:t>
            </a:r>
          </a:p>
          <a:p>
            <a:pPr marL="171450" indent="-171450">
              <a:buFontTx/>
              <a:buChar char="-"/>
              <a:defRPr/>
            </a:pPr>
            <a:r>
              <a:rPr lang="ca-ES" altLang="es-ES" dirty="0">
                <a:ea typeface="ＭＳ Ｐゴシック" panose="020B0600070205080204" pitchFamily="34" charset="-128"/>
              </a:rPr>
              <a:t>a partir de la vostra llista, amb un color marqueu les que són A i B d’una de les dues mencions que voleu fer, i comproveu que surtin almenys 2 A i 1 B i que el total del color sigui mínim 5</a:t>
            </a:r>
          </a:p>
          <a:p>
            <a:pPr marL="171450" indent="-171450">
              <a:buFontTx/>
              <a:buChar char="-"/>
              <a:defRPr/>
            </a:pPr>
            <a:r>
              <a:rPr lang="ca-ES" altLang="es-ES" dirty="0">
                <a:ea typeface="ＭＳ Ｐゴシック" panose="020B0600070205080204" pitchFamily="34" charset="-128"/>
              </a:rPr>
              <a:t>a partir de la mateixa llista, amb altre color marqueu les que són A i B de l’altra de les dues mencions que voleu fer i comproveu el mateix</a:t>
            </a:r>
          </a:p>
          <a:p>
            <a:pPr marL="171450" indent="-171450">
              <a:buFontTx/>
              <a:buChar char="-"/>
              <a:defRPr/>
            </a:pPr>
            <a:r>
              <a:rPr lang="ca-ES" altLang="es-ES" dirty="0">
                <a:ea typeface="ＭＳ Ｐゴシック" panose="020B0600070205080204" pitchFamily="34" charset="-128"/>
              </a:rPr>
              <a:t>les assignatures compartides entre mencions, si n’hi ha, sortiran marcades amb dos colors, un per cada “comptador”, i pot ser el cas que en una menció compti com A i en altre com B, o a totes dues com B</a:t>
            </a:r>
          </a:p>
          <a:p>
            <a:pPr marL="171450" indent="-171450">
              <a:buFontTx/>
              <a:buChar char="-"/>
              <a:defRPr/>
            </a:pPr>
            <a:endParaRPr lang="ca-ES" altLang="es-ES" dirty="0">
              <a:ea typeface="ＭＳ Ｐゴシック" panose="020B0600070205080204" pitchFamily="34" charset="-128"/>
            </a:endParaRPr>
          </a:p>
        </p:txBody>
      </p:sp>
      <p:sp>
        <p:nvSpPr>
          <p:cNvPr id="22532" name="Marcador de número de diapositiva 3">
            <a:extLst>
              <a:ext uri="{FF2B5EF4-FFF2-40B4-BE49-F238E27FC236}">
                <a16:creationId xmlns:a16="http://schemas.microsoft.com/office/drawing/2014/main" id="{19ABFC3E-664A-405D-B9CD-544A7492EB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0AC40E4-DC46-4FC4-9A74-F08DBEAB7FE9}" type="slidenum">
              <a:rPr lang="en-US" altLang="ca-ES" smtClean="0">
                <a:latin typeface="Calibri" panose="020F0502020204030204" pitchFamily="34" charset="0"/>
              </a:rPr>
              <a:pPr/>
              <a:t>11</a:t>
            </a:fld>
            <a:endParaRPr lang="en-US" altLang="ca-E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0326DD3-B867-498D-ADB3-6DA9AF8949B6}" type="datetime1">
              <a:rPr lang="en-US" altLang="es-ES_tradnl"/>
              <a:pPr>
                <a:defRPr/>
              </a:pPr>
              <a:t>7/10/2020</a:t>
            </a:fld>
            <a:endParaRPr lang="en-US" altLang="es-ES_tradnl"/>
          </a:p>
        </p:txBody>
      </p:sp>
      <p:sp>
        <p:nvSpPr>
          <p:cNvPr id="5" name="Footer Placeholder 4"/>
          <p:cNvSpPr>
            <a:spLocks noGrp="1"/>
          </p:cNvSpPr>
          <p:nvPr>
            <p:ph type="ftr" sz="quarter" idx="11"/>
          </p:nvPr>
        </p:nvSpPr>
        <p:spPr/>
        <p:txBody>
          <a:bodyPr/>
          <a:lstStyle>
            <a:lvl1pPr>
              <a:defRPr/>
            </a:lvl1pPr>
          </a:lstStyle>
          <a:p>
            <a:pPr>
              <a:defRPr/>
            </a:pPr>
            <a:endParaRPr lang="es-ES" altLang="es-ES_tradnl"/>
          </a:p>
        </p:txBody>
      </p:sp>
      <p:sp>
        <p:nvSpPr>
          <p:cNvPr id="6" name="Slide Number Placeholder 5"/>
          <p:cNvSpPr>
            <a:spLocks noGrp="1"/>
          </p:cNvSpPr>
          <p:nvPr>
            <p:ph type="sldNum" sz="quarter" idx="12"/>
          </p:nvPr>
        </p:nvSpPr>
        <p:spPr/>
        <p:txBody>
          <a:bodyPr/>
          <a:lstStyle>
            <a:lvl1pPr>
              <a:defRPr/>
            </a:lvl1pPr>
          </a:lstStyle>
          <a:p>
            <a:pPr>
              <a:defRPr/>
            </a:pPr>
            <a:fld id="{C05B021A-ADEF-4C38-BC56-131F2759AF8F}" type="slidenum">
              <a:rPr lang="en-US" altLang="ca-ES"/>
              <a:pPr>
                <a:defRPr/>
              </a:pPr>
              <a:t>‹Nº›</a:t>
            </a:fld>
            <a:endParaRPr lang="en-US" altLang="ca-ES"/>
          </a:p>
        </p:txBody>
      </p:sp>
    </p:spTree>
    <p:extLst>
      <p:ext uri="{BB962C8B-B14F-4D97-AF65-F5344CB8AC3E}">
        <p14:creationId xmlns:p14="http://schemas.microsoft.com/office/powerpoint/2010/main" val="1924797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lvl1pPr>
              <a:defRPr/>
            </a:lvl1pPr>
          </a:lstStyle>
          <a:p>
            <a:pPr>
              <a:defRPr/>
            </a:pPr>
            <a:fld id="{20CB5A74-FA28-416D-B6DE-A77C96D770FB}" type="datetime1">
              <a:rPr lang="en-US" altLang="es-ES_tradnl"/>
              <a:pPr>
                <a:defRPr/>
              </a:pPr>
              <a:t>7/10/2020</a:t>
            </a:fld>
            <a:endParaRPr lang="en-US" altLang="es-ES_tradnl"/>
          </a:p>
        </p:txBody>
      </p:sp>
      <p:sp>
        <p:nvSpPr>
          <p:cNvPr id="5" name="Footer Placeholder 4"/>
          <p:cNvSpPr>
            <a:spLocks noGrp="1"/>
          </p:cNvSpPr>
          <p:nvPr>
            <p:ph type="ftr" sz="quarter" idx="11"/>
          </p:nvPr>
        </p:nvSpPr>
        <p:spPr/>
        <p:txBody>
          <a:bodyPr/>
          <a:lstStyle>
            <a:lvl1pPr>
              <a:defRPr/>
            </a:lvl1pPr>
          </a:lstStyle>
          <a:p>
            <a:pPr>
              <a:defRPr/>
            </a:pPr>
            <a:endParaRPr lang="es-ES" altLang="es-ES_tradnl"/>
          </a:p>
        </p:txBody>
      </p:sp>
      <p:sp>
        <p:nvSpPr>
          <p:cNvPr id="6" name="Slide Number Placeholder 5"/>
          <p:cNvSpPr>
            <a:spLocks noGrp="1"/>
          </p:cNvSpPr>
          <p:nvPr>
            <p:ph type="sldNum" sz="quarter" idx="12"/>
          </p:nvPr>
        </p:nvSpPr>
        <p:spPr/>
        <p:txBody>
          <a:bodyPr/>
          <a:lstStyle>
            <a:lvl1pPr>
              <a:defRPr/>
            </a:lvl1pPr>
          </a:lstStyle>
          <a:p>
            <a:pPr>
              <a:defRPr/>
            </a:pPr>
            <a:fld id="{C2FEEF37-4466-477C-A602-6346B969F448}" type="slidenum">
              <a:rPr lang="en-US" altLang="ca-ES"/>
              <a:pPr>
                <a:defRPr/>
              </a:pPr>
              <a:t>‹Nº›</a:t>
            </a:fld>
            <a:endParaRPr lang="en-US" altLang="ca-ES"/>
          </a:p>
        </p:txBody>
      </p:sp>
    </p:spTree>
    <p:extLst>
      <p:ext uri="{BB962C8B-B14F-4D97-AF65-F5344CB8AC3E}">
        <p14:creationId xmlns:p14="http://schemas.microsoft.com/office/powerpoint/2010/main" val="214913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lvl1pPr>
              <a:defRPr/>
            </a:lvl1pPr>
          </a:lstStyle>
          <a:p>
            <a:pPr>
              <a:defRPr/>
            </a:pPr>
            <a:fld id="{65BDBE30-21E7-4598-BEFD-47CED223BD2F}" type="datetime1">
              <a:rPr lang="en-US" altLang="es-ES_tradnl"/>
              <a:pPr>
                <a:defRPr/>
              </a:pPr>
              <a:t>7/10/2020</a:t>
            </a:fld>
            <a:endParaRPr lang="en-US" altLang="es-ES_tradnl"/>
          </a:p>
        </p:txBody>
      </p:sp>
      <p:sp>
        <p:nvSpPr>
          <p:cNvPr id="5" name="Footer Placeholder 4"/>
          <p:cNvSpPr>
            <a:spLocks noGrp="1"/>
          </p:cNvSpPr>
          <p:nvPr>
            <p:ph type="ftr" sz="quarter" idx="11"/>
          </p:nvPr>
        </p:nvSpPr>
        <p:spPr/>
        <p:txBody>
          <a:bodyPr/>
          <a:lstStyle>
            <a:lvl1pPr>
              <a:defRPr/>
            </a:lvl1pPr>
          </a:lstStyle>
          <a:p>
            <a:pPr>
              <a:defRPr/>
            </a:pPr>
            <a:endParaRPr lang="es-ES" altLang="es-ES_tradnl"/>
          </a:p>
        </p:txBody>
      </p:sp>
      <p:sp>
        <p:nvSpPr>
          <p:cNvPr id="6" name="Slide Number Placeholder 5"/>
          <p:cNvSpPr>
            <a:spLocks noGrp="1"/>
          </p:cNvSpPr>
          <p:nvPr>
            <p:ph type="sldNum" sz="quarter" idx="12"/>
          </p:nvPr>
        </p:nvSpPr>
        <p:spPr/>
        <p:txBody>
          <a:bodyPr/>
          <a:lstStyle>
            <a:lvl1pPr>
              <a:defRPr/>
            </a:lvl1pPr>
          </a:lstStyle>
          <a:p>
            <a:pPr>
              <a:defRPr/>
            </a:pPr>
            <a:fld id="{C62E87CC-8569-4E1C-81A3-02351B4FB25F}" type="slidenum">
              <a:rPr lang="en-US" altLang="ca-ES"/>
              <a:pPr>
                <a:defRPr/>
              </a:pPr>
              <a:t>‹Nº›</a:t>
            </a:fld>
            <a:endParaRPr lang="en-US" altLang="ca-ES"/>
          </a:p>
        </p:txBody>
      </p:sp>
    </p:spTree>
    <p:extLst>
      <p:ext uri="{BB962C8B-B14F-4D97-AF65-F5344CB8AC3E}">
        <p14:creationId xmlns:p14="http://schemas.microsoft.com/office/powerpoint/2010/main" val="4270182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idx="1"/>
          </p:nvPr>
        </p:nvSpPr>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lvl1pPr>
              <a:defRPr/>
            </a:lvl1pPr>
          </a:lstStyle>
          <a:p>
            <a:pPr>
              <a:defRPr/>
            </a:pPr>
            <a:fld id="{DF3FF768-171C-4C55-9A47-37395F1529BB}" type="datetime1">
              <a:rPr lang="en-US" altLang="es-ES_tradnl"/>
              <a:pPr>
                <a:defRPr/>
              </a:pPr>
              <a:t>7/10/2020</a:t>
            </a:fld>
            <a:endParaRPr lang="en-US" altLang="es-ES_tradnl"/>
          </a:p>
        </p:txBody>
      </p:sp>
      <p:sp>
        <p:nvSpPr>
          <p:cNvPr id="5" name="Footer Placeholder 4"/>
          <p:cNvSpPr>
            <a:spLocks noGrp="1"/>
          </p:cNvSpPr>
          <p:nvPr>
            <p:ph type="ftr" sz="quarter" idx="11"/>
          </p:nvPr>
        </p:nvSpPr>
        <p:spPr/>
        <p:txBody>
          <a:bodyPr/>
          <a:lstStyle>
            <a:lvl1pPr>
              <a:defRPr/>
            </a:lvl1pPr>
          </a:lstStyle>
          <a:p>
            <a:pPr>
              <a:defRPr/>
            </a:pPr>
            <a:endParaRPr lang="es-ES" altLang="es-ES_tradnl"/>
          </a:p>
        </p:txBody>
      </p:sp>
      <p:sp>
        <p:nvSpPr>
          <p:cNvPr id="6" name="Slide Number Placeholder 5"/>
          <p:cNvSpPr>
            <a:spLocks noGrp="1"/>
          </p:cNvSpPr>
          <p:nvPr>
            <p:ph type="sldNum" sz="quarter" idx="12"/>
          </p:nvPr>
        </p:nvSpPr>
        <p:spPr/>
        <p:txBody>
          <a:bodyPr/>
          <a:lstStyle>
            <a:lvl1pPr>
              <a:defRPr/>
            </a:lvl1pPr>
          </a:lstStyle>
          <a:p>
            <a:pPr>
              <a:defRPr/>
            </a:pPr>
            <a:fld id="{09A1D1B3-862C-46A0-AC42-922DE5C17DB6}" type="slidenum">
              <a:rPr lang="en-US" altLang="ca-ES"/>
              <a:pPr>
                <a:defRPr/>
              </a:pPr>
              <a:t>‹Nº›</a:t>
            </a:fld>
            <a:endParaRPr lang="en-US" altLang="ca-ES"/>
          </a:p>
        </p:txBody>
      </p:sp>
    </p:spTree>
    <p:extLst>
      <p:ext uri="{BB962C8B-B14F-4D97-AF65-F5344CB8AC3E}">
        <p14:creationId xmlns:p14="http://schemas.microsoft.com/office/powerpoint/2010/main" val="811061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Click to edit Master text styles</a:t>
            </a:r>
          </a:p>
        </p:txBody>
      </p:sp>
      <p:sp>
        <p:nvSpPr>
          <p:cNvPr id="4" name="Date Placeholder 3"/>
          <p:cNvSpPr>
            <a:spLocks noGrp="1"/>
          </p:cNvSpPr>
          <p:nvPr>
            <p:ph type="dt" sz="half" idx="10"/>
          </p:nvPr>
        </p:nvSpPr>
        <p:spPr/>
        <p:txBody>
          <a:bodyPr/>
          <a:lstStyle>
            <a:lvl1pPr>
              <a:defRPr/>
            </a:lvl1pPr>
          </a:lstStyle>
          <a:p>
            <a:pPr>
              <a:defRPr/>
            </a:pPr>
            <a:fld id="{51CCE305-D9B7-459D-9F3D-A8348CDFBF4D}" type="datetime1">
              <a:rPr lang="en-US" altLang="es-ES_tradnl"/>
              <a:pPr>
                <a:defRPr/>
              </a:pPr>
              <a:t>7/10/2020</a:t>
            </a:fld>
            <a:endParaRPr lang="en-US" altLang="es-ES_tradnl"/>
          </a:p>
        </p:txBody>
      </p:sp>
      <p:sp>
        <p:nvSpPr>
          <p:cNvPr id="5" name="Footer Placeholder 4"/>
          <p:cNvSpPr>
            <a:spLocks noGrp="1"/>
          </p:cNvSpPr>
          <p:nvPr>
            <p:ph type="ftr" sz="quarter" idx="11"/>
          </p:nvPr>
        </p:nvSpPr>
        <p:spPr/>
        <p:txBody>
          <a:bodyPr/>
          <a:lstStyle>
            <a:lvl1pPr>
              <a:defRPr/>
            </a:lvl1pPr>
          </a:lstStyle>
          <a:p>
            <a:pPr>
              <a:defRPr/>
            </a:pPr>
            <a:endParaRPr lang="es-ES" altLang="es-ES_tradnl"/>
          </a:p>
        </p:txBody>
      </p:sp>
      <p:sp>
        <p:nvSpPr>
          <p:cNvPr id="6" name="Slide Number Placeholder 5"/>
          <p:cNvSpPr>
            <a:spLocks noGrp="1"/>
          </p:cNvSpPr>
          <p:nvPr>
            <p:ph type="sldNum" sz="quarter" idx="12"/>
          </p:nvPr>
        </p:nvSpPr>
        <p:spPr/>
        <p:txBody>
          <a:bodyPr/>
          <a:lstStyle>
            <a:lvl1pPr>
              <a:defRPr/>
            </a:lvl1pPr>
          </a:lstStyle>
          <a:p>
            <a:pPr>
              <a:defRPr/>
            </a:pPr>
            <a:fld id="{21DC74A0-4418-43FC-BA18-A3D72D825A2D}" type="slidenum">
              <a:rPr lang="en-US" altLang="ca-ES"/>
              <a:pPr>
                <a:defRPr/>
              </a:pPr>
              <a:t>‹Nº›</a:t>
            </a:fld>
            <a:endParaRPr lang="en-US" altLang="ca-ES"/>
          </a:p>
        </p:txBody>
      </p:sp>
    </p:spTree>
    <p:extLst>
      <p:ext uri="{BB962C8B-B14F-4D97-AF65-F5344CB8AC3E}">
        <p14:creationId xmlns:p14="http://schemas.microsoft.com/office/powerpoint/2010/main" val="3327947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Date Placeholder 3"/>
          <p:cNvSpPr>
            <a:spLocks noGrp="1"/>
          </p:cNvSpPr>
          <p:nvPr>
            <p:ph type="dt" sz="half" idx="10"/>
          </p:nvPr>
        </p:nvSpPr>
        <p:spPr/>
        <p:txBody>
          <a:bodyPr/>
          <a:lstStyle>
            <a:lvl1pPr>
              <a:defRPr/>
            </a:lvl1pPr>
          </a:lstStyle>
          <a:p>
            <a:pPr>
              <a:defRPr/>
            </a:pPr>
            <a:fld id="{A81EFAC3-ED56-4069-A1B3-A398B67B509F}" type="datetime1">
              <a:rPr lang="en-US" altLang="es-ES_tradnl"/>
              <a:pPr>
                <a:defRPr/>
              </a:pPr>
              <a:t>7/10/2020</a:t>
            </a:fld>
            <a:endParaRPr lang="en-US" altLang="es-ES_tradnl"/>
          </a:p>
        </p:txBody>
      </p:sp>
      <p:sp>
        <p:nvSpPr>
          <p:cNvPr id="6" name="Footer Placeholder 4"/>
          <p:cNvSpPr>
            <a:spLocks noGrp="1"/>
          </p:cNvSpPr>
          <p:nvPr>
            <p:ph type="ftr" sz="quarter" idx="11"/>
          </p:nvPr>
        </p:nvSpPr>
        <p:spPr/>
        <p:txBody>
          <a:bodyPr/>
          <a:lstStyle>
            <a:lvl1pPr>
              <a:defRPr/>
            </a:lvl1pPr>
          </a:lstStyle>
          <a:p>
            <a:pPr>
              <a:defRPr/>
            </a:pPr>
            <a:endParaRPr lang="es-ES" altLang="es-ES_tradnl"/>
          </a:p>
        </p:txBody>
      </p:sp>
      <p:sp>
        <p:nvSpPr>
          <p:cNvPr id="7" name="Slide Number Placeholder 5"/>
          <p:cNvSpPr>
            <a:spLocks noGrp="1"/>
          </p:cNvSpPr>
          <p:nvPr>
            <p:ph type="sldNum" sz="quarter" idx="12"/>
          </p:nvPr>
        </p:nvSpPr>
        <p:spPr/>
        <p:txBody>
          <a:bodyPr/>
          <a:lstStyle>
            <a:lvl1pPr>
              <a:defRPr/>
            </a:lvl1pPr>
          </a:lstStyle>
          <a:p>
            <a:pPr>
              <a:defRPr/>
            </a:pPr>
            <a:fld id="{73C96CC6-FD9C-4023-B237-5361E906DC6F}" type="slidenum">
              <a:rPr lang="en-US" altLang="ca-ES"/>
              <a:pPr>
                <a:defRPr/>
              </a:pPr>
              <a:t>‹Nº›</a:t>
            </a:fld>
            <a:endParaRPr lang="en-US" altLang="ca-ES"/>
          </a:p>
        </p:txBody>
      </p:sp>
    </p:spTree>
    <p:extLst>
      <p:ext uri="{BB962C8B-B14F-4D97-AF65-F5344CB8AC3E}">
        <p14:creationId xmlns:p14="http://schemas.microsoft.com/office/powerpoint/2010/main" val="1514251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7" name="Date Placeholder 3"/>
          <p:cNvSpPr>
            <a:spLocks noGrp="1"/>
          </p:cNvSpPr>
          <p:nvPr>
            <p:ph type="dt" sz="half" idx="10"/>
          </p:nvPr>
        </p:nvSpPr>
        <p:spPr/>
        <p:txBody>
          <a:bodyPr/>
          <a:lstStyle>
            <a:lvl1pPr>
              <a:defRPr/>
            </a:lvl1pPr>
          </a:lstStyle>
          <a:p>
            <a:pPr>
              <a:defRPr/>
            </a:pPr>
            <a:fld id="{AB09C1A3-DE44-469E-A5F3-582A135EF05F}" type="datetime1">
              <a:rPr lang="en-US" altLang="es-ES_tradnl"/>
              <a:pPr>
                <a:defRPr/>
              </a:pPr>
              <a:t>7/10/2020</a:t>
            </a:fld>
            <a:endParaRPr lang="en-US" altLang="es-ES_tradnl"/>
          </a:p>
        </p:txBody>
      </p:sp>
      <p:sp>
        <p:nvSpPr>
          <p:cNvPr id="8" name="Footer Placeholder 4"/>
          <p:cNvSpPr>
            <a:spLocks noGrp="1"/>
          </p:cNvSpPr>
          <p:nvPr>
            <p:ph type="ftr" sz="quarter" idx="11"/>
          </p:nvPr>
        </p:nvSpPr>
        <p:spPr/>
        <p:txBody>
          <a:bodyPr/>
          <a:lstStyle>
            <a:lvl1pPr>
              <a:defRPr/>
            </a:lvl1pPr>
          </a:lstStyle>
          <a:p>
            <a:pPr>
              <a:defRPr/>
            </a:pPr>
            <a:endParaRPr lang="es-ES" altLang="es-ES_tradnl"/>
          </a:p>
        </p:txBody>
      </p:sp>
      <p:sp>
        <p:nvSpPr>
          <p:cNvPr id="9" name="Slide Number Placeholder 5"/>
          <p:cNvSpPr>
            <a:spLocks noGrp="1"/>
          </p:cNvSpPr>
          <p:nvPr>
            <p:ph type="sldNum" sz="quarter" idx="12"/>
          </p:nvPr>
        </p:nvSpPr>
        <p:spPr/>
        <p:txBody>
          <a:bodyPr/>
          <a:lstStyle>
            <a:lvl1pPr>
              <a:defRPr/>
            </a:lvl1pPr>
          </a:lstStyle>
          <a:p>
            <a:pPr>
              <a:defRPr/>
            </a:pPr>
            <a:fld id="{7E3D0E21-4190-43F2-9E4D-1CB1B07A45EF}" type="slidenum">
              <a:rPr lang="en-US" altLang="ca-ES"/>
              <a:pPr>
                <a:defRPr/>
              </a:pPr>
              <a:t>‹Nº›</a:t>
            </a:fld>
            <a:endParaRPr lang="en-US" altLang="ca-ES"/>
          </a:p>
        </p:txBody>
      </p:sp>
    </p:spTree>
    <p:extLst>
      <p:ext uri="{BB962C8B-B14F-4D97-AF65-F5344CB8AC3E}">
        <p14:creationId xmlns:p14="http://schemas.microsoft.com/office/powerpoint/2010/main" val="618020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B68BE58-92DE-4865-93BE-F12927152D25}" type="datetime1">
              <a:rPr lang="en-US" altLang="es-ES_tradnl"/>
              <a:pPr>
                <a:defRPr/>
              </a:pPr>
              <a:t>7/10/2020</a:t>
            </a:fld>
            <a:endParaRPr lang="en-US" altLang="es-ES_tradnl"/>
          </a:p>
        </p:txBody>
      </p:sp>
      <p:sp>
        <p:nvSpPr>
          <p:cNvPr id="4" name="Footer Placeholder 4"/>
          <p:cNvSpPr>
            <a:spLocks noGrp="1"/>
          </p:cNvSpPr>
          <p:nvPr>
            <p:ph type="ftr" sz="quarter" idx="11"/>
          </p:nvPr>
        </p:nvSpPr>
        <p:spPr/>
        <p:txBody>
          <a:bodyPr/>
          <a:lstStyle>
            <a:lvl1pPr>
              <a:defRPr/>
            </a:lvl1pPr>
          </a:lstStyle>
          <a:p>
            <a:pPr>
              <a:defRPr/>
            </a:pPr>
            <a:endParaRPr lang="es-ES" altLang="es-ES_tradnl"/>
          </a:p>
        </p:txBody>
      </p:sp>
      <p:sp>
        <p:nvSpPr>
          <p:cNvPr id="5" name="Slide Number Placeholder 5"/>
          <p:cNvSpPr>
            <a:spLocks noGrp="1"/>
          </p:cNvSpPr>
          <p:nvPr>
            <p:ph type="sldNum" sz="quarter" idx="12"/>
          </p:nvPr>
        </p:nvSpPr>
        <p:spPr/>
        <p:txBody>
          <a:bodyPr/>
          <a:lstStyle>
            <a:lvl1pPr>
              <a:defRPr/>
            </a:lvl1pPr>
          </a:lstStyle>
          <a:p>
            <a:pPr>
              <a:defRPr/>
            </a:pPr>
            <a:fld id="{D7CCE9CC-2F8B-4D55-B981-33E4668A3B37}" type="slidenum">
              <a:rPr lang="en-US" altLang="ca-ES"/>
              <a:pPr>
                <a:defRPr/>
              </a:pPr>
              <a:t>‹Nº›</a:t>
            </a:fld>
            <a:endParaRPr lang="en-US" altLang="ca-ES"/>
          </a:p>
        </p:txBody>
      </p:sp>
    </p:spTree>
    <p:extLst>
      <p:ext uri="{BB962C8B-B14F-4D97-AF65-F5344CB8AC3E}">
        <p14:creationId xmlns:p14="http://schemas.microsoft.com/office/powerpoint/2010/main" val="564552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3F23674-E7FC-464E-82CB-EE69FEC9CE85}" type="datetime1">
              <a:rPr lang="en-US" altLang="es-ES_tradnl"/>
              <a:pPr>
                <a:defRPr/>
              </a:pPr>
              <a:t>7/10/2020</a:t>
            </a:fld>
            <a:endParaRPr lang="en-US" altLang="es-ES_tradnl"/>
          </a:p>
        </p:txBody>
      </p:sp>
      <p:sp>
        <p:nvSpPr>
          <p:cNvPr id="3" name="Footer Placeholder 4"/>
          <p:cNvSpPr>
            <a:spLocks noGrp="1"/>
          </p:cNvSpPr>
          <p:nvPr>
            <p:ph type="ftr" sz="quarter" idx="11"/>
          </p:nvPr>
        </p:nvSpPr>
        <p:spPr/>
        <p:txBody>
          <a:bodyPr/>
          <a:lstStyle>
            <a:lvl1pPr>
              <a:defRPr/>
            </a:lvl1pPr>
          </a:lstStyle>
          <a:p>
            <a:pPr>
              <a:defRPr/>
            </a:pPr>
            <a:endParaRPr lang="es-ES" altLang="es-ES_tradnl"/>
          </a:p>
        </p:txBody>
      </p:sp>
      <p:sp>
        <p:nvSpPr>
          <p:cNvPr id="4" name="Slide Number Placeholder 5"/>
          <p:cNvSpPr>
            <a:spLocks noGrp="1"/>
          </p:cNvSpPr>
          <p:nvPr>
            <p:ph type="sldNum" sz="quarter" idx="12"/>
          </p:nvPr>
        </p:nvSpPr>
        <p:spPr/>
        <p:txBody>
          <a:bodyPr/>
          <a:lstStyle>
            <a:lvl1pPr>
              <a:defRPr/>
            </a:lvl1pPr>
          </a:lstStyle>
          <a:p>
            <a:pPr>
              <a:defRPr/>
            </a:pPr>
            <a:fld id="{ECE678A1-082B-4F6A-93FD-0AFB179666F6}" type="slidenum">
              <a:rPr lang="en-US" altLang="ca-ES"/>
              <a:pPr>
                <a:defRPr/>
              </a:pPr>
              <a:t>‹Nº›</a:t>
            </a:fld>
            <a:endParaRPr lang="en-US" altLang="ca-ES"/>
          </a:p>
        </p:txBody>
      </p:sp>
    </p:spTree>
    <p:extLst>
      <p:ext uri="{BB962C8B-B14F-4D97-AF65-F5344CB8AC3E}">
        <p14:creationId xmlns:p14="http://schemas.microsoft.com/office/powerpoint/2010/main" val="3471134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3"/>
          <p:cNvSpPr>
            <a:spLocks noGrp="1"/>
          </p:cNvSpPr>
          <p:nvPr>
            <p:ph type="dt" sz="half" idx="10"/>
          </p:nvPr>
        </p:nvSpPr>
        <p:spPr/>
        <p:txBody>
          <a:bodyPr/>
          <a:lstStyle>
            <a:lvl1pPr>
              <a:defRPr/>
            </a:lvl1pPr>
          </a:lstStyle>
          <a:p>
            <a:pPr>
              <a:defRPr/>
            </a:pPr>
            <a:fld id="{6D856B85-828C-448D-8AD4-D123134F5D0B}" type="datetime1">
              <a:rPr lang="en-US" altLang="es-ES_tradnl"/>
              <a:pPr>
                <a:defRPr/>
              </a:pPr>
              <a:t>7/10/2020</a:t>
            </a:fld>
            <a:endParaRPr lang="en-US" altLang="es-ES_tradnl"/>
          </a:p>
        </p:txBody>
      </p:sp>
      <p:sp>
        <p:nvSpPr>
          <p:cNvPr id="6" name="Footer Placeholder 4"/>
          <p:cNvSpPr>
            <a:spLocks noGrp="1"/>
          </p:cNvSpPr>
          <p:nvPr>
            <p:ph type="ftr" sz="quarter" idx="11"/>
          </p:nvPr>
        </p:nvSpPr>
        <p:spPr/>
        <p:txBody>
          <a:bodyPr/>
          <a:lstStyle>
            <a:lvl1pPr>
              <a:defRPr/>
            </a:lvl1pPr>
          </a:lstStyle>
          <a:p>
            <a:pPr>
              <a:defRPr/>
            </a:pPr>
            <a:endParaRPr lang="es-ES" altLang="es-ES_tradnl"/>
          </a:p>
        </p:txBody>
      </p:sp>
      <p:sp>
        <p:nvSpPr>
          <p:cNvPr id="7" name="Slide Number Placeholder 5"/>
          <p:cNvSpPr>
            <a:spLocks noGrp="1"/>
          </p:cNvSpPr>
          <p:nvPr>
            <p:ph type="sldNum" sz="quarter" idx="12"/>
          </p:nvPr>
        </p:nvSpPr>
        <p:spPr/>
        <p:txBody>
          <a:bodyPr/>
          <a:lstStyle>
            <a:lvl1pPr>
              <a:defRPr/>
            </a:lvl1pPr>
          </a:lstStyle>
          <a:p>
            <a:pPr>
              <a:defRPr/>
            </a:pPr>
            <a:fld id="{C694F2B2-821D-4963-95CD-BDF2BC41EFF7}" type="slidenum">
              <a:rPr lang="en-US" altLang="ca-ES"/>
              <a:pPr>
                <a:defRPr/>
              </a:pPr>
              <a:t>‹Nº›</a:t>
            </a:fld>
            <a:endParaRPr lang="en-US" altLang="ca-ES"/>
          </a:p>
        </p:txBody>
      </p:sp>
    </p:spTree>
    <p:extLst>
      <p:ext uri="{BB962C8B-B14F-4D97-AF65-F5344CB8AC3E}">
        <p14:creationId xmlns:p14="http://schemas.microsoft.com/office/powerpoint/2010/main" val="4199708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3"/>
          <p:cNvSpPr>
            <a:spLocks noGrp="1"/>
          </p:cNvSpPr>
          <p:nvPr>
            <p:ph type="dt" sz="half" idx="10"/>
          </p:nvPr>
        </p:nvSpPr>
        <p:spPr/>
        <p:txBody>
          <a:bodyPr/>
          <a:lstStyle>
            <a:lvl1pPr>
              <a:defRPr/>
            </a:lvl1pPr>
          </a:lstStyle>
          <a:p>
            <a:pPr>
              <a:defRPr/>
            </a:pPr>
            <a:fld id="{808C7282-756C-4DC0-8BA3-233D0E09BA86}" type="datetime1">
              <a:rPr lang="en-US" altLang="es-ES_tradnl"/>
              <a:pPr>
                <a:defRPr/>
              </a:pPr>
              <a:t>7/10/2020</a:t>
            </a:fld>
            <a:endParaRPr lang="en-US" altLang="es-ES_tradnl"/>
          </a:p>
        </p:txBody>
      </p:sp>
      <p:sp>
        <p:nvSpPr>
          <p:cNvPr id="6" name="Footer Placeholder 4"/>
          <p:cNvSpPr>
            <a:spLocks noGrp="1"/>
          </p:cNvSpPr>
          <p:nvPr>
            <p:ph type="ftr" sz="quarter" idx="11"/>
          </p:nvPr>
        </p:nvSpPr>
        <p:spPr/>
        <p:txBody>
          <a:bodyPr/>
          <a:lstStyle>
            <a:lvl1pPr>
              <a:defRPr/>
            </a:lvl1pPr>
          </a:lstStyle>
          <a:p>
            <a:pPr>
              <a:defRPr/>
            </a:pPr>
            <a:endParaRPr lang="es-ES" altLang="es-ES_tradnl"/>
          </a:p>
        </p:txBody>
      </p:sp>
      <p:sp>
        <p:nvSpPr>
          <p:cNvPr id="7" name="Slide Number Placeholder 5"/>
          <p:cNvSpPr>
            <a:spLocks noGrp="1"/>
          </p:cNvSpPr>
          <p:nvPr>
            <p:ph type="sldNum" sz="quarter" idx="12"/>
          </p:nvPr>
        </p:nvSpPr>
        <p:spPr/>
        <p:txBody>
          <a:bodyPr/>
          <a:lstStyle>
            <a:lvl1pPr>
              <a:defRPr/>
            </a:lvl1pPr>
          </a:lstStyle>
          <a:p>
            <a:pPr>
              <a:defRPr/>
            </a:pPr>
            <a:fld id="{993473B6-14B6-4842-BDFE-92CDC49432FF}" type="slidenum">
              <a:rPr lang="en-US" altLang="ca-ES"/>
              <a:pPr>
                <a:defRPr/>
              </a:pPr>
              <a:t>‹Nº›</a:t>
            </a:fld>
            <a:endParaRPr lang="en-US" altLang="ca-ES"/>
          </a:p>
        </p:txBody>
      </p:sp>
    </p:spTree>
    <p:extLst>
      <p:ext uri="{BB962C8B-B14F-4D97-AF65-F5344CB8AC3E}">
        <p14:creationId xmlns:p14="http://schemas.microsoft.com/office/powerpoint/2010/main" val="2724704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ca-ES"/>
              <a:t>Click to edit Master title style</a:t>
            </a:r>
            <a:endParaRPr lang="en-US" altLang="ca-E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ca-ES"/>
              <a:t>Click to edit Master text styles</a:t>
            </a:r>
          </a:p>
          <a:p>
            <a:pPr lvl="1"/>
            <a:r>
              <a:rPr lang="es-ES_tradnl" altLang="ca-ES"/>
              <a:t>Second level</a:t>
            </a:r>
          </a:p>
          <a:p>
            <a:pPr lvl="2"/>
            <a:r>
              <a:rPr lang="es-ES_tradnl" altLang="ca-ES"/>
              <a:t>Third level</a:t>
            </a:r>
          </a:p>
          <a:p>
            <a:pPr lvl="3"/>
            <a:r>
              <a:rPr lang="es-ES_tradnl" altLang="ca-ES"/>
              <a:t>Fourth level</a:t>
            </a:r>
          </a:p>
          <a:p>
            <a:pPr lvl="4"/>
            <a:r>
              <a:rPr lang="es-ES_tradnl" altLang="ca-ES"/>
              <a:t>Fifth level</a:t>
            </a:r>
            <a:endParaRPr lang="en-US" altLang="ca-E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DA5692B2-7D6D-4095-AF51-BFCFF8158796}" type="datetime1">
              <a:rPr lang="en-US" altLang="es-ES_tradnl"/>
              <a:pPr>
                <a:defRPr/>
              </a:pPr>
              <a:t>7/10/2020</a:t>
            </a:fld>
            <a:endParaRPr lang="en-US" altLang="es-ES_tradnl"/>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es-ES" altLang="es-ES_trad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DC5D07B-A1F7-4E4E-BD6B-1F0D69340E12}" type="slidenum">
              <a:rPr lang="en-US" altLang="ca-ES"/>
              <a:pPr>
                <a:defRPr/>
              </a:pPr>
              <a:t>‹Nº›</a:t>
            </a:fld>
            <a:endParaRPr lang="en-US" altLang="ca-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defTabSz="457200" rtl="0" fontAlgn="base">
        <a:spcBef>
          <a:spcPct val="0"/>
        </a:spcBef>
        <a:spcAft>
          <a:spcPct val="0"/>
        </a:spcAft>
        <a:defRPr sz="4400">
          <a:solidFill>
            <a:schemeClr val="tx1"/>
          </a:solidFill>
          <a:latin typeface="Calibri" pitchFamily="-84" charset="0"/>
        </a:defRPr>
      </a:lvl6pPr>
      <a:lvl7pPr marL="914400" algn="ctr" defTabSz="457200" rtl="0" fontAlgn="base">
        <a:spcBef>
          <a:spcPct val="0"/>
        </a:spcBef>
        <a:spcAft>
          <a:spcPct val="0"/>
        </a:spcAft>
        <a:defRPr sz="4400">
          <a:solidFill>
            <a:schemeClr val="tx1"/>
          </a:solidFill>
          <a:latin typeface="Calibri" pitchFamily="-84" charset="0"/>
        </a:defRPr>
      </a:lvl7pPr>
      <a:lvl8pPr marL="1371600" algn="ctr" defTabSz="457200" rtl="0" fontAlgn="base">
        <a:spcBef>
          <a:spcPct val="0"/>
        </a:spcBef>
        <a:spcAft>
          <a:spcPct val="0"/>
        </a:spcAft>
        <a:defRPr sz="4400">
          <a:solidFill>
            <a:schemeClr val="tx1"/>
          </a:solidFill>
          <a:latin typeface="Calibri" pitchFamily="-84" charset="0"/>
        </a:defRPr>
      </a:lvl8pPr>
      <a:lvl9pPr marL="1828800" algn="ctr" defTabSz="457200" rtl="0" fontAlgn="base">
        <a:spcBef>
          <a:spcPct val="0"/>
        </a:spcBef>
        <a:spcAft>
          <a:spcPct val="0"/>
        </a:spcAft>
        <a:defRPr sz="4400">
          <a:solidFill>
            <a:schemeClr val="tx1"/>
          </a:solidFill>
          <a:latin typeface="Calibri" pitchFamily="-8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8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8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s://www.uab.cat/web/estudiar/grau/oferta-de-graus/activitats-amb-reconeixement-academic-de-credits-1345662104687.html"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www.uab.cat/web/estudiar/graus/informacio-academica/regim-de-permanencia/tipus-de-dedicacio-1345721953555.html"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geronimo.uab.cat/practiquespsicologia/inici.php"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a:extLst>
              <a:ext uri="{FF2B5EF4-FFF2-40B4-BE49-F238E27FC236}">
                <a16:creationId xmlns:a16="http://schemas.microsoft.com/office/drawing/2014/main" id="{BB2D9CBE-CB21-473A-8D1B-019A6D13CBA4}"/>
              </a:ext>
            </a:extLst>
          </p:cNvPr>
          <p:cNvSpPr>
            <a:spLocks noGrp="1"/>
          </p:cNvSpPr>
          <p:nvPr>
            <p:ph type="ctrTitle"/>
          </p:nvPr>
        </p:nvSpPr>
        <p:spPr>
          <a:xfrm>
            <a:off x="685800" y="2708275"/>
            <a:ext cx="7772400" cy="1944688"/>
          </a:xfrm>
        </p:spPr>
        <p:txBody>
          <a:bodyPr/>
          <a:lstStyle/>
          <a:p>
            <a:r>
              <a:rPr lang="ca-ES" altLang="ca-ES" sz="5500" dirty="0">
                <a:latin typeface="Franklin Gothic Demi" panose="020B0703020102020204" pitchFamily="34" charset="0"/>
                <a:ea typeface="ＭＳ Ｐゴシック" panose="020B0600070205080204" pitchFamily="34" charset="-128"/>
              </a:rPr>
              <a:t>Jornada Informativa</a:t>
            </a:r>
            <a:br>
              <a:rPr lang="ca-ES" altLang="ca-ES" dirty="0">
                <a:latin typeface="Franklin Gothic Demi" panose="020B0703020102020204" pitchFamily="34" charset="0"/>
                <a:ea typeface="ＭＳ Ｐゴシック" panose="020B0600070205080204" pitchFamily="34" charset="-128"/>
              </a:rPr>
            </a:br>
            <a:r>
              <a:rPr lang="ca-ES" altLang="ca-ES" dirty="0">
                <a:latin typeface="Franklin Gothic Book" panose="020B0503020102020204" pitchFamily="34" charset="0"/>
                <a:ea typeface="ＭＳ Ｐゴシック" panose="020B0600070205080204" pitchFamily="34" charset="-128"/>
              </a:rPr>
              <a:t> Facultat de Psicologia</a:t>
            </a:r>
            <a:br>
              <a:rPr lang="ca-ES" altLang="ca-ES" dirty="0">
                <a:latin typeface="Franklin Gothic Book" panose="020B0503020102020204" pitchFamily="34" charset="0"/>
                <a:ea typeface="ＭＳ Ｐゴシック" panose="020B0600070205080204" pitchFamily="34" charset="-128"/>
              </a:rPr>
            </a:br>
            <a:r>
              <a:rPr lang="ca-ES" altLang="ca-ES" dirty="0">
                <a:latin typeface="Franklin Gothic Book" panose="020B0503020102020204" pitchFamily="34" charset="0"/>
                <a:ea typeface="ＭＳ Ｐゴシック" panose="020B0600070205080204" pitchFamily="34" charset="-128"/>
              </a:rPr>
              <a:t>Grau en Psicologia</a:t>
            </a:r>
            <a:br>
              <a:rPr lang="ca-ES" altLang="ca-ES" dirty="0">
                <a:latin typeface="Franklin Gothic Book" panose="020B0503020102020204" pitchFamily="34" charset="0"/>
                <a:ea typeface="ＭＳ Ｐゴシック" panose="020B0600070205080204" pitchFamily="34" charset="-128"/>
              </a:rPr>
            </a:br>
            <a:r>
              <a:rPr lang="ca-ES" altLang="ca-ES" sz="4000" dirty="0">
                <a:latin typeface="Franklin Gothic Book" panose="020B0503020102020204" pitchFamily="34" charset="0"/>
                <a:ea typeface="ＭＳ Ｐゴシック" panose="020B0600070205080204" pitchFamily="34" charset="-128"/>
              </a:rPr>
              <a:t>Curs 2020-2021</a:t>
            </a:r>
            <a:br>
              <a:rPr lang="ca-ES" altLang="ca-ES" sz="4000" dirty="0">
                <a:latin typeface="Franklin Gothic Book" panose="020B0503020102020204" pitchFamily="34" charset="0"/>
                <a:ea typeface="ＭＳ Ｐゴシック" panose="020B0600070205080204" pitchFamily="34" charset="-128"/>
              </a:rPr>
            </a:br>
            <a:endParaRPr lang="ca-ES" altLang="ca-ES" sz="4000" dirty="0">
              <a:latin typeface="Franklin Gothic Book" panose="020B0503020102020204" pitchFamily="34" charset="0"/>
              <a:ea typeface="ＭＳ Ｐゴシック" panose="020B0600070205080204" pitchFamily="34" charset="-128"/>
            </a:endParaRPr>
          </a:p>
        </p:txBody>
      </p:sp>
      <p:sp>
        <p:nvSpPr>
          <p:cNvPr id="4099" name="2 Subtítulo">
            <a:extLst>
              <a:ext uri="{FF2B5EF4-FFF2-40B4-BE49-F238E27FC236}">
                <a16:creationId xmlns:a16="http://schemas.microsoft.com/office/drawing/2014/main" id="{8B5752CB-77ED-48DB-9BFB-9B0D0F7F78DC}"/>
              </a:ext>
            </a:extLst>
          </p:cNvPr>
          <p:cNvSpPr>
            <a:spLocks noGrp="1"/>
          </p:cNvSpPr>
          <p:nvPr>
            <p:ph type="subTitle" idx="1"/>
          </p:nvPr>
        </p:nvSpPr>
        <p:spPr>
          <a:xfrm>
            <a:off x="5148263" y="5229225"/>
            <a:ext cx="3384550" cy="695325"/>
          </a:xfrm>
        </p:spPr>
        <p:txBody>
          <a:bodyPr/>
          <a:lstStyle/>
          <a:p>
            <a:r>
              <a:rPr lang="ca-ES" altLang="es-ES" dirty="0">
                <a:solidFill>
                  <a:schemeClr val="tx1"/>
                </a:solidFill>
                <a:latin typeface="Franklin Gothic Demi" panose="020B0703020102020204" pitchFamily="34" charset="0"/>
                <a:ea typeface="ＭＳ Ｐゴシック" panose="020B0600070205080204" pitchFamily="34" charset="-128"/>
              </a:rPr>
              <a:t>9  juliol 2020</a:t>
            </a:r>
          </a:p>
        </p:txBody>
      </p:sp>
    </p:spTree>
    <p:extLst>
      <p:ext uri="{BB962C8B-B14F-4D97-AF65-F5344CB8AC3E}">
        <p14:creationId xmlns:p14="http://schemas.microsoft.com/office/powerpoint/2010/main" val="1489875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09" name="Group 69">
            <a:extLst>
              <a:ext uri="{FF2B5EF4-FFF2-40B4-BE49-F238E27FC236}">
                <a16:creationId xmlns:a16="http://schemas.microsoft.com/office/drawing/2014/main" id="{FB4A52DF-AF4A-4084-AD9E-491320E83525}"/>
              </a:ext>
            </a:extLst>
          </p:cNvPr>
          <p:cNvGraphicFramePr>
            <a:graphicFrameLocks noGrp="1"/>
          </p:cNvGraphicFramePr>
          <p:nvPr/>
        </p:nvGraphicFramePr>
        <p:xfrm>
          <a:off x="539750" y="765175"/>
          <a:ext cx="8135938" cy="5365748"/>
        </p:xfrm>
        <a:graphic>
          <a:graphicData uri="http://schemas.openxmlformats.org/drawingml/2006/table">
            <a:tbl>
              <a:tblPr/>
              <a:tblGrid>
                <a:gridCol w="6517658">
                  <a:extLst>
                    <a:ext uri="{9D8B030D-6E8A-4147-A177-3AD203B41FA5}">
                      <a16:colId xmlns:a16="http://schemas.microsoft.com/office/drawing/2014/main" val="20000"/>
                    </a:ext>
                  </a:extLst>
                </a:gridCol>
                <a:gridCol w="837488">
                  <a:extLst>
                    <a:ext uri="{9D8B030D-6E8A-4147-A177-3AD203B41FA5}">
                      <a16:colId xmlns:a16="http://schemas.microsoft.com/office/drawing/2014/main" val="20001"/>
                    </a:ext>
                  </a:extLst>
                </a:gridCol>
                <a:gridCol w="780792">
                  <a:extLst>
                    <a:ext uri="{9D8B030D-6E8A-4147-A177-3AD203B41FA5}">
                      <a16:colId xmlns:a16="http://schemas.microsoft.com/office/drawing/2014/main" val="20002"/>
                    </a:ext>
                  </a:extLst>
                </a:gridCol>
              </a:tblGrid>
              <a:tr h="640158">
                <a:tc gridSpan="3">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800" b="1" i="0" u="none" strike="noStrike" cap="none" normalizeH="0" baseline="0" dirty="0">
                          <a:ln>
                            <a:noFill/>
                          </a:ln>
                          <a:solidFill>
                            <a:srgbClr val="FFC000"/>
                          </a:solidFill>
                          <a:effectLst/>
                          <a:latin typeface="Arial" pitchFamily="34" charset="0"/>
                          <a:ea typeface="SimSun" pitchFamily="2" charset="-122"/>
                          <a:cs typeface="Arial" pitchFamily="34" charset="0"/>
                        </a:rPr>
                        <a:t>MENCIÓ: Psicologia clínica de l’edat adulta (M3)</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800" b="1" i="0" u="none" strike="noStrike" cap="none" normalizeH="0" baseline="0" dirty="0">
                          <a:ln>
                            <a:noFill/>
                          </a:ln>
                          <a:solidFill>
                            <a:srgbClr val="FFC000"/>
                          </a:solidFill>
                          <a:effectLst/>
                          <a:latin typeface="Arial Narrow" panose="020B0606020202030204" pitchFamily="34" charset="0"/>
                          <a:ea typeface="SimSun" pitchFamily="2" charset="-122"/>
                          <a:cs typeface="Arial" pitchFamily="34" charset="0"/>
                        </a:rPr>
                        <a:t>(30 ECTS –mínim 5 assignatures)</a:t>
                      </a:r>
                    </a:p>
                  </a:txBody>
                  <a:tcPr marL="91431" marR="91431"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tc hMerge="1">
                  <a:txBody>
                    <a:bodyPr/>
                    <a:lstStyle/>
                    <a:p>
                      <a:endParaRPr lang="es-ES_tradnl"/>
                    </a:p>
                  </a:txBody>
                  <a:tcPr/>
                </a:tc>
                <a:tc hMerge="1">
                  <a:txBody>
                    <a:bodyPr/>
                    <a:lstStyle/>
                    <a:p>
                      <a:endParaRPr lang="es-ES_tradnl"/>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00"/>
                  </a:ext>
                </a:extLst>
              </a:tr>
              <a:tr h="336641">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1" i="0" u="none" strike="noStrike" cap="none" normalizeH="0" baseline="0" dirty="0">
                          <a:ln>
                            <a:noFill/>
                          </a:ln>
                          <a:solidFill>
                            <a:schemeClr val="bg1"/>
                          </a:solidFill>
                          <a:effectLst/>
                          <a:latin typeface="Arial" pitchFamily="34" charset="0"/>
                          <a:ea typeface="SimSun" pitchFamily="2" charset="-122"/>
                          <a:cs typeface="Arial" pitchFamily="34" charset="0"/>
                        </a:rPr>
                        <a:t>Títol assignatura</a:t>
                      </a:r>
                    </a:p>
                  </a:txBody>
                  <a:tcPr marL="91431" marR="91431"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1" i="0" u="none" strike="noStrike" cap="none" normalizeH="0" baseline="0">
                          <a:ln>
                            <a:noFill/>
                          </a:ln>
                          <a:solidFill>
                            <a:schemeClr val="bg1"/>
                          </a:solidFill>
                          <a:effectLst/>
                          <a:latin typeface="Arial" pitchFamily="34" charset="0"/>
                          <a:ea typeface="SimSun" pitchFamily="2" charset="-122"/>
                          <a:cs typeface="Arial" pitchFamily="34" charset="0"/>
                        </a:rPr>
                        <a:t>Tipus</a:t>
                      </a:r>
                    </a:p>
                  </a:txBody>
                  <a:tcPr marL="91431" marR="91431" marT="45740" marB="45740" horzOverflow="overflow">
                    <a:lnL w="12700" cap="flat" cmpd="sng" algn="ctr">
                      <a:solidFill>
                        <a:srgbClr val="000000"/>
                      </a:solidFill>
                      <a:prstDash val="solid"/>
                      <a:round/>
                      <a:headEnd type="none" w="med" len="med"/>
                      <a:tailEnd type="none" w="med" len="med"/>
                    </a:lnL>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1" i="0" u="none" strike="noStrike" cap="none" normalizeH="0" baseline="0" dirty="0">
                          <a:ln>
                            <a:noFill/>
                          </a:ln>
                          <a:solidFill>
                            <a:schemeClr val="bg1"/>
                          </a:solidFill>
                          <a:effectLst/>
                          <a:latin typeface="Arial" pitchFamily="34" charset="0"/>
                          <a:ea typeface="SimSun" pitchFamily="2" charset="-122"/>
                          <a:cs typeface="Arial" pitchFamily="34" charset="0"/>
                        </a:rPr>
                        <a:t>ECTS</a:t>
                      </a:r>
                    </a:p>
                  </a:txBody>
                  <a:tcPr marL="91431" marR="91431" marT="45740" marB="45740" horzOverflow="overflow">
                    <a:solidFill>
                      <a:schemeClr val="accent2"/>
                    </a:solidFill>
                  </a:tcPr>
                </a:tc>
                <a:extLst>
                  <a:ext uri="{0D108BD9-81ED-4DB2-BD59-A6C34878D82A}">
                    <a16:rowId xmlns:a16="http://schemas.microsoft.com/office/drawing/2014/main" val="10001"/>
                  </a:ext>
                </a:extLst>
              </a:tr>
              <a:tr h="336641">
                <a:tc gridSpan="3">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1" i="0" u="none" strike="noStrike" cap="none" normalizeH="0" baseline="0" dirty="0">
                          <a:ln>
                            <a:noFill/>
                          </a:ln>
                          <a:solidFill>
                            <a:schemeClr val="bg1"/>
                          </a:solidFill>
                          <a:effectLst/>
                          <a:latin typeface="Arial" pitchFamily="34" charset="0"/>
                          <a:ea typeface="SimSun" pitchFamily="2" charset="-122"/>
                          <a:cs typeface="Arial" pitchFamily="34" charset="0"/>
                        </a:rPr>
                        <a:t>Bloc A (12 ECTS mínim) –mínim 2 assignatures-</a:t>
                      </a:r>
                    </a:p>
                  </a:txBody>
                  <a:tcPr marL="91431" marR="91431"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tc hMerge="1">
                  <a:txBody>
                    <a:bodyPr/>
                    <a:lstStyle/>
                    <a:p>
                      <a:endParaRPr lang="es-ES_tradnl"/>
                    </a:p>
                  </a:txBody>
                  <a:tcPr/>
                </a:tc>
                <a:tc hMerge="1">
                  <a:txBody>
                    <a:bodyPr/>
                    <a:lstStyle/>
                    <a:p>
                      <a:endParaRPr lang="es-ES_tradnl"/>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02"/>
                  </a:ext>
                </a:extLst>
              </a:tr>
              <a:tr h="335359">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rPr>
                        <a:t>Psicopatologia de l’edat adulta </a:t>
                      </a:r>
                      <a:r>
                        <a:rPr kumimoji="0" lang="ca-ES" altLang="en-US" sz="1600" b="0" i="0" u="none" strike="noStrike" cap="none" normalizeH="0" baseline="0" dirty="0">
                          <a:ln>
                            <a:noFill/>
                          </a:ln>
                          <a:solidFill>
                            <a:srgbClr val="000066"/>
                          </a:solidFill>
                          <a:effectLst/>
                          <a:latin typeface="Arial Narrow" panose="020B0606020202030204" pitchFamily="34" charset="0"/>
                          <a:ea typeface="SimSun" pitchFamily="2" charset="-122"/>
                          <a:cs typeface="Arial" pitchFamily="34" charset="0"/>
                        </a:rPr>
                        <a:t>(G1, G5)</a:t>
                      </a:r>
                      <a:endParaRPr kumimoji="0" lang="ca-ES" altLang="en-US" sz="1600" b="0" i="0" u="none" strike="noStrike" cap="none" normalizeH="0" baseline="0" dirty="0">
                        <a:ln>
                          <a:noFill/>
                        </a:ln>
                        <a:solidFill>
                          <a:schemeClr val="tx1"/>
                        </a:solidFill>
                        <a:effectLst/>
                        <a:latin typeface="Arial" pitchFamily="34" charset="0"/>
                        <a:ea typeface="ＭＳ Ｐゴシック" pitchFamily="34" charset="-128"/>
                      </a:endParaRPr>
                    </a:p>
                  </a:txBody>
                  <a:tcPr marL="91431" marR="91431"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OT</a:t>
                      </a:r>
                    </a:p>
                  </a:txBody>
                  <a:tcPr marL="91431" marR="91431"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SimSun" pitchFamily="2" charset="-122"/>
                          <a:cs typeface="Arial" pitchFamily="34" charset="0"/>
                        </a:rPr>
                        <a:t>6</a:t>
                      </a:r>
                    </a:p>
                  </a:txBody>
                  <a:tcPr marL="91431" marR="91431"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5359">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rPr>
                        <a:t>Avaluació psicològica clínica en l’edat adulta </a:t>
                      </a:r>
                      <a:r>
                        <a:rPr kumimoji="0" lang="ca-ES" altLang="en-US" sz="1600" b="0" i="0" u="none" strike="noStrike" cap="none" normalizeH="0" baseline="0" dirty="0">
                          <a:ln>
                            <a:noFill/>
                          </a:ln>
                          <a:solidFill>
                            <a:srgbClr val="000066"/>
                          </a:solidFill>
                          <a:effectLst/>
                          <a:latin typeface="Arial Narrow" panose="020B0606020202030204" pitchFamily="34" charset="0"/>
                          <a:ea typeface="SimSun" pitchFamily="2" charset="-122"/>
                          <a:cs typeface="Arial" pitchFamily="34" charset="0"/>
                        </a:rPr>
                        <a:t>(G1)</a:t>
                      </a:r>
                      <a:endParaRPr kumimoji="0" lang="ca-ES" altLang="en-US" sz="1600" b="0" i="0" u="none" strike="noStrike" cap="none" normalizeH="0" baseline="0" dirty="0">
                        <a:ln>
                          <a:noFill/>
                        </a:ln>
                        <a:solidFill>
                          <a:schemeClr val="tx1"/>
                        </a:solidFill>
                        <a:effectLst/>
                        <a:latin typeface="Arial" pitchFamily="34" charset="0"/>
                        <a:ea typeface="ＭＳ Ｐゴシック" pitchFamily="34" charset="-128"/>
                      </a:endParaRPr>
                    </a:p>
                  </a:txBody>
                  <a:tcPr marL="91431" marR="91431"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OT</a:t>
                      </a:r>
                    </a:p>
                  </a:txBody>
                  <a:tcPr marL="91431" marR="91431"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6</a:t>
                      </a:r>
                    </a:p>
                  </a:txBody>
                  <a:tcPr marL="91431" marR="91431"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5359">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rPr>
                        <a:t>Tractaments </a:t>
                      </a:r>
                      <a:r>
                        <a:rPr kumimoji="0" lang="ca-ES" altLang="en-US" sz="1600" b="0" i="0" u="none" strike="noStrike" cap="none" normalizeH="0" baseline="0" dirty="0" err="1">
                          <a:ln>
                            <a:noFill/>
                          </a:ln>
                          <a:solidFill>
                            <a:schemeClr val="tx1"/>
                          </a:solidFill>
                          <a:effectLst/>
                          <a:latin typeface="Arial" pitchFamily="34" charset="0"/>
                          <a:ea typeface="ＭＳ Ｐゴシック" pitchFamily="34" charset="-128"/>
                        </a:rPr>
                        <a:t>cognitivoconductuals</a:t>
                      </a: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rPr>
                        <a:t> en l’edat adulta </a:t>
                      </a:r>
                      <a:r>
                        <a:rPr kumimoji="0" lang="ca-ES" altLang="en-US" sz="1600" b="0" i="0" u="none" strike="noStrike" cap="none" normalizeH="0" baseline="0" dirty="0">
                          <a:ln>
                            <a:noFill/>
                          </a:ln>
                          <a:solidFill>
                            <a:srgbClr val="000066"/>
                          </a:solidFill>
                          <a:effectLst/>
                          <a:latin typeface="Arial Narrow" panose="020B0606020202030204" pitchFamily="34" charset="0"/>
                          <a:ea typeface="SimSun" pitchFamily="2" charset="-122"/>
                          <a:cs typeface="Arial" pitchFamily="34" charset="0"/>
                        </a:rPr>
                        <a:t>(G1, G5)</a:t>
                      </a:r>
                      <a:endParaRPr kumimoji="0" lang="ca-ES" altLang="en-US" sz="1600" b="0" i="0" u="none" strike="noStrike" cap="none" normalizeH="0" baseline="0" dirty="0">
                        <a:ln>
                          <a:noFill/>
                        </a:ln>
                        <a:solidFill>
                          <a:schemeClr val="tx1"/>
                        </a:solidFill>
                        <a:effectLst/>
                        <a:latin typeface="Arial" pitchFamily="34" charset="0"/>
                        <a:ea typeface="ＭＳ Ｐゴシック" pitchFamily="34" charset="-128"/>
                      </a:endParaRPr>
                    </a:p>
                  </a:txBody>
                  <a:tcPr marL="91431" marR="91431"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OT</a:t>
                      </a:r>
                    </a:p>
                  </a:txBody>
                  <a:tcPr marL="91431" marR="91431"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6</a:t>
                      </a:r>
                    </a:p>
                  </a:txBody>
                  <a:tcPr marL="91431" marR="91431"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5359">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rPr>
                        <a:t>Trastorns de la personalitat </a:t>
                      </a:r>
                      <a:r>
                        <a:rPr kumimoji="0" lang="ca-ES" altLang="en-US" sz="1600" b="0" i="0" u="none" strike="noStrike" cap="none" normalizeH="0" baseline="0" dirty="0">
                          <a:ln>
                            <a:noFill/>
                          </a:ln>
                          <a:solidFill>
                            <a:srgbClr val="000066"/>
                          </a:solidFill>
                          <a:effectLst/>
                          <a:latin typeface="Arial Narrow" panose="020B0606020202030204" pitchFamily="34" charset="0"/>
                          <a:ea typeface="SimSun" pitchFamily="2" charset="-122"/>
                          <a:cs typeface="Arial" pitchFamily="34" charset="0"/>
                        </a:rPr>
                        <a:t>(G1, G5)</a:t>
                      </a:r>
                      <a:endParaRPr kumimoji="0" lang="ca-ES" altLang="en-US" sz="1600" b="0" i="0" u="none" strike="noStrike" cap="none" normalizeH="0" baseline="0" dirty="0">
                        <a:ln>
                          <a:noFill/>
                        </a:ln>
                        <a:solidFill>
                          <a:schemeClr val="tx1"/>
                        </a:solidFill>
                        <a:effectLst/>
                        <a:latin typeface="Arial" pitchFamily="34" charset="0"/>
                        <a:ea typeface="ＭＳ Ｐゴシック" pitchFamily="34" charset="-128"/>
                      </a:endParaRPr>
                    </a:p>
                  </a:txBody>
                  <a:tcPr marL="91431" marR="91431"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OT</a:t>
                      </a:r>
                    </a:p>
                  </a:txBody>
                  <a:tcPr marL="91431" marR="91431"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6</a:t>
                      </a:r>
                    </a:p>
                  </a:txBody>
                  <a:tcPr marL="91431" marR="91431"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5359">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rPr>
                        <a:t>Neuropsicologia clínica </a:t>
                      </a:r>
                      <a:r>
                        <a:rPr kumimoji="0" lang="ca-ES" altLang="en-US" sz="1600" b="0" i="0" u="none" strike="noStrike" cap="none" normalizeH="0" baseline="0" dirty="0">
                          <a:ln>
                            <a:noFill/>
                          </a:ln>
                          <a:solidFill>
                            <a:srgbClr val="000066"/>
                          </a:solidFill>
                          <a:effectLst/>
                          <a:latin typeface="Arial Narrow" panose="020B0606020202030204" pitchFamily="34" charset="0"/>
                          <a:ea typeface="SimSun" pitchFamily="2" charset="-122"/>
                          <a:cs typeface="Arial" pitchFamily="34" charset="0"/>
                        </a:rPr>
                        <a:t>(G1, G5)</a:t>
                      </a:r>
                      <a:endParaRPr kumimoji="0" lang="ca-ES" altLang="en-US" sz="1600" b="0" i="0" u="none" strike="noStrike" cap="none" normalizeH="0" baseline="0" dirty="0">
                        <a:ln>
                          <a:noFill/>
                        </a:ln>
                        <a:solidFill>
                          <a:schemeClr val="tx1"/>
                        </a:solidFill>
                        <a:effectLst/>
                        <a:latin typeface="Arial" pitchFamily="34" charset="0"/>
                        <a:ea typeface="ＭＳ Ｐゴシック" pitchFamily="34" charset="-128"/>
                      </a:endParaRPr>
                    </a:p>
                  </a:txBody>
                  <a:tcPr marL="91431" marR="91431"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OT</a:t>
                      </a:r>
                    </a:p>
                  </a:txBody>
                  <a:tcPr marL="91431" marR="91431"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6</a:t>
                      </a:r>
                    </a:p>
                  </a:txBody>
                  <a:tcPr marL="91431" marR="91431"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5387">
                <a:tc gridSpan="3">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1" i="0" u="none" strike="noStrike" cap="none" normalizeH="0" baseline="0" dirty="0">
                          <a:ln>
                            <a:noFill/>
                          </a:ln>
                          <a:solidFill>
                            <a:schemeClr val="bg1"/>
                          </a:solidFill>
                          <a:effectLst/>
                          <a:latin typeface="Arial" pitchFamily="34" charset="0"/>
                          <a:ea typeface="SimSun" pitchFamily="2" charset="-122"/>
                          <a:cs typeface="Arial" pitchFamily="34" charset="0"/>
                        </a:rPr>
                        <a:t>Bloc B (6 ECTS mínim) –mínim 1 assignatura-</a:t>
                      </a:r>
                    </a:p>
                  </a:txBody>
                  <a:tcPr marL="91431" marR="91431"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tc hMerge="1">
                  <a:txBody>
                    <a:bodyPr/>
                    <a:lstStyle/>
                    <a:p>
                      <a:endParaRPr lang="es-ES_tradnl"/>
                    </a:p>
                  </a:txBody>
                  <a:tcPr/>
                </a:tc>
                <a:tc hMerge="1">
                  <a:txBody>
                    <a:bodyPr/>
                    <a:lstStyle/>
                    <a:p>
                      <a:endParaRPr lang="es-ES_tradnl"/>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8"/>
                  </a:ext>
                </a:extLst>
              </a:tr>
              <a:tr h="335359">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bg1">
                              <a:lumMod val="65000"/>
                            </a:schemeClr>
                          </a:solidFill>
                          <a:effectLst/>
                          <a:latin typeface="Arial" pitchFamily="34" charset="0"/>
                          <a:ea typeface="ＭＳ Ｐゴシック" pitchFamily="34" charset="-128"/>
                        </a:rPr>
                        <a:t>Elaboració i anàlisi d’enquestes </a:t>
                      </a:r>
                      <a:r>
                        <a:rPr kumimoji="0" lang="ca-ES" altLang="en-US" sz="1600" b="0" i="1" u="none" strike="noStrike" cap="none" normalizeH="0" baseline="0" dirty="0">
                          <a:ln>
                            <a:noFill/>
                          </a:ln>
                          <a:solidFill>
                            <a:schemeClr val="bg1">
                              <a:lumMod val="65000"/>
                            </a:schemeClr>
                          </a:solidFill>
                          <a:effectLst/>
                          <a:latin typeface="Arial Narrow" panose="020B0606020202030204" pitchFamily="34" charset="0"/>
                          <a:ea typeface="ＭＳ Ｐゴシック" pitchFamily="34" charset="-128"/>
                        </a:rPr>
                        <a:t>(no programada 2020-21)</a:t>
                      </a:r>
                      <a:endParaRPr kumimoji="0" lang="ca-ES" altLang="en-US" sz="1600" b="0" i="0" u="none" strike="noStrike" cap="none" normalizeH="0" baseline="0" dirty="0">
                        <a:ln>
                          <a:noFill/>
                        </a:ln>
                        <a:solidFill>
                          <a:schemeClr val="bg1">
                            <a:lumMod val="65000"/>
                          </a:schemeClr>
                        </a:solidFill>
                        <a:effectLst/>
                        <a:latin typeface="Arial" pitchFamily="34" charset="0"/>
                        <a:ea typeface="ＭＳ Ｐゴシック" pitchFamily="34" charset="-128"/>
                      </a:endParaRPr>
                    </a:p>
                  </a:txBody>
                  <a:tcPr marL="91431" marR="91431"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bg1">
                              <a:lumMod val="65000"/>
                            </a:schemeClr>
                          </a:solidFill>
                          <a:effectLst/>
                          <a:latin typeface="Arial" pitchFamily="34" charset="0"/>
                          <a:ea typeface="SimSun" pitchFamily="2" charset="-122"/>
                          <a:cs typeface="Arial" pitchFamily="34" charset="0"/>
                        </a:rPr>
                        <a:t>OT</a:t>
                      </a:r>
                    </a:p>
                  </a:txBody>
                  <a:tcPr marL="91431" marR="91431"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kumimoji="0" lang="ca-ES" altLang="en-US" sz="1600" b="0" i="0" u="none" strike="noStrike" cap="none" normalizeH="0" baseline="0">
                          <a:ln>
                            <a:noFill/>
                          </a:ln>
                          <a:solidFill>
                            <a:schemeClr val="bg1">
                              <a:lumMod val="65000"/>
                            </a:schemeClr>
                          </a:solidFill>
                          <a:effectLst/>
                          <a:latin typeface="Arial" pitchFamily="34" charset="0"/>
                          <a:ea typeface="SimSun" pitchFamily="2" charset="-122"/>
                          <a:cs typeface="Arial" pitchFamily="34" charset="0"/>
                        </a:rPr>
                        <a:t>6</a:t>
                      </a:r>
                      <a:endParaRPr lang="es-ES_tradnl" sz="1800"/>
                    </a:p>
                  </a:txBody>
                  <a:tcPr marL="91431" marR="91431"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35359">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bg1">
                              <a:lumMod val="65000"/>
                            </a:schemeClr>
                          </a:solidFill>
                          <a:effectLst/>
                          <a:latin typeface="Arial" pitchFamily="34" charset="0"/>
                          <a:ea typeface="ＭＳ Ｐゴシック" pitchFamily="34" charset="-128"/>
                        </a:rPr>
                        <a:t>Tècniques d’observació </a:t>
                      </a:r>
                      <a:r>
                        <a:rPr kumimoji="0" lang="ca-ES" altLang="en-US" sz="1600" b="0" i="1" u="none" strike="noStrike" cap="none" normalizeH="0" baseline="0" dirty="0">
                          <a:ln>
                            <a:noFill/>
                          </a:ln>
                          <a:solidFill>
                            <a:schemeClr val="bg1">
                              <a:lumMod val="65000"/>
                            </a:schemeClr>
                          </a:solidFill>
                          <a:effectLst/>
                          <a:latin typeface="Arial Narrow" panose="020B0606020202030204" pitchFamily="34" charset="0"/>
                          <a:ea typeface="ＭＳ Ｐゴシック" pitchFamily="34" charset="-128"/>
                        </a:rPr>
                        <a:t>(no programada 2020-21)</a:t>
                      </a:r>
                      <a:endParaRPr kumimoji="0" lang="ca-ES" altLang="en-US" sz="1600" b="0" i="0" u="none" strike="noStrike" cap="none" normalizeH="0" baseline="0" dirty="0">
                        <a:ln>
                          <a:noFill/>
                        </a:ln>
                        <a:solidFill>
                          <a:schemeClr val="bg1">
                            <a:lumMod val="65000"/>
                          </a:schemeClr>
                        </a:solidFill>
                        <a:effectLst/>
                        <a:latin typeface="Arial" pitchFamily="34" charset="0"/>
                        <a:ea typeface="ＭＳ Ｐゴシック" pitchFamily="34" charset="-128"/>
                      </a:endParaRPr>
                    </a:p>
                  </a:txBody>
                  <a:tcPr marL="91431" marR="91431"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bg1">
                              <a:lumMod val="65000"/>
                            </a:schemeClr>
                          </a:solidFill>
                          <a:effectLst/>
                          <a:latin typeface="Arial" pitchFamily="34" charset="0"/>
                          <a:ea typeface="SimSun" pitchFamily="2" charset="-122"/>
                          <a:cs typeface="Arial" pitchFamily="34" charset="0"/>
                        </a:rPr>
                        <a:t>OT</a:t>
                      </a:r>
                    </a:p>
                  </a:txBody>
                  <a:tcPr marL="91431" marR="91431"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kumimoji="0" lang="ca-ES" altLang="en-US" sz="1600" b="0" i="0" u="none" strike="noStrike" cap="none" normalizeH="0" baseline="0">
                          <a:ln>
                            <a:noFill/>
                          </a:ln>
                          <a:solidFill>
                            <a:schemeClr val="bg1">
                              <a:lumMod val="65000"/>
                            </a:schemeClr>
                          </a:solidFill>
                          <a:effectLst/>
                          <a:latin typeface="Arial" pitchFamily="34" charset="0"/>
                          <a:ea typeface="SimSun" pitchFamily="2" charset="-122"/>
                          <a:cs typeface="Arial" pitchFamily="34" charset="0"/>
                        </a:rPr>
                        <a:t>6</a:t>
                      </a:r>
                      <a:endParaRPr lang="es-ES_tradnl" sz="1800"/>
                    </a:p>
                  </a:txBody>
                  <a:tcPr marL="91431" marR="91431"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5359">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err="1">
                          <a:ln>
                            <a:noFill/>
                          </a:ln>
                          <a:solidFill>
                            <a:schemeClr val="tx1"/>
                          </a:solidFill>
                          <a:effectLst/>
                          <a:latin typeface="Arial" pitchFamily="34" charset="0"/>
                          <a:ea typeface="ＭＳ Ｐゴシック" pitchFamily="34" charset="-128"/>
                        </a:rPr>
                        <a:t>Psicoendocrinologia</a:t>
                      </a: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rPr>
                        <a:t> </a:t>
                      </a:r>
                      <a:r>
                        <a:rPr kumimoji="0" lang="ca-ES" altLang="en-US" sz="1600" b="0" i="0" u="none" strike="noStrike" cap="none" normalizeH="0" baseline="0" dirty="0">
                          <a:ln>
                            <a:noFill/>
                          </a:ln>
                          <a:solidFill>
                            <a:srgbClr val="000066"/>
                          </a:solidFill>
                          <a:effectLst/>
                          <a:latin typeface="Arial Narrow" panose="020B0606020202030204" pitchFamily="34" charset="0"/>
                          <a:ea typeface="SimSun" pitchFamily="2" charset="-122"/>
                          <a:cs typeface="Arial" pitchFamily="34" charset="0"/>
                        </a:rPr>
                        <a:t>(G1, G5) </a:t>
                      </a:r>
                      <a:endParaRPr kumimoji="0" lang="ca-ES" altLang="en-US" sz="1600" b="0" i="0" u="none" strike="noStrike" cap="none" normalizeH="0" baseline="0" dirty="0">
                        <a:ln>
                          <a:noFill/>
                        </a:ln>
                        <a:solidFill>
                          <a:schemeClr val="tx1"/>
                        </a:solidFill>
                        <a:effectLst/>
                        <a:latin typeface="Arial" pitchFamily="34" charset="0"/>
                        <a:ea typeface="ＭＳ Ｐゴシック" pitchFamily="34" charset="-128"/>
                      </a:endParaRPr>
                    </a:p>
                  </a:txBody>
                  <a:tcPr marL="91431" marR="91431"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OT</a:t>
                      </a:r>
                    </a:p>
                  </a:txBody>
                  <a:tcPr marL="91431" marR="91431"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6</a:t>
                      </a:r>
                      <a:endParaRPr lang="es-ES_tradnl" sz="1800"/>
                    </a:p>
                  </a:txBody>
                  <a:tcPr marL="91431" marR="91431"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5359">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rPr>
                        <a:t>Psicofarmacologia </a:t>
                      </a:r>
                      <a:r>
                        <a:rPr kumimoji="0" lang="ca-ES" altLang="en-US" sz="1600" b="0" i="0" u="none" strike="noStrike" cap="none" normalizeH="0" baseline="0" dirty="0">
                          <a:ln>
                            <a:noFill/>
                          </a:ln>
                          <a:solidFill>
                            <a:srgbClr val="000066"/>
                          </a:solidFill>
                          <a:effectLst/>
                          <a:latin typeface="Arial Narrow" panose="020B0606020202030204" pitchFamily="34" charset="0"/>
                          <a:ea typeface="SimSun" pitchFamily="2" charset="-122"/>
                          <a:cs typeface="Arial" pitchFamily="34" charset="0"/>
                        </a:rPr>
                        <a:t>(G1, G5) </a:t>
                      </a:r>
                      <a:endParaRPr kumimoji="0" lang="ca-ES" altLang="en-US" sz="1600" b="0" i="0" u="none" strike="noStrike" cap="none" normalizeH="0" baseline="0" dirty="0">
                        <a:ln>
                          <a:noFill/>
                        </a:ln>
                        <a:solidFill>
                          <a:schemeClr val="tx1"/>
                        </a:solidFill>
                        <a:effectLst/>
                        <a:latin typeface="Arial" pitchFamily="34" charset="0"/>
                        <a:ea typeface="ＭＳ Ｐゴシック" pitchFamily="34" charset="-128"/>
                      </a:endParaRPr>
                    </a:p>
                  </a:txBody>
                  <a:tcPr marL="91431" marR="91431"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OT</a:t>
                      </a:r>
                    </a:p>
                  </a:txBody>
                  <a:tcPr marL="91431" marR="91431"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6</a:t>
                      </a:r>
                      <a:endParaRPr lang="es-ES_tradnl" sz="1800"/>
                    </a:p>
                  </a:txBody>
                  <a:tcPr marL="91431" marR="91431"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49345">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rPr>
                        <a:t>Psicogenètica </a:t>
                      </a:r>
                      <a:r>
                        <a:rPr kumimoji="0" lang="ca-ES" altLang="en-US" sz="1600" b="0" i="0" u="none" strike="noStrike" cap="none" normalizeH="0" baseline="0" dirty="0">
                          <a:ln>
                            <a:noFill/>
                          </a:ln>
                          <a:solidFill>
                            <a:srgbClr val="000066"/>
                          </a:solidFill>
                          <a:effectLst/>
                          <a:latin typeface="Arial Narrow" panose="020B0606020202030204" pitchFamily="34" charset="0"/>
                          <a:ea typeface="SimSun" pitchFamily="2" charset="-122"/>
                          <a:cs typeface="Arial" pitchFamily="34" charset="0"/>
                        </a:rPr>
                        <a:t>(G1, G5) </a:t>
                      </a:r>
                      <a:endParaRPr kumimoji="0" lang="ca-ES" altLang="en-US" sz="1600" b="0" i="0" u="none" strike="noStrike" cap="none" normalizeH="0" baseline="0" dirty="0">
                        <a:ln>
                          <a:noFill/>
                        </a:ln>
                        <a:solidFill>
                          <a:schemeClr val="tx1"/>
                        </a:solidFill>
                        <a:effectLst/>
                        <a:latin typeface="Arial" pitchFamily="34" charset="0"/>
                        <a:ea typeface="ＭＳ Ｐゴシック" pitchFamily="34" charset="-128"/>
                      </a:endParaRPr>
                    </a:p>
                  </a:txBody>
                  <a:tcPr marL="91431" marR="91431"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SimSun" pitchFamily="2" charset="-122"/>
                          <a:cs typeface="Arial" pitchFamily="34" charset="0"/>
                        </a:rPr>
                        <a:t>OT</a:t>
                      </a:r>
                    </a:p>
                  </a:txBody>
                  <a:tcPr marL="91431" marR="91431"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6</a:t>
                      </a:r>
                      <a:endParaRPr lang="es-ES_tradnl" sz="1800"/>
                    </a:p>
                  </a:txBody>
                  <a:tcPr marL="91431" marR="91431"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49345">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1" i="0" u="none" strike="noStrike" cap="none" normalizeH="0" baseline="0" dirty="0">
                          <a:ln>
                            <a:noFill/>
                          </a:ln>
                          <a:solidFill>
                            <a:schemeClr val="bg1"/>
                          </a:solidFill>
                          <a:effectLst/>
                          <a:latin typeface="Arial" pitchFamily="34" charset="0"/>
                          <a:ea typeface="ＭＳ Ｐゴシック" pitchFamily="34" charset="-128"/>
                        </a:rPr>
                        <a:t>Pràctiques externes</a:t>
                      </a:r>
                    </a:p>
                  </a:txBody>
                  <a:tcPr marL="91431" marR="91431"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848C"/>
                    </a:solid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1" i="0" u="none" strike="noStrike" cap="none" normalizeH="0" baseline="0" dirty="0">
                          <a:ln>
                            <a:noFill/>
                          </a:ln>
                          <a:solidFill>
                            <a:schemeClr val="bg1"/>
                          </a:solidFill>
                          <a:effectLst/>
                          <a:latin typeface="Arial" pitchFamily="34" charset="0"/>
                          <a:ea typeface="SimSun" pitchFamily="2" charset="-122"/>
                          <a:cs typeface="Arial" pitchFamily="34" charset="0"/>
                        </a:rPr>
                        <a:t>OT</a:t>
                      </a:r>
                    </a:p>
                  </a:txBody>
                  <a:tcPr marL="91431" marR="91431"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848C"/>
                    </a:solidFill>
                  </a:tcPr>
                </a:tc>
                <a:tc>
                  <a:txBody>
                    <a:bodyPr/>
                    <a:lstStyle/>
                    <a:p>
                      <a:pPr algn="ctr"/>
                      <a:r>
                        <a:rPr kumimoji="0" lang="ca-ES" altLang="en-US" sz="1600" b="1" i="0" u="none" strike="noStrike" cap="none" normalizeH="0" baseline="0" dirty="0">
                          <a:ln>
                            <a:noFill/>
                          </a:ln>
                          <a:solidFill>
                            <a:schemeClr val="bg1"/>
                          </a:solidFill>
                          <a:effectLst/>
                          <a:latin typeface="Arial" pitchFamily="34" charset="0"/>
                          <a:ea typeface="SimSun" pitchFamily="2" charset="-122"/>
                          <a:cs typeface="Arial" pitchFamily="34" charset="0"/>
                        </a:rPr>
                        <a:t>6</a:t>
                      </a:r>
                      <a:endParaRPr lang="es-ES_tradnl" sz="1800" dirty="0"/>
                    </a:p>
                  </a:txBody>
                  <a:tcPr marL="91431" marR="91431"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848C"/>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998019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529" name="Group 217">
            <a:extLst>
              <a:ext uri="{FF2B5EF4-FFF2-40B4-BE49-F238E27FC236}">
                <a16:creationId xmlns:a16="http://schemas.microsoft.com/office/drawing/2014/main" id="{ED8CB9AE-8C03-4C8D-819E-5A38BEE1C5EC}"/>
              </a:ext>
            </a:extLst>
          </p:cNvPr>
          <p:cNvGraphicFramePr>
            <a:graphicFrameLocks noGrp="1"/>
          </p:cNvGraphicFramePr>
          <p:nvPr/>
        </p:nvGraphicFramePr>
        <p:xfrm>
          <a:off x="107950" y="222250"/>
          <a:ext cx="8929688" cy="6122986"/>
        </p:xfrm>
        <a:graphic>
          <a:graphicData uri="http://schemas.openxmlformats.org/drawingml/2006/table">
            <a:tbl>
              <a:tblPr/>
              <a:tblGrid>
                <a:gridCol w="4968106">
                  <a:extLst>
                    <a:ext uri="{9D8B030D-6E8A-4147-A177-3AD203B41FA5}">
                      <a16:colId xmlns:a16="http://schemas.microsoft.com/office/drawing/2014/main" val="20000"/>
                    </a:ext>
                  </a:extLst>
                </a:gridCol>
                <a:gridCol w="3961582">
                  <a:extLst>
                    <a:ext uri="{9D8B030D-6E8A-4147-A177-3AD203B41FA5}">
                      <a16:colId xmlns:a16="http://schemas.microsoft.com/office/drawing/2014/main" val="20001"/>
                    </a:ext>
                  </a:extLst>
                </a:gridCol>
              </a:tblGrid>
              <a:tr h="1046548">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ca-ES" altLang="en-US" sz="1800" b="1" i="0" u="none" strike="noStrike" cap="none" normalizeH="0" baseline="0" dirty="0">
                          <a:ln>
                            <a:noFill/>
                          </a:ln>
                          <a:solidFill>
                            <a:srgbClr val="FFC000"/>
                          </a:solidFill>
                          <a:effectLst/>
                          <a:latin typeface="Arial" pitchFamily="34" charset="0"/>
                          <a:ea typeface="SimSun" pitchFamily="2" charset="-122"/>
                          <a:cs typeface="Arial" pitchFamily="34" charset="0"/>
                        </a:rPr>
                        <a:t>MENCIÓ: Psicologia clínica de la infància i l’adolescència </a:t>
                      </a:r>
                      <a:r>
                        <a:rPr kumimoji="0" lang="ca-ES" altLang="en-US" sz="1800" b="1" i="0" u="none" strike="noStrike" cap="none" normalizeH="0" baseline="0" dirty="0">
                          <a:ln>
                            <a:noFill/>
                          </a:ln>
                          <a:solidFill>
                            <a:srgbClr val="FFC000"/>
                          </a:solidFill>
                          <a:effectLst/>
                          <a:latin typeface="Arial Narrow" panose="020B0606020202030204" pitchFamily="34" charset="0"/>
                          <a:ea typeface="SimSun" pitchFamily="2" charset="-122"/>
                          <a:cs typeface="Arial" pitchFamily="34" charset="0"/>
                        </a:rPr>
                        <a:t>(30 ECTS –mínim 5 assignatures)</a:t>
                      </a: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ca-ES" altLang="en-US" sz="1800" b="1" i="0" u="none" strike="noStrike" cap="none" normalizeH="0" baseline="0" dirty="0">
                          <a:ln>
                            <a:noFill/>
                          </a:ln>
                          <a:solidFill>
                            <a:srgbClr val="FFC000"/>
                          </a:solidFill>
                          <a:effectLst/>
                          <a:latin typeface="Arial" pitchFamily="34" charset="0"/>
                          <a:ea typeface="SimSun" pitchFamily="2" charset="-122"/>
                          <a:cs typeface="Arial" pitchFamily="34" charset="0"/>
                        </a:rPr>
                        <a:t>MENCIÓ: Psicologia clínica de l’edat adulta </a:t>
                      </a:r>
                      <a:r>
                        <a:rPr kumimoji="0" lang="ca-ES" altLang="en-US" sz="1800" b="1" i="0" u="none" strike="noStrike" cap="none" normalizeH="0" baseline="0" dirty="0">
                          <a:ln>
                            <a:noFill/>
                          </a:ln>
                          <a:solidFill>
                            <a:srgbClr val="FFC000"/>
                          </a:solidFill>
                          <a:effectLst/>
                          <a:latin typeface="Arial Narrow" panose="020B0606020202030204" pitchFamily="34" charset="0"/>
                          <a:ea typeface="SimSun" pitchFamily="2" charset="-122"/>
                          <a:cs typeface="Arial" pitchFamily="34" charset="0"/>
                        </a:rPr>
                        <a:t>(30 ECTS –mínim 5 assignatures)</a:t>
                      </a:r>
                      <a:endParaRPr kumimoji="0" lang="ca-ES" altLang="en-US" sz="1800" b="1" i="0" u="none" strike="noStrike" cap="none" normalizeH="0" baseline="0" dirty="0">
                        <a:ln>
                          <a:noFill/>
                        </a:ln>
                        <a:solidFill>
                          <a:srgbClr val="FFC000"/>
                        </a:solidFill>
                        <a:effectLst/>
                        <a:latin typeface="Arial" pitchFamily="34" charset="0"/>
                        <a:ea typeface="SimSun" pitchFamily="2" charset="-122"/>
                        <a:cs typeface="Arial" pitchFamily="34"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extLst>
                  <a:ext uri="{0D108BD9-81ED-4DB2-BD59-A6C34878D82A}">
                    <a16:rowId xmlns:a16="http://schemas.microsoft.com/office/drawing/2014/main" val="10000"/>
                  </a:ext>
                </a:extLst>
              </a:tr>
              <a:tr h="579153">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1" i="0" u="none" strike="noStrike" cap="none" normalizeH="0" baseline="0" dirty="0">
                          <a:ln>
                            <a:noFill/>
                          </a:ln>
                          <a:solidFill>
                            <a:schemeClr val="bg1"/>
                          </a:solidFill>
                          <a:effectLst/>
                          <a:latin typeface="Arial" pitchFamily="34" charset="0"/>
                          <a:ea typeface="SimSun" pitchFamily="2" charset="-122"/>
                          <a:cs typeface="Arial" pitchFamily="34" charset="0"/>
                        </a:rPr>
                        <a:t>Bloc A (12 ECTS mínim) -2 assignatures-</a:t>
                      </a: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1" i="0" u="none" strike="noStrike" cap="none" normalizeH="0" baseline="0" dirty="0">
                          <a:ln>
                            <a:noFill/>
                          </a:ln>
                          <a:solidFill>
                            <a:schemeClr val="bg1"/>
                          </a:solidFill>
                          <a:effectLst/>
                          <a:latin typeface="Arial" pitchFamily="34" charset="0"/>
                          <a:ea typeface="SimSun" pitchFamily="2" charset="-122"/>
                          <a:cs typeface="Arial" pitchFamily="34" charset="0"/>
                        </a:rPr>
                        <a:t>Bloc A (12 ECTS mínim) -2 assignatures-</a:t>
                      </a: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extLst>
                  <a:ext uri="{0D108BD9-81ED-4DB2-BD59-A6C34878D82A}">
                    <a16:rowId xmlns:a16="http://schemas.microsoft.com/office/drawing/2014/main" val="10001"/>
                  </a:ext>
                </a:extLst>
              </a:tr>
              <a:tr h="345945">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Narrow" pitchFamily="34" charset="0"/>
                          <a:ea typeface="ＭＳ Ｐゴシック" pitchFamily="34" charset="-128"/>
                        </a:rPr>
                        <a:t>Psicopatologia de la infància </a:t>
                      </a:r>
                      <a:r>
                        <a:rPr kumimoji="0" lang="ca-ES" altLang="en-US" sz="1600" b="0" i="0" u="none" strike="noStrike" cap="none" normalizeH="0" baseline="0">
                          <a:ln>
                            <a:noFill/>
                          </a:ln>
                          <a:solidFill>
                            <a:schemeClr val="tx1"/>
                          </a:solidFill>
                          <a:effectLst/>
                          <a:latin typeface="Arial Narrow" pitchFamily="34" charset="0"/>
                          <a:ea typeface="ＭＳ Ｐゴシック" pitchFamily="34" charset="-128"/>
                        </a:rPr>
                        <a:t>i l’adolescència </a:t>
                      </a:r>
                      <a:endParaRPr kumimoji="0" lang="ca-ES" altLang="en-US" sz="1600" b="0" i="0" u="none" strike="noStrike" cap="none" normalizeH="0" baseline="0" dirty="0">
                        <a:ln>
                          <a:noFill/>
                        </a:ln>
                        <a:solidFill>
                          <a:schemeClr val="tx1"/>
                        </a:solidFill>
                        <a:effectLst/>
                        <a:latin typeface="Arial Narrow" pitchFamily="34" charset="0"/>
                        <a:ea typeface="ＭＳ Ｐゴシック" pitchFamily="34" charset="-128"/>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Narrow" pitchFamily="34" charset="0"/>
                          <a:ea typeface="ＭＳ Ｐゴシック" pitchFamily="34" charset="-128"/>
                        </a:rPr>
                        <a:t>Psicopatologia de l’edat adulta</a:t>
                      </a: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5945">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Narrow" pitchFamily="34" charset="0"/>
                          <a:ea typeface="ＭＳ Ｐゴシック" pitchFamily="34" charset="-128"/>
                        </a:rPr>
                        <a:t>Avaluació psicològica clínica en la infància i l’adolescència </a:t>
                      </a: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Narrow" pitchFamily="34" charset="0"/>
                          <a:ea typeface="ＭＳ Ｐゴシック" pitchFamily="34" charset="-128"/>
                        </a:rPr>
                        <a:t>Avaluació psicològica clínica en l’edat adulta</a:t>
                      </a: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5945">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Narrow" pitchFamily="34" charset="0"/>
                          <a:ea typeface="ＭＳ Ｐゴシック" pitchFamily="34" charset="-128"/>
                        </a:rPr>
                        <a:t>Tractaments </a:t>
                      </a:r>
                      <a:r>
                        <a:rPr kumimoji="0" lang="ca-ES" altLang="en-US" sz="1600" b="0" i="0" u="none" strike="noStrike" cap="none" normalizeH="0" baseline="0" dirty="0" err="1">
                          <a:ln>
                            <a:noFill/>
                          </a:ln>
                          <a:solidFill>
                            <a:schemeClr val="tx1"/>
                          </a:solidFill>
                          <a:effectLst/>
                          <a:latin typeface="Arial Narrow" pitchFamily="34" charset="0"/>
                          <a:ea typeface="ＭＳ Ｐゴシック" pitchFamily="34" charset="-128"/>
                        </a:rPr>
                        <a:t>cognitivoconductuals</a:t>
                      </a:r>
                      <a:r>
                        <a:rPr kumimoji="0" lang="ca-ES" altLang="en-US" sz="1600" b="0" i="0" u="none" strike="noStrike" cap="none" normalizeH="0" baseline="0" dirty="0">
                          <a:ln>
                            <a:noFill/>
                          </a:ln>
                          <a:solidFill>
                            <a:schemeClr val="tx1"/>
                          </a:solidFill>
                          <a:effectLst/>
                          <a:latin typeface="Arial Narrow" pitchFamily="34" charset="0"/>
                          <a:ea typeface="ＭＳ Ｐゴシック" pitchFamily="34" charset="-128"/>
                        </a:rPr>
                        <a:t> en la infància i l’adolescència </a:t>
                      </a: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Narrow" pitchFamily="34" charset="0"/>
                          <a:ea typeface="ＭＳ Ｐゴシック" pitchFamily="34" charset="-128"/>
                        </a:rPr>
                        <a:t>Tractaments </a:t>
                      </a:r>
                      <a:r>
                        <a:rPr kumimoji="0" lang="ca-ES" altLang="en-US" sz="1600" b="0" i="0" u="none" strike="noStrike" cap="none" normalizeH="0" baseline="0" dirty="0" err="1">
                          <a:ln>
                            <a:noFill/>
                          </a:ln>
                          <a:solidFill>
                            <a:schemeClr val="tx1"/>
                          </a:solidFill>
                          <a:effectLst/>
                          <a:latin typeface="Arial Narrow" pitchFamily="34" charset="0"/>
                          <a:ea typeface="ＭＳ Ｐゴシック" pitchFamily="34" charset="-128"/>
                        </a:rPr>
                        <a:t>cognitivoconductuals</a:t>
                      </a:r>
                      <a:r>
                        <a:rPr kumimoji="0" lang="ca-ES" altLang="en-US" sz="1600" b="0" i="0" u="none" strike="noStrike" cap="none" normalizeH="0" baseline="0" dirty="0">
                          <a:ln>
                            <a:noFill/>
                          </a:ln>
                          <a:solidFill>
                            <a:schemeClr val="tx1"/>
                          </a:solidFill>
                          <a:effectLst/>
                          <a:latin typeface="Arial Narrow" pitchFamily="34" charset="0"/>
                          <a:ea typeface="ＭＳ Ｐゴシック" pitchFamily="34" charset="-128"/>
                        </a:rPr>
                        <a:t> en l’edat adulta</a:t>
                      </a: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5945">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Narrow" pitchFamily="34" charset="0"/>
                          <a:ea typeface="ＭＳ Ｐゴシック" pitchFamily="34" charset="-128"/>
                        </a:rPr>
                        <a:t>Discapacitat intel·lectual i trastorns del desenvolupament </a:t>
                      </a: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Narrow" pitchFamily="34" charset="0"/>
                          <a:ea typeface="ＭＳ Ｐゴシック" pitchFamily="34" charset="-128"/>
                        </a:rPr>
                        <a:t>Trastorns de la personalitat </a:t>
                      </a: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5945">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ca-ES" altLang="en-US" sz="1600" b="0" i="0" u="none" strike="noStrike" cap="none" normalizeH="0" baseline="0" dirty="0">
                        <a:ln>
                          <a:noFill/>
                        </a:ln>
                        <a:solidFill>
                          <a:schemeClr val="tx1"/>
                        </a:solidFill>
                        <a:effectLst/>
                        <a:latin typeface="Arial Narrow" pitchFamily="34" charset="0"/>
                        <a:ea typeface="ＭＳ Ｐゴシック" pitchFamily="34" charset="-128"/>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Narrow" pitchFamily="34" charset="0"/>
                          <a:ea typeface="ＭＳ Ｐゴシック" pitchFamily="34" charset="-128"/>
                        </a:rPr>
                        <a:t>Neuropsicologia clínica </a:t>
                      </a: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45945">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ca-ES" altLang="en-US" sz="1600" b="1" i="0" u="none" strike="noStrike" cap="none" normalizeH="0" baseline="0" dirty="0">
                          <a:ln>
                            <a:noFill/>
                          </a:ln>
                          <a:solidFill>
                            <a:schemeClr val="bg1"/>
                          </a:solidFill>
                          <a:effectLst/>
                          <a:latin typeface="Arial" pitchFamily="34" charset="0"/>
                          <a:ea typeface="SimSun" pitchFamily="2" charset="-122"/>
                          <a:cs typeface="Arial" pitchFamily="34" charset="0"/>
                        </a:rPr>
                        <a:t>Bloc B (6 ECTS mínim) –1 assignatura-</a:t>
                      </a: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a-ES" altLang="en-US" sz="1600" b="1" i="0" u="none" strike="noStrike" cap="none" normalizeH="0" baseline="0" dirty="0">
                          <a:ln>
                            <a:noFill/>
                          </a:ln>
                          <a:solidFill>
                            <a:schemeClr val="bg1"/>
                          </a:solidFill>
                          <a:effectLst/>
                          <a:latin typeface="Arial" pitchFamily="34" charset="0"/>
                          <a:ea typeface="SimSun" pitchFamily="2" charset="-122"/>
                          <a:cs typeface="Arial" pitchFamily="34" charset="0"/>
                        </a:rPr>
                        <a:t>Bloc B (6 ECTS mínim) –1 assignatura-</a:t>
                      </a: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extLst>
                  <a:ext uri="{0D108BD9-81ED-4DB2-BD59-A6C34878D82A}">
                    <a16:rowId xmlns:a16="http://schemas.microsoft.com/office/drawing/2014/main" val="10007"/>
                  </a:ext>
                </a:extLst>
              </a:tr>
              <a:tr h="345945">
                <a:tc gridSpan="2">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bg1">
                              <a:lumMod val="65000"/>
                            </a:schemeClr>
                          </a:solidFill>
                          <a:effectLst/>
                          <a:latin typeface="Arial Narrow" pitchFamily="34" charset="0"/>
                          <a:ea typeface="ＭＳ Ｐゴシック" pitchFamily="34" charset="-128"/>
                        </a:rPr>
                        <a:t>Elaboració i anàlisis d’enquestes </a:t>
                      </a:r>
                      <a:r>
                        <a:rPr kumimoji="0" lang="ca-ES" altLang="en-US" sz="1600" b="0" i="1" u="none" strike="noStrike" cap="none" normalizeH="0" baseline="0" dirty="0">
                          <a:ln>
                            <a:noFill/>
                          </a:ln>
                          <a:solidFill>
                            <a:schemeClr val="bg1">
                              <a:lumMod val="65000"/>
                            </a:schemeClr>
                          </a:solidFill>
                          <a:effectLst/>
                          <a:latin typeface="Arial Narrow" panose="020B0606020202030204" pitchFamily="34" charset="0"/>
                          <a:ea typeface="ＭＳ Ｐゴシック" pitchFamily="34" charset="-128"/>
                        </a:rPr>
                        <a:t>(no programada 2020-21)</a:t>
                      </a:r>
                      <a:endParaRPr kumimoji="0" lang="ca-ES" altLang="en-US" sz="1600" b="0" i="0" u="none" strike="noStrike" cap="none" normalizeH="0" baseline="0" dirty="0">
                        <a:ln>
                          <a:noFill/>
                        </a:ln>
                        <a:solidFill>
                          <a:schemeClr val="bg1">
                            <a:lumMod val="65000"/>
                          </a:schemeClr>
                        </a:solidFill>
                        <a:effectLst/>
                        <a:latin typeface="Arial Narrow" pitchFamily="34" charset="0"/>
                        <a:ea typeface="ＭＳ Ｐゴシック" pitchFamily="34" charset="-128"/>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ca-ES" altLang="en-US" sz="1600" b="0" i="0" u="none" strike="noStrike" cap="none" normalizeH="0" baseline="0" dirty="0">
                        <a:ln>
                          <a:noFill/>
                        </a:ln>
                        <a:solidFill>
                          <a:schemeClr val="bg1">
                            <a:lumMod val="65000"/>
                          </a:schemeClr>
                        </a:solidFill>
                        <a:effectLst/>
                        <a:latin typeface="Arial Narrow" pitchFamily="34" charset="0"/>
                        <a:ea typeface="ＭＳ Ｐゴシック" pitchFamily="34" charset="-128"/>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45945">
                <a:tc gridSpan="2">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bg1">
                              <a:lumMod val="65000"/>
                            </a:schemeClr>
                          </a:solidFill>
                          <a:effectLst/>
                          <a:latin typeface="Arial Narrow" pitchFamily="34" charset="0"/>
                          <a:ea typeface="ＭＳ Ｐゴシック" pitchFamily="34" charset="-128"/>
                        </a:rPr>
                        <a:t>Tècniques d’observació </a:t>
                      </a:r>
                      <a:r>
                        <a:rPr kumimoji="0" lang="ca-ES" altLang="en-US" sz="1600" b="0" i="1" u="none" strike="noStrike" cap="none" normalizeH="0" baseline="0" dirty="0">
                          <a:ln>
                            <a:noFill/>
                          </a:ln>
                          <a:solidFill>
                            <a:schemeClr val="bg1">
                              <a:lumMod val="65000"/>
                            </a:schemeClr>
                          </a:solidFill>
                          <a:effectLst/>
                          <a:latin typeface="Arial Narrow" panose="020B0606020202030204" pitchFamily="34" charset="0"/>
                          <a:ea typeface="ＭＳ Ｐゴシック" pitchFamily="34" charset="-128"/>
                        </a:rPr>
                        <a:t>(no programada 2020-21)</a:t>
                      </a:r>
                      <a:endParaRPr kumimoji="0" lang="ca-ES" altLang="en-US" sz="1600" b="0" i="0" u="none" strike="noStrike" cap="none" normalizeH="0" baseline="0" dirty="0">
                        <a:ln>
                          <a:noFill/>
                        </a:ln>
                        <a:solidFill>
                          <a:schemeClr val="bg1">
                            <a:lumMod val="65000"/>
                          </a:schemeClr>
                        </a:solidFill>
                        <a:effectLst/>
                        <a:latin typeface="Arial Narrow" pitchFamily="34" charset="0"/>
                        <a:ea typeface="ＭＳ Ｐゴシック" pitchFamily="34" charset="-128"/>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ca-ES" altLang="en-US" sz="1600" b="0" i="0" u="none" strike="noStrike" cap="none" normalizeH="0" baseline="0" dirty="0">
                        <a:ln>
                          <a:noFill/>
                        </a:ln>
                        <a:solidFill>
                          <a:schemeClr val="bg1">
                            <a:lumMod val="65000"/>
                          </a:schemeClr>
                        </a:solidFill>
                        <a:effectLst/>
                        <a:latin typeface="Arial Narrow" pitchFamily="34" charset="0"/>
                        <a:ea typeface="ＭＳ Ｐゴシック" pitchFamily="34" charset="-128"/>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45945">
                <a:tc gridSpan="2">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1" i="0" u="none" strike="noStrike" cap="none" normalizeH="0" baseline="0" dirty="0" err="1">
                          <a:ln>
                            <a:noFill/>
                          </a:ln>
                          <a:solidFill>
                            <a:srgbClr val="009900"/>
                          </a:solidFill>
                          <a:effectLst/>
                          <a:latin typeface="Arial Narrow" pitchFamily="34" charset="0"/>
                          <a:ea typeface="ＭＳ Ｐゴシック" pitchFamily="34" charset="-128"/>
                        </a:rPr>
                        <a:t>Psicoendocrinologia</a:t>
                      </a:r>
                      <a:endParaRPr kumimoji="0" lang="ca-ES" altLang="en-US" sz="1600" b="1" i="0" u="none" strike="noStrike" cap="none" normalizeH="0" baseline="0" dirty="0">
                        <a:ln>
                          <a:noFill/>
                        </a:ln>
                        <a:solidFill>
                          <a:srgbClr val="009900"/>
                        </a:solidFill>
                        <a:effectLst/>
                        <a:latin typeface="Arial Narrow" pitchFamily="34" charset="0"/>
                        <a:ea typeface="ＭＳ Ｐゴシック" pitchFamily="34" charset="-128"/>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ca-ES" altLang="en-US" sz="1600" b="1" i="0" u="none" strike="noStrike" cap="none" normalizeH="0" baseline="0" dirty="0">
                        <a:ln>
                          <a:noFill/>
                        </a:ln>
                        <a:solidFill>
                          <a:srgbClr val="009900"/>
                        </a:solidFill>
                        <a:effectLst/>
                        <a:latin typeface="Arial Narrow" pitchFamily="34" charset="0"/>
                        <a:ea typeface="ＭＳ Ｐゴシック" pitchFamily="34" charset="-128"/>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345945">
                <a:tc gridSpan="2">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1" i="0" u="none" strike="noStrike" cap="none" normalizeH="0" baseline="0" dirty="0">
                          <a:ln>
                            <a:noFill/>
                          </a:ln>
                          <a:solidFill>
                            <a:srgbClr val="009900"/>
                          </a:solidFill>
                          <a:effectLst/>
                          <a:latin typeface="Arial Narrow" pitchFamily="34" charset="0"/>
                          <a:ea typeface="ＭＳ Ｐゴシック" pitchFamily="34" charset="-128"/>
                        </a:rPr>
                        <a:t>Psicofarmacologia </a:t>
                      </a: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ca-ES" altLang="en-US" sz="1600" b="1" i="0" u="none" strike="noStrike" cap="none" normalizeH="0" baseline="0" dirty="0">
                        <a:ln>
                          <a:noFill/>
                        </a:ln>
                        <a:solidFill>
                          <a:srgbClr val="009900"/>
                        </a:solidFill>
                        <a:effectLst/>
                        <a:latin typeface="Arial Narrow" pitchFamily="34" charset="0"/>
                        <a:ea typeface="ＭＳ Ｐゴシック" pitchFamily="34" charset="-128"/>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45945">
                <a:tc gridSpan="2">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1" i="0" u="none" strike="noStrike" cap="none" normalizeH="0" baseline="0" dirty="0">
                          <a:ln>
                            <a:noFill/>
                          </a:ln>
                          <a:solidFill>
                            <a:srgbClr val="009900"/>
                          </a:solidFill>
                          <a:effectLst/>
                          <a:latin typeface="Arial Narrow" pitchFamily="34" charset="0"/>
                          <a:ea typeface="ＭＳ Ｐゴシック" pitchFamily="34" charset="-128"/>
                        </a:rPr>
                        <a:t>Psicogenètica </a:t>
                      </a: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ca-ES" altLang="en-US" sz="1600" b="1" i="0" u="none" strike="noStrike" cap="none" normalizeH="0" baseline="0" dirty="0">
                        <a:ln>
                          <a:noFill/>
                        </a:ln>
                        <a:solidFill>
                          <a:srgbClr val="009900"/>
                        </a:solidFill>
                        <a:effectLst/>
                        <a:latin typeface="Arial Narrow" pitchFamily="34" charset="0"/>
                        <a:ea typeface="ＭＳ Ｐゴシック" pitchFamily="34" charset="-128"/>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345945">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Narrow" pitchFamily="34" charset="0"/>
                          <a:ea typeface="ＭＳ Ｐゴシック" pitchFamily="34" charset="-128"/>
                        </a:rPr>
                        <a:t>Infància i família en contextos de dificultats </a:t>
                      </a: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endParaRPr kumimoji="0" lang="ca-ES" altLang="en-US" sz="1600" b="0" i="0" u="none" strike="noStrike" cap="none" normalizeH="0" baseline="0" dirty="0">
                        <a:ln>
                          <a:noFill/>
                        </a:ln>
                        <a:solidFill>
                          <a:schemeClr val="tx1"/>
                        </a:solidFill>
                        <a:effectLst/>
                        <a:latin typeface="Arial" pitchFamily="34" charset="0"/>
                        <a:ea typeface="SimSun" pitchFamily="2" charset="-122"/>
                        <a:cs typeface="Arial" pitchFamily="34"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345945">
                <a:tc gridSpan="2">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1" i="0" u="none" strike="noStrike" cap="none" normalizeH="0" baseline="0" dirty="0">
                          <a:ln>
                            <a:noFill/>
                          </a:ln>
                          <a:solidFill>
                            <a:srgbClr val="0070C0"/>
                          </a:solidFill>
                          <a:effectLst/>
                          <a:latin typeface="Arial Narrow" pitchFamily="34" charset="0"/>
                          <a:ea typeface="ＭＳ Ｐゴシック" pitchFamily="34" charset="-128"/>
                        </a:rPr>
                        <a:t>Pràctiques externes</a:t>
                      </a: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solidFill>
                  </a:tcPr>
                </a:tc>
                <a:tc hMerge="1">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ca-ES" altLang="en-US" sz="1600" b="1" i="0" u="none" strike="noStrike" cap="none" normalizeH="0" baseline="0" dirty="0">
                        <a:ln>
                          <a:noFill/>
                        </a:ln>
                        <a:solidFill>
                          <a:srgbClr val="0070C0"/>
                        </a:solidFill>
                        <a:effectLst/>
                        <a:latin typeface="Arial Narrow" pitchFamily="34" charset="0"/>
                        <a:ea typeface="ＭＳ Ｐゴシック" pitchFamily="34" charset="-128"/>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557025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a:extLst>
              <a:ext uri="{FF2B5EF4-FFF2-40B4-BE49-F238E27FC236}">
                <a16:creationId xmlns:a16="http://schemas.microsoft.com/office/drawing/2014/main" id="{8529C82C-B4C2-4F94-B5C5-57743D74C588}"/>
              </a:ext>
            </a:extLst>
          </p:cNvPr>
          <p:cNvGraphicFramePr>
            <a:graphicFrameLocks noGrp="1"/>
          </p:cNvGraphicFramePr>
          <p:nvPr/>
        </p:nvGraphicFramePr>
        <p:xfrm>
          <a:off x="468313" y="765175"/>
          <a:ext cx="8215312" cy="5373695"/>
        </p:xfrm>
        <a:graphic>
          <a:graphicData uri="http://schemas.openxmlformats.org/drawingml/2006/table">
            <a:tbl>
              <a:tblPr/>
              <a:tblGrid>
                <a:gridCol w="6408459">
                  <a:extLst>
                    <a:ext uri="{9D8B030D-6E8A-4147-A177-3AD203B41FA5}">
                      <a16:colId xmlns:a16="http://schemas.microsoft.com/office/drawing/2014/main" val="20000"/>
                    </a:ext>
                  </a:extLst>
                </a:gridCol>
                <a:gridCol w="837632">
                  <a:extLst>
                    <a:ext uri="{9D8B030D-6E8A-4147-A177-3AD203B41FA5}">
                      <a16:colId xmlns:a16="http://schemas.microsoft.com/office/drawing/2014/main" val="20001"/>
                    </a:ext>
                  </a:extLst>
                </a:gridCol>
                <a:gridCol w="969221">
                  <a:extLst>
                    <a:ext uri="{9D8B030D-6E8A-4147-A177-3AD203B41FA5}">
                      <a16:colId xmlns:a16="http://schemas.microsoft.com/office/drawing/2014/main" val="20002"/>
                    </a:ext>
                  </a:extLst>
                </a:gridCol>
              </a:tblGrid>
              <a:tr h="640091">
                <a:tc gridSpan="3">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800" b="1" i="0" u="none" strike="noStrike" cap="none" normalizeH="0" baseline="0" dirty="0">
                          <a:ln>
                            <a:noFill/>
                          </a:ln>
                          <a:solidFill>
                            <a:srgbClr val="FFC000"/>
                          </a:solidFill>
                          <a:effectLst/>
                          <a:latin typeface="Arial" pitchFamily="34" charset="0"/>
                          <a:ea typeface="SimSun" pitchFamily="2" charset="-122"/>
                          <a:cs typeface="Arial" pitchFamily="34" charset="0"/>
                        </a:rPr>
                        <a:t>MENCIÓ: Psicologia del treball i les organitzacions (M4)</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ca-ES" altLang="en-US" sz="1800" b="1" i="0" u="none" strike="noStrike" cap="none" normalizeH="0" baseline="0" dirty="0">
                          <a:ln>
                            <a:noFill/>
                          </a:ln>
                          <a:solidFill>
                            <a:srgbClr val="FFC000"/>
                          </a:solidFill>
                          <a:effectLst/>
                          <a:latin typeface="Arial Narrow" panose="020B0606020202030204" pitchFamily="34" charset="0"/>
                          <a:ea typeface="SimSun" pitchFamily="2" charset="-122"/>
                          <a:cs typeface="Arial" pitchFamily="34" charset="0"/>
                        </a:rPr>
                        <a:t>(30 ECTS –mínim 5 assignatures)</a:t>
                      </a:r>
                    </a:p>
                  </a:txBody>
                  <a:tcPr marL="91447" marR="9144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0"/>
                  </a:ext>
                </a:extLst>
              </a:tr>
              <a:tr h="336528">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1" i="0" u="none" strike="noStrike" cap="none" normalizeH="0" baseline="0" dirty="0">
                          <a:ln>
                            <a:noFill/>
                          </a:ln>
                          <a:solidFill>
                            <a:schemeClr val="bg1"/>
                          </a:solidFill>
                          <a:effectLst/>
                          <a:latin typeface="Arial" pitchFamily="34" charset="0"/>
                          <a:ea typeface="SimSun" pitchFamily="2" charset="-122"/>
                          <a:cs typeface="Arial" pitchFamily="34" charset="0"/>
                        </a:rPr>
                        <a:t>Títol assignatura</a:t>
                      </a:r>
                    </a:p>
                  </a:txBody>
                  <a:tcPr marL="91447" marR="9144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1" i="0" u="none" strike="noStrike" cap="none" normalizeH="0" baseline="0" dirty="0">
                          <a:ln>
                            <a:noFill/>
                          </a:ln>
                          <a:solidFill>
                            <a:schemeClr val="bg1"/>
                          </a:solidFill>
                          <a:effectLst/>
                          <a:latin typeface="Arial" pitchFamily="34" charset="0"/>
                          <a:ea typeface="SimSun" pitchFamily="2" charset="-122"/>
                          <a:cs typeface="Arial" pitchFamily="34" charset="0"/>
                        </a:rPr>
                        <a:t>Tipus</a:t>
                      </a:r>
                    </a:p>
                  </a:txBody>
                  <a:tcPr marL="91447" marR="91447" marT="45726" marB="45726" horzOverflow="overflow">
                    <a:lnL w="12700" cap="flat" cmpd="sng" algn="ctr">
                      <a:solidFill>
                        <a:srgbClr val="000000"/>
                      </a:solidFill>
                      <a:prstDash val="solid"/>
                      <a:round/>
                      <a:headEnd type="none" w="med" len="med"/>
                      <a:tailEnd type="none" w="med" len="med"/>
                    </a:lnL>
                    <a:solidFill>
                      <a:schemeClr val="accent2"/>
                    </a:solid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1" i="0" u="none" strike="noStrike" cap="none" normalizeH="0" baseline="0" dirty="0">
                          <a:ln>
                            <a:noFill/>
                          </a:ln>
                          <a:solidFill>
                            <a:schemeClr val="bg1"/>
                          </a:solidFill>
                          <a:effectLst/>
                          <a:latin typeface="Arial" pitchFamily="34" charset="0"/>
                          <a:ea typeface="SimSun" pitchFamily="2" charset="-122"/>
                          <a:cs typeface="Arial" pitchFamily="34" charset="0"/>
                        </a:rPr>
                        <a:t>ECTS</a:t>
                      </a:r>
                    </a:p>
                  </a:txBody>
                  <a:tcPr marL="91447" marR="91447" marT="45726" marB="45726" horzOverflow="overflow">
                    <a:solidFill>
                      <a:schemeClr val="accent2"/>
                    </a:solidFill>
                  </a:tcPr>
                </a:tc>
                <a:extLst>
                  <a:ext uri="{0D108BD9-81ED-4DB2-BD59-A6C34878D82A}">
                    <a16:rowId xmlns:a16="http://schemas.microsoft.com/office/drawing/2014/main" val="10001"/>
                  </a:ext>
                </a:extLst>
              </a:tr>
              <a:tr h="336528">
                <a:tc gridSpan="3">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1" i="0" u="none" strike="noStrike" cap="none" normalizeH="0" baseline="0" dirty="0">
                          <a:ln>
                            <a:noFill/>
                          </a:ln>
                          <a:solidFill>
                            <a:schemeClr val="bg1"/>
                          </a:solidFill>
                          <a:effectLst/>
                          <a:latin typeface="Arial" pitchFamily="34" charset="0"/>
                          <a:ea typeface="SimSun" pitchFamily="2" charset="-122"/>
                          <a:cs typeface="Arial" pitchFamily="34" charset="0"/>
                        </a:rPr>
                        <a:t>Bloc A (12 ECTS mínim) -2 assignatures-</a:t>
                      </a:r>
                    </a:p>
                  </a:txBody>
                  <a:tcPr marL="91447" marR="9144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2"/>
                  </a:ext>
                </a:extLst>
              </a:tr>
              <a:tr h="344465">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rPr>
                        <a:t>Psicologia del treball </a:t>
                      </a:r>
                      <a:r>
                        <a:rPr kumimoji="0" lang="ca-ES" altLang="en-US" sz="1600" b="0" i="0" u="none" strike="noStrike" cap="none" normalizeH="0" baseline="0" dirty="0">
                          <a:ln>
                            <a:noFill/>
                          </a:ln>
                          <a:solidFill>
                            <a:srgbClr val="000066"/>
                          </a:solidFill>
                          <a:effectLst/>
                          <a:latin typeface="Arial Narrow" panose="020B0606020202030204" pitchFamily="34" charset="0"/>
                          <a:ea typeface="SimSun" pitchFamily="2" charset="-122"/>
                          <a:cs typeface="Arial" pitchFamily="34" charset="0"/>
                        </a:rPr>
                        <a:t>(G1)</a:t>
                      </a:r>
                      <a:endParaRPr kumimoji="0" lang="ca-ES" altLang="en-US" sz="1600" b="0" i="0" u="none" strike="noStrike" cap="none" normalizeH="0" baseline="0" dirty="0">
                        <a:ln>
                          <a:noFill/>
                        </a:ln>
                        <a:solidFill>
                          <a:schemeClr val="tx1"/>
                        </a:solidFill>
                        <a:effectLst/>
                        <a:latin typeface="Arial" pitchFamily="34" charset="0"/>
                        <a:ea typeface="ＭＳ Ｐゴシック" pitchFamily="34" charset="-128"/>
                      </a:endParaRPr>
                    </a:p>
                  </a:txBody>
                  <a:tcPr marL="91447" marR="9144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SimSun" pitchFamily="2" charset="-122"/>
                          <a:cs typeface="Arial" pitchFamily="34" charset="0"/>
                        </a:rPr>
                        <a:t>OT</a:t>
                      </a:r>
                    </a:p>
                  </a:txBody>
                  <a:tcPr marL="91447" marR="9144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SimSun" pitchFamily="2" charset="-122"/>
                          <a:cs typeface="Arial" pitchFamily="34" charset="0"/>
                        </a:rPr>
                        <a:t>6</a:t>
                      </a:r>
                    </a:p>
                  </a:txBody>
                  <a:tcPr marL="91447" marR="9144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5292">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rPr>
                        <a:t>Planificació i gestió de recursos humans </a:t>
                      </a:r>
                      <a:r>
                        <a:rPr kumimoji="0" lang="ca-ES" altLang="en-US" sz="1600" b="0" i="0" u="none" strike="noStrike" cap="none" normalizeH="0" baseline="0" dirty="0">
                          <a:ln>
                            <a:noFill/>
                          </a:ln>
                          <a:solidFill>
                            <a:srgbClr val="000066"/>
                          </a:solidFill>
                          <a:effectLst/>
                          <a:latin typeface="Arial Narrow" panose="020B0606020202030204" pitchFamily="34" charset="0"/>
                          <a:ea typeface="SimSun" pitchFamily="2" charset="-122"/>
                          <a:cs typeface="Arial" pitchFamily="34" charset="0"/>
                        </a:rPr>
                        <a:t>(G1, G5)</a:t>
                      </a:r>
                      <a:endParaRPr kumimoji="0" lang="ca-ES" altLang="en-US" sz="1600" b="0" i="0" u="none" strike="noStrike" cap="none" normalizeH="0" baseline="0" dirty="0">
                        <a:ln>
                          <a:noFill/>
                        </a:ln>
                        <a:solidFill>
                          <a:schemeClr val="tx1"/>
                        </a:solidFill>
                        <a:effectLst/>
                        <a:latin typeface="Arial" pitchFamily="34" charset="0"/>
                        <a:ea typeface="ＭＳ Ｐゴシック" pitchFamily="34" charset="-128"/>
                      </a:endParaRPr>
                    </a:p>
                  </a:txBody>
                  <a:tcPr marL="91447" marR="9144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OT</a:t>
                      </a:r>
                    </a:p>
                  </a:txBody>
                  <a:tcPr marL="91447" marR="9144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6</a:t>
                      </a:r>
                    </a:p>
                  </a:txBody>
                  <a:tcPr marL="91447" marR="9144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5292">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rPr>
                        <a:t>Intervenció i consultoria de processos </a:t>
                      </a:r>
                      <a:r>
                        <a:rPr kumimoji="0" lang="ca-ES" altLang="en-US" sz="1600" b="0" i="0" u="none" strike="noStrike" cap="none" normalizeH="0" baseline="0" dirty="0">
                          <a:ln>
                            <a:noFill/>
                          </a:ln>
                          <a:solidFill>
                            <a:srgbClr val="000066"/>
                          </a:solidFill>
                          <a:effectLst/>
                          <a:latin typeface="Arial Narrow" panose="020B0606020202030204" pitchFamily="34" charset="0"/>
                          <a:ea typeface="SimSun" pitchFamily="2" charset="-122"/>
                          <a:cs typeface="Arial" pitchFamily="34" charset="0"/>
                        </a:rPr>
                        <a:t>(G1)</a:t>
                      </a:r>
                      <a:endParaRPr kumimoji="0" lang="ca-ES" altLang="en-US" sz="1600" b="0" i="0" u="none" strike="noStrike" cap="none" normalizeH="0" baseline="0" dirty="0">
                        <a:ln>
                          <a:noFill/>
                        </a:ln>
                        <a:solidFill>
                          <a:schemeClr val="tx1"/>
                        </a:solidFill>
                        <a:effectLst/>
                        <a:latin typeface="Arial" pitchFamily="34" charset="0"/>
                        <a:ea typeface="ＭＳ Ｐゴシック" pitchFamily="34" charset="-128"/>
                      </a:endParaRPr>
                    </a:p>
                  </a:txBody>
                  <a:tcPr marL="91447" marR="9144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OT</a:t>
                      </a:r>
                    </a:p>
                  </a:txBody>
                  <a:tcPr marL="91447" marR="9144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6</a:t>
                      </a:r>
                    </a:p>
                  </a:txBody>
                  <a:tcPr marL="91447" marR="9144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5292">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rPr>
                        <a:t>Gestió del temps </a:t>
                      </a:r>
                      <a:r>
                        <a:rPr kumimoji="0" lang="ca-ES" altLang="en-US" sz="1600" b="0" i="0" u="none" strike="noStrike" cap="none" normalizeH="0" baseline="0" dirty="0">
                          <a:ln>
                            <a:noFill/>
                          </a:ln>
                          <a:solidFill>
                            <a:srgbClr val="000066"/>
                          </a:solidFill>
                          <a:effectLst/>
                          <a:latin typeface="Arial Narrow" panose="020B0606020202030204" pitchFamily="34" charset="0"/>
                          <a:ea typeface="SimSun" pitchFamily="2" charset="-122"/>
                          <a:cs typeface="Arial" pitchFamily="34" charset="0"/>
                        </a:rPr>
                        <a:t>(G1)</a:t>
                      </a:r>
                      <a:endParaRPr kumimoji="0" lang="ca-ES" altLang="en-US" sz="1600" b="0" i="0" u="none" strike="noStrike" cap="none" normalizeH="0" baseline="0" dirty="0">
                        <a:ln>
                          <a:noFill/>
                        </a:ln>
                        <a:solidFill>
                          <a:schemeClr val="tx1"/>
                        </a:solidFill>
                        <a:effectLst/>
                        <a:highlight>
                          <a:srgbClr val="FFFF00"/>
                        </a:highlight>
                        <a:latin typeface="Arial" pitchFamily="34" charset="0"/>
                        <a:ea typeface="ＭＳ Ｐゴシック" pitchFamily="34" charset="-128"/>
                      </a:endParaRPr>
                    </a:p>
                  </a:txBody>
                  <a:tcPr marL="91447" marR="9144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OT</a:t>
                      </a:r>
                    </a:p>
                  </a:txBody>
                  <a:tcPr marL="91447" marR="9144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6</a:t>
                      </a:r>
                    </a:p>
                  </a:txBody>
                  <a:tcPr marL="91447" marR="9144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5292">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rPr>
                        <a:t>Investigació i coneixement psicosocial </a:t>
                      </a:r>
                      <a:r>
                        <a:rPr kumimoji="0" lang="ca-ES" altLang="en-US" sz="1600" b="0" i="0" u="none" strike="noStrike" cap="none" normalizeH="0" baseline="0" dirty="0">
                          <a:ln>
                            <a:noFill/>
                          </a:ln>
                          <a:solidFill>
                            <a:srgbClr val="000066"/>
                          </a:solidFill>
                          <a:effectLst/>
                          <a:latin typeface="Arial Narrow" panose="020B0606020202030204" pitchFamily="34" charset="0"/>
                          <a:ea typeface="SimSun" pitchFamily="2" charset="-122"/>
                          <a:cs typeface="Arial" pitchFamily="34" charset="0"/>
                        </a:rPr>
                        <a:t>(G1)</a:t>
                      </a:r>
                      <a:endParaRPr kumimoji="0" lang="ca-ES" altLang="en-US" sz="1600" b="0" i="0" u="none" strike="noStrike" cap="none" normalizeH="0" baseline="0" dirty="0">
                        <a:ln>
                          <a:noFill/>
                        </a:ln>
                        <a:solidFill>
                          <a:schemeClr val="tx1"/>
                        </a:solidFill>
                        <a:effectLst/>
                        <a:latin typeface="Arial" pitchFamily="34" charset="0"/>
                        <a:ea typeface="ＭＳ Ｐゴシック" pitchFamily="34" charset="-128"/>
                      </a:endParaRPr>
                    </a:p>
                  </a:txBody>
                  <a:tcPr marL="91447" marR="9144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OT</a:t>
                      </a:r>
                    </a:p>
                  </a:txBody>
                  <a:tcPr marL="91447" marR="9144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6</a:t>
                      </a:r>
                    </a:p>
                  </a:txBody>
                  <a:tcPr marL="91447" marR="9144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5292">
                <a:tc gridSpan="3">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1" i="0" u="none" strike="noStrike" cap="none" normalizeH="0" baseline="0" dirty="0">
                          <a:ln>
                            <a:noFill/>
                          </a:ln>
                          <a:solidFill>
                            <a:schemeClr val="bg1"/>
                          </a:solidFill>
                          <a:effectLst/>
                          <a:latin typeface="Arial" pitchFamily="34" charset="0"/>
                          <a:ea typeface="SimSun" pitchFamily="2" charset="-122"/>
                          <a:cs typeface="Arial" pitchFamily="34" charset="0"/>
                        </a:rPr>
                        <a:t>Bloc B (6 ECTS mínim) -1 assignatura-</a:t>
                      </a:r>
                    </a:p>
                  </a:txBody>
                  <a:tcPr marL="91447" marR="9144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8"/>
                  </a:ext>
                </a:extLst>
              </a:tr>
              <a:tr h="335292">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bg1">
                              <a:lumMod val="65000"/>
                            </a:schemeClr>
                          </a:solidFill>
                          <a:effectLst/>
                          <a:latin typeface="Arial" pitchFamily="34" charset="0"/>
                          <a:ea typeface="ＭＳ Ｐゴシック" pitchFamily="34" charset="-128"/>
                        </a:rPr>
                        <a:t>Valoració de preferències i presa de decisions </a:t>
                      </a:r>
                      <a:r>
                        <a:rPr kumimoji="0" lang="ca-ES" altLang="en-US" sz="1600" b="0" i="1" u="none" strike="noStrike" cap="none" normalizeH="0" baseline="0" dirty="0">
                          <a:ln>
                            <a:noFill/>
                          </a:ln>
                          <a:solidFill>
                            <a:schemeClr val="bg1">
                              <a:lumMod val="65000"/>
                            </a:schemeClr>
                          </a:solidFill>
                          <a:effectLst/>
                          <a:latin typeface="Arial Narrow" panose="020B0606020202030204" pitchFamily="34" charset="0"/>
                          <a:ea typeface="ＭＳ Ｐゴシック" pitchFamily="34" charset="-128"/>
                        </a:rPr>
                        <a:t>(no programada 2020-21)</a:t>
                      </a:r>
                    </a:p>
                  </a:txBody>
                  <a:tcPr marL="91447" marR="9144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bg1">
                              <a:lumMod val="65000"/>
                            </a:schemeClr>
                          </a:solidFill>
                          <a:effectLst/>
                          <a:latin typeface="Arial" pitchFamily="34" charset="0"/>
                          <a:ea typeface="SimSun" pitchFamily="2" charset="-122"/>
                          <a:cs typeface="Arial" pitchFamily="34" charset="0"/>
                        </a:rPr>
                        <a:t>OT</a:t>
                      </a:r>
                    </a:p>
                  </a:txBody>
                  <a:tcPr marL="91447" marR="9144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bg1">
                              <a:lumMod val="65000"/>
                            </a:schemeClr>
                          </a:solidFill>
                          <a:effectLst/>
                          <a:latin typeface="Arial" pitchFamily="34" charset="0"/>
                          <a:ea typeface="SimSun" pitchFamily="2" charset="-122"/>
                          <a:cs typeface="Arial" pitchFamily="34" charset="0"/>
                        </a:rPr>
                        <a:t>6</a:t>
                      </a:r>
                    </a:p>
                  </a:txBody>
                  <a:tcPr marL="91447" marR="9144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35292">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bg1">
                              <a:lumMod val="65000"/>
                            </a:schemeClr>
                          </a:solidFill>
                          <a:effectLst/>
                          <a:latin typeface="Arial" pitchFamily="34" charset="0"/>
                          <a:ea typeface="ＭＳ Ｐゴシック" pitchFamily="34" charset="-128"/>
                        </a:rPr>
                        <a:t>Auditoria sociolaboral </a:t>
                      </a:r>
                      <a:r>
                        <a:rPr kumimoji="0" lang="ca-ES" altLang="en-US" sz="1600" b="0" i="1" u="none" strike="noStrike" cap="none" normalizeH="0" baseline="0" dirty="0">
                          <a:ln>
                            <a:noFill/>
                          </a:ln>
                          <a:solidFill>
                            <a:schemeClr val="bg1">
                              <a:lumMod val="65000"/>
                            </a:schemeClr>
                          </a:solidFill>
                          <a:effectLst/>
                          <a:latin typeface="Arial Narrow" panose="020B0606020202030204" pitchFamily="34" charset="0"/>
                          <a:ea typeface="ＭＳ Ｐゴシック" pitchFamily="34" charset="-128"/>
                        </a:rPr>
                        <a:t>(no programada 2020-21)</a:t>
                      </a:r>
                      <a:endParaRPr kumimoji="0" lang="ca-ES" altLang="en-US" sz="1600" b="0" i="0" u="none" strike="noStrike" cap="none" normalizeH="0" baseline="0" dirty="0">
                        <a:ln>
                          <a:noFill/>
                        </a:ln>
                        <a:solidFill>
                          <a:schemeClr val="bg1">
                            <a:lumMod val="65000"/>
                          </a:schemeClr>
                        </a:solidFill>
                        <a:effectLst/>
                        <a:latin typeface="Arial" pitchFamily="34" charset="0"/>
                        <a:ea typeface="ＭＳ Ｐゴシック" pitchFamily="34" charset="-128"/>
                      </a:endParaRPr>
                    </a:p>
                  </a:txBody>
                  <a:tcPr marL="91447" marR="9144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bg1">
                              <a:lumMod val="65000"/>
                            </a:schemeClr>
                          </a:solidFill>
                          <a:effectLst/>
                          <a:latin typeface="Arial" pitchFamily="34" charset="0"/>
                          <a:ea typeface="SimSun" pitchFamily="2" charset="-122"/>
                          <a:cs typeface="Arial" pitchFamily="34" charset="0"/>
                        </a:rPr>
                        <a:t>OT</a:t>
                      </a:r>
                    </a:p>
                  </a:txBody>
                  <a:tcPr marL="91447" marR="9144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bg1">
                              <a:lumMod val="65000"/>
                            </a:schemeClr>
                          </a:solidFill>
                          <a:effectLst/>
                          <a:latin typeface="Arial" pitchFamily="34" charset="0"/>
                          <a:ea typeface="SimSun" pitchFamily="2" charset="-122"/>
                          <a:cs typeface="Arial" pitchFamily="34" charset="0"/>
                        </a:rPr>
                        <a:t>6</a:t>
                      </a:r>
                    </a:p>
                  </a:txBody>
                  <a:tcPr marL="91447" marR="9144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5292">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rPr>
                        <a:t>Estrès i salut </a:t>
                      </a:r>
                      <a:r>
                        <a:rPr kumimoji="0" lang="ca-ES" altLang="en-US" sz="1600" b="0" i="0" u="none" strike="noStrike" cap="none" normalizeH="0" baseline="0" dirty="0">
                          <a:ln>
                            <a:noFill/>
                          </a:ln>
                          <a:solidFill>
                            <a:srgbClr val="000066"/>
                          </a:solidFill>
                          <a:effectLst/>
                          <a:latin typeface="Arial Narrow" panose="020B0606020202030204" pitchFamily="34" charset="0"/>
                          <a:ea typeface="SimSun" pitchFamily="2" charset="-122"/>
                          <a:cs typeface="Arial" pitchFamily="34" charset="0"/>
                        </a:rPr>
                        <a:t>(G1, G5)</a:t>
                      </a:r>
                      <a:endParaRPr kumimoji="0" lang="ca-ES" altLang="en-US" sz="1600" b="0" i="0" u="none" strike="noStrike" cap="none" normalizeH="0" baseline="0" dirty="0">
                        <a:ln>
                          <a:noFill/>
                        </a:ln>
                        <a:solidFill>
                          <a:schemeClr val="tx1"/>
                        </a:solidFill>
                        <a:effectLst/>
                        <a:latin typeface="Arial" pitchFamily="34" charset="0"/>
                        <a:ea typeface="ＭＳ Ｐゴシック" pitchFamily="34" charset="-128"/>
                      </a:endParaRPr>
                    </a:p>
                  </a:txBody>
                  <a:tcPr marL="91447" marR="9144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OT</a:t>
                      </a:r>
                    </a:p>
                  </a:txBody>
                  <a:tcPr marL="91447" marR="9144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6</a:t>
                      </a:r>
                    </a:p>
                  </a:txBody>
                  <a:tcPr marL="91447" marR="9144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5292">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rPr>
                        <a:t>Psicologia de la comunicació publicitària </a:t>
                      </a:r>
                      <a:r>
                        <a:rPr kumimoji="0" lang="ca-ES" altLang="en-US" sz="1600" b="0" i="0" u="none" strike="noStrike" cap="none" normalizeH="0" baseline="0" dirty="0">
                          <a:ln>
                            <a:noFill/>
                          </a:ln>
                          <a:solidFill>
                            <a:srgbClr val="000066"/>
                          </a:solidFill>
                          <a:effectLst/>
                          <a:latin typeface="Arial Narrow" panose="020B0606020202030204" pitchFamily="34" charset="0"/>
                          <a:ea typeface="SimSun" pitchFamily="2" charset="-122"/>
                          <a:cs typeface="Arial" pitchFamily="34" charset="0"/>
                        </a:rPr>
                        <a:t>(G1)</a:t>
                      </a:r>
                      <a:endParaRPr kumimoji="0" lang="ca-ES" altLang="en-US" sz="1600" b="0" i="0" u="none" strike="noStrike" cap="none" normalizeH="0" baseline="0" dirty="0">
                        <a:ln>
                          <a:noFill/>
                        </a:ln>
                        <a:solidFill>
                          <a:schemeClr val="tx1"/>
                        </a:solidFill>
                        <a:effectLst/>
                        <a:latin typeface="Arial" pitchFamily="34" charset="0"/>
                        <a:ea typeface="ＭＳ Ｐゴシック" pitchFamily="34" charset="-128"/>
                      </a:endParaRPr>
                    </a:p>
                  </a:txBody>
                  <a:tcPr marL="91447" marR="9144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OT</a:t>
                      </a:r>
                    </a:p>
                  </a:txBody>
                  <a:tcPr marL="91447" marR="9144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6</a:t>
                      </a:r>
                    </a:p>
                  </a:txBody>
                  <a:tcPr marL="91447" marR="9144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49227">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bg1">
                              <a:lumMod val="65000"/>
                            </a:schemeClr>
                          </a:solidFill>
                          <a:effectLst/>
                          <a:latin typeface="Arial" pitchFamily="34" charset="0"/>
                          <a:ea typeface="ＭＳ Ｐゴシック" pitchFamily="34" charset="-128"/>
                        </a:rPr>
                        <a:t>Tècniques de gestió de la informació </a:t>
                      </a:r>
                      <a:r>
                        <a:rPr kumimoji="0" lang="ca-ES" altLang="en-US" sz="1600" b="0" i="1" u="none" strike="noStrike" cap="none" normalizeH="0" baseline="0" dirty="0">
                          <a:ln>
                            <a:noFill/>
                          </a:ln>
                          <a:solidFill>
                            <a:schemeClr val="bg1">
                              <a:lumMod val="65000"/>
                            </a:schemeClr>
                          </a:solidFill>
                          <a:effectLst/>
                          <a:latin typeface="Arial Narrow" panose="020B0606020202030204" pitchFamily="34" charset="0"/>
                          <a:ea typeface="ＭＳ Ｐゴシック" pitchFamily="34" charset="-128"/>
                        </a:rPr>
                        <a:t>(no programada 2020-21)</a:t>
                      </a:r>
                      <a:endParaRPr kumimoji="0" lang="ca-ES" altLang="en-US" sz="1600" b="0" i="0" u="none" strike="noStrike" cap="none" normalizeH="0" baseline="0" dirty="0">
                        <a:ln>
                          <a:noFill/>
                        </a:ln>
                        <a:solidFill>
                          <a:schemeClr val="bg1">
                            <a:lumMod val="65000"/>
                          </a:schemeClr>
                        </a:solidFill>
                        <a:effectLst/>
                        <a:latin typeface="Arial" pitchFamily="34" charset="0"/>
                        <a:ea typeface="ＭＳ Ｐゴシック" pitchFamily="34" charset="-128"/>
                      </a:endParaRPr>
                    </a:p>
                  </a:txBody>
                  <a:tcPr marL="91447" marR="9144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bg1">
                              <a:lumMod val="65000"/>
                            </a:schemeClr>
                          </a:solidFill>
                          <a:effectLst/>
                          <a:latin typeface="Arial" pitchFamily="34" charset="0"/>
                          <a:ea typeface="SimSun" pitchFamily="2" charset="-122"/>
                          <a:cs typeface="Arial" pitchFamily="34" charset="0"/>
                        </a:rPr>
                        <a:t>OT</a:t>
                      </a:r>
                    </a:p>
                  </a:txBody>
                  <a:tcPr marL="91447" marR="9144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bg1">
                              <a:lumMod val="65000"/>
                            </a:schemeClr>
                          </a:solidFill>
                          <a:effectLst/>
                          <a:latin typeface="Arial" pitchFamily="34" charset="0"/>
                          <a:ea typeface="SimSun" pitchFamily="2" charset="-122"/>
                          <a:cs typeface="Arial" pitchFamily="34" charset="0"/>
                        </a:rPr>
                        <a:t>6</a:t>
                      </a:r>
                    </a:p>
                  </a:txBody>
                  <a:tcPr marL="91447" marR="9144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49227">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1" i="0" u="none" strike="noStrike" cap="none" normalizeH="0" baseline="0" dirty="0">
                          <a:ln>
                            <a:noFill/>
                          </a:ln>
                          <a:solidFill>
                            <a:schemeClr val="bg1"/>
                          </a:solidFill>
                          <a:effectLst/>
                          <a:latin typeface="Arial" pitchFamily="34" charset="0"/>
                          <a:ea typeface="ＭＳ Ｐゴシック" pitchFamily="34" charset="-128"/>
                        </a:rPr>
                        <a:t>Pràctiques externes </a:t>
                      </a:r>
                    </a:p>
                  </a:txBody>
                  <a:tcPr marL="91447" marR="9144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C646D"/>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s-ES" altLang="en-US" sz="1600" b="1" i="0" u="none" strike="noStrike" cap="none" normalizeH="0" baseline="0">
                          <a:ln>
                            <a:noFill/>
                          </a:ln>
                          <a:solidFill>
                            <a:schemeClr val="bg1"/>
                          </a:solidFill>
                          <a:effectLst/>
                          <a:latin typeface="Arial" pitchFamily="34" charset="0"/>
                          <a:ea typeface="SimSun" pitchFamily="2" charset="-122"/>
                          <a:cs typeface="Arial" pitchFamily="34" charset="0"/>
                        </a:rPr>
                        <a:t>OT</a:t>
                      </a:r>
                      <a:endParaRPr kumimoji="0" lang="ca-ES" altLang="en-US" sz="1600" b="1" i="0" u="none" strike="noStrike" cap="none" normalizeH="0" baseline="0">
                        <a:ln>
                          <a:noFill/>
                        </a:ln>
                        <a:solidFill>
                          <a:schemeClr val="bg1"/>
                        </a:solidFill>
                        <a:effectLst/>
                        <a:latin typeface="Arial" pitchFamily="34" charset="0"/>
                        <a:ea typeface="SimSun" pitchFamily="2" charset="-122"/>
                        <a:cs typeface="Arial" pitchFamily="34" charset="0"/>
                      </a:endParaRPr>
                    </a:p>
                  </a:txBody>
                  <a:tcPr marL="91447" marR="9144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C646D"/>
                    </a:solid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s-ES" altLang="en-US" sz="1600" b="1" i="0" u="none" strike="noStrike" cap="none" normalizeH="0" baseline="0" dirty="0">
                          <a:ln>
                            <a:noFill/>
                          </a:ln>
                          <a:solidFill>
                            <a:schemeClr val="bg1"/>
                          </a:solidFill>
                          <a:effectLst/>
                          <a:latin typeface="Arial" pitchFamily="34" charset="0"/>
                          <a:ea typeface="SimSun" pitchFamily="2" charset="-122"/>
                          <a:cs typeface="Arial" pitchFamily="34" charset="0"/>
                        </a:rPr>
                        <a:t>6</a:t>
                      </a:r>
                      <a:endParaRPr kumimoji="0" lang="ca-ES" altLang="en-US" sz="1600" b="1" i="0" u="none" strike="noStrike" cap="none" normalizeH="0" baseline="0" dirty="0">
                        <a:ln>
                          <a:noFill/>
                        </a:ln>
                        <a:solidFill>
                          <a:schemeClr val="bg1"/>
                        </a:solidFill>
                        <a:effectLst/>
                        <a:latin typeface="Arial" pitchFamily="34" charset="0"/>
                        <a:ea typeface="SimSun" pitchFamily="2" charset="-122"/>
                        <a:cs typeface="Arial" pitchFamily="34" charset="0"/>
                      </a:endParaRPr>
                    </a:p>
                  </a:txBody>
                  <a:tcPr marL="91447" marR="9144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C646D"/>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987060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a:extLst>
              <a:ext uri="{FF2B5EF4-FFF2-40B4-BE49-F238E27FC236}">
                <a16:creationId xmlns:a16="http://schemas.microsoft.com/office/drawing/2014/main" id="{798ED7DA-C291-4D48-B072-9AF5C26B6E35}"/>
              </a:ext>
            </a:extLst>
          </p:cNvPr>
          <p:cNvGraphicFramePr>
            <a:graphicFrameLocks noGrp="1"/>
          </p:cNvGraphicFramePr>
          <p:nvPr/>
        </p:nvGraphicFramePr>
        <p:xfrm>
          <a:off x="468313" y="765175"/>
          <a:ext cx="8070850" cy="5391152"/>
        </p:xfrm>
        <a:graphic>
          <a:graphicData uri="http://schemas.openxmlformats.org/drawingml/2006/table">
            <a:tbl>
              <a:tblPr/>
              <a:tblGrid>
                <a:gridCol w="6407817">
                  <a:extLst>
                    <a:ext uri="{9D8B030D-6E8A-4147-A177-3AD203B41FA5}">
                      <a16:colId xmlns:a16="http://schemas.microsoft.com/office/drawing/2014/main" val="20000"/>
                    </a:ext>
                  </a:extLst>
                </a:gridCol>
                <a:gridCol w="837549">
                  <a:extLst>
                    <a:ext uri="{9D8B030D-6E8A-4147-A177-3AD203B41FA5}">
                      <a16:colId xmlns:a16="http://schemas.microsoft.com/office/drawing/2014/main" val="20001"/>
                    </a:ext>
                  </a:extLst>
                </a:gridCol>
                <a:gridCol w="825484">
                  <a:extLst>
                    <a:ext uri="{9D8B030D-6E8A-4147-A177-3AD203B41FA5}">
                      <a16:colId xmlns:a16="http://schemas.microsoft.com/office/drawing/2014/main" val="20002"/>
                    </a:ext>
                  </a:extLst>
                </a:gridCol>
              </a:tblGrid>
              <a:tr h="640119">
                <a:tc gridSpan="3">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ca-ES" altLang="en-US" sz="1800" b="1" i="0" u="none" strike="noStrike" cap="none" normalizeH="0" baseline="0" dirty="0">
                          <a:ln>
                            <a:noFill/>
                          </a:ln>
                          <a:solidFill>
                            <a:srgbClr val="FFC000"/>
                          </a:solidFill>
                          <a:effectLst/>
                          <a:latin typeface="Arial" pitchFamily="34" charset="0"/>
                          <a:ea typeface="SimSun" pitchFamily="2" charset="-122"/>
                          <a:cs typeface="Arial" pitchFamily="34" charset="0"/>
                        </a:rPr>
                        <a:t>MENCIÓ: Anàlisi i intervenció en psicologia social (M5)</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ca-ES" altLang="en-US" sz="1800" b="1" i="0" u="none" strike="noStrike" cap="none" normalizeH="0" baseline="0" dirty="0">
                          <a:ln>
                            <a:noFill/>
                          </a:ln>
                          <a:solidFill>
                            <a:srgbClr val="FFC000"/>
                          </a:solidFill>
                          <a:effectLst/>
                          <a:latin typeface="Arial Narrow" panose="020B0606020202030204" pitchFamily="34" charset="0"/>
                          <a:ea typeface="SimSun" pitchFamily="2" charset="-122"/>
                          <a:cs typeface="Arial" pitchFamily="34" charset="0"/>
                        </a:rPr>
                        <a:t>(30 ECTS –mínim 5 assignatures)</a:t>
                      </a:r>
                    </a:p>
                  </a:txBody>
                  <a:tcPr marL="91438" marR="91438"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0"/>
                  </a:ext>
                </a:extLst>
              </a:tr>
              <a:tr h="336596">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1" i="0" u="none" strike="noStrike" cap="none" normalizeH="0" baseline="0" dirty="0">
                          <a:ln>
                            <a:noFill/>
                          </a:ln>
                          <a:solidFill>
                            <a:schemeClr val="bg1"/>
                          </a:solidFill>
                          <a:effectLst/>
                          <a:latin typeface="Arial" pitchFamily="34" charset="0"/>
                          <a:ea typeface="SimSun" pitchFamily="2" charset="-122"/>
                          <a:cs typeface="Arial" pitchFamily="34" charset="0"/>
                        </a:rPr>
                        <a:t>Títol assignatura</a:t>
                      </a:r>
                    </a:p>
                  </a:txBody>
                  <a:tcPr marL="91438" marR="91438"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1" i="0" u="none" strike="noStrike" cap="none" normalizeH="0" baseline="0" dirty="0">
                          <a:ln>
                            <a:noFill/>
                          </a:ln>
                          <a:solidFill>
                            <a:schemeClr val="bg1"/>
                          </a:solidFill>
                          <a:effectLst/>
                          <a:latin typeface="Arial" pitchFamily="34" charset="0"/>
                          <a:ea typeface="SimSun" pitchFamily="2" charset="-122"/>
                          <a:cs typeface="Arial" pitchFamily="34" charset="0"/>
                        </a:rPr>
                        <a:t>Tipus</a:t>
                      </a:r>
                    </a:p>
                  </a:txBody>
                  <a:tcPr marL="91438" marR="91438" marT="45735" marB="45735" horzOverflow="overflow">
                    <a:lnL w="12700" cap="flat" cmpd="sng" algn="ctr">
                      <a:solidFill>
                        <a:srgbClr val="000000"/>
                      </a:solidFill>
                      <a:prstDash val="solid"/>
                      <a:round/>
                      <a:headEnd type="none" w="med" len="med"/>
                      <a:tailEnd type="none" w="med" len="med"/>
                    </a:lnL>
                    <a:solidFill>
                      <a:schemeClr val="accent2"/>
                    </a:solid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1" i="0" u="none" strike="noStrike" cap="none" normalizeH="0" baseline="0" dirty="0">
                          <a:ln>
                            <a:noFill/>
                          </a:ln>
                          <a:solidFill>
                            <a:schemeClr val="bg1"/>
                          </a:solidFill>
                          <a:effectLst/>
                          <a:latin typeface="Arial" pitchFamily="34" charset="0"/>
                          <a:ea typeface="SimSun" pitchFamily="2" charset="-122"/>
                          <a:cs typeface="Arial" pitchFamily="34" charset="0"/>
                        </a:rPr>
                        <a:t>ECTS</a:t>
                      </a:r>
                    </a:p>
                  </a:txBody>
                  <a:tcPr marL="91438" marR="91438" marT="45735" marB="45735" horzOverflow="overflow">
                    <a:solidFill>
                      <a:schemeClr val="accent2"/>
                    </a:solidFill>
                  </a:tcPr>
                </a:tc>
                <a:extLst>
                  <a:ext uri="{0D108BD9-81ED-4DB2-BD59-A6C34878D82A}">
                    <a16:rowId xmlns:a16="http://schemas.microsoft.com/office/drawing/2014/main" val="10001"/>
                  </a:ext>
                </a:extLst>
              </a:tr>
              <a:tr h="336596">
                <a:tc gridSpan="3">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1" i="0" u="none" strike="noStrike" cap="none" normalizeH="0" baseline="0" dirty="0">
                          <a:ln>
                            <a:noFill/>
                          </a:ln>
                          <a:solidFill>
                            <a:schemeClr val="bg1"/>
                          </a:solidFill>
                          <a:effectLst/>
                          <a:latin typeface="Arial" pitchFamily="34" charset="0"/>
                          <a:ea typeface="SimSun" pitchFamily="2" charset="-122"/>
                          <a:cs typeface="Arial" pitchFamily="34" charset="0"/>
                        </a:rPr>
                        <a:t>Bloc A (12 ECTS mínim) -2 assignatures-</a:t>
                      </a:r>
                    </a:p>
                  </a:txBody>
                  <a:tcPr marL="91438" marR="91438"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2"/>
                  </a:ext>
                </a:extLst>
              </a:tr>
              <a:tr h="344535">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rPr>
                        <a:t>Psicologia social per a l’anàlisi i la intervenció </a:t>
                      </a:r>
                      <a:r>
                        <a:rPr kumimoji="0" lang="ca-ES" altLang="en-US" sz="1600" b="0" i="0" u="none" strike="noStrike" cap="none" normalizeH="0" baseline="0" dirty="0">
                          <a:ln>
                            <a:noFill/>
                          </a:ln>
                          <a:solidFill>
                            <a:srgbClr val="000066"/>
                          </a:solidFill>
                          <a:effectLst/>
                          <a:latin typeface="Arial Narrow" panose="020B0606020202030204" pitchFamily="34" charset="0"/>
                          <a:ea typeface="SimSun" pitchFamily="2" charset="-122"/>
                          <a:cs typeface="Arial" pitchFamily="34" charset="0"/>
                        </a:rPr>
                        <a:t>(G1)</a:t>
                      </a:r>
                      <a:endParaRPr kumimoji="0" lang="ca-ES" altLang="en-US" sz="1600" b="0" i="0" u="none" strike="noStrike" cap="none" normalizeH="0" baseline="0" dirty="0">
                        <a:ln>
                          <a:noFill/>
                        </a:ln>
                        <a:solidFill>
                          <a:schemeClr val="tx1"/>
                        </a:solidFill>
                        <a:effectLst/>
                        <a:latin typeface="Arial" pitchFamily="34" charset="0"/>
                        <a:ea typeface="ＭＳ Ｐゴシック" pitchFamily="34" charset="-128"/>
                      </a:endParaRPr>
                    </a:p>
                  </a:txBody>
                  <a:tcPr marL="91438" marR="91438"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SimSun" pitchFamily="2" charset="-122"/>
                          <a:cs typeface="Arial" pitchFamily="34" charset="0"/>
                        </a:rPr>
                        <a:t>OT</a:t>
                      </a:r>
                    </a:p>
                  </a:txBody>
                  <a:tcPr marL="91438" marR="91438"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6</a:t>
                      </a:r>
                    </a:p>
                  </a:txBody>
                  <a:tcPr marL="91438" marR="91438"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5314">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rPr>
                        <a:t>Intervenció social i comunitària </a:t>
                      </a:r>
                      <a:r>
                        <a:rPr kumimoji="0" lang="ca-ES" altLang="en-US" sz="1600" b="0" i="0" u="none" strike="noStrike" cap="none" normalizeH="0" baseline="0" dirty="0">
                          <a:ln>
                            <a:noFill/>
                          </a:ln>
                          <a:solidFill>
                            <a:srgbClr val="000066"/>
                          </a:solidFill>
                          <a:effectLst/>
                          <a:latin typeface="Arial Narrow" panose="020B0606020202030204" pitchFamily="34" charset="0"/>
                          <a:ea typeface="SimSun" pitchFamily="2" charset="-122"/>
                          <a:cs typeface="Arial" pitchFamily="34" charset="0"/>
                        </a:rPr>
                        <a:t>(G1)</a:t>
                      </a:r>
                      <a:endParaRPr kumimoji="0" lang="ca-ES" altLang="en-US" sz="1600" b="0" i="0" u="none" strike="noStrike" cap="none" normalizeH="0" baseline="0" dirty="0">
                        <a:ln>
                          <a:noFill/>
                        </a:ln>
                        <a:solidFill>
                          <a:schemeClr val="tx1"/>
                        </a:solidFill>
                        <a:effectLst/>
                        <a:latin typeface="Arial" pitchFamily="34" charset="0"/>
                        <a:ea typeface="ＭＳ Ｐゴシック" pitchFamily="34" charset="-128"/>
                      </a:endParaRPr>
                    </a:p>
                  </a:txBody>
                  <a:tcPr marL="91438" marR="91438"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OT</a:t>
                      </a:r>
                    </a:p>
                  </a:txBody>
                  <a:tcPr marL="91438" marR="91438"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6</a:t>
                      </a:r>
                    </a:p>
                  </a:txBody>
                  <a:tcPr marL="91438" marR="91438"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5314">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rPr>
                        <a:t>Acció pública i canvi social </a:t>
                      </a:r>
                      <a:r>
                        <a:rPr kumimoji="0" lang="ca-ES" altLang="en-US" sz="1600" b="0" i="0" u="none" strike="noStrike" cap="none" normalizeH="0" baseline="0" dirty="0">
                          <a:ln>
                            <a:noFill/>
                          </a:ln>
                          <a:solidFill>
                            <a:srgbClr val="000066"/>
                          </a:solidFill>
                          <a:effectLst/>
                          <a:latin typeface="Arial Narrow" panose="020B0606020202030204" pitchFamily="34" charset="0"/>
                          <a:ea typeface="SimSun" pitchFamily="2" charset="-122"/>
                          <a:cs typeface="Arial" pitchFamily="34" charset="0"/>
                        </a:rPr>
                        <a:t>(G1)</a:t>
                      </a:r>
                      <a:endParaRPr kumimoji="0" lang="ca-ES" altLang="en-US" sz="1600" b="0" i="0" u="none" strike="noStrike" cap="none" normalizeH="0" baseline="0" dirty="0">
                        <a:ln>
                          <a:noFill/>
                        </a:ln>
                        <a:solidFill>
                          <a:schemeClr val="tx1"/>
                        </a:solidFill>
                        <a:effectLst/>
                        <a:latin typeface="Arial" pitchFamily="34" charset="0"/>
                        <a:ea typeface="ＭＳ Ｐゴシック" pitchFamily="34" charset="-128"/>
                      </a:endParaRPr>
                    </a:p>
                  </a:txBody>
                  <a:tcPr marL="91438" marR="91438"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OT</a:t>
                      </a:r>
                    </a:p>
                  </a:txBody>
                  <a:tcPr marL="91438" marR="91438"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6</a:t>
                      </a:r>
                    </a:p>
                  </a:txBody>
                  <a:tcPr marL="91438" marR="91438"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8184">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rPr>
                        <a:t>Psicologia social aplicada </a:t>
                      </a:r>
                      <a:r>
                        <a:rPr kumimoji="0" lang="ca-ES" altLang="en-US" sz="1600" b="0" i="0" u="none" strike="noStrike" cap="none" normalizeH="0" baseline="0" dirty="0">
                          <a:ln>
                            <a:noFill/>
                          </a:ln>
                          <a:solidFill>
                            <a:srgbClr val="000066"/>
                          </a:solidFill>
                          <a:effectLst/>
                          <a:latin typeface="Arial Narrow" panose="020B0606020202030204" pitchFamily="34" charset="0"/>
                          <a:ea typeface="SimSun" pitchFamily="2" charset="-122"/>
                          <a:cs typeface="Arial" pitchFamily="34" charset="0"/>
                        </a:rPr>
                        <a:t>(G1, G5)</a:t>
                      </a:r>
                      <a:endParaRPr kumimoji="0" lang="ca-ES" altLang="en-US" sz="1600" b="0" i="0" u="none" strike="noStrike" cap="none" normalizeH="0" baseline="0" dirty="0">
                        <a:ln>
                          <a:noFill/>
                        </a:ln>
                        <a:solidFill>
                          <a:schemeClr val="tx1"/>
                        </a:solidFill>
                        <a:effectLst/>
                        <a:latin typeface="Arial" pitchFamily="34" charset="0"/>
                        <a:ea typeface="ＭＳ Ｐゴシック" pitchFamily="34" charset="-128"/>
                      </a:endParaRPr>
                    </a:p>
                  </a:txBody>
                  <a:tcPr marL="91438" marR="91438"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OT</a:t>
                      </a:r>
                    </a:p>
                  </a:txBody>
                  <a:tcPr marL="91438" marR="91438"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6</a:t>
                      </a:r>
                    </a:p>
                  </a:txBody>
                  <a:tcPr marL="91438" marR="91438"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5344">
                <a:tc gridSpan="3">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1" i="0" u="none" strike="noStrike" cap="none" normalizeH="0" baseline="0" dirty="0">
                          <a:ln>
                            <a:noFill/>
                          </a:ln>
                          <a:solidFill>
                            <a:schemeClr val="bg1"/>
                          </a:solidFill>
                          <a:effectLst/>
                          <a:latin typeface="Arial" pitchFamily="34" charset="0"/>
                          <a:ea typeface="SimSun" pitchFamily="2" charset="-122"/>
                          <a:cs typeface="Arial" pitchFamily="34" charset="0"/>
                        </a:rPr>
                        <a:t>Bloc B (6 ECTS mínim) -1 assignatura-</a:t>
                      </a:r>
                    </a:p>
                  </a:txBody>
                  <a:tcPr marL="91438" marR="91438"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7"/>
                  </a:ext>
                </a:extLst>
              </a:tr>
              <a:tr h="335314">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bg1">
                              <a:lumMod val="65000"/>
                            </a:schemeClr>
                          </a:solidFill>
                          <a:effectLst/>
                          <a:latin typeface="Arial" pitchFamily="34" charset="0"/>
                          <a:ea typeface="ＭＳ Ｐゴシック" pitchFamily="34" charset="-128"/>
                        </a:rPr>
                        <a:t>Tècniques de gestió de la informació </a:t>
                      </a:r>
                      <a:r>
                        <a:rPr kumimoji="0" lang="ca-ES" altLang="en-US" sz="1600" b="0" i="1" u="none" strike="noStrike" cap="none" normalizeH="0" baseline="0" dirty="0">
                          <a:ln>
                            <a:noFill/>
                          </a:ln>
                          <a:solidFill>
                            <a:schemeClr val="bg1">
                              <a:lumMod val="65000"/>
                            </a:schemeClr>
                          </a:solidFill>
                          <a:effectLst/>
                          <a:latin typeface="Arial Narrow" panose="020B0606020202030204" pitchFamily="34" charset="0"/>
                          <a:ea typeface="ＭＳ Ｐゴシック" pitchFamily="34" charset="-128"/>
                        </a:rPr>
                        <a:t>(no programada 2020-21)</a:t>
                      </a:r>
                      <a:endParaRPr kumimoji="0" lang="ca-ES" altLang="en-US" sz="1600" b="0" i="0" u="none" strike="noStrike" cap="none" normalizeH="0" baseline="0" dirty="0">
                        <a:ln>
                          <a:noFill/>
                        </a:ln>
                        <a:solidFill>
                          <a:schemeClr val="bg1">
                            <a:lumMod val="65000"/>
                          </a:schemeClr>
                        </a:solidFill>
                        <a:effectLst/>
                        <a:latin typeface="Arial" pitchFamily="34" charset="0"/>
                        <a:ea typeface="ＭＳ Ｐゴシック" pitchFamily="34" charset="-128"/>
                      </a:endParaRPr>
                    </a:p>
                  </a:txBody>
                  <a:tcPr marL="91438" marR="91438"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bg1">
                              <a:lumMod val="65000"/>
                            </a:schemeClr>
                          </a:solidFill>
                          <a:effectLst/>
                          <a:latin typeface="Arial" pitchFamily="34" charset="0"/>
                          <a:ea typeface="SimSun" pitchFamily="2" charset="-122"/>
                          <a:cs typeface="Arial" pitchFamily="34" charset="0"/>
                        </a:rPr>
                        <a:t>OT</a:t>
                      </a:r>
                    </a:p>
                  </a:txBody>
                  <a:tcPr marL="91438" marR="91438"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bg1">
                              <a:lumMod val="65000"/>
                            </a:schemeClr>
                          </a:solidFill>
                          <a:effectLst/>
                          <a:latin typeface="Arial" pitchFamily="34" charset="0"/>
                          <a:ea typeface="SimSun" pitchFamily="2" charset="-122"/>
                          <a:cs typeface="Arial" pitchFamily="34" charset="0"/>
                        </a:rPr>
                        <a:t>6</a:t>
                      </a:r>
                    </a:p>
                  </a:txBody>
                  <a:tcPr marL="91438" marR="91438"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5314">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1" i="0" u="none" strike="noStrike" cap="none" normalizeH="0" baseline="0" dirty="0">
                          <a:ln>
                            <a:noFill/>
                          </a:ln>
                          <a:solidFill>
                            <a:schemeClr val="tx1"/>
                          </a:solidFill>
                          <a:effectLst/>
                          <a:latin typeface="Arial" pitchFamily="34" charset="0"/>
                          <a:ea typeface="ＭＳ Ｐゴシック" pitchFamily="34" charset="-128"/>
                        </a:rPr>
                        <a:t>Psicologia forense: processos cognitius </a:t>
                      </a:r>
                      <a:r>
                        <a:rPr kumimoji="0" lang="ca-ES" altLang="en-US" sz="1600" b="0" i="0" u="none" strike="noStrike" cap="none" normalizeH="0" baseline="0" dirty="0">
                          <a:ln>
                            <a:noFill/>
                          </a:ln>
                          <a:solidFill>
                            <a:srgbClr val="000066"/>
                          </a:solidFill>
                          <a:effectLst/>
                          <a:latin typeface="Arial Narrow" panose="020B0606020202030204" pitchFamily="34" charset="0"/>
                          <a:ea typeface="SimSun" pitchFamily="2" charset="-122"/>
                          <a:cs typeface="Arial" pitchFamily="34" charset="0"/>
                        </a:rPr>
                        <a:t>(G1)</a:t>
                      </a:r>
                      <a:endParaRPr kumimoji="0" lang="ca-ES" altLang="en-US" sz="1600" b="0" i="0" u="none" strike="noStrike" cap="none" normalizeH="0" baseline="0" dirty="0">
                        <a:ln>
                          <a:noFill/>
                        </a:ln>
                        <a:solidFill>
                          <a:schemeClr val="tx1"/>
                        </a:solidFill>
                        <a:effectLst/>
                        <a:latin typeface="Arial" pitchFamily="34" charset="0"/>
                        <a:ea typeface="ＭＳ Ｐゴシック" pitchFamily="34" charset="-128"/>
                      </a:endParaRPr>
                    </a:p>
                  </a:txBody>
                  <a:tcPr marL="91438" marR="91438"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OT</a:t>
                      </a:r>
                    </a:p>
                  </a:txBody>
                  <a:tcPr marL="91438" marR="91438"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6</a:t>
                      </a:r>
                    </a:p>
                  </a:txBody>
                  <a:tcPr marL="91438" marR="91438"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35314">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rPr>
                        <a:t>Investigació i coneixement psicosocial </a:t>
                      </a:r>
                      <a:r>
                        <a:rPr kumimoji="0" lang="ca-ES" altLang="en-US" sz="1600" b="0" i="0" u="none" strike="noStrike" cap="none" normalizeH="0" baseline="0" dirty="0">
                          <a:ln>
                            <a:noFill/>
                          </a:ln>
                          <a:solidFill>
                            <a:srgbClr val="000066"/>
                          </a:solidFill>
                          <a:effectLst/>
                          <a:latin typeface="Arial Narrow" panose="020B0606020202030204" pitchFamily="34" charset="0"/>
                          <a:ea typeface="SimSun" pitchFamily="2" charset="-122"/>
                          <a:cs typeface="Arial" pitchFamily="34" charset="0"/>
                        </a:rPr>
                        <a:t>(G1)</a:t>
                      </a:r>
                      <a:endParaRPr kumimoji="0" lang="ca-ES" altLang="en-US" sz="1600" b="0" i="0" u="none" strike="noStrike" cap="none" normalizeH="0" baseline="0" dirty="0">
                        <a:ln>
                          <a:noFill/>
                        </a:ln>
                        <a:solidFill>
                          <a:schemeClr val="tx1"/>
                        </a:solidFill>
                        <a:effectLst/>
                        <a:latin typeface="Arial" pitchFamily="34" charset="0"/>
                        <a:ea typeface="ＭＳ Ｐゴシック" pitchFamily="34" charset="-128"/>
                      </a:endParaRPr>
                    </a:p>
                  </a:txBody>
                  <a:tcPr marL="91438" marR="91438"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OT</a:t>
                      </a:r>
                    </a:p>
                  </a:txBody>
                  <a:tcPr marL="91438" marR="91438"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6</a:t>
                      </a:r>
                    </a:p>
                  </a:txBody>
                  <a:tcPr marL="91438" marR="91438"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5314">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rPr>
                        <a:t>Psicologia i envelliment </a:t>
                      </a:r>
                      <a:r>
                        <a:rPr kumimoji="0" lang="ca-ES" altLang="en-US" sz="1600" b="0" i="0" u="none" strike="noStrike" cap="none" normalizeH="0" baseline="0" dirty="0">
                          <a:ln>
                            <a:noFill/>
                          </a:ln>
                          <a:solidFill>
                            <a:srgbClr val="000066"/>
                          </a:solidFill>
                          <a:effectLst/>
                          <a:latin typeface="Arial Narrow" panose="020B0606020202030204" pitchFamily="34" charset="0"/>
                          <a:ea typeface="SimSun" pitchFamily="2" charset="-122"/>
                          <a:cs typeface="Arial" pitchFamily="34" charset="0"/>
                        </a:rPr>
                        <a:t>(G5)</a:t>
                      </a:r>
                      <a:endParaRPr kumimoji="0" lang="ca-ES" altLang="en-US" sz="1600" b="0" i="0" u="none" strike="noStrike" cap="none" normalizeH="0" baseline="0" dirty="0">
                        <a:ln>
                          <a:noFill/>
                        </a:ln>
                        <a:solidFill>
                          <a:schemeClr val="tx1"/>
                        </a:solidFill>
                        <a:effectLst/>
                        <a:latin typeface="Arial" pitchFamily="34" charset="0"/>
                        <a:ea typeface="ＭＳ Ｐゴシック" pitchFamily="34" charset="-128"/>
                      </a:endParaRPr>
                    </a:p>
                  </a:txBody>
                  <a:tcPr marL="91438" marR="91438"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OT</a:t>
                      </a:r>
                    </a:p>
                  </a:txBody>
                  <a:tcPr marL="91438" marR="91438"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6</a:t>
                      </a:r>
                    </a:p>
                  </a:txBody>
                  <a:tcPr marL="91438" marR="91438"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49298">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rPr>
                        <a:t>Psicologia cultural i de la comunicació </a:t>
                      </a:r>
                      <a:r>
                        <a:rPr kumimoji="0" lang="ca-ES" altLang="en-US" sz="1600" b="0" i="0" u="none" strike="noStrike" cap="none" normalizeH="0" baseline="0" dirty="0">
                          <a:ln>
                            <a:noFill/>
                          </a:ln>
                          <a:solidFill>
                            <a:srgbClr val="000066"/>
                          </a:solidFill>
                          <a:effectLst/>
                          <a:latin typeface="Arial Narrow" panose="020B0606020202030204" pitchFamily="34" charset="0"/>
                          <a:ea typeface="SimSun" pitchFamily="2" charset="-122"/>
                          <a:cs typeface="Arial" pitchFamily="34" charset="0"/>
                        </a:rPr>
                        <a:t>(G1, G5)</a:t>
                      </a:r>
                      <a:endParaRPr kumimoji="0" lang="ca-ES" altLang="en-US" sz="1600" b="0" i="0" u="none" strike="noStrike" cap="none" normalizeH="0" baseline="0" dirty="0">
                        <a:ln>
                          <a:noFill/>
                        </a:ln>
                        <a:solidFill>
                          <a:schemeClr val="tx1"/>
                        </a:solidFill>
                        <a:effectLst/>
                        <a:latin typeface="Arial" pitchFamily="34" charset="0"/>
                        <a:ea typeface="ＭＳ Ｐゴシック" pitchFamily="34" charset="-128"/>
                      </a:endParaRPr>
                    </a:p>
                  </a:txBody>
                  <a:tcPr marL="91438" marR="91438"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SimSun" pitchFamily="2" charset="-122"/>
                          <a:cs typeface="Arial" pitchFamily="34" charset="0"/>
                        </a:rPr>
                        <a:t>OT</a:t>
                      </a:r>
                    </a:p>
                  </a:txBody>
                  <a:tcPr marL="91438" marR="91438"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SimSun" pitchFamily="2" charset="-122"/>
                          <a:cs typeface="Arial" pitchFamily="34" charset="0"/>
                        </a:rPr>
                        <a:t>6</a:t>
                      </a:r>
                    </a:p>
                  </a:txBody>
                  <a:tcPr marL="91438" marR="91438"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49298">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rPr>
                        <a:t>Infància i família en contextos de dificultats </a:t>
                      </a:r>
                      <a:r>
                        <a:rPr kumimoji="0" lang="ca-ES" altLang="en-US" sz="1600" b="0" i="0" u="none" strike="noStrike" cap="none" normalizeH="0" baseline="0" dirty="0">
                          <a:ln>
                            <a:noFill/>
                          </a:ln>
                          <a:solidFill>
                            <a:srgbClr val="000066"/>
                          </a:solidFill>
                          <a:effectLst/>
                          <a:latin typeface="Arial Narrow" panose="020B0606020202030204" pitchFamily="34" charset="0"/>
                          <a:ea typeface="SimSun" pitchFamily="2" charset="-122"/>
                          <a:cs typeface="Arial" pitchFamily="34" charset="0"/>
                        </a:rPr>
                        <a:t>(G1, G5) </a:t>
                      </a:r>
                      <a:endParaRPr kumimoji="0" lang="ca-ES" altLang="en-US" sz="1600" b="0" i="0" u="none" strike="noStrike" cap="none" normalizeH="0" baseline="0" dirty="0">
                        <a:ln>
                          <a:noFill/>
                        </a:ln>
                        <a:solidFill>
                          <a:schemeClr val="tx1"/>
                        </a:solidFill>
                        <a:effectLst/>
                        <a:latin typeface="Arial" pitchFamily="34" charset="0"/>
                        <a:ea typeface="ＭＳ Ｐゴシック" pitchFamily="34" charset="-128"/>
                      </a:endParaRPr>
                    </a:p>
                  </a:txBody>
                  <a:tcPr marL="91448" marR="91448"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SimSun" pitchFamily="2" charset="-122"/>
                          <a:cs typeface="Arial" pitchFamily="34" charset="0"/>
                        </a:rPr>
                        <a:t>OT</a:t>
                      </a:r>
                    </a:p>
                  </a:txBody>
                  <a:tcPr marL="91448" marR="91448"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SimSun" pitchFamily="2" charset="-122"/>
                          <a:cs typeface="Arial" pitchFamily="34" charset="0"/>
                        </a:rPr>
                        <a:t>6</a:t>
                      </a:r>
                    </a:p>
                  </a:txBody>
                  <a:tcPr marL="91448" marR="91448"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49298">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1" i="0" u="none" strike="noStrike" cap="none" normalizeH="0" baseline="0" dirty="0">
                          <a:ln>
                            <a:noFill/>
                          </a:ln>
                          <a:solidFill>
                            <a:schemeClr val="bg1"/>
                          </a:solidFill>
                          <a:effectLst/>
                          <a:latin typeface="Arial" pitchFamily="34" charset="0"/>
                          <a:ea typeface="ＭＳ Ｐゴシック" pitchFamily="34" charset="-128"/>
                        </a:rPr>
                        <a:t>Pràctiques externes </a:t>
                      </a:r>
                    </a:p>
                  </a:txBody>
                  <a:tcPr marL="91438" marR="91438"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C646D"/>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s-ES" altLang="en-US" sz="1600" b="1" i="0" u="none" strike="noStrike" cap="none" normalizeH="0" baseline="0" dirty="0">
                          <a:ln>
                            <a:noFill/>
                          </a:ln>
                          <a:solidFill>
                            <a:schemeClr val="bg1"/>
                          </a:solidFill>
                          <a:effectLst/>
                          <a:latin typeface="Arial" pitchFamily="34" charset="0"/>
                          <a:ea typeface="SimSun" pitchFamily="2" charset="-122"/>
                          <a:cs typeface="Arial" pitchFamily="34" charset="0"/>
                        </a:rPr>
                        <a:t>OT</a:t>
                      </a:r>
                      <a:endParaRPr kumimoji="0" lang="ca-ES" altLang="en-US" sz="1600" b="1" i="0" u="none" strike="noStrike" cap="none" normalizeH="0" baseline="0" dirty="0">
                        <a:ln>
                          <a:noFill/>
                        </a:ln>
                        <a:solidFill>
                          <a:schemeClr val="bg1"/>
                        </a:solidFill>
                        <a:effectLst/>
                        <a:latin typeface="Arial" pitchFamily="34" charset="0"/>
                        <a:ea typeface="SimSun" pitchFamily="2" charset="-122"/>
                        <a:cs typeface="Arial" pitchFamily="34" charset="0"/>
                      </a:endParaRPr>
                    </a:p>
                  </a:txBody>
                  <a:tcPr marL="91438" marR="91438"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C646D"/>
                    </a:solid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s-ES" altLang="en-US" sz="1600" b="1" i="0" u="none" strike="noStrike" cap="none" normalizeH="0" baseline="0" dirty="0">
                          <a:ln>
                            <a:noFill/>
                          </a:ln>
                          <a:solidFill>
                            <a:schemeClr val="bg1"/>
                          </a:solidFill>
                          <a:effectLst/>
                          <a:latin typeface="Arial" pitchFamily="34" charset="0"/>
                          <a:ea typeface="SimSun" pitchFamily="2" charset="-122"/>
                          <a:cs typeface="Arial" pitchFamily="34" charset="0"/>
                        </a:rPr>
                        <a:t>6</a:t>
                      </a:r>
                      <a:endParaRPr kumimoji="0" lang="ca-ES" altLang="en-US" sz="1600" b="1" i="0" u="none" strike="noStrike" cap="none" normalizeH="0" baseline="0" dirty="0">
                        <a:ln>
                          <a:noFill/>
                        </a:ln>
                        <a:solidFill>
                          <a:schemeClr val="bg1"/>
                        </a:solidFill>
                        <a:effectLst/>
                        <a:latin typeface="Arial" pitchFamily="34" charset="0"/>
                        <a:ea typeface="SimSun" pitchFamily="2" charset="-122"/>
                        <a:cs typeface="Arial" pitchFamily="34" charset="0"/>
                      </a:endParaRPr>
                    </a:p>
                  </a:txBody>
                  <a:tcPr marL="91438" marR="91438"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C646D"/>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906700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405" name="Group 69">
            <a:extLst>
              <a:ext uri="{FF2B5EF4-FFF2-40B4-BE49-F238E27FC236}">
                <a16:creationId xmlns:a16="http://schemas.microsoft.com/office/drawing/2014/main" id="{0B7B02A8-3C06-4DC2-988B-4DF43C1F9BF5}"/>
              </a:ext>
            </a:extLst>
          </p:cNvPr>
          <p:cNvGraphicFramePr>
            <a:graphicFrameLocks noGrp="1"/>
          </p:cNvGraphicFramePr>
          <p:nvPr/>
        </p:nvGraphicFramePr>
        <p:xfrm>
          <a:off x="468313" y="765175"/>
          <a:ext cx="8351837" cy="5391149"/>
        </p:xfrm>
        <a:graphic>
          <a:graphicData uri="http://schemas.openxmlformats.org/drawingml/2006/table">
            <a:tbl>
              <a:tblPr/>
              <a:tblGrid>
                <a:gridCol w="6630905">
                  <a:extLst>
                    <a:ext uri="{9D8B030D-6E8A-4147-A177-3AD203B41FA5}">
                      <a16:colId xmlns:a16="http://schemas.microsoft.com/office/drawing/2014/main" val="20000"/>
                    </a:ext>
                  </a:extLst>
                </a:gridCol>
                <a:gridCol w="866709">
                  <a:extLst>
                    <a:ext uri="{9D8B030D-6E8A-4147-A177-3AD203B41FA5}">
                      <a16:colId xmlns:a16="http://schemas.microsoft.com/office/drawing/2014/main" val="20001"/>
                    </a:ext>
                  </a:extLst>
                </a:gridCol>
                <a:gridCol w="854223">
                  <a:extLst>
                    <a:ext uri="{9D8B030D-6E8A-4147-A177-3AD203B41FA5}">
                      <a16:colId xmlns:a16="http://schemas.microsoft.com/office/drawing/2014/main" val="20002"/>
                    </a:ext>
                  </a:extLst>
                </a:gridCol>
              </a:tblGrid>
              <a:tr h="640121">
                <a:tc gridSpan="3">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800" b="1" i="0" u="none" strike="noStrike" cap="none" normalizeH="0" baseline="0" dirty="0">
                          <a:ln>
                            <a:noFill/>
                          </a:ln>
                          <a:solidFill>
                            <a:srgbClr val="FFC000"/>
                          </a:solidFill>
                          <a:effectLst/>
                          <a:latin typeface="Arial" pitchFamily="34" charset="0"/>
                          <a:ea typeface="SimSun" pitchFamily="2" charset="-122"/>
                          <a:cs typeface="Arial" pitchFamily="34" charset="0"/>
                        </a:rPr>
                        <a:t>MENCIÓ: Anàlisi i intervenció </a:t>
                      </a:r>
                      <a:r>
                        <a:rPr kumimoji="0" lang="ca-ES" altLang="en-US" sz="1800" b="1" i="0" u="none" strike="noStrike" cap="none" normalizeH="0" baseline="0" dirty="0" err="1">
                          <a:ln>
                            <a:noFill/>
                          </a:ln>
                          <a:solidFill>
                            <a:srgbClr val="FFC000"/>
                          </a:solidFill>
                          <a:effectLst/>
                          <a:latin typeface="Arial" pitchFamily="34" charset="0"/>
                          <a:ea typeface="SimSun" pitchFamily="2" charset="-122"/>
                          <a:cs typeface="Arial" pitchFamily="34" charset="0"/>
                        </a:rPr>
                        <a:t>psicoeducatives</a:t>
                      </a:r>
                      <a:r>
                        <a:rPr kumimoji="0" lang="ca-ES" altLang="en-US" sz="1800" b="1" i="0" u="none" strike="noStrike" cap="none" normalizeH="0" baseline="0" dirty="0">
                          <a:ln>
                            <a:noFill/>
                          </a:ln>
                          <a:solidFill>
                            <a:srgbClr val="FFC000"/>
                          </a:solidFill>
                          <a:effectLst/>
                          <a:latin typeface="Arial" pitchFamily="34" charset="0"/>
                          <a:ea typeface="SimSun" pitchFamily="2" charset="-122"/>
                          <a:cs typeface="Arial" pitchFamily="34" charset="0"/>
                        </a:rPr>
                        <a:t> (M6)</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800" b="1" i="0" u="none" strike="noStrike" cap="none" normalizeH="0" baseline="0" dirty="0">
                          <a:ln>
                            <a:noFill/>
                          </a:ln>
                          <a:solidFill>
                            <a:srgbClr val="FFC000"/>
                          </a:solidFill>
                          <a:effectLst/>
                          <a:latin typeface="Arial Narrow" panose="020B0606020202030204" pitchFamily="34" charset="0"/>
                          <a:ea typeface="SimSun" pitchFamily="2" charset="-122"/>
                          <a:cs typeface="Arial" pitchFamily="34" charset="0"/>
                        </a:rPr>
                        <a:t>(30 ECTS –mínim 5 assignatures)</a:t>
                      </a:r>
                    </a:p>
                  </a:txBody>
                  <a:tcPr marL="91434" marR="91434"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tc hMerge="1">
                  <a:txBody>
                    <a:bodyPr/>
                    <a:lstStyle/>
                    <a:p>
                      <a:endParaRPr lang="es-ES_tradnl"/>
                    </a:p>
                  </a:txBody>
                  <a:tcPr/>
                </a:tc>
                <a:tc hMerge="1">
                  <a:txBody>
                    <a:bodyPr/>
                    <a:lstStyle/>
                    <a:p>
                      <a:endParaRPr lang="es-ES_tradnl"/>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00"/>
                  </a:ext>
                </a:extLst>
              </a:tr>
              <a:tr h="336596">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1" i="0" u="none" strike="noStrike" cap="none" normalizeH="0" baseline="0" dirty="0">
                          <a:ln>
                            <a:noFill/>
                          </a:ln>
                          <a:solidFill>
                            <a:schemeClr val="bg1"/>
                          </a:solidFill>
                          <a:effectLst/>
                          <a:latin typeface="Arial" pitchFamily="34" charset="0"/>
                          <a:ea typeface="SimSun" pitchFamily="2" charset="-122"/>
                          <a:cs typeface="Arial" pitchFamily="34" charset="0"/>
                        </a:rPr>
                        <a:t>Títol assignatura</a:t>
                      </a:r>
                    </a:p>
                  </a:txBody>
                  <a:tcPr marL="91434" marR="91434"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1" i="0" u="none" strike="noStrike" cap="none" normalizeH="0" baseline="0" dirty="0">
                          <a:ln>
                            <a:noFill/>
                          </a:ln>
                          <a:solidFill>
                            <a:schemeClr val="bg1"/>
                          </a:solidFill>
                          <a:effectLst/>
                          <a:latin typeface="Arial" pitchFamily="34" charset="0"/>
                          <a:ea typeface="SimSun" pitchFamily="2" charset="-122"/>
                          <a:cs typeface="Arial" pitchFamily="34" charset="0"/>
                        </a:rPr>
                        <a:t>Tipus</a:t>
                      </a:r>
                    </a:p>
                  </a:txBody>
                  <a:tcPr marL="91434" marR="91434" marT="45734" marB="45734" horzOverflow="overflow">
                    <a:lnL w="12700" cap="flat" cmpd="sng" algn="ctr">
                      <a:solidFill>
                        <a:srgbClr val="000000"/>
                      </a:solidFill>
                      <a:prstDash val="solid"/>
                      <a:round/>
                      <a:headEnd type="none" w="med" len="med"/>
                      <a:tailEnd type="none" w="med" len="med"/>
                    </a:lnL>
                    <a:solidFill>
                      <a:schemeClr val="accent2"/>
                    </a:solid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1" i="0" u="none" strike="noStrike" cap="none" normalizeH="0" baseline="0" dirty="0">
                          <a:ln>
                            <a:noFill/>
                          </a:ln>
                          <a:solidFill>
                            <a:schemeClr val="bg1"/>
                          </a:solidFill>
                          <a:effectLst/>
                          <a:latin typeface="Arial" pitchFamily="34" charset="0"/>
                          <a:ea typeface="SimSun" pitchFamily="2" charset="-122"/>
                          <a:cs typeface="Arial" pitchFamily="34" charset="0"/>
                        </a:rPr>
                        <a:t>ECTS</a:t>
                      </a:r>
                    </a:p>
                  </a:txBody>
                  <a:tcPr marL="91434" marR="91434" marT="45734" marB="45734" horzOverflow="overflow">
                    <a:solidFill>
                      <a:schemeClr val="accent2"/>
                    </a:solidFill>
                  </a:tcPr>
                </a:tc>
                <a:extLst>
                  <a:ext uri="{0D108BD9-81ED-4DB2-BD59-A6C34878D82A}">
                    <a16:rowId xmlns:a16="http://schemas.microsoft.com/office/drawing/2014/main" val="10001"/>
                  </a:ext>
                </a:extLst>
              </a:tr>
              <a:tr h="336596">
                <a:tc gridSpan="3">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1" i="0" u="none" strike="noStrike" cap="none" normalizeH="0" baseline="0" dirty="0">
                          <a:ln>
                            <a:noFill/>
                          </a:ln>
                          <a:solidFill>
                            <a:schemeClr val="bg1"/>
                          </a:solidFill>
                          <a:effectLst/>
                          <a:latin typeface="Arial" pitchFamily="34" charset="0"/>
                          <a:ea typeface="SimSun" pitchFamily="2" charset="-122"/>
                          <a:cs typeface="Arial" pitchFamily="34" charset="0"/>
                        </a:rPr>
                        <a:t>Bloc A (12 ECTS mínim) -2 assignatures-</a:t>
                      </a:r>
                    </a:p>
                  </a:txBody>
                  <a:tcPr marL="91434" marR="91434"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tc hMerge="1">
                  <a:txBody>
                    <a:bodyPr/>
                    <a:lstStyle/>
                    <a:p>
                      <a:endParaRPr lang="es-ES_tradnl"/>
                    </a:p>
                  </a:txBody>
                  <a:tcPr/>
                </a:tc>
                <a:tc hMerge="1">
                  <a:txBody>
                    <a:bodyPr/>
                    <a:lstStyle/>
                    <a:p>
                      <a:endParaRPr lang="es-ES_tradnl"/>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02"/>
                  </a:ext>
                </a:extLst>
              </a:tr>
              <a:tr h="344535">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rPr>
                        <a:t>Estratègies d‘aprenentatge </a:t>
                      </a:r>
                      <a:r>
                        <a:rPr kumimoji="0" lang="ca-ES" altLang="en-US" sz="1600" b="0" i="0" u="none" strike="noStrike" cap="none" normalizeH="0" baseline="0" dirty="0">
                          <a:ln>
                            <a:noFill/>
                          </a:ln>
                          <a:solidFill>
                            <a:srgbClr val="000066"/>
                          </a:solidFill>
                          <a:effectLst/>
                          <a:latin typeface="Arial Narrow" panose="020B0606020202030204" pitchFamily="34" charset="0"/>
                          <a:ea typeface="SimSun" pitchFamily="2" charset="-122"/>
                          <a:cs typeface="Arial" pitchFamily="34" charset="0"/>
                        </a:rPr>
                        <a:t>(G1)</a:t>
                      </a: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cs typeface="+mn-cs"/>
                        </a:rPr>
                        <a:t> </a:t>
                      </a:r>
                      <a:endParaRPr kumimoji="0" lang="ca-ES" altLang="en-US" sz="1600" b="0" i="0" u="none" strike="noStrike" cap="none" normalizeH="0" baseline="0" dirty="0">
                        <a:ln>
                          <a:noFill/>
                        </a:ln>
                        <a:solidFill>
                          <a:schemeClr val="tx1"/>
                        </a:solidFill>
                        <a:effectLst/>
                        <a:latin typeface="Arial" pitchFamily="34" charset="0"/>
                        <a:ea typeface="ＭＳ Ｐゴシック" pitchFamily="34" charset="-128"/>
                      </a:endParaRPr>
                    </a:p>
                  </a:txBody>
                  <a:tcPr marL="91434" marR="91434"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OT</a:t>
                      </a:r>
                      <a:endParaRPr kumimoji="0" lang="ca-ES" altLang="en-US" sz="1600" b="0" i="0" u="none" strike="noStrike" cap="none" normalizeH="0" baseline="0" dirty="0">
                        <a:ln>
                          <a:noFill/>
                        </a:ln>
                        <a:solidFill>
                          <a:schemeClr val="tx1"/>
                        </a:solidFill>
                        <a:effectLst/>
                        <a:latin typeface="Arial" pitchFamily="34" charset="0"/>
                        <a:ea typeface="SimSun" pitchFamily="2" charset="-122"/>
                        <a:cs typeface="Arial" pitchFamily="34" charset="0"/>
                      </a:endParaRPr>
                    </a:p>
                  </a:txBody>
                  <a:tcPr marL="91434" marR="91434"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6</a:t>
                      </a:r>
                    </a:p>
                  </a:txBody>
                  <a:tcPr marL="91434" marR="91434"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5314">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1" i="0" u="none" strike="noStrike" cap="none" normalizeH="0" baseline="0" dirty="0">
                          <a:ln>
                            <a:noFill/>
                          </a:ln>
                          <a:solidFill>
                            <a:schemeClr val="tx1"/>
                          </a:solidFill>
                          <a:effectLst/>
                          <a:latin typeface="Arial" pitchFamily="34" charset="0"/>
                          <a:ea typeface="ＭＳ Ｐゴシック" pitchFamily="34" charset="-128"/>
                        </a:rPr>
                        <a:t>Pràctica de la intervenció educativa i psicosocial </a:t>
                      </a:r>
                      <a:r>
                        <a:rPr kumimoji="0" lang="ca-ES" altLang="en-US" sz="1600" b="0" i="0" u="none" strike="noStrike" cap="none" normalizeH="0" baseline="0" dirty="0">
                          <a:ln>
                            <a:noFill/>
                          </a:ln>
                          <a:solidFill>
                            <a:srgbClr val="000066"/>
                          </a:solidFill>
                          <a:effectLst/>
                          <a:latin typeface="Arial Narrow" panose="020B0606020202030204" pitchFamily="34" charset="0"/>
                          <a:ea typeface="SimSun" pitchFamily="2" charset="-122"/>
                          <a:cs typeface="Arial" pitchFamily="34" charset="0"/>
                        </a:rPr>
                        <a:t>(G1; </a:t>
                      </a:r>
                      <a:r>
                        <a:rPr kumimoji="0" lang="ca-ES" altLang="en-US" sz="1600" b="0" i="0" u="none" strike="noStrike" cap="none" normalizeH="0" baseline="0" dirty="0" err="1">
                          <a:ln>
                            <a:noFill/>
                          </a:ln>
                          <a:solidFill>
                            <a:srgbClr val="000066"/>
                          </a:solidFill>
                          <a:effectLst/>
                          <a:latin typeface="Arial Narrow" panose="020B0606020202030204" pitchFamily="34" charset="0"/>
                          <a:ea typeface="SimSun" pitchFamily="2" charset="-122"/>
                          <a:cs typeface="Arial" pitchFamily="34" charset="0"/>
                        </a:rPr>
                        <a:t>ApS</a:t>
                      </a:r>
                      <a:r>
                        <a:rPr kumimoji="0" lang="ca-ES" altLang="en-US" sz="1600" b="0" i="0" u="none" strike="noStrike" cap="none" normalizeH="0" baseline="0" dirty="0">
                          <a:ln>
                            <a:noFill/>
                          </a:ln>
                          <a:solidFill>
                            <a:srgbClr val="000066"/>
                          </a:solidFill>
                          <a:effectLst/>
                          <a:latin typeface="Arial Narrow" panose="020B0606020202030204" pitchFamily="34" charset="0"/>
                          <a:ea typeface="SimSun" pitchFamily="2" charset="-122"/>
                          <a:cs typeface="Arial" pitchFamily="34" charset="0"/>
                        </a:rPr>
                        <a:t>; ABP; anual)</a:t>
                      </a: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cs typeface="+mn-cs"/>
                        </a:rPr>
                        <a:t> </a:t>
                      </a:r>
                      <a:endParaRPr kumimoji="0" lang="ca-ES" altLang="en-US" sz="1600" b="0" i="0" u="none" strike="noStrike" cap="none" normalizeH="0" baseline="0" dirty="0">
                        <a:ln>
                          <a:noFill/>
                        </a:ln>
                        <a:solidFill>
                          <a:schemeClr val="tx1"/>
                        </a:solidFill>
                        <a:effectLst/>
                        <a:latin typeface="Arial" pitchFamily="34" charset="0"/>
                        <a:ea typeface="ＭＳ Ｐゴシック" pitchFamily="34" charset="-128"/>
                      </a:endParaRPr>
                    </a:p>
                  </a:txBody>
                  <a:tcPr marL="91434" marR="91434"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OT</a:t>
                      </a:r>
                    </a:p>
                  </a:txBody>
                  <a:tcPr marL="91434" marR="91434"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6</a:t>
                      </a:r>
                    </a:p>
                  </a:txBody>
                  <a:tcPr marL="91434" marR="91434"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5314">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rPr>
                        <a:t>Anàlisi de la interacció docent </a:t>
                      </a:r>
                      <a:r>
                        <a:rPr kumimoji="0" lang="ca-ES" altLang="en-US" sz="1600" b="0" i="0" u="none" strike="noStrike" cap="none" normalizeH="0" baseline="0" dirty="0">
                          <a:ln>
                            <a:noFill/>
                          </a:ln>
                          <a:solidFill>
                            <a:srgbClr val="000066"/>
                          </a:solidFill>
                          <a:effectLst/>
                          <a:latin typeface="Arial Narrow" panose="020B0606020202030204" pitchFamily="34" charset="0"/>
                          <a:ea typeface="SimSun" pitchFamily="2" charset="-122"/>
                          <a:cs typeface="Arial" pitchFamily="34" charset="0"/>
                        </a:rPr>
                        <a:t>(G1)</a:t>
                      </a: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cs typeface="+mn-cs"/>
                        </a:rPr>
                        <a:t> </a:t>
                      </a:r>
                      <a:endParaRPr kumimoji="0" lang="ca-ES" altLang="en-US" sz="1600" b="0" i="0" u="none" strike="noStrike" cap="none" normalizeH="0" baseline="0" dirty="0">
                        <a:ln>
                          <a:noFill/>
                        </a:ln>
                        <a:solidFill>
                          <a:schemeClr val="tx1"/>
                        </a:solidFill>
                        <a:effectLst/>
                        <a:latin typeface="Arial" pitchFamily="34" charset="0"/>
                        <a:ea typeface="ＭＳ Ｐゴシック" pitchFamily="34" charset="-128"/>
                      </a:endParaRPr>
                    </a:p>
                  </a:txBody>
                  <a:tcPr marL="91434" marR="91434"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SimSun" pitchFamily="2" charset="-122"/>
                          <a:cs typeface="Arial" pitchFamily="34" charset="0"/>
                        </a:rPr>
                        <a:t>OT</a:t>
                      </a:r>
                    </a:p>
                  </a:txBody>
                  <a:tcPr marL="91434" marR="91434"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6</a:t>
                      </a:r>
                    </a:p>
                  </a:txBody>
                  <a:tcPr marL="91434" marR="91434"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8184">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rPr>
                        <a:t>Intel·ligència i processos cognitius </a:t>
                      </a:r>
                      <a:r>
                        <a:rPr kumimoji="0" lang="ca-ES" altLang="en-US" sz="1600" b="0" i="0" u="none" strike="noStrike" cap="none" normalizeH="0" baseline="0" dirty="0">
                          <a:ln>
                            <a:noFill/>
                          </a:ln>
                          <a:solidFill>
                            <a:srgbClr val="000066"/>
                          </a:solidFill>
                          <a:effectLst/>
                          <a:latin typeface="Arial Narrow" panose="020B0606020202030204" pitchFamily="34" charset="0"/>
                          <a:ea typeface="SimSun" pitchFamily="2" charset="-122"/>
                          <a:cs typeface="Arial" pitchFamily="34" charset="0"/>
                        </a:rPr>
                        <a:t>(G1)</a:t>
                      </a: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cs typeface="+mn-cs"/>
                        </a:rPr>
                        <a:t> </a:t>
                      </a:r>
                      <a:r>
                        <a:rPr kumimoji="0" lang="ca-ES" altLang="en-US" sz="1600" b="0" i="0" u="none" strike="noStrike" kern="1200" cap="none" normalizeH="0" baseline="0" dirty="0">
                          <a:ln>
                            <a:noFill/>
                          </a:ln>
                          <a:solidFill>
                            <a:srgbClr val="000066"/>
                          </a:solidFill>
                          <a:effectLst/>
                          <a:latin typeface="Arial Narrow" panose="020B0606020202030204" pitchFamily="34" charset="0"/>
                          <a:ea typeface="SimSun" pitchFamily="2" charset="-122"/>
                          <a:cs typeface="Arial" pitchFamily="34" charset="0"/>
                        </a:rPr>
                        <a:t>ANGLÈS</a:t>
                      </a:r>
                    </a:p>
                  </a:txBody>
                  <a:tcPr marL="91434" marR="91434"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OT</a:t>
                      </a:r>
                    </a:p>
                  </a:txBody>
                  <a:tcPr marL="91434" marR="91434"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SimSun" pitchFamily="2" charset="-122"/>
                          <a:cs typeface="Arial" pitchFamily="34" charset="0"/>
                        </a:rPr>
                        <a:t>6</a:t>
                      </a:r>
                    </a:p>
                  </a:txBody>
                  <a:tcPr marL="91434" marR="91434"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5342">
                <a:tc gridSpan="3">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1" i="0" u="none" strike="noStrike" cap="none" normalizeH="0" baseline="0" dirty="0">
                          <a:ln>
                            <a:noFill/>
                          </a:ln>
                          <a:solidFill>
                            <a:schemeClr val="bg1"/>
                          </a:solidFill>
                          <a:effectLst/>
                          <a:latin typeface="Arial" pitchFamily="34" charset="0"/>
                          <a:ea typeface="SimSun" pitchFamily="2" charset="-122"/>
                          <a:cs typeface="Arial" pitchFamily="34" charset="0"/>
                        </a:rPr>
                        <a:t>Bloc B (6 ECTS mínim) -1 assignatura-</a:t>
                      </a:r>
                    </a:p>
                  </a:txBody>
                  <a:tcPr marL="91434" marR="91434"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tc hMerge="1">
                  <a:txBody>
                    <a:bodyPr/>
                    <a:lstStyle/>
                    <a:p>
                      <a:endParaRPr lang="es-ES_tradnl"/>
                    </a:p>
                  </a:txBody>
                  <a:tcPr>
                    <a:lnT w="12700" cap="flat" cmpd="sng" algn="ctr">
                      <a:solidFill>
                        <a:srgbClr val="000000"/>
                      </a:solidFill>
                      <a:prstDash val="solid"/>
                      <a:round/>
                      <a:headEnd type="none" w="med" len="med"/>
                      <a:tailEnd type="none" w="med" len="med"/>
                    </a:lnT>
                  </a:tcPr>
                </a:tc>
                <a:tc hMerge="1">
                  <a:txBody>
                    <a:bodyPr/>
                    <a:lstStyle/>
                    <a:p>
                      <a:endParaRPr lang="es-ES_tradnl"/>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7"/>
                  </a:ext>
                </a:extLst>
              </a:tr>
              <a:tr h="335314">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kern="1200" cap="none" normalizeH="0" baseline="0" dirty="0">
                          <a:ln>
                            <a:noFill/>
                          </a:ln>
                          <a:solidFill>
                            <a:schemeClr val="bg1">
                              <a:lumMod val="65000"/>
                            </a:schemeClr>
                          </a:solidFill>
                          <a:effectLst/>
                          <a:latin typeface="Arial" pitchFamily="34" charset="0"/>
                          <a:ea typeface="ＭＳ Ｐゴシック" pitchFamily="34" charset="-128"/>
                          <a:cs typeface="+mn-cs"/>
                        </a:rPr>
                        <a:t>Sordesa i trastorns </a:t>
                      </a:r>
                      <a:r>
                        <a:rPr kumimoji="0" lang="ca-ES" altLang="en-US" sz="1600" b="0" i="0" u="none" strike="noStrike" cap="none" normalizeH="0" baseline="0" dirty="0">
                          <a:ln>
                            <a:noFill/>
                          </a:ln>
                          <a:solidFill>
                            <a:schemeClr val="bg1">
                              <a:lumMod val="65000"/>
                            </a:schemeClr>
                          </a:solidFill>
                          <a:effectLst/>
                          <a:latin typeface="Arial" pitchFamily="34" charset="0"/>
                          <a:ea typeface="ＭＳ Ｐゴシック" pitchFamily="34" charset="-128"/>
                        </a:rPr>
                        <a:t>d‘aprenentatge </a:t>
                      </a:r>
                      <a:r>
                        <a:rPr kumimoji="0" lang="ca-ES" altLang="en-US" sz="1600" b="0" i="1" u="none" strike="noStrike" cap="none" normalizeH="0" baseline="0" dirty="0">
                          <a:ln>
                            <a:noFill/>
                          </a:ln>
                          <a:solidFill>
                            <a:schemeClr val="bg1">
                              <a:lumMod val="65000"/>
                            </a:schemeClr>
                          </a:solidFill>
                          <a:effectLst/>
                          <a:latin typeface="Arial Narrow" panose="020B0606020202030204" pitchFamily="34" charset="0"/>
                          <a:ea typeface="ＭＳ Ｐゴシック" pitchFamily="34" charset="-128"/>
                        </a:rPr>
                        <a:t>(no programada 2020-21)</a:t>
                      </a:r>
                      <a:endParaRPr kumimoji="0" lang="ca-ES" altLang="en-US" sz="1600" b="0" i="0" u="none" strike="noStrike" cap="none" normalizeH="0" baseline="0" dirty="0">
                        <a:ln>
                          <a:noFill/>
                        </a:ln>
                        <a:solidFill>
                          <a:schemeClr val="bg1">
                            <a:lumMod val="65000"/>
                          </a:schemeClr>
                        </a:solidFill>
                        <a:effectLst/>
                        <a:latin typeface="Arial" pitchFamily="34" charset="0"/>
                        <a:ea typeface="ＭＳ Ｐゴシック" pitchFamily="34" charset="-128"/>
                      </a:endParaRPr>
                    </a:p>
                  </a:txBody>
                  <a:tcPr marL="91434" marR="91434"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bg1">
                              <a:lumMod val="65000"/>
                            </a:schemeClr>
                          </a:solidFill>
                          <a:effectLst/>
                          <a:latin typeface="Arial" pitchFamily="34" charset="0"/>
                          <a:ea typeface="SimSun" pitchFamily="2" charset="-122"/>
                          <a:cs typeface="Arial" pitchFamily="34" charset="0"/>
                        </a:rPr>
                        <a:t>OT</a:t>
                      </a:r>
                    </a:p>
                  </a:txBody>
                  <a:tcPr marL="91434" marR="91434"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bg1">
                              <a:lumMod val="65000"/>
                            </a:schemeClr>
                          </a:solidFill>
                          <a:effectLst/>
                          <a:latin typeface="Arial" pitchFamily="34" charset="0"/>
                          <a:ea typeface="SimSun" pitchFamily="2" charset="-122"/>
                          <a:cs typeface="Arial" pitchFamily="34" charset="0"/>
                        </a:rPr>
                        <a:t>6</a:t>
                      </a:r>
                    </a:p>
                  </a:txBody>
                  <a:tcPr marL="91434" marR="91434"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5314">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rPr>
                        <a:t>Imatges i símbols: relacions afectives i de gènere </a:t>
                      </a:r>
                      <a:r>
                        <a:rPr kumimoji="0" lang="ca-ES" altLang="en-US" sz="1600" b="0" i="0" u="none" strike="noStrike" cap="none" normalizeH="0" baseline="0" dirty="0">
                          <a:ln>
                            <a:noFill/>
                          </a:ln>
                          <a:solidFill>
                            <a:srgbClr val="000066"/>
                          </a:solidFill>
                          <a:effectLst/>
                          <a:latin typeface="Arial Narrow" panose="020B0606020202030204" pitchFamily="34" charset="0"/>
                          <a:ea typeface="SimSun" pitchFamily="2" charset="-122"/>
                          <a:cs typeface="Arial" pitchFamily="34" charset="0"/>
                        </a:rPr>
                        <a:t>(G1)</a:t>
                      </a: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cs typeface="+mn-cs"/>
                        </a:rPr>
                        <a:t> </a:t>
                      </a:r>
                      <a:endParaRPr kumimoji="0" lang="ca-ES" altLang="en-US" sz="1600" b="0" i="0" u="none" strike="noStrike" cap="none" normalizeH="0" baseline="0" dirty="0">
                        <a:ln>
                          <a:noFill/>
                        </a:ln>
                        <a:solidFill>
                          <a:schemeClr val="tx1"/>
                        </a:solidFill>
                        <a:effectLst/>
                        <a:latin typeface="Arial" pitchFamily="34" charset="0"/>
                        <a:ea typeface="ＭＳ Ｐゴシック" pitchFamily="34" charset="-128"/>
                      </a:endParaRPr>
                    </a:p>
                  </a:txBody>
                  <a:tcPr marL="91434" marR="91434"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OT</a:t>
                      </a:r>
                    </a:p>
                  </a:txBody>
                  <a:tcPr marL="91434" marR="91434"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6</a:t>
                      </a:r>
                    </a:p>
                  </a:txBody>
                  <a:tcPr marL="91434" marR="91434"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35314">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rPr>
                        <a:t>Psicologia cultural i de la comunicació </a:t>
                      </a:r>
                      <a:r>
                        <a:rPr kumimoji="0" lang="ca-ES" altLang="en-US" sz="1600" b="0" i="0" u="none" strike="noStrike" cap="none" normalizeH="0" baseline="0" dirty="0">
                          <a:ln>
                            <a:noFill/>
                          </a:ln>
                          <a:solidFill>
                            <a:srgbClr val="000066"/>
                          </a:solidFill>
                          <a:effectLst/>
                          <a:latin typeface="Arial Narrow" panose="020B0606020202030204" pitchFamily="34" charset="0"/>
                          <a:ea typeface="SimSun" pitchFamily="2" charset="-122"/>
                          <a:cs typeface="Arial" pitchFamily="34" charset="0"/>
                        </a:rPr>
                        <a:t>(G1, G5)</a:t>
                      </a: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cs typeface="+mn-cs"/>
                        </a:rPr>
                        <a:t> </a:t>
                      </a:r>
                      <a:endParaRPr kumimoji="0" lang="ca-ES" altLang="en-US" sz="1600" b="0" i="0" u="none" strike="noStrike" cap="none" normalizeH="0" baseline="0" dirty="0">
                        <a:ln>
                          <a:noFill/>
                        </a:ln>
                        <a:solidFill>
                          <a:schemeClr val="tx1"/>
                        </a:solidFill>
                        <a:effectLst/>
                        <a:latin typeface="Arial" pitchFamily="34" charset="0"/>
                        <a:ea typeface="ＭＳ Ｐゴシック" pitchFamily="34" charset="-128"/>
                      </a:endParaRPr>
                    </a:p>
                  </a:txBody>
                  <a:tcPr marL="91434" marR="91434"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OT</a:t>
                      </a:r>
                    </a:p>
                  </a:txBody>
                  <a:tcPr marL="91434" marR="91434"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6</a:t>
                      </a:r>
                    </a:p>
                  </a:txBody>
                  <a:tcPr marL="91434" marR="91434"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5314">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rPr>
                        <a:t>Aprenentatge de la llengua oral i escrita </a:t>
                      </a:r>
                      <a:r>
                        <a:rPr kumimoji="0" lang="ca-ES" altLang="en-US" sz="1600" b="0" i="0" u="none" strike="noStrike" cap="none" normalizeH="0" baseline="0" dirty="0">
                          <a:ln>
                            <a:noFill/>
                          </a:ln>
                          <a:solidFill>
                            <a:srgbClr val="000066"/>
                          </a:solidFill>
                          <a:effectLst/>
                          <a:latin typeface="Arial Narrow" panose="020B0606020202030204" pitchFamily="34" charset="0"/>
                          <a:ea typeface="SimSun" pitchFamily="2" charset="-122"/>
                          <a:cs typeface="Arial" pitchFamily="34" charset="0"/>
                        </a:rPr>
                        <a:t>(G1)</a:t>
                      </a: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cs typeface="+mn-cs"/>
                        </a:rPr>
                        <a:t> </a:t>
                      </a:r>
                      <a:endParaRPr kumimoji="0" lang="ca-ES" altLang="en-US" sz="1600" b="0" i="0" u="none" strike="noStrike" cap="none" normalizeH="0" baseline="0" dirty="0">
                        <a:ln>
                          <a:noFill/>
                        </a:ln>
                        <a:solidFill>
                          <a:schemeClr val="tx1"/>
                        </a:solidFill>
                        <a:effectLst/>
                        <a:latin typeface="Arial" pitchFamily="34" charset="0"/>
                        <a:ea typeface="ＭＳ Ｐゴシック" pitchFamily="34" charset="-128"/>
                      </a:endParaRPr>
                    </a:p>
                  </a:txBody>
                  <a:tcPr marL="91434" marR="91434"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SimSun" pitchFamily="2" charset="-122"/>
                          <a:cs typeface="Arial" pitchFamily="34" charset="0"/>
                        </a:rPr>
                        <a:t>OT</a:t>
                      </a:r>
                    </a:p>
                  </a:txBody>
                  <a:tcPr marL="91434" marR="91434"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6</a:t>
                      </a:r>
                    </a:p>
                  </a:txBody>
                  <a:tcPr marL="91434" marR="91434"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49297">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1" i="0" u="none" strike="noStrike" cap="none" normalizeH="0" baseline="0" dirty="0">
                          <a:ln>
                            <a:noFill/>
                          </a:ln>
                          <a:solidFill>
                            <a:schemeClr val="tx1"/>
                          </a:solidFill>
                          <a:effectLst/>
                          <a:latin typeface="Arial" pitchFamily="34" charset="0"/>
                          <a:ea typeface="ＭＳ Ｐゴシック" pitchFamily="34" charset="-128"/>
                        </a:rPr>
                        <a:t>Psicologia de l’esport </a:t>
                      </a:r>
                      <a:r>
                        <a:rPr kumimoji="0" lang="ca-ES" altLang="en-US" sz="1600" b="0" i="0" u="none" strike="noStrike" cap="none" normalizeH="0" baseline="0" dirty="0">
                          <a:ln>
                            <a:noFill/>
                          </a:ln>
                          <a:solidFill>
                            <a:srgbClr val="000066"/>
                          </a:solidFill>
                          <a:effectLst/>
                          <a:latin typeface="Arial Narrow" panose="020B0606020202030204" pitchFamily="34" charset="0"/>
                          <a:ea typeface="SimSun" pitchFamily="2" charset="-122"/>
                          <a:cs typeface="Arial" pitchFamily="34" charset="0"/>
                        </a:rPr>
                        <a:t>(G1)</a:t>
                      </a:r>
                      <a:endParaRPr kumimoji="0" lang="ca-ES" altLang="en-US" sz="1600" b="0" i="0" u="none" strike="noStrike" cap="none" normalizeH="0" baseline="0" dirty="0">
                        <a:ln>
                          <a:noFill/>
                        </a:ln>
                        <a:solidFill>
                          <a:schemeClr val="tx1"/>
                        </a:solidFill>
                        <a:effectLst/>
                        <a:latin typeface="Arial" pitchFamily="34" charset="0"/>
                        <a:ea typeface="ＭＳ Ｐゴシック" pitchFamily="34" charset="-128"/>
                      </a:endParaRPr>
                    </a:p>
                  </a:txBody>
                  <a:tcPr marL="91434" marR="91434"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SimSun" pitchFamily="2" charset="-122"/>
                          <a:cs typeface="Arial" pitchFamily="34" charset="0"/>
                        </a:rPr>
                        <a:t>OT</a:t>
                      </a:r>
                    </a:p>
                  </a:txBody>
                  <a:tcPr marL="91434" marR="91434"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6</a:t>
                      </a:r>
                    </a:p>
                  </a:txBody>
                  <a:tcPr marL="91434" marR="91434"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49297">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ca-ES" altLang="en-US" sz="1600" b="0" i="0" u="none" strike="noStrike" cap="none" normalizeH="0" baseline="0" dirty="0">
                          <a:ln>
                            <a:noFill/>
                          </a:ln>
                          <a:solidFill>
                            <a:schemeClr val="bg1">
                              <a:lumMod val="65000"/>
                            </a:schemeClr>
                          </a:solidFill>
                          <a:effectLst/>
                          <a:latin typeface="Arial" pitchFamily="34" charset="0"/>
                          <a:ea typeface="ＭＳ Ｐゴシック" pitchFamily="34" charset="-128"/>
                        </a:rPr>
                        <a:t>Evolució del cervell, la cognició i la intel·ligència </a:t>
                      </a:r>
                      <a:r>
                        <a:rPr kumimoji="0" lang="ca-ES" altLang="en-US" sz="1600" b="0" i="0" u="none" strike="noStrike" cap="none" normalizeH="0" baseline="0" dirty="0">
                          <a:ln>
                            <a:noFill/>
                          </a:ln>
                          <a:solidFill>
                            <a:schemeClr val="bg1">
                              <a:lumMod val="65000"/>
                            </a:schemeClr>
                          </a:solidFill>
                          <a:effectLst/>
                          <a:latin typeface="Arial Narrow" panose="020B0606020202030204" pitchFamily="34" charset="0"/>
                          <a:ea typeface="SimSun" pitchFamily="2" charset="-122"/>
                          <a:cs typeface="Arial" pitchFamily="34" charset="0"/>
                        </a:rPr>
                        <a:t>(</a:t>
                      </a:r>
                      <a:r>
                        <a:rPr kumimoji="0" lang="ca-ES" altLang="en-US" sz="1600" b="0" i="1" u="none" strike="noStrike" cap="none" normalizeH="0" baseline="0" dirty="0">
                          <a:ln>
                            <a:noFill/>
                          </a:ln>
                          <a:solidFill>
                            <a:schemeClr val="bg1">
                              <a:lumMod val="65000"/>
                            </a:schemeClr>
                          </a:solidFill>
                          <a:effectLst/>
                          <a:latin typeface="Arial Narrow" panose="020B0606020202030204" pitchFamily="34" charset="0"/>
                          <a:ea typeface="ＭＳ Ｐゴシック" pitchFamily="34" charset="-128"/>
                        </a:rPr>
                        <a:t>no programada 2020-21)</a:t>
                      </a:r>
                      <a:endParaRPr kumimoji="0" lang="ca-ES" altLang="en-US" sz="1600" b="0" i="0" u="none" strike="noStrike" kern="1200" cap="none" normalizeH="0" baseline="0" dirty="0">
                        <a:ln>
                          <a:noFill/>
                        </a:ln>
                        <a:solidFill>
                          <a:schemeClr val="bg1">
                            <a:lumMod val="65000"/>
                          </a:schemeClr>
                        </a:solidFill>
                        <a:effectLst/>
                        <a:latin typeface="Arial Narrow" panose="020B0606020202030204" pitchFamily="34" charset="0"/>
                        <a:ea typeface="SimSun" pitchFamily="2" charset="-122"/>
                        <a:cs typeface="Arial" pitchFamily="34" charset="0"/>
                      </a:endParaRPr>
                    </a:p>
                  </a:txBody>
                  <a:tcPr marL="91434" marR="91434"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bg1">
                              <a:lumMod val="65000"/>
                            </a:schemeClr>
                          </a:solidFill>
                          <a:effectLst/>
                          <a:latin typeface="Arial" pitchFamily="34" charset="0"/>
                          <a:ea typeface="SimSun" pitchFamily="2" charset="-122"/>
                          <a:cs typeface="Arial" pitchFamily="34" charset="0"/>
                        </a:rPr>
                        <a:t>OT</a:t>
                      </a:r>
                    </a:p>
                  </a:txBody>
                  <a:tcPr marL="91434" marR="91434"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bg1">
                              <a:lumMod val="65000"/>
                            </a:schemeClr>
                          </a:solidFill>
                          <a:effectLst/>
                          <a:latin typeface="Arial" pitchFamily="34" charset="0"/>
                          <a:ea typeface="SimSun" pitchFamily="2" charset="-122"/>
                          <a:cs typeface="Arial" pitchFamily="34" charset="0"/>
                        </a:rPr>
                        <a:t>6</a:t>
                      </a:r>
                    </a:p>
                  </a:txBody>
                  <a:tcPr marL="91434" marR="91434"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49297">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1" i="0" u="none" strike="noStrike" cap="none" normalizeH="0" baseline="0" dirty="0">
                          <a:ln>
                            <a:noFill/>
                          </a:ln>
                          <a:solidFill>
                            <a:schemeClr val="bg1"/>
                          </a:solidFill>
                          <a:effectLst/>
                          <a:latin typeface="Arial" pitchFamily="34" charset="0"/>
                          <a:ea typeface="ＭＳ Ｐゴシック" pitchFamily="34" charset="-128"/>
                        </a:rPr>
                        <a:t>Pràctiques externes</a:t>
                      </a:r>
                    </a:p>
                  </a:txBody>
                  <a:tcPr marL="91434" marR="91434"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C646D"/>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1" i="0" u="none" strike="noStrike" cap="none" normalizeH="0" baseline="0" dirty="0">
                          <a:ln>
                            <a:noFill/>
                          </a:ln>
                          <a:solidFill>
                            <a:schemeClr val="bg1"/>
                          </a:solidFill>
                          <a:effectLst/>
                          <a:latin typeface="Arial" pitchFamily="34" charset="0"/>
                          <a:ea typeface="SimSun" pitchFamily="2" charset="-122"/>
                          <a:cs typeface="Arial" pitchFamily="34" charset="0"/>
                        </a:rPr>
                        <a:t>OT</a:t>
                      </a:r>
                    </a:p>
                  </a:txBody>
                  <a:tcPr marL="91434" marR="91434"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C646D"/>
                    </a:solid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1" i="0" u="none" strike="noStrike" cap="none" normalizeH="0" baseline="0" dirty="0">
                          <a:ln>
                            <a:noFill/>
                          </a:ln>
                          <a:solidFill>
                            <a:schemeClr val="bg1"/>
                          </a:solidFill>
                          <a:effectLst/>
                          <a:latin typeface="Arial" pitchFamily="34" charset="0"/>
                          <a:ea typeface="SimSun" pitchFamily="2" charset="-122"/>
                          <a:cs typeface="Arial" pitchFamily="34" charset="0"/>
                        </a:rPr>
                        <a:t>6</a:t>
                      </a:r>
                    </a:p>
                  </a:txBody>
                  <a:tcPr marL="91434" marR="91434"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C646D"/>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571610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agen 2">
            <a:extLst>
              <a:ext uri="{FF2B5EF4-FFF2-40B4-BE49-F238E27FC236}">
                <a16:creationId xmlns:a16="http://schemas.microsoft.com/office/drawing/2014/main" id="{8594ECA5-AE4D-4FC1-9A62-2C4B0D01ED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4338"/>
            <a:ext cx="9144000" cy="643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76" descr="ANd9GcS9jn9HagSQRQGGzt4vjh_4dMn-hDAGDwUnmGmn9L3A1OHIxxaF">
            <a:extLst>
              <a:ext uri="{FF2B5EF4-FFF2-40B4-BE49-F238E27FC236}">
                <a16:creationId xmlns:a16="http://schemas.microsoft.com/office/drawing/2014/main" id="{9B180182-E424-446C-9A62-E089B264C64A}"/>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55305">
            <a:off x="5676900" y="2266950"/>
            <a:ext cx="192405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6136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1B883DF-4EE3-4F2B-AAFE-BB3B41DD5A62}"/>
              </a:ext>
            </a:extLst>
          </p:cNvPr>
          <p:cNvPicPr>
            <a:picLocks noChangeAspect="1"/>
          </p:cNvPicPr>
          <p:nvPr/>
        </p:nvPicPr>
        <p:blipFill rotWithShape="1">
          <a:blip r:embed="rId3"/>
          <a:srcRect r="1173"/>
          <a:stretch/>
        </p:blipFill>
        <p:spPr>
          <a:xfrm>
            <a:off x="0" y="25400"/>
            <a:ext cx="9144000" cy="6813550"/>
          </a:xfrm>
          <a:prstGeom prst="rect">
            <a:avLst/>
          </a:prstGeom>
          <a:ln>
            <a:solidFill>
              <a:schemeClr val="bg1">
                <a:lumMod val="50000"/>
              </a:schemeClr>
            </a:solidFill>
          </a:ln>
        </p:spPr>
      </p:pic>
      <p:pic>
        <p:nvPicPr>
          <p:cNvPr id="31747" name="Picture 76" descr="ANd9GcS9jn9HagSQRQGGzt4vjh_4dMn-hDAGDwUnmGmn9L3A1OHIxxaF">
            <a:extLst>
              <a:ext uri="{FF2B5EF4-FFF2-40B4-BE49-F238E27FC236}">
                <a16:creationId xmlns:a16="http://schemas.microsoft.com/office/drawing/2014/main" id="{888B4235-33DD-4C64-9871-4B62D3D86AD5}"/>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262822">
            <a:off x="1039813" y="3189288"/>
            <a:ext cx="1316037"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7879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Imagen 1">
            <a:extLst>
              <a:ext uri="{FF2B5EF4-FFF2-40B4-BE49-F238E27FC236}">
                <a16:creationId xmlns:a16="http://schemas.microsoft.com/office/drawing/2014/main" id="{2DE87E19-4D11-4AFF-8C12-1802C6F6A7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3938" y="0"/>
            <a:ext cx="4556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0359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Imagen 3">
            <a:extLst>
              <a:ext uri="{FF2B5EF4-FFF2-40B4-BE49-F238E27FC236}">
                <a16:creationId xmlns:a16="http://schemas.microsoft.com/office/drawing/2014/main" id="{FBB46362-97F1-4418-8133-9EAFC3C43E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713" y="2174875"/>
            <a:ext cx="6886575"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1 Título">
            <a:extLst>
              <a:ext uri="{FF2B5EF4-FFF2-40B4-BE49-F238E27FC236}">
                <a16:creationId xmlns:a16="http://schemas.microsoft.com/office/drawing/2014/main" id="{4BDCFA2A-EE5D-4665-A35A-B66EC471E122}"/>
              </a:ext>
            </a:extLst>
          </p:cNvPr>
          <p:cNvSpPr>
            <a:spLocks noGrp="1"/>
          </p:cNvSpPr>
          <p:nvPr>
            <p:ph type="title"/>
          </p:nvPr>
        </p:nvSpPr>
        <p:spPr>
          <a:xfrm>
            <a:off x="457200" y="260350"/>
            <a:ext cx="8229600" cy="1143000"/>
          </a:xfrm>
        </p:spPr>
        <p:txBody>
          <a:bodyPr/>
          <a:lstStyle/>
          <a:p>
            <a:pPr algn="l"/>
            <a:r>
              <a:rPr lang="es-ES" altLang="es-ES" sz="4000" b="1">
                <a:latin typeface="Arial" panose="020B0604020202020204" pitchFamily="34" charset="0"/>
                <a:ea typeface="ＭＳ Ｐゴシック" panose="020B0600070205080204" pitchFamily="34" charset="-128"/>
                <a:cs typeface="Arial" panose="020B0604020202020204" pitchFamily="34" charset="0"/>
              </a:rPr>
              <a:t>OPTATIVITAT I MENCIONS</a:t>
            </a:r>
          </a:p>
        </p:txBody>
      </p:sp>
      <p:sp>
        <p:nvSpPr>
          <p:cNvPr id="35844" name="2 Rectángulo">
            <a:extLst>
              <a:ext uri="{FF2B5EF4-FFF2-40B4-BE49-F238E27FC236}">
                <a16:creationId xmlns:a16="http://schemas.microsoft.com/office/drawing/2014/main" id="{B0F00BF2-59EF-47F4-A2CE-8ADDC76DD1D5}"/>
              </a:ext>
            </a:extLst>
          </p:cNvPr>
          <p:cNvSpPr>
            <a:spLocks noChangeArrowheads="1"/>
          </p:cNvSpPr>
          <p:nvPr/>
        </p:nvSpPr>
        <p:spPr bwMode="auto">
          <a:xfrm>
            <a:off x="179388" y="1125538"/>
            <a:ext cx="88201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spcAft>
                <a:spcPct val="20000"/>
              </a:spcAft>
              <a:buFont typeface="Arial" panose="020B0604020202020204" pitchFamily="34" charset="0"/>
              <a:buNone/>
            </a:pPr>
            <a:r>
              <a:rPr lang="ca-ES" altLang="es-ES" sz="2400">
                <a:latin typeface="Arial" panose="020B0604020202020204" pitchFamily="34" charset="0"/>
                <a:cs typeface="Arial" panose="020B0604020202020204" pitchFamily="34" charset="0"/>
              </a:rPr>
              <a:t>Podeu consultar les guies docents al web de la facultat...</a:t>
            </a:r>
          </a:p>
          <a:p>
            <a:pPr eaLnBrk="1" hangingPunct="1">
              <a:spcBef>
                <a:spcPct val="0"/>
              </a:spcBef>
              <a:spcAft>
                <a:spcPct val="20000"/>
              </a:spcAft>
              <a:buFont typeface="Arial" panose="020B0604020202020204" pitchFamily="34" charset="0"/>
              <a:buNone/>
            </a:pPr>
            <a:r>
              <a:rPr lang="ca-ES" altLang="es-ES" sz="2400">
                <a:latin typeface="Arial" panose="020B0604020202020204" pitchFamily="34" charset="0"/>
                <a:cs typeface="Arial" panose="020B0604020202020204" pitchFamily="34" charset="0"/>
              </a:rPr>
              <a:t>i preguntar a les companyes i companys que fan 4rt aquest any</a:t>
            </a:r>
          </a:p>
        </p:txBody>
      </p:sp>
      <p:pic>
        <p:nvPicPr>
          <p:cNvPr id="35845" name="Picture 76" descr="ANd9GcS9jn9HagSQRQGGzt4vjh_4dMn-hDAGDwUnmGmn9L3A1OHIxxaF">
            <a:extLst>
              <a:ext uri="{FF2B5EF4-FFF2-40B4-BE49-F238E27FC236}">
                <a16:creationId xmlns:a16="http://schemas.microsoft.com/office/drawing/2014/main" id="{EB29F71B-6F6B-449D-9DF9-C5EAF0525E47}"/>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262822">
            <a:off x="2136775" y="3292475"/>
            <a:ext cx="1249363"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522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Imagen 1">
            <a:extLst>
              <a:ext uri="{FF2B5EF4-FFF2-40B4-BE49-F238E27FC236}">
                <a16:creationId xmlns:a16="http://schemas.microsoft.com/office/drawing/2014/main" id="{102DDAC1-C914-4EB1-9522-9F3D720B77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2649538"/>
            <a:ext cx="5184775" cy="420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1 Título">
            <a:extLst>
              <a:ext uri="{FF2B5EF4-FFF2-40B4-BE49-F238E27FC236}">
                <a16:creationId xmlns:a16="http://schemas.microsoft.com/office/drawing/2014/main" id="{5BDBBD46-E054-46A5-92BC-5BF04CFA400B}"/>
              </a:ext>
            </a:extLst>
          </p:cNvPr>
          <p:cNvSpPr>
            <a:spLocks noGrp="1"/>
          </p:cNvSpPr>
          <p:nvPr>
            <p:ph type="title"/>
          </p:nvPr>
        </p:nvSpPr>
        <p:spPr>
          <a:xfrm>
            <a:off x="457200" y="260350"/>
            <a:ext cx="8229600" cy="1143000"/>
          </a:xfrm>
        </p:spPr>
        <p:txBody>
          <a:bodyPr/>
          <a:lstStyle/>
          <a:p>
            <a:pPr algn="l"/>
            <a:r>
              <a:rPr lang="es-ES" altLang="es-ES" sz="4000" b="1">
                <a:latin typeface="Arial" panose="020B0604020202020204" pitchFamily="34" charset="0"/>
                <a:ea typeface="ＭＳ Ｐゴシック" panose="020B0600070205080204" pitchFamily="34" charset="-128"/>
                <a:cs typeface="Arial" panose="020B0604020202020204" pitchFamily="34" charset="0"/>
              </a:rPr>
              <a:t>ESTRUCTURA DE DOCÈNCIA DIRIGIDA I HORARIS</a:t>
            </a:r>
          </a:p>
        </p:txBody>
      </p:sp>
      <p:sp>
        <p:nvSpPr>
          <p:cNvPr id="37892" name="2 Rectángulo">
            <a:extLst>
              <a:ext uri="{FF2B5EF4-FFF2-40B4-BE49-F238E27FC236}">
                <a16:creationId xmlns:a16="http://schemas.microsoft.com/office/drawing/2014/main" id="{C5AE8DF9-FCC8-43A2-A7CD-7DAB48E3FB27}"/>
              </a:ext>
            </a:extLst>
          </p:cNvPr>
          <p:cNvSpPr>
            <a:spLocks noChangeArrowheads="1"/>
          </p:cNvSpPr>
          <p:nvPr/>
        </p:nvSpPr>
        <p:spPr bwMode="auto">
          <a:xfrm>
            <a:off x="179388" y="1436688"/>
            <a:ext cx="8964612"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spcAft>
                <a:spcPct val="20000"/>
              </a:spcAft>
              <a:buFont typeface="Arial" panose="020B0604020202020204" pitchFamily="34" charset="0"/>
              <a:buNone/>
            </a:pPr>
            <a:r>
              <a:rPr lang="ca-ES" altLang="es-ES" sz="2300">
                <a:latin typeface="Arial" panose="020B0604020202020204" pitchFamily="34" charset="0"/>
                <a:cs typeface="Arial" panose="020B0604020202020204" pitchFamily="34" charset="0"/>
              </a:rPr>
              <a:t>Les assignatures optatives semestrals tenen la mateixa estructura: 18 sessions de 2h </a:t>
            </a:r>
            <a:r>
              <a:rPr lang="ca-ES" altLang="es-ES" sz="2300">
                <a:latin typeface="Arial Narrow" panose="020B0606020202030204" pitchFamily="34" charset="0"/>
                <a:cs typeface="Arial" panose="020B0604020202020204" pitchFamily="34" charset="0"/>
              </a:rPr>
              <a:t>(excepció de 4 OT de QD1: part de les sessions d’1.5h)</a:t>
            </a:r>
          </a:p>
          <a:p>
            <a:pPr lvl="1" eaLnBrk="1" hangingPunct="1">
              <a:spcBef>
                <a:spcPct val="0"/>
              </a:spcBef>
              <a:spcAft>
                <a:spcPct val="20000"/>
              </a:spcAft>
              <a:buFont typeface="Arial" panose="020B0604020202020204" pitchFamily="34" charset="0"/>
              <a:buNone/>
            </a:pPr>
            <a:r>
              <a:rPr lang="ca-ES" altLang="es-ES" sz="2100">
                <a:latin typeface="Arial" panose="020B0604020202020204" pitchFamily="34" charset="0"/>
                <a:cs typeface="Arial" panose="020B0604020202020204" pitchFamily="34" charset="0"/>
              </a:rPr>
              <a:t>12 </a:t>
            </a:r>
            <a:r>
              <a:rPr lang="ca-ES" altLang="es-ES" sz="2100">
                <a:latin typeface="Arial Narrow" panose="020B0606020202030204" pitchFamily="34" charset="0"/>
                <a:cs typeface="Arial" panose="020B0604020202020204" pitchFamily="34" charset="0"/>
              </a:rPr>
              <a:t>(ó 13) </a:t>
            </a:r>
            <a:r>
              <a:rPr lang="ca-ES" altLang="es-ES" sz="2100">
                <a:latin typeface="Arial" panose="020B0604020202020204" pitchFamily="34" charset="0"/>
                <a:cs typeface="Arial" panose="020B0604020202020204" pitchFamily="34" charset="0"/>
              </a:rPr>
              <a:t>de “teoria” (setmanals) i 6 de “pràctiques” (aprox. quinzenals)</a:t>
            </a:r>
          </a:p>
        </p:txBody>
      </p:sp>
      <p:pic>
        <p:nvPicPr>
          <p:cNvPr id="37893" name="Picture 76" descr="ANd9GcS9jn9HagSQRQGGzt4vjh_4dMn-hDAGDwUnmGmn9L3A1OHIxxaF">
            <a:extLst>
              <a:ext uri="{FF2B5EF4-FFF2-40B4-BE49-F238E27FC236}">
                <a16:creationId xmlns:a16="http://schemas.microsoft.com/office/drawing/2014/main" id="{387DA5D6-CE20-4325-9F47-6E123069301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262822">
            <a:off x="2254250" y="4252913"/>
            <a:ext cx="98107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619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Marcador de contenido">
            <a:extLst>
              <a:ext uri="{FF2B5EF4-FFF2-40B4-BE49-F238E27FC236}">
                <a16:creationId xmlns:a16="http://schemas.microsoft.com/office/drawing/2014/main" id="{7C4D84A5-79D0-4DE9-98FA-0AF3D6FE817E}"/>
              </a:ext>
            </a:extLst>
          </p:cNvPr>
          <p:cNvGraphicFramePr>
            <a:graphicFrameLocks noGrp="1"/>
          </p:cNvGraphicFramePr>
          <p:nvPr>
            <p:ph idx="1"/>
            <p:extLst>
              <p:ext uri="{D42A27DB-BD31-4B8C-83A1-F6EECF244321}">
                <p14:modId xmlns:p14="http://schemas.microsoft.com/office/powerpoint/2010/main" val="2443414487"/>
              </p:ext>
            </p:extLst>
          </p:nvPr>
        </p:nvGraphicFramePr>
        <p:xfrm>
          <a:off x="179388" y="188913"/>
          <a:ext cx="8831261" cy="5816760"/>
        </p:xfrm>
        <a:graphic>
          <a:graphicData uri="http://schemas.openxmlformats.org/drawingml/2006/table">
            <a:tbl>
              <a:tblPr/>
              <a:tblGrid>
                <a:gridCol w="2016348">
                  <a:extLst>
                    <a:ext uri="{9D8B030D-6E8A-4147-A177-3AD203B41FA5}">
                      <a16:colId xmlns:a16="http://schemas.microsoft.com/office/drawing/2014/main" val="20000"/>
                    </a:ext>
                  </a:extLst>
                </a:gridCol>
                <a:gridCol w="3278339">
                  <a:extLst>
                    <a:ext uri="{9D8B030D-6E8A-4147-A177-3AD203B41FA5}">
                      <a16:colId xmlns:a16="http://schemas.microsoft.com/office/drawing/2014/main" val="20001"/>
                    </a:ext>
                  </a:extLst>
                </a:gridCol>
                <a:gridCol w="3536574">
                  <a:extLst>
                    <a:ext uri="{9D8B030D-6E8A-4147-A177-3AD203B41FA5}">
                      <a16:colId xmlns:a16="http://schemas.microsoft.com/office/drawing/2014/main" val="20002"/>
                    </a:ext>
                  </a:extLst>
                </a:gridCol>
              </a:tblGrid>
              <a:tr h="652895">
                <a:tc rowSpan="4">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ca-ES" altLang="en-US" sz="1600" b="1" i="0" u="none" strike="noStrike" cap="none" normalizeH="0" baseline="0" dirty="0">
                        <a:ln>
                          <a:noFill/>
                        </a:ln>
                        <a:solidFill>
                          <a:schemeClr val="tx1"/>
                        </a:solidFill>
                        <a:effectLst/>
                        <a:latin typeface="Calibri" pitchFamily="34" charset="0"/>
                        <a:ea typeface="ＭＳ Ｐゴシック" pitchFamily="34"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ca-ES" altLang="en-US" sz="1600" b="1" i="0" u="none" strike="noStrike" cap="none" normalizeH="0" baseline="0" dirty="0">
                          <a:ln>
                            <a:noFill/>
                          </a:ln>
                          <a:solidFill>
                            <a:schemeClr val="tx1"/>
                          </a:solidFill>
                          <a:effectLst/>
                          <a:latin typeface="Calibri" pitchFamily="34" charset="0"/>
                          <a:ea typeface="ＭＳ Ｐゴシック" pitchFamily="34" charset="-128"/>
                        </a:rPr>
                        <a:t>9:00-11:30</a:t>
                      </a:r>
                      <a:endParaRPr kumimoji="0" lang="ca-ES" altLang="en-US" sz="1600" b="1" i="0" u="none" strike="noStrike" cap="none" normalizeH="0" baseline="0" dirty="0">
                        <a:ln>
                          <a:noFill/>
                        </a:ln>
                        <a:solidFill>
                          <a:schemeClr val="tx1"/>
                        </a:solidFill>
                        <a:effectLst/>
                        <a:latin typeface="Eras Demi ITC" pitchFamily="34" charset="0"/>
                        <a:ea typeface="ＭＳ Ｐゴシック" pitchFamily="34" charset="-128"/>
                        <a:cs typeface="BrowalliaUPC" pitchFamily="34" charset="-34"/>
                      </a:endParaRPr>
                    </a:p>
                  </a:txBody>
                  <a:tcPr marL="91450" marR="9145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itchFamily="34" charset="0"/>
                        <a:buChar char="•"/>
                        <a:tabLst/>
                      </a:pPr>
                      <a:r>
                        <a:rPr kumimoji="0" lang="ca-ES" altLang="en-US" sz="2000" b="1" i="0" u="none" strike="noStrike" cap="none" normalizeH="0" baseline="0" dirty="0">
                          <a:ln>
                            <a:noFill/>
                          </a:ln>
                          <a:solidFill>
                            <a:srgbClr val="000000"/>
                          </a:solidFill>
                          <a:effectLst/>
                          <a:latin typeface="Calibri" pitchFamily="34" charset="0"/>
                          <a:ea typeface="ＭＳ Ｐゴシック" pitchFamily="34" charset="-128"/>
                        </a:rPr>
                        <a:t> 4rt curs i Mencions</a:t>
                      </a:r>
                      <a:endParaRPr kumimoji="0" lang="ca-ES" altLang="en-US" sz="2000" b="1" i="0" u="none" strike="noStrike" cap="none" normalizeH="0" baseline="0" dirty="0">
                        <a:ln>
                          <a:noFill/>
                        </a:ln>
                        <a:solidFill>
                          <a:srgbClr val="000000"/>
                        </a:solidFill>
                        <a:effectLst/>
                        <a:latin typeface="Eras Demi ITC" pitchFamily="34" charset="0"/>
                        <a:ea typeface="ＭＳ Ｐゴシック" pitchFamily="34" charset="-128"/>
                        <a:cs typeface="BrowalliaUPC" pitchFamily="34" charset="-34"/>
                      </a:endParaRPr>
                    </a:p>
                  </a:txBody>
                  <a:tcPr marL="91450" marR="9145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ca-ES" altLang="en-US" sz="1800" b="1" i="0" u="none" strike="noStrike" cap="none" normalizeH="0" baseline="0" dirty="0">
                          <a:ln>
                            <a:noFill/>
                          </a:ln>
                          <a:solidFill>
                            <a:srgbClr val="000000"/>
                          </a:solidFill>
                          <a:effectLst/>
                          <a:latin typeface="Calibri" pitchFamily="34" charset="0"/>
                          <a:ea typeface="ＭＳ Ｐゴシック" pitchFamily="34" charset="-128"/>
                        </a:rPr>
                        <a:t>Dra. Eva Penelo</a:t>
                      </a:r>
                    </a:p>
                    <a:p>
                      <a:pPr marL="0" marR="0" lvl="0" indent="0" algn="ctr" defTabSz="457200" rtl="0" eaLnBrk="1" fontAlgn="base" latinLnBrk="0" hangingPunct="1">
                        <a:lnSpc>
                          <a:spcPct val="100000"/>
                        </a:lnSpc>
                        <a:spcBef>
                          <a:spcPct val="0"/>
                        </a:spcBef>
                        <a:spcAft>
                          <a:spcPct val="0"/>
                        </a:spcAft>
                        <a:buClrTx/>
                        <a:buSzTx/>
                        <a:buFontTx/>
                        <a:buNone/>
                        <a:tabLst/>
                      </a:pPr>
                      <a:r>
                        <a:rPr kumimoji="0" lang="ca-ES" altLang="en-US" sz="1800" b="0" i="0" u="none" strike="noStrike" cap="none" normalizeH="0" baseline="0" dirty="0">
                          <a:ln>
                            <a:noFill/>
                          </a:ln>
                          <a:solidFill>
                            <a:srgbClr val="000000"/>
                          </a:solidFill>
                          <a:effectLst/>
                          <a:latin typeface="Calibri" pitchFamily="34" charset="0"/>
                          <a:ea typeface="ＭＳ Ｐゴシック" pitchFamily="34" charset="-128"/>
                        </a:rPr>
                        <a:t>Coordinadora Grau Psicologia</a:t>
                      </a:r>
                      <a:endParaRPr kumimoji="0" lang="ca-ES" altLang="en-US" sz="1800" b="0" i="0" u="none" strike="noStrike" cap="none" normalizeH="0" baseline="0" dirty="0">
                        <a:ln>
                          <a:noFill/>
                        </a:ln>
                        <a:solidFill>
                          <a:srgbClr val="000000"/>
                        </a:solidFill>
                        <a:effectLst/>
                        <a:latin typeface="Eras Demi ITC" pitchFamily="34" charset="0"/>
                        <a:ea typeface="ＭＳ Ｐゴシック" pitchFamily="34" charset="-128"/>
                        <a:cs typeface="BrowalliaUPC" pitchFamily="34" charset="-34"/>
                      </a:endParaRPr>
                    </a:p>
                  </a:txBody>
                  <a:tcPr marL="91450" marR="9145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0"/>
                  </a:ext>
                </a:extLst>
              </a:tr>
              <a:tr h="681076">
                <a:tc vMerge="1">
                  <a:txBody>
                    <a:bodyPr/>
                    <a:lstStyle/>
                    <a:p>
                      <a:endParaRPr lang="es-ES_tradnl"/>
                    </a:p>
                  </a:txBody>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itchFamily="34" charset="0"/>
                        <a:buChar char="•"/>
                        <a:tabLst/>
                      </a:pPr>
                      <a:r>
                        <a:rPr kumimoji="0" lang="ca-ES" altLang="en-US" sz="2000" b="1" i="0" u="none" strike="noStrike" cap="none" normalizeH="0" baseline="0" dirty="0">
                          <a:ln>
                            <a:noFill/>
                          </a:ln>
                          <a:solidFill>
                            <a:schemeClr val="tx1"/>
                          </a:solidFill>
                          <a:effectLst/>
                          <a:latin typeface="Calibri" pitchFamily="34" charset="0"/>
                          <a:ea typeface="ＭＳ Ｐゴシック" pitchFamily="34" charset="-128"/>
                        </a:rPr>
                        <a:t> Com es pot cursar </a:t>
                      </a:r>
                      <a:r>
                        <a:rPr kumimoji="0" lang="ca-ES" altLang="en-US" sz="2000" b="1" i="0" u="none" strike="noStrike" cap="none" normalizeH="0" baseline="0" dirty="0" err="1">
                          <a:ln>
                            <a:noFill/>
                          </a:ln>
                          <a:solidFill>
                            <a:schemeClr val="tx1"/>
                          </a:solidFill>
                          <a:effectLst/>
                          <a:latin typeface="Calibri" pitchFamily="34" charset="0"/>
                          <a:ea typeface="ＭＳ Ｐゴシック" pitchFamily="34" charset="-128"/>
                        </a:rPr>
                        <a:t>l’optativitat</a:t>
                      </a:r>
                      <a:endParaRPr kumimoji="0" lang="ca-ES" altLang="en-US" sz="2000" b="1" i="0" u="none" strike="noStrike" cap="none" normalizeH="0" baseline="0" dirty="0">
                        <a:ln>
                          <a:noFill/>
                        </a:ln>
                        <a:solidFill>
                          <a:schemeClr val="tx1"/>
                        </a:solidFill>
                        <a:effectLst/>
                        <a:latin typeface="Eras Demi ITC" pitchFamily="34" charset="0"/>
                        <a:ea typeface="ＭＳ Ｐゴシック" pitchFamily="34" charset="-128"/>
                        <a:cs typeface="BrowalliaUPC" pitchFamily="34" charset="-34"/>
                      </a:endParaRPr>
                    </a:p>
                  </a:txBody>
                  <a:tcPr marL="91450" marR="9145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ca-ES" altLang="en-US" sz="1800" b="1" i="0" u="none" strike="noStrike" cap="none" normalizeH="0" baseline="0" dirty="0">
                          <a:ln>
                            <a:noFill/>
                          </a:ln>
                          <a:solidFill>
                            <a:schemeClr val="tx1"/>
                          </a:solidFill>
                          <a:effectLst/>
                          <a:latin typeface="Calibri" pitchFamily="34" charset="0"/>
                          <a:ea typeface="ＭＳ Ｐゴシック" pitchFamily="34" charset="-128"/>
                        </a:rPr>
                        <a:t>Sra. M. Jesús </a:t>
                      </a:r>
                      <a:r>
                        <a:rPr kumimoji="0" lang="ca-ES" altLang="en-US" sz="1800" b="1" i="0" u="none" strike="noStrike" cap="none" normalizeH="0" baseline="0" dirty="0" err="1">
                          <a:ln>
                            <a:noFill/>
                          </a:ln>
                          <a:solidFill>
                            <a:schemeClr val="tx1"/>
                          </a:solidFill>
                          <a:effectLst/>
                          <a:latin typeface="Calibri" pitchFamily="34" charset="0"/>
                          <a:ea typeface="ＭＳ Ｐゴシック" pitchFamily="34" charset="-128"/>
                        </a:rPr>
                        <a:t>Nebrera</a:t>
                      </a:r>
                      <a:endParaRPr kumimoji="0" lang="ca-ES" altLang="en-US" sz="1800" b="1" i="0" u="none" strike="noStrike" cap="none" normalizeH="0" baseline="0" dirty="0">
                        <a:ln>
                          <a:noFill/>
                        </a:ln>
                        <a:solidFill>
                          <a:schemeClr val="tx1"/>
                        </a:solidFill>
                        <a:effectLst/>
                        <a:latin typeface="Calibri" pitchFamily="34" charset="0"/>
                        <a:ea typeface="ＭＳ Ｐゴシック" pitchFamily="34"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ca-ES" altLang="en-US" sz="1800" b="0" i="0" u="none" strike="noStrike" cap="none" normalizeH="0" baseline="0" dirty="0">
                          <a:ln>
                            <a:noFill/>
                          </a:ln>
                          <a:solidFill>
                            <a:schemeClr val="tx1"/>
                          </a:solidFill>
                          <a:effectLst/>
                          <a:latin typeface="Calibri" pitchFamily="34" charset="0"/>
                          <a:ea typeface="ＭＳ Ｐゴシック" pitchFamily="34" charset="-128"/>
                        </a:rPr>
                        <a:t>Gestora Acadèmica</a:t>
                      </a:r>
                    </a:p>
                  </a:txBody>
                  <a:tcPr marL="91450" marR="9145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888363">
                <a:tc vMerge="1">
                  <a:txBody>
                    <a:bodyPr/>
                    <a:lstStyle/>
                    <a:p>
                      <a:endParaRPr lang="es-ES_tradnl"/>
                    </a:p>
                  </a:txBody>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itchFamily="34" charset="0"/>
                        <a:buChar char="•"/>
                        <a:tabLst/>
                      </a:pPr>
                      <a:r>
                        <a:rPr kumimoji="0" lang="ca-ES" altLang="en-US" sz="2000" b="1" i="0" u="none" strike="noStrike" cap="none" normalizeH="0" baseline="0" dirty="0">
                          <a:ln>
                            <a:noFill/>
                          </a:ln>
                          <a:solidFill>
                            <a:srgbClr val="000000"/>
                          </a:solidFill>
                          <a:effectLst/>
                          <a:latin typeface="Calibri" pitchFamily="34" charset="0"/>
                          <a:ea typeface="ＭＳ Ｐゴシック" pitchFamily="34" charset="-128"/>
                        </a:rPr>
                        <a:t> Pràctiques Externes</a:t>
                      </a:r>
                    </a:p>
                  </a:txBody>
                  <a:tcPr marL="91450" marR="9145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ca-ES" altLang="en-US" sz="1800" b="1" i="0" u="none" strike="noStrike" cap="none" normalizeH="0" baseline="0" dirty="0">
                          <a:ln>
                            <a:noFill/>
                          </a:ln>
                          <a:solidFill>
                            <a:srgbClr val="000000"/>
                          </a:solidFill>
                          <a:effectLst/>
                          <a:latin typeface="Calibri" pitchFamily="34" charset="0"/>
                          <a:ea typeface="ＭＳ Ｐゴシック" pitchFamily="34" charset="-128"/>
                        </a:rPr>
                        <a:t>Dra. Susana </a:t>
                      </a:r>
                      <a:r>
                        <a:rPr kumimoji="0" lang="ca-ES" altLang="en-US" sz="1800" b="1" i="0" u="none" strike="noStrike" cap="none" normalizeH="0" baseline="0" dirty="0" err="1">
                          <a:ln>
                            <a:noFill/>
                          </a:ln>
                          <a:solidFill>
                            <a:srgbClr val="000000"/>
                          </a:solidFill>
                          <a:effectLst/>
                          <a:latin typeface="Calibri" pitchFamily="34" charset="0"/>
                          <a:ea typeface="ＭＳ Ｐゴシック" pitchFamily="34" charset="-128"/>
                        </a:rPr>
                        <a:t>Pallarés</a:t>
                      </a:r>
                      <a:endParaRPr kumimoji="0" lang="ca-ES" altLang="en-US" sz="1800" b="1" i="0" u="none" strike="noStrike" cap="none" normalizeH="0" baseline="0" dirty="0">
                        <a:ln>
                          <a:noFill/>
                        </a:ln>
                        <a:solidFill>
                          <a:srgbClr val="000000"/>
                        </a:solidFill>
                        <a:effectLst/>
                        <a:latin typeface="Calibri" pitchFamily="34" charset="0"/>
                        <a:ea typeface="ＭＳ Ｐゴシック" pitchFamily="34"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ca-ES" altLang="en-US" sz="1800" b="0" i="0" u="none" strike="noStrike" cap="none" normalizeH="0" baseline="0" dirty="0" err="1">
                          <a:ln>
                            <a:noFill/>
                          </a:ln>
                          <a:solidFill>
                            <a:srgbClr val="000000"/>
                          </a:solidFill>
                          <a:effectLst/>
                          <a:latin typeface="Calibri" pitchFamily="34" charset="0"/>
                          <a:ea typeface="ＭＳ Ｐゴシック" pitchFamily="34" charset="-128"/>
                        </a:rPr>
                        <a:t>Vicedegana</a:t>
                      </a:r>
                      <a:r>
                        <a:rPr kumimoji="0" lang="ca-ES" altLang="en-US" sz="1800" b="0" i="0" u="none" strike="noStrike" cap="none" normalizeH="0" baseline="0" dirty="0">
                          <a:ln>
                            <a:noFill/>
                          </a:ln>
                          <a:solidFill>
                            <a:srgbClr val="000000"/>
                          </a:solidFill>
                          <a:effectLst/>
                          <a:latin typeface="Calibri" pitchFamily="34" charset="0"/>
                          <a:ea typeface="ＭＳ Ｐゴシック" pitchFamily="34" charset="-128"/>
                        </a:rPr>
                        <a:t> de Pràctiques Externes</a:t>
                      </a:r>
                    </a:p>
                    <a:p>
                      <a:pPr marL="0" marR="0" lvl="0" indent="0" algn="ctr" defTabSz="457200" rtl="0" eaLnBrk="1" fontAlgn="base" latinLnBrk="0" hangingPunct="1">
                        <a:lnSpc>
                          <a:spcPct val="100000"/>
                        </a:lnSpc>
                        <a:spcBef>
                          <a:spcPct val="0"/>
                        </a:spcBef>
                        <a:spcAft>
                          <a:spcPct val="0"/>
                        </a:spcAft>
                        <a:buClrTx/>
                        <a:buSzTx/>
                        <a:buFontTx/>
                        <a:buNone/>
                        <a:tabLst/>
                      </a:pPr>
                      <a:r>
                        <a:rPr kumimoji="0" lang="ca-ES" altLang="en-US" sz="1800" b="1" i="0" u="none" strike="noStrike" cap="none" normalizeH="0" baseline="0" dirty="0">
                          <a:ln>
                            <a:noFill/>
                          </a:ln>
                          <a:solidFill>
                            <a:srgbClr val="000000"/>
                          </a:solidFill>
                          <a:effectLst/>
                          <a:latin typeface="Calibri" pitchFamily="34" charset="0"/>
                          <a:ea typeface="ＭＳ Ｐゴシック" pitchFamily="34" charset="-128"/>
                          <a:cs typeface="BrowalliaUPC" pitchFamily="34" charset="-34"/>
                        </a:rPr>
                        <a:t>Sra. Dolors </a:t>
                      </a:r>
                      <a:r>
                        <a:rPr kumimoji="0" lang="ca-ES" altLang="en-US" sz="1800" b="1" i="0" u="none" strike="noStrike" cap="none" normalizeH="0" baseline="0" dirty="0" err="1">
                          <a:ln>
                            <a:noFill/>
                          </a:ln>
                          <a:solidFill>
                            <a:srgbClr val="000000"/>
                          </a:solidFill>
                          <a:effectLst/>
                          <a:latin typeface="Calibri" pitchFamily="34" charset="0"/>
                          <a:ea typeface="ＭＳ Ｐゴシック" pitchFamily="34" charset="-128"/>
                          <a:cs typeface="BrowalliaUPC" pitchFamily="34" charset="-34"/>
                        </a:rPr>
                        <a:t>Fustagueras</a:t>
                      </a:r>
                      <a:r>
                        <a:rPr kumimoji="0" lang="ca-ES" altLang="en-US" sz="1800" b="1" i="0" u="none" strike="noStrike" cap="none" normalizeH="0" baseline="0" dirty="0">
                          <a:ln>
                            <a:noFill/>
                          </a:ln>
                          <a:solidFill>
                            <a:srgbClr val="000000"/>
                          </a:solidFill>
                          <a:effectLst/>
                          <a:latin typeface="Calibri" pitchFamily="34" charset="0"/>
                          <a:ea typeface="ＭＳ Ｐゴシック" pitchFamily="34" charset="-128"/>
                          <a:cs typeface="BrowalliaUPC" pitchFamily="34" charset="-34"/>
                        </a:rPr>
                        <a:t> </a:t>
                      </a:r>
                      <a:r>
                        <a:rPr kumimoji="0" lang="ca-ES" altLang="en-US" sz="1800" b="0" i="0" u="none" strike="noStrike" cap="none" normalizeH="0" baseline="0" dirty="0">
                          <a:ln>
                            <a:noFill/>
                          </a:ln>
                          <a:solidFill>
                            <a:srgbClr val="000000"/>
                          </a:solidFill>
                          <a:effectLst/>
                          <a:latin typeface="Calibri" pitchFamily="34" charset="0"/>
                          <a:ea typeface="ＭＳ Ｐゴシック" pitchFamily="34" charset="-128"/>
                          <a:cs typeface="BrowalliaUPC" pitchFamily="34" charset="-34"/>
                        </a:rPr>
                        <a:t>(suport GA)</a:t>
                      </a:r>
                      <a:endParaRPr kumimoji="0" lang="ca-ES" altLang="en-US" sz="1800" b="0" i="0" u="none" strike="noStrike" cap="none" normalizeH="0" baseline="0" dirty="0">
                        <a:ln>
                          <a:noFill/>
                        </a:ln>
                        <a:solidFill>
                          <a:srgbClr val="000000"/>
                        </a:solidFill>
                        <a:effectLst/>
                        <a:latin typeface="Eras Demi ITC" pitchFamily="34" charset="0"/>
                        <a:ea typeface="ＭＳ Ｐゴシック" pitchFamily="34" charset="-128"/>
                        <a:cs typeface="BrowalliaUPC" pitchFamily="34" charset="-34"/>
                      </a:endParaRPr>
                    </a:p>
                  </a:txBody>
                  <a:tcPr marL="91450" marR="9145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r h="652895">
                <a:tc vMerge="1">
                  <a:txBody>
                    <a:bodyPr/>
                    <a:lstStyle/>
                    <a:p>
                      <a:endParaRPr lang="es-ES_tradnl"/>
                    </a:p>
                  </a:txBody>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itchFamily="34" charset="0"/>
                        <a:buChar char="•"/>
                        <a:tabLst/>
                      </a:pPr>
                      <a:r>
                        <a:rPr kumimoji="0" lang="ca-ES" altLang="en-US" sz="2000" b="1" i="0" u="none" strike="noStrike" cap="none" normalizeH="0" baseline="0" dirty="0">
                          <a:ln>
                            <a:noFill/>
                          </a:ln>
                          <a:solidFill>
                            <a:srgbClr val="000000"/>
                          </a:solidFill>
                          <a:effectLst/>
                          <a:latin typeface="Calibri" pitchFamily="34" charset="0"/>
                          <a:ea typeface="ＭＳ Ｐゴシック" pitchFamily="34" charset="-128"/>
                        </a:rPr>
                        <a:t> Treball </a:t>
                      </a:r>
                      <a:r>
                        <a:rPr kumimoji="0" lang="ca-ES" altLang="en-US" sz="2000" b="1" i="0" u="none" strike="noStrike" cap="none" normalizeH="0" baseline="0">
                          <a:ln>
                            <a:noFill/>
                          </a:ln>
                          <a:solidFill>
                            <a:srgbClr val="000000"/>
                          </a:solidFill>
                          <a:effectLst/>
                          <a:latin typeface="Calibri" pitchFamily="34" charset="0"/>
                          <a:ea typeface="ＭＳ Ｐゴシック" pitchFamily="34" charset="-128"/>
                        </a:rPr>
                        <a:t>de Final </a:t>
                      </a:r>
                      <a:r>
                        <a:rPr kumimoji="0" lang="ca-ES" altLang="en-US" sz="2000" b="1" i="0" u="none" strike="noStrike" cap="none" normalizeH="0" baseline="0" dirty="0">
                          <a:ln>
                            <a:noFill/>
                          </a:ln>
                          <a:solidFill>
                            <a:srgbClr val="000000"/>
                          </a:solidFill>
                          <a:effectLst/>
                          <a:latin typeface="Calibri" pitchFamily="34" charset="0"/>
                          <a:ea typeface="ＭＳ Ｐゴシック" pitchFamily="34" charset="-128"/>
                        </a:rPr>
                        <a:t>de Grau</a:t>
                      </a:r>
                      <a:endParaRPr kumimoji="0" lang="ca-ES" altLang="en-US" sz="2000" b="1" i="0" u="none" strike="noStrike" cap="none" normalizeH="0" baseline="0" dirty="0">
                        <a:ln>
                          <a:noFill/>
                        </a:ln>
                        <a:solidFill>
                          <a:srgbClr val="000000"/>
                        </a:solidFill>
                        <a:effectLst/>
                        <a:latin typeface="Eras Demi ITC" pitchFamily="34" charset="0"/>
                        <a:ea typeface="ＭＳ Ｐゴシック" pitchFamily="34" charset="-128"/>
                        <a:cs typeface="BrowalliaUPC" pitchFamily="34" charset="-34"/>
                      </a:endParaRPr>
                    </a:p>
                  </a:txBody>
                  <a:tcPr marL="91450" marR="9145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ca-ES" altLang="en-US" sz="1800" b="1" i="0" u="none" strike="noStrike" cap="none" normalizeH="0" baseline="0" dirty="0">
                          <a:ln>
                            <a:noFill/>
                          </a:ln>
                          <a:solidFill>
                            <a:srgbClr val="000000"/>
                          </a:solidFill>
                          <a:effectLst/>
                          <a:latin typeface="Calibri" pitchFamily="34" charset="0"/>
                          <a:ea typeface="ＭＳ Ｐゴシック" pitchFamily="34" charset="-128"/>
                          <a:cs typeface="BrowalliaUPC" pitchFamily="34" charset="-34"/>
                        </a:rPr>
                        <a:t>Dr. Joel Feliu </a:t>
                      </a:r>
                    </a:p>
                    <a:p>
                      <a:pPr marL="0" marR="0" lvl="0" indent="0" algn="ctr" defTabSz="457200" rtl="0" eaLnBrk="1" fontAlgn="base" latinLnBrk="0" hangingPunct="1">
                        <a:lnSpc>
                          <a:spcPct val="100000"/>
                        </a:lnSpc>
                        <a:spcBef>
                          <a:spcPct val="0"/>
                        </a:spcBef>
                        <a:spcAft>
                          <a:spcPct val="0"/>
                        </a:spcAft>
                        <a:buClrTx/>
                        <a:buSzTx/>
                        <a:buFontTx/>
                        <a:buNone/>
                        <a:tabLst/>
                      </a:pPr>
                      <a:r>
                        <a:rPr kumimoji="0" lang="ca-ES" altLang="en-US" sz="1800" b="0" i="0" u="none" strike="noStrike" cap="none" normalizeH="0" baseline="0" dirty="0">
                          <a:ln>
                            <a:noFill/>
                          </a:ln>
                          <a:solidFill>
                            <a:srgbClr val="000000"/>
                          </a:solidFill>
                          <a:effectLst/>
                          <a:latin typeface="Calibri" pitchFamily="34" charset="0"/>
                          <a:ea typeface="ＭＳ Ｐゴシック" pitchFamily="34" charset="-128"/>
                          <a:cs typeface="BrowalliaUPC" pitchFamily="34" charset="-34"/>
                        </a:rPr>
                        <a:t>Coordinador de TFG en Psicologia</a:t>
                      </a:r>
                    </a:p>
                  </a:txBody>
                  <a:tcPr marL="91450" marR="9145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3"/>
                  </a:ext>
                </a:extLst>
              </a:tr>
              <a:tr h="579110">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ca-ES" altLang="en-US" sz="14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rPr>
                        <a:t>11:45-13:45/16:00-16:30</a:t>
                      </a:r>
                    </a:p>
                    <a:p>
                      <a:pPr marL="0" marR="0" lvl="0" indent="0" algn="ctr" defTabSz="457200" rtl="0" eaLnBrk="1" fontAlgn="base" latinLnBrk="0" hangingPunct="1">
                        <a:lnSpc>
                          <a:spcPct val="100000"/>
                        </a:lnSpc>
                        <a:spcBef>
                          <a:spcPct val="0"/>
                        </a:spcBef>
                        <a:spcAft>
                          <a:spcPct val="0"/>
                        </a:spcAft>
                        <a:buClrTx/>
                        <a:buSzTx/>
                        <a:buFontTx/>
                        <a:buNone/>
                        <a:tabLst/>
                      </a:pPr>
                      <a:r>
                        <a:rPr kumimoji="0" lang="ca-ES" altLang="en-US" sz="14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rPr>
                        <a:t>16:00-16:30 </a:t>
                      </a:r>
                      <a:r>
                        <a:rPr kumimoji="0" lang="ca-ES" altLang="en-US" sz="1400" b="0" i="0" u="none" strike="noStrike"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t>(13-7)</a:t>
                      </a:r>
                      <a:endParaRPr kumimoji="0" lang="ca-ES" altLang="en-US" sz="14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endParaRPr>
                    </a:p>
                  </a:txBody>
                  <a:tcPr marL="91450" marR="9145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gridSpan="2">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ca-ES" altLang="en-US" sz="1600" b="0" i="0" u="none" strike="noStrike" cap="none" normalizeH="0" baseline="0" dirty="0">
                          <a:ln>
                            <a:noFill/>
                          </a:ln>
                          <a:solidFill>
                            <a:schemeClr val="tx1"/>
                          </a:solidFill>
                          <a:effectLst/>
                          <a:latin typeface="Calibri" pitchFamily="34" charset="0"/>
                          <a:ea typeface="ＭＳ Ｐゴシック" pitchFamily="34" charset="-128"/>
                        </a:rPr>
                        <a:t>Informació Pràctiques Externes </a:t>
                      </a:r>
                      <a:r>
                        <a:rPr kumimoji="0" lang="ca-ES" altLang="en-US" sz="1600" b="1" i="0" u="none" strike="noStrike" cap="none" normalizeH="0" baseline="0" dirty="0">
                          <a:ln>
                            <a:noFill/>
                          </a:ln>
                          <a:solidFill>
                            <a:schemeClr val="tx1"/>
                          </a:solidFill>
                          <a:effectLst/>
                          <a:latin typeface="Calibri" pitchFamily="34" charset="0"/>
                          <a:ea typeface="ＭＳ Ｐゴシック" pitchFamily="34" charset="-128"/>
                        </a:rPr>
                        <a:t>Clínica</a:t>
                      </a:r>
                      <a:endParaRPr kumimoji="0" lang="ca-ES" altLang="en-US" sz="1600" b="0" i="0" u="none" strike="noStrike" cap="none" normalizeH="0" baseline="0" dirty="0">
                        <a:ln>
                          <a:noFill/>
                        </a:ln>
                        <a:solidFill>
                          <a:schemeClr val="tx1"/>
                        </a:solidFill>
                        <a:effectLst/>
                        <a:latin typeface="Eras Demi ITC" pitchFamily="34" charset="0"/>
                        <a:ea typeface="ＭＳ Ｐゴシック" pitchFamily="34" charset="-128"/>
                        <a:cs typeface="BrowalliaUPC" pitchFamily="34" charset="-34"/>
                      </a:endParaRPr>
                    </a:p>
                  </a:txBody>
                  <a:tcPr marL="91450" marR="9145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hMerge="1">
                  <a:txBody>
                    <a:bodyPr/>
                    <a:lstStyle/>
                    <a:p>
                      <a:endParaRPr lang="es-ES_tradnl"/>
                    </a:p>
                  </a:txBody>
                  <a:tcPr/>
                </a:tc>
                <a:extLst>
                  <a:ext uri="{0D108BD9-81ED-4DB2-BD59-A6C34878D82A}">
                    <a16:rowId xmlns:a16="http://schemas.microsoft.com/office/drawing/2014/main" val="10004"/>
                  </a:ext>
                </a:extLst>
              </a:tr>
              <a:tr h="579110">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ca-ES" altLang="en-US" sz="1400" b="0" i="0" u="none" strike="noStrike"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t>12:00-13:30</a:t>
                      </a:r>
                    </a:p>
                  </a:txBody>
                  <a:tcPr marL="91450" marR="9145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gridSpan="2">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ca-ES" altLang="en-US" sz="1600" b="0" i="0" u="none" strike="noStrike" cap="none" normalizeH="0" baseline="0" dirty="0">
                          <a:ln>
                            <a:noFill/>
                          </a:ln>
                          <a:solidFill>
                            <a:schemeClr val="tx1"/>
                          </a:solidFill>
                          <a:effectLst/>
                          <a:latin typeface="Calibri" pitchFamily="34" charset="0"/>
                          <a:ea typeface="ＭＳ Ｐゴシック" pitchFamily="34" charset="-128"/>
                          <a:cs typeface="BrowalliaUPC" pitchFamily="34" charset="-34"/>
                        </a:rPr>
                        <a:t>Informació Pràctiques Externes </a:t>
                      </a:r>
                      <a:r>
                        <a:rPr kumimoji="0" lang="ca-ES" altLang="en-US" sz="1600" b="1" i="0" u="none" strike="noStrike" cap="none" normalizeH="0" baseline="0" dirty="0">
                          <a:ln>
                            <a:noFill/>
                          </a:ln>
                          <a:solidFill>
                            <a:schemeClr val="tx1"/>
                          </a:solidFill>
                          <a:effectLst/>
                          <a:latin typeface="Calibri" pitchFamily="34" charset="0"/>
                          <a:ea typeface="ＭＳ Ｐゴシック" pitchFamily="34" charset="-128"/>
                          <a:cs typeface="BrowalliaUPC" pitchFamily="34" charset="-34"/>
                        </a:rPr>
                        <a:t>Social i Organitzacions</a:t>
                      </a:r>
                      <a:endParaRPr kumimoji="0" lang="ca-ES" altLang="en-US" sz="1600" b="0" i="0" u="none" strike="noStrike" cap="none" normalizeH="0" baseline="0" dirty="0">
                        <a:ln>
                          <a:noFill/>
                        </a:ln>
                        <a:solidFill>
                          <a:schemeClr val="tx1"/>
                        </a:solidFill>
                        <a:effectLst/>
                        <a:latin typeface="Calibri" pitchFamily="34" charset="0"/>
                        <a:ea typeface="ＭＳ Ｐゴシック" pitchFamily="34" charset="-128"/>
                        <a:cs typeface="BrowalliaUPC" pitchFamily="34" charset="-34"/>
                      </a:endParaRPr>
                    </a:p>
                  </a:txBody>
                  <a:tcPr marL="91450" marR="9145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hMerge="1">
                  <a:txBody>
                    <a:bodyPr/>
                    <a:lstStyle/>
                    <a:p>
                      <a:endParaRPr lang="es-ES_tradnl"/>
                    </a:p>
                  </a:txBody>
                  <a:tcPr/>
                </a:tc>
                <a:extLst>
                  <a:ext uri="{0D108BD9-81ED-4DB2-BD59-A6C34878D82A}">
                    <a16:rowId xmlns:a16="http://schemas.microsoft.com/office/drawing/2014/main" val="10005"/>
                  </a:ext>
                </a:extLst>
              </a:tr>
              <a:tr h="579110">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ca-ES" altLang="en-US" sz="1400" b="0" i="0" u="none" strike="noStrike"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t>11:45-12:45</a:t>
                      </a:r>
                    </a:p>
                    <a:p>
                      <a:pPr marL="0" marR="0" lvl="0" indent="0" algn="ctr" defTabSz="457200" rtl="0" eaLnBrk="1" fontAlgn="base" latinLnBrk="0" hangingPunct="1">
                        <a:lnSpc>
                          <a:spcPct val="100000"/>
                        </a:lnSpc>
                        <a:spcBef>
                          <a:spcPct val="0"/>
                        </a:spcBef>
                        <a:spcAft>
                          <a:spcPct val="0"/>
                        </a:spcAft>
                        <a:buClrTx/>
                        <a:buSzTx/>
                        <a:buFontTx/>
                        <a:buNone/>
                        <a:tabLst/>
                      </a:pPr>
                      <a:r>
                        <a:rPr kumimoji="0" lang="ca-ES" altLang="en-US" sz="1400" b="0" i="0" u="none" strike="noStrike"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t>10:00-11:30 (13-7)</a:t>
                      </a:r>
                    </a:p>
                  </a:txBody>
                  <a:tcPr marL="91450" marR="9145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gridSpan="2">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ca-ES" altLang="en-US" sz="1600" b="0" i="0" u="none" strike="noStrike" cap="none" normalizeH="0" baseline="0" dirty="0">
                          <a:ln>
                            <a:noFill/>
                          </a:ln>
                          <a:solidFill>
                            <a:schemeClr val="tx1"/>
                          </a:solidFill>
                          <a:effectLst/>
                          <a:latin typeface="Calibri" pitchFamily="34" charset="0"/>
                          <a:ea typeface="ＭＳ Ｐゴシック" pitchFamily="34" charset="-128"/>
                          <a:cs typeface="BrowalliaUPC" pitchFamily="34" charset="-34"/>
                        </a:rPr>
                        <a:t>Informació Pràctiques Externes </a:t>
                      </a:r>
                      <a:r>
                        <a:rPr kumimoji="0" lang="ca-ES" altLang="en-US" sz="1600" b="1" i="0" u="none" strike="noStrike" cap="none" normalizeH="0" baseline="0" dirty="0">
                          <a:ln>
                            <a:noFill/>
                          </a:ln>
                          <a:solidFill>
                            <a:schemeClr val="tx1"/>
                          </a:solidFill>
                          <a:effectLst/>
                          <a:latin typeface="Calibri" pitchFamily="34" charset="0"/>
                          <a:ea typeface="ＭＳ Ｐゴシック" pitchFamily="34" charset="-128"/>
                          <a:cs typeface="BrowalliaUPC" pitchFamily="34" charset="-34"/>
                        </a:rPr>
                        <a:t>Evolutiva i Educació</a:t>
                      </a:r>
                      <a:endParaRPr kumimoji="0" lang="ca-ES" altLang="en-US" sz="1600" b="0" i="0" u="none" strike="noStrike" cap="none" normalizeH="0" baseline="0" dirty="0">
                        <a:ln>
                          <a:noFill/>
                        </a:ln>
                        <a:solidFill>
                          <a:schemeClr val="tx1"/>
                        </a:solidFill>
                        <a:effectLst/>
                        <a:latin typeface="Calibri" pitchFamily="34" charset="0"/>
                        <a:ea typeface="ＭＳ Ｐゴシック" pitchFamily="34" charset="-128"/>
                        <a:cs typeface="BrowalliaUPC" pitchFamily="34" charset="-34"/>
                      </a:endParaRPr>
                    </a:p>
                  </a:txBody>
                  <a:tcPr marL="91450" marR="9145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hMerge="1">
                  <a:txBody>
                    <a:bodyPr/>
                    <a:lstStyle/>
                    <a:p>
                      <a:endParaRPr lang="es-ES_tradnl"/>
                    </a:p>
                  </a:txBody>
                  <a:tcPr/>
                </a:tc>
                <a:extLst>
                  <a:ext uri="{0D108BD9-81ED-4DB2-BD59-A6C34878D82A}">
                    <a16:rowId xmlns:a16="http://schemas.microsoft.com/office/drawing/2014/main" val="10006"/>
                  </a:ext>
                </a:extLst>
              </a:tr>
              <a:tr h="579110">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ca-ES" altLang="en-US" sz="1400" b="0" i="0" u="none" strike="noStrike" kern="1200"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t>13:30-14:00</a:t>
                      </a:r>
                    </a:p>
                  </a:txBody>
                  <a:tcPr marL="91450" marR="9145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ca-ES" altLang="en-US" sz="1600" b="0" i="0" u="none" strike="noStrike" cap="none" normalizeH="0" baseline="0" dirty="0">
                          <a:ln>
                            <a:noFill/>
                          </a:ln>
                          <a:solidFill>
                            <a:schemeClr val="tx1"/>
                          </a:solidFill>
                          <a:effectLst/>
                          <a:latin typeface="Calibri" pitchFamily="34" charset="0"/>
                          <a:ea typeface="ＭＳ Ｐゴシック" pitchFamily="34" charset="-128"/>
                          <a:cs typeface="BrowalliaUPC" pitchFamily="34" charset="-34"/>
                        </a:rPr>
                        <a:t>Informació Pràctiques Externes </a:t>
                      </a:r>
                      <a:r>
                        <a:rPr kumimoji="0" lang="ca-ES" altLang="en-US" sz="1600" b="1" i="0" u="none" strike="noStrike" cap="none" normalizeH="0" baseline="0" dirty="0">
                          <a:ln>
                            <a:noFill/>
                          </a:ln>
                          <a:solidFill>
                            <a:schemeClr val="tx1"/>
                          </a:solidFill>
                          <a:effectLst/>
                          <a:latin typeface="Calibri" pitchFamily="34" charset="0"/>
                          <a:ea typeface="ＭＳ Ｐゴシック" pitchFamily="34" charset="-128"/>
                          <a:cs typeface="BrowalliaUPC" pitchFamily="34" charset="-34"/>
                        </a:rPr>
                        <a:t>Bàsica</a:t>
                      </a:r>
                      <a:endParaRPr kumimoji="0" lang="ca-ES" altLang="en-US" sz="1600" b="0" i="0" u="none" strike="noStrike" cap="none" normalizeH="0" baseline="0" dirty="0">
                        <a:ln>
                          <a:noFill/>
                        </a:ln>
                        <a:solidFill>
                          <a:schemeClr val="tx1"/>
                        </a:solidFill>
                        <a:effectLst/>
                        <a:latin typeface="Calibri" pitchFamily="34" charset="0"/>
                        <a:ea typeface="ＭＳ Ｐゴシック" pitchFamily="34" charset="-128"/>
                        <a:cs typeface="BrowalliaUPC" pitchFamily="34" charset="-34"/>
                      </a:endParaRPr>
                    </a:p>
                  </a:txBody>
                  <a:tcPr marL="91450" marR="9145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hMerge="1">
                  <a:txBody>
                    <a:bodyPr/>
                    <a:lstStyle/>
                    <a:p>
                      <a:endParaRPr lang="ca-ES"/>
                    </a:p>
                  </a:txBody>
                  <a:tcPr/>
                </a:tc>
                <a:extLst>
                  <a:ext uri="{0D108BD9-81ED-4DB2-BD59-A6C34878D82A}">
                    <a16:rowId xmlns:a16="http://schemas.microsoft.com/office/drawing/2014/main" val="10007"/>
                  </a:ext>
                </a:extLst>
              </a:tr>
              <a:tr h="579110">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ca-ES" altLang="en-US" sz="1400" b="0" i="0" u="none" strike="noStrike"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t>11:45-13:30</a:t>
                      </a:r>
                    </a:p>
                  </a:txBody>
                  <a:tcPr marL="91450" marR="9145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gridSpan="2">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ca-ES" altLang="en-US" sz="1600" b="0" i="0" u="none" strike="noStrike" cap="none" normalizeH="0" baseline="0" dirty="0">
                          <a:ln>
                            <a:noFill/>
                          </a:ln>
                          <a:solidFill>
                            <a:schemeClr val="tx1"/>
                          </a:solidFill>
                          <a:effectLst/>
                          <a:latin typeface="Calibri" pitchFamily="34" charset="0"/>
                          <a:ea typeface="ＭＳ Ｐゴシック" pitchFamily="34" charset="-128"/>
                          <a:cs typeface="BrowalliaUPC" pitchFamily="34" charset="-34"/>
                        </a:rPr>
                        <a:t>Informació Pràctiques adscrites a Departaments i al Servei de Psicologia i Logopèdia </a:t>
                      </a:r>
                    </a:p>
                  </a:txBody>
                  <a:tcPr marL="91450" marR="9145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hMerge="1">
                  <a:txBody>
                    <a:bodyPr/>
                    <a:lstStyle/>
                    <a:p>
                      <a:endParaRPr lang="es-ES_tradnl"/>
                    </a:p>
                  </a:txBody>
                  <a:tcPr/>
                </a:tc>
                <a:extLst>
                  <a:ext uri="{0D108BD9-81ED-4DB2-BD59-A6C34878D82A}">
                    <a16:rowId xmlns:a16="http://schemas.microsoft.com/office/drawing/2014/main" val="10008"/>
                  </a:ext>
                </a:extLst>
              </a:tr>
            </a:tbl>
          </a:graphicData>
        </a:graphic>
      </p:graphicFrame>
      <p:sp>
        <p:nvSpPr>
          <p:cNvPr id="3" name="CuadroTexto 2">
            <a:extLst>
              <a:ext uri="{FF2B5EF4-FFF2-40B4-BE49-F238E27FC236}">
                <a16:creationId xmlns:a16="http://schemas.microsoft.com/office/drawing/2014/main" id="{EEFF7094-4BE0-4288-9554-A79AB9E7CA7D}"/>
              </a:ext>
            </a:extLst>
          </p:cNvPr>
          <p:cNvSpPr txBox="1">
            <a:spLocks noChangeArrowheads="1"/>
          </p:cNvSpPr>
          <p:nvPr/>
        </p:nvSpPr>
        <p:spPr bwMode="auto">
          <a:xfrm>
            <a:off x="1475656" y="6386864"/>
            <a:ext cx="7668344" cy="369332"/>
          </a:xfrm>
          <a:prstGeom prst="rect">
            <a:avLst/>
          </a:prstGeom>
          <a:solidFill>
            <a:schemeClr val="bg1"/>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fr-FR" altLang="es-ES" sz="1800" dirty="0">
                <a:solidFill>
                  <a:schemeClr val="tx2"/>
                </a:solidFill>
                <a:latin typeface="Arial Narrow" panose="020B0606020202030204" pitchFamily="34" charset="0"/>
              </a:rPr>
              <a:t>Aquest arxiu conté notes, visibles si a la barra d’estat (abaix a la dreta) s’activen </a:t>
            </a:r>
            <a:endParaRPr lang="es-ES" altLang="es-ES" sz="1800" dirty="0">
              <a:solidFill>
                <a:schemeClr val="tx2"/>
              </a:solidFill>
              <a:latin typeface="Arial Narrow" panose="020B0606020202030204" pitchFamily="34" charset="0"/>
            </a:endParaRPr>
          </a:p>
        </p:txBody>
      </p:sp>
      <p:pic>
        <p:nvPicPr>
          <p:cNvPr id="4" name="Imagen 3">
            <a:extLst>
              <a:ext uri="{FF2B5EF4-FFF2-40B4-BE49-F238E27FC236}">
                <a16:creationId xmlns:a16="http://schemas.microsoft.com/office/drawing/2014/main" id="{50D84F78-8ED6-4E56-8936-DDC34EADDC42}"/>
              </a:ext>
            </a:extLst>
          </p:cNvPr>
          <p:cNvPicPr>
            <a:picLocks noChangeAspect="1"/>
          </p:cNvPicPr>
          <p:nvPr/>
        </p:nvPicPr>
        <p:blipFill>
          <a:blip r:embed="rId2"/>
          <a:stretch>
            <a:fillRect/>
          </a:stretch>
        </p:blipFill>
        <p:spPr>
          <a:xfrm>
            <a:off x="8343899" y="6406583"/>
            <a:ext cx="666750" cy="285750"/>
          </a:xfrm>
          <a:prstGeom prst="rect">
            <a:avLst/>
          </a:prstGeom>
        </p:spPr>
      </p:pic>
    </p:spTree>
    <p:extLst>
      <p:ext uri="{BB962C8B-B14F-4D97-AF65-F5344CB8AC3E}">
        <p14:creationId xmlns:p14="http://schemas.microsoft.com/office/powerpoint/2010/main" val="1257432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a:extLst>
              <a:ext uri="{FF2B5EF4-FFF2-40B4-BE49-F238E27FC236}">
                <a16:creationId xmlns:a16="http://schemas.microsoft.com/office/drawing/2014/main" id="{EB02AD0F-97E5-48E6-B90F-E15350377D18}"/>
              </a:ext>
            </a:extLst>
          </p:cNvPr>
          <p:cNvSpPr>
            <a:spLocks noGrp="1"/>
          </p:cNvSpPr>
          <p:nvPr>
            <p:ph type="body" idx="1"/>
          </p:nvPr>
        </p:nvSpPr>
        <p:spPr>
          <a:xfrm>
            <a:off x="457200" y="1341438"/>
            <a:ext cx="8229600" cy="4525962"/>
          </a:xfrm>
        </p:spPr>
        <p:txBody>
          <a:bodyPr/>
          <a:lstStyle/>
          <a:p>
            <a:r>
              <a:rPr lang="ca-ES" altLang="es-ES" sz="4000">
                <a:latin typeface="Arial" panose="020B0604020202020204" pitchFamily="34" charset="0"/>
                <a:ea typeface="ＭＳ Ｐゴシック" panose="020B0600070205080204" pitchFamily="34" charset="-128"/>
                <a:cs typeface="Arial" panose="020B0604020202020204" pitchFamily="34" charset="0"/>
              </a:rPr>
              <a:t>A partir de 2014 és OBLIGATORI disposar del títol en                        </a:t>
            </a:r>
            <a:r>
              <a:rPr lang="ca-ES" altLang="es-ES" sz="4000">
                <a:solidFill>
                  <a:srgbClr val="FF6600"/>
                </a:solidFill>
                <a:latin typeface="Arial" panose="020B0604020202020204" pitchFamily="34" charset="0"/>
                <a:ea typeface="ＭＳ Ｐゴシック" panose="020B0600070205080204" pitchFamily="34" charset="-128"/>
                <a:cs typeface="Arial" panose="020B0604020202020204" pitchFamily="34" charset="0"/>
              </a:rPr>
              <a:t>psicologia general sanitària</a:t>
            </a:r>
            <a:r>
              <a:rPr lang="ca-ES" altLang="es-ES" sz="4000">
                <a:latin typeface="Arial" panose="020B0604020202020204" pitchFamily="34" charset="0"/>
                <a:ea typeface="ＭＳ Ｐゴシック" panose="020B0600070205080204" pitchFamily="34" charset="-128"/>
                <a:cs typeface="Arial" panose="020B0604020202020204" pitchFamily="34" charset="0"/>
              </a:rPr>
              <a:t>                         per a poder exercir la psicologia en l’àmbit sanitari públic o privat</a:t>
            </a:r>
          </a:p>
        </p:txBody>
      </p:sp>
      <p:sp>
        <p:nvSpPr>
          <p:cNvPr id="39939" name="Rectangle 3">
            <a:extLst>
              <a:ext uri="{FF2B5EF4-FFF2-40B4-BE49-F238E27FC236}">
                <a16:creationId xmlns:a16="http://schemas.microsoft.com/office/drawing/2014/main" id="{CFA759C5-41DC-4ED0-9A63-DF1D01CA5007}"/>
              </a:ext>
            </a:extLst>
          </p:cNvPr>
          <p:cNvSpPr>
            <a:spLocks noChangeArrowheads="1"/>
          </p:cNvSpPr>
          <p:nvPr/>
        </p:nvSpPr>
        <p:spPr bwMode="auto">
          <a:xfrm>
            <a:off x="250825" y="587375"/>
            <a:ext cx="68294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1" hangingPunct="1">
              <a:spcBef>
                <a:spcPct val="0"/>
              </a:spcBef>
              <a:buFontTx/>
              <a:buNone/>
            </a:pPr>
            <a:r>
              <a:rPr lang="ca-ES" altLang="es-ES" sz="4000">
                <a:latin typeface="Arial" panose="020B0604020202020204" pitchFamily="34" charset="0"/>
              </a:rPr>
              <a:t>Atenció!!!!!</a:t>
            </a:r>
          </a:p>
        </p:txBody>
      </p:sp>
      <p:pic>
        <p:nvPicPr>
          <p:cNvPr id="39940" name="Picture 7" descr="ANd9GcRDUNW0xUWKeU-5WyjcOkWC8spNttWErAAkIxLeOSJDxVCcT9SY">
            <a:extLst>
              <a:ext uri="{FF2B5EF4-FFF2-40B4-BE49-F238E27FC236}">
                <a16:creationId xmlns:a16="http://schemas.microsoft.com/office/drawing/2014/main" id="{28095048-1F75-45EA-82C9-05FAAB91F10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86063" y="314325"/>
            <a:ext cx="1281112"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4883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a:extLst>
              <a:ext uri="{FF2B5EF4-FFF2-40B4-BE49-F238E27FC236}">
                <a16:creationId xmlns:a16="http://schemas.microsoft.com/office/drawing/2014/main" id="{91F4AF35-49B4-4B73-8490-35D288EC52B8}"/>
              </a:ext>
            </a:extLst>
          </p:cNvPr>
          <p:cNvSpPr>
            <a:spLocks noChangeArrowheads="1"/>
          </p:cNvSpPr>
          <p:nvPr/>
        </p:nvSpPr>
        <p:spPr bwMode="auto">
          <a:xfrm>
            <a:off x="250825" y="188913"/>
            <a:ext cx="68294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1" hangingPunct="1">
              <a:spcBef>
                <a:spcPct val="0"/>
              </a:spcBef>
              <a:buFontTx/>
              <a:buNone/>
            </a:pPr>
            <a:r>
              <a:rPr lang="ca-ES" altLang="es-ES" sz="4000">
                <a:latin typeface="Arial" panose="020B0604020202020204" pitchFamily="34" charset="0"/>
              </a:rPr>
              <a:t>Atenció!!!!!</a:t>
            </a:r>
          </a:p>
        </p:txBody>
      </p:sp>
      <p:sp>
        <p:nvSpPr>
          <p:cNvPr id="40963" name="Text Box 8">
            <a:extLst>
              <a:ext uri="{FF2B5EF4-FFF2-40B4-BE49-F238E27FC236}">
                <a16:creationId xmlns:a16="http://schemas.microsoft.com/office/drawing/2014/main" id="{E9E55885-61C2-4374-B4C6-D08BE3E824C6}"/>
              </a:ext>
            </a:extLst>
          </p:cNvPr>
          <p:cNvSpPr txBox="1">
            <a:spLocks noChangeArrowheads="1"/>
          </p:cNvSpPr>
          <p:nvPr/>
        </p:nvSpPr>
        <p:spPr bwMode="auto">
          <a:xfrm>
            <a:off x="250825" y="2990850"/>
            <a:ext cx="1800225" cy="925513"/>
          </a:xfrm>
          <a:prstGeom prst="rect">
            <a:avLst/>
          </a:prstGeom>
          <a:solidFill>
            <a:srgbClr val="FFC0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defTabSz="914400" eaLnBrk="1" hangingPunct="1">
              <a:spcBef>
                <a:spcPct val="50000"/>
              </a:spcBef>
              <a:buFontTx/>
              <a:buNone/>
            </a:pPr>
            <a:r>
              <a:rPr lang="ca-ES" altLang="es-ES" sz="1800">
                <a:latin typeface="Arial Narrow" panose="020B0606020202030204" pitchFamily="34" charset="0"/>
              </a:rPr>
              <a:t>GRAU en psicologia            (4 cursos)</a:t>
            </a:r>
          </a:p>
        </p:txBody>
      </p:sp>
      <p:sp>
        <p:nvSpPr>
          <p:cNvPr id="40964" name="Text Box 10">
            <a:extLst>
              <a:ext uri="{FF2B5EF4-FFF2-40B4-BE49-F238E27FC236}">
                <a16:creationId xmlns:a16="http://schemas.microsoft.com/office/drawing/2014/main" id="{2FACF7A9-AFC2-4802-9543-8FCE03A23B74}"/>
              </a:ext>
            </a:extLst>
          </p:cNvPr>
          <p:cNvSpPr txBox="1">
            <a:spLocks noChangeArrowheads="1"/>
          </p:cNvSpPr>
          <p:nvPr/>
        </p:nvSpPr>
        <p:spPr bwMode="auto">
          <a:xfrm>
            <a:off x="2338388" y="2187575"/>
            <a:ext cx="1943100" cy="1200150"/>
          </a:xfrm>
          <a:prstGeom prst="rect">
            <a:avLst/>
          </a:prstGeom>
          <a:solidFill>
            <a:srgbClr val="FFC0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defTabSz="914400" eaLnBrk="1" hangingPunct="1">
              <a:spcBef>
                <a:spcPct val="50000"/>
              </a:spcBef>
              <a:buFontTx/>
              <a:buNone/>
            </a:pPr>
            <a:r>
              <a:rPr lang="es-ES" altLang="es-ES" sz="1800">
                <a:latin typeface="Arial Narrow" panose="020B0606020202030204" pitchFamily="34" charset="0"/>
              </a:rPr>
              <a:t>MÀSTER REGULAT</a:t>
            </a:r>
            <a:r>
              <a:rPr lang="ca-ES" altLang="es-ES" sz="1800">
                <a:latin typeface="Arial Narrow" panose="020B0606020202030204" pitchFamily="34" charset="0"/>
              </a:rPr>
              <a:t> en psicologia general sanitària     </a:t>
            </a:r>
          </a:p>
          <a:p>
            <a:pPr algn="ctr" defTabSz="914400" eaLnBrk="1" hangingPunct="1">
              <a:spcBef>
                <a:spcPct val="0"/>
              </a:spcBef>
              <a:buFontTx/>
              <a:buNone/>
            </a:pPr>
            <a:r>
              <a:rPr lang="ca-ES" altLang="es-ES" sz="1800">
                <a:latin typeface="Arial Narrow" panose="020B0606020202030204" pitchFamily="34" charset="0"/>
              </a:rPr>
              <a:t>(1 curs i mig)</a:t>
            </a:r>
          </a:p>
        </p:txBody>
      </p:sp>
      <p:sp>
        <p:nvSpPr>
          <p:cNvPr id="40965" name="Text Box 11">
            <a:extLst>
              <a:ext uri="{FF2B5EF4-FFF2-40B4-BE49-F238E27FC236}">
                <a16:creationId xmlns:a16="http://schemas.microsoft.com/office/drawing/2014/main" id="{06F19D8A-0361-46D9-A5D9-7CD5A7ED52E6}"/>
              </a:ext>
            </a:extLst>
          </p:cNvPr>
          <p:cNvSpPr txBox="1">
            <a:spLocks noChangeArrowheads="1"/>
          </p:cNvSpPr>
          <p:nvPr/>
        </p:nvSpPr>
        <p:spPr bwMode="auto">
          <a:xfrm>
            <a:off x="2338388" y="4057650"/>
            <a:ext cx="1943100" cy="650875"/>
          </a:xfrm>
          <a:prstGeom prst="rect">
            <a:avLst/>
          </a:prstGeom>
          <a:solidFill>
            <a:srgbClr val="92D05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defTabSz="914400" eaLnBrk="1" hangingPunct="1">
              <a:spcBef>
                <a:spcPct val="50000"/>
              </a:spcBef>
              <a:buFontTx/>
              <a:buNone/>
            </a:pPr>
            <a:r>
              <a:rPr lang="ca-ES" altLang="es-ES" sz="1800">
                <a:latin typeface="Arial Narrow" panose="020B0606020202030204" pitchFamily="34" charset="0"/>
              </a:rPr>
              <a:t>Treball en àmbits no sanitaris</a:t>
            </a:r>
          </a:p>
        </p:txBody>
      </p:sp>
      <p:sp>
        <p:nvSpPr>
          <p:cNvPr id="40966" name="Text Box 12">
            <a:extLst>
              <a:ext uri="{FF2B5EF4-FFF2-40B4-BE49-F238E27FC236}">
                <a16:creationId xmlns:a16="http://schemas.microsoft.com/office/drawing/2014/main" id="{655F04FC-83F9-45AA-9FAA-8BB5593B8B79}"/>
              </a:ext>
            </a:extLst>
          </p:cNvPr>
          <p:cNvSpPr txBox="1">
            <a:spLocks noChangeArrowheads="1"/>
          </p:cNvSpPr>
          <p:nvPr/>
        </p:nvSpPr>
        <p:spPr bwMode="auto">
          <a:xfrm>
            <a:off x="4497388" y="3265488"/>
            <a:ext cx="1943100" cy="650875"/>
          </a:xfrm>
          <a:prstGeom prst="rect">
            <a:avLst/>
          </a:prstGeom>
          <a:solidFill>
            <a:srgbClr val="92D05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defTabSz="914400" eaLnBrk="1" hangingPunct="1">
              <a:spcBef>
                <a:spcPct val="50000"/>
              </a:spcBef>
              <a:buFontTx/>
              <a:buNone/>
            </a:pPr>
            <a:r>
              <a:rPr lang="ca-ES" altLang="es-ES" sz="1800">
                <a:latin typeface="Arial Narrow" panose="020B0606020202030204" pitchFamily="34" charset="0"/>
              </a:rPr>
              <a:t>Treball en àmbit sanitari generalista</a:t>
            </a:r>
          </a:p>
        </p:txBody>
      </p:sp>
      <p:sp>
        <p:nvSpPr>
          <p:cNvPr id="40967" name="Text Box 13">
            <a:extLst>
              <a:ext uri="{FF2B5EF4-FFF2-40B4-BE49-F238E27FC236}">
                <a16:creationId xmlns:a16="http://schemas.microsoft.com/office/drawing/2014/main" id="{0C062C24-5D4D-4999-8D7B-03D254C22C48}"/>
              </a:ext>
            </a:extLst>
          </p:cNvPr>
          <p:cNvSpPr txBox="1">
            <a:spLocks noChangeArrowheads="1"/>
          </p:cNvSpPr>
          <p:nvPr/>
        </p:nvSpPr>
        <p:spPr bwMode="auto">
          <a:xfrm>
            <a:off x="4497388" y="1395413"/>
            <a:ext cx="1943100" cy="1292225"/>
          </a:xfrm>
          <a:prstGeom prst="rect">
            <a:avLst/>
          </a:prstGeom>
          <a:solidFill>
            <a:srgbClr val="FFC0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defTabSz="914400" eaLnBrk="1" hangingPunct="1">
              <a:spcBef>
                <a:spcPct val="50000"/>
              </a:spcBef>
              <a:buFontTx/>
              <a:buNone/>
            </a:pPr>
            <a:r>
              <a:rPr lang="ca-ES" altLang="es-ES" sz="1800">
                <a:latin typeface="Arial Narrow" panose="020B0606020202030204" pitchFamily="34" charset="0"/>
              </a:rPr>
              <a:t>PIR: Residència en hospital (4 cursos)</a:t>
            </a:r>
          </a:p>
          <a:p>
            <a:pPr algn="ctr" defTabSz="914400" eaLnBrk="1" hangingPunct="1">
              <a:spcBef>
                <a:spcPct val="50000"/>
              </a:spcBef>
              <a:buFontTx/>
              <a:buNone/>
            </a:pPr>
            <a:r>
              <a:rPr lang="ca-ES" altLang="es-ES" sz="1600" i="1">
                <a:latin typeface="Arial Narrow" panose="020B0606020202030204" pitchFamily="34" charset="0"/>
              </a:rPr>
              <a:t>Especialista en Psicologia Clínica</a:t>
            </a:r>
            <a:r>
              <a:rPr lang="ca-ES" altLang="es-ES" sz="1800" i="1">
                <a:latin typeface="Arial Narrow" panose="020B0606020202030204" pitchFamily="34" charset="0"/>
              </a:rPr>
              <a:t> </a:t>
            </a:r>
          </a:p>
        </p:txBody>
      </p:sp>
      <p:sp>
        <p:nvSpPr>
          <p:cNvPr id="40968" name="Text Box 14">
            <a:extLst>
              <a:ext uri="{FF2B5EF4-FFF2-40B4-BE49-F238E27FC236}">
                <a16:creationId xmlns:a16="http://schemas.microsoft.com/office/drawing/2014/main" id="{0CEC4F94-916C-4CFC-9137-AC1599F60318}"/>
              </a:ext>
            </a:extLst>
          </p:cNvPr>
          <p:cNvSpPr txBox="1">
            <a:spLocks noChangeArrowheads="1"/>
          </p:cNvSpPr>
          <p:nvPr/>
        </p:nvSpPr>
        <p:spPr bwMode="auto">
          <a:xfrm>
            <a:off x="6800850" y="1571625"/>
            <a:ext cx="1943100" cy="939800"/>
          </a:xfrm>
          <a:prstGeom prst="rect">
            <a:avLst/>
          </a:prstGeom>
          <a:solidFill>
            <a:srgbClr val="92D05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defTabSz="914400" eaLnBrk="1" hangingPunct="1">
              <a:spcBef>
                <a:spcPct val="50000"/>
              </a:spcBef>
              <a:buFontTx/>
              <a:buNone/>
            </a:pPr>
            <a:r>
              <a:rPr lang="ca-ES" altLang="es-ES" sz="1800">
                <a:latin typeface="Arial Narrow" panose="020B0606020202030204" pitchFamily="34" charset="0"/>
              </a:rPr>
              <a:t>Treball en àmbit sanitari especialitzat.</a:t>
            </a:r>
          </a:p>
          <a:p>
            <a:pPr algn="ctr" defTabSz="914400" eaLnBrk="1" hangingPunct="1">
              <a:spcBef>
                <a:spcPct val="5000"/>
              </a:spcBef>
              <a:buFontTx/>
              <a:buNone/>
            </a:pPr>
            <a:r>
              <a:rPr lang="ca-ES" altLang="es-ES" sz="1800">
                <a:latin typeface="Arial Narrow" panose="020B0606020202030204" pitchFamily="34" charset="0"/>
              </a:rPr>
              <a:t>Centres públics</a:t>
            </a:r>
          </a:p>
        </p:txBody>
      </p:sp>
      <p:cxnSp>
        <p:nvCxnSpPr>
          <p:cNvPr id="40969" name="AutoShape 15">
            <a:extLst>
              <a:ext uri="{FF2B5EF4-FFF2-40B4-BE49-F238E27FC236}">
                <a16:creationId xmlns:a16="http://schemas.microsoft.com/office/drawing/2014/main" id="{21B9EB90-5AFE-486B-B757-9504A880794D}"/>
              </a:ext>
            </a:extLst>
          </p:cNvPr>
          <p:cNvCxnSpPr>
            <a:cxnSpLocks noChangeShapeType="1"/>
            <a:stCxn id="40963" idx="2"/>
            <a:endCxn id="40965" idx="1"/>
          </p:cNvCxnSpPr>
          <p:nvPr/>
        </p:nvCxnSpPr>
        <p:spPr bwMode="auto">
          <a:xfrm rot="16200000" flipH="1">
            <a:off x="1511300" y="3556001"/>
            <a:ext cx="466725" cy="1187450"/>
          </a:xfrm>
          <a:prstGeom prst="bentConnector2">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40970" name="AutoShape 16">
            <a:extLst>
              <a:ext uri="{FF2B5EF4-FFF2-40B4-BE49-F238E27FC236}">
                <a16:creationId xmlns:a16="http://schemas.microsoft.com/office/drawing/2014/main" id="{DA34E224-B9BA-456D-AF0A-D12CAAA0D607}"/>
              </a:ext>
            </a:extLst>
          </p:cNvPr>
          <p:cNvCxnSpPr>
            <a:cxnSpLocks noChangeShapeType="1"/>
            <a:stCxn id="40963" idx="0"/>
            <a:endCxn id="40964" idx="1"/>
          </p:cNvCxnSpPr>
          <p:nvPr/>
        </p:nvCxnSpPr>
        <p:spPr bwMode="auto">
          <a:xfrm rot="-5400000">
            <a:off x="1643063" y="2295525"/>
            <a:ext cx="203200" cy="1187450"/>
          </a:xfrm>
          <a:prstGeom prst="bentConnector2">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40971" name="AutoShape 17">
            <a:extLst>
              <a:ext uri="{FF2B5EF4-FFF2-40B4-BE49-F238E27FC236}">
                <a16:creationId xmlns:a16="http://schemas.microsoft.com/office/drawing/2014/main" id="{66710882-3BB4-40C1-82A6-2374C932CE0E}"/>
              </a:ext>
            </a:extLst>
          </p:cNvPr>
          <p:cNvCxnSpPr>
            <a:cxnSpLocks noChangeShapeType="1"/>
            <a:stCxn id="40964" idx="2"/>
            <a:endCxn id="40966" idx="1"/>
          </p:cNvCxnSpPr>
          <p:nvPr/>
        </p:nvCxnSpPr>
        <p:spPr bwMode="auto">
          <a:xfrm rot="16200000" flipH="1">
            <a:off x="3802063" y="2895600"/>
            <a:ext cx="203200" cy="1187450"/>
          </a:xfrm>
          <a:prstGeom prst="bentConnector2">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40972" name="AutoShape 18">
            <a:extLst>
              <a:ext uri="{FF2B5EF4-FFF2-40B4-BE49-F238E27FC236}">
                <a16:creationId xmlns:a16="http://schemas.microsoft.com/office/drawing/2014/main" id="{3EFDA39B-1713-421F-9E53-B61FA76C3DC9}"/>
              </a:ext>
            </a:extLst>
          </p:cNvPr>
          <p:cNvCxnSpPr>
            <a:cxnSpLocks noChangeShapeType="1"/>
            <a:stCxn id="40964" idx="0"/>
            <a:endCxn id="40967" idx="1"/>
          </p:cNvCxnSpPr>
          <p:nvPr/>
        </p:nvCxnSpPr>
        <p:spPr bwMode="auto">
          <a:xfrm rot="-5400000">
            <a:off x="3830638" y="1520825"/>
            <a:ext cx="146050" cy="1187450"/>
          </a:xfrm>
          <a:prstGeom prst="bentConnector2">
            <a:avLst/>
          </a:prstGeom>
          <a:noFill/>
          <a:ln w="38100">
            <a:solidFill>
              <a:schemeClr val="tx1"/>
            </a:solidFill>
            <a:prstDash val="sysDot"/>
            <a:miter lim="800000"/>
            <a:headEnd/>
            <a:tailEnd type="triangle" w="med" len="med"/>
          </a:ln>
          <a:extLst>
            <a:ext uri="{909E8E84-426E-40DD-AFC4-6F175D3DCCD1}">
              <a14:hiddenFill xmlns:a14="http://schemas.microsoft.com/office/drawing/2010/main">
                <a:noFill/>
              </a14:hiddenFill>
            </a:ext>
          </a:extLst>
        </p:spPr>
      </p:cxnSp>
      <p:cxnSp>
        <p:nvCxnSpPr>
          <p:cNvPr id="40973" name="AutoShape 19">
            <a:extLst>
              <a:ext uri="{FF2B5EF4-FFF2-40B4-BE49-F238E27FC236}">
                <a16:creationId xmlns:a16="http://schemas.microsoft.com/office/drawing/2014/main" id="{3D0339B2-D43A-4136-9CB9-F0690A6D4002}"/>
              </a:ext>
            </a:extLst>
          </p:cNvPr>
          <p:cNvCxnSpPr>
            <a:cxnSpLocks noChangeShapeType="1"/>
            <a:stCxn id="40967" idx="3"/>
            <a:endCxn id="40968" idx="1"/>
          </p:cNvCxnSpPr>
          <p:nvPr/>
        </p:nvCxnSpPr>
        <p:spPr bwMode="auto">
          <a:xfrm>
            <a:off x="6440488" y="2041525"/>
            <a:ext cx="360362" cy="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0974" name="Rectangle 21">
            <a:extLst>
              <a:ext uri="{FF2B5EF4-FFF2-40B4-BE49-F238E27FC236}">
                <a16:creationId xmlns:a16="http://schemas.microsoft.com/office/drawing/2014/main" id="{1CCB10B8-777D-4657-B7E6-8C46D652CAF7}"/>
              </a:ext>
            </a:extLst>
          </p:cNvPr>
          <p:cNvSpPr>
            <a:spLocks noChangeArrowheads="1"/>
          </p:cNvSpPr>
          <p:nvPr/>
        </p:nvSpPr>
        <p:spPr bwMode="auto">
          <a:xfrm>
            <a:off x="250825" y="719138"/>
            <a:ext cx="43084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1" hangingPunct="1">
              <a:spcBef>
                <a:spcPct val="0"/>
              </a:spcBef>
              <a:buFontTx/>
              <a:buNone/>
            </a:pPr>
            <a:r>
              <a:rPr lang="es-ES" altLang="es-ES" sz="4000">
                <a:latin typeface="Arial" panose="020B0604020202020204" pitchFamily="34" charset="0"/>
              </a:rPr>
              <a:t>A partir de 2014…</a:t>
            </a:r>
            <a:endParaRPr lang="ca-ES" altLang="es-ES" sz="4000">
              <a:latin typeface="Arial" panose="020B0604020202020204" pitchFamily="34" charset="0"/>
            </a:endParaRPr>
          </a:p>
        </p:txBody>
      </p:sp>
      <p:cxnSp>
        <p:nvCxnSpPr>
          <p:cNvPr id="40975" name="AutoShape 16">
            <a:extLst>
              <a:ext uri="{FF2B5EF4-FFF2-40B4-BE49-F238E27FC236}">
                <a16:creationId xmlns:a16="http://schemas.microsoft.com/office/drawing/2014/main" id="{A9DD87F2-6F28-4EFB-86DE-42B73842B77F}"/>
              </a:ext>
            </a:extLst>
          </p:cNvPr>
          <p:cNvCxnSpPr>
            <a:cxnSpLocks noChangeShapeType="1"/>
          </p:cNvCxnSpPr>
          <p:nvPr/>
        </p:nvCxnSpPr>
        <p:spPr bwMode="auto">
          <a:xfrm rot="5400000" flipH="1" flipV="1">
            <a:off x="1940718" y="459582"/>
            <a:ext cx="1439863" cy="3600450"/>
          </a:xfrm>
          <a:prstGeom prst="bentConnector2">
            <a:avLst/>
          </a:prstGeom>
          <a:noFill/>
          <a:ln w="38100">
            <a:solidFill>
              <a:schemeClr val="tx1"/>
            </a:solidFill>
            <a:prstDash val="sysDash"/>
            <a:miter lim="800000"/>
            <a:headEnd/>
            <a:tailEnd type="triangle" w="med" len="med"/>
          </a:ln>
          <a:extLst>
            <a:ext uri="{909E8E84-426E-40DD-AFC4-6F175D3DCCD1}">
              <a14:hiddenFill xmlns:a14="http://schemas.microsoft.com/office/drawing/2010/main">
                <a:noFill/>
              </a14:hiddenFill>
            </a:ext>
          </a:extLst>
        </p:spPr>
      </p:cxnSp>
      <p:sp>
        <p:nvSpPr>
          <p:cNvPr id="40976" name="Text Box 10">
            <a:extLst>
              <a:ext uri="{FF2B5EF4-FFF2-40B4-BE49-F238E27FC236}">
                <a16:creationId xmlns:a16="http://schemas.microsoft.com/office/drawing/2014/main" id="{1966F613-09F4-47D7-9BAE-C04A51F857B5}"/>
              </a:ext>
            </a:extLst>
          </p:cNvPr>
          <p:cNvSpPr txBox="1">
            <a:spLocks noChangeArrowheads="1"/>
          </p:cNvSpPr>
          <p:nvPr/>
        </p:nvSpPr>
        <p:spPr bwMode="auto">
          <a:xfrm>
            <a:off x="2336800" y="5097463"/>
            <a:ext cx="1944688" cy="925512"/>
          </a:xfrm>
          <a:prstGeom prst="rect">
            <a:avLst/>
          </a:prstGeom>
          <a:gradFill rotWithShape="1">
            <a:gsLst>
              <a:gs pos="0">
                <a:srgbClr val="FFDE80"/>
              </a:gs>
              <a:gs pos="50000">
                <a:srgbClr val="FFE8B3"/>
              </a:gs>
              <a:gs pos="100000">
                <a:srgbClr val="FFF3DA"/>
              </a:gs>
            </a:gsLst>
            <a:lin ang="0" scaled="1"/>
          </a:gradFill>
          <a:ln w="9525">
            <a:solidFill>
              <a:schemeClr val="tx1"/>
            </a:solidFill>
            <a:miter lim="800000"/>
            <a:headEnd/>
            <a:tailEnd/>
          </a:ln>
        </p:spPr>
        <p:txBody>
          <a:bodyPr lIns="18000" rIns="180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defTabSz="914400" eaLnBrk="1" hangingPunct="1">
              <a:spcBef>
                <a:spcPct val="0"/>
              </a:spcBef>
              <a:buFontTx/>
              <a:buNone/>
            </a:pPr>
            <a:r>
              <a:rPr lang="ca-ES" altLang="es-ES" sz="1800">
                <a:latin typeface="Arial Narrow" panose="020B0606020202030204" pitchFamily="34" charset="0"/>
              </a:rPr>
              <a:t>MÀSTER OFICIAL</a:t>
            </a:r>
          </a:p>
          <a:p>
            <a:pPr algn="ctr" defTabSz="914400" eaLnBrk="1" hangingPunct="1">
              <a:spcBef>
                <a:spcPct val="0"/>
              </a:spcBef>
              <a:buFontTx/>
              <a:buNone/>
            </a:pPr>
            <a:r>
              <a:rPr lang="ca-ES" altLang="es-ES" sz="1400">
                <a:latin typeface="Arial Narrow" panose="020B0606020202030204" pitchFamily="34" charset="0"/>
              </a:rPr>
              <a:t>Recerca/Professionalitzador</a:t>
            </a:r>
            <a:r>
              <a:rPr lang="ca-ES" altLang="es-ES" sz="1800">
                <a:latin typeface="Arial Narrow" panose="020B0606020202030204" pitchFamily="34" charset="0"/>
              </a:rPr>
              <a:t>     </a:t>
            </a:r>
          </a:p>
          <a:p>
            <a:pPr algn="ctr" defTabSz="914400" eaLnBrk="1" hangingPunct="1">
              <a:spcBef>
                <a:spcPct val="0"/>
              </a:spcBef>
              <a:buFontTx/>
              <a:buNone/>
            </a:pPr>
            <a:r>
              <a:rPr lang="ca-ES" altLang="es-ES" sz="1800">
                <a:latin typeface="Arial Narrow" panose="020B0606020202030204" pitchFamily="34" charset="0"/>
              </a:rPr>
              <a:t>(1 curs)</a:t>
            </a:r>
          </a:p>
        </p:txBody>
      </p:sp>
      <p:cxnSp>
        <p:nvCxnSpPr>
          <p:cNvPr id="40977" name="AutoShape 15">
            <a:extLst>
              <a:ext uri="{FF2B5EF4-FFF2-40B4-BE49-F238E27FC236}">
                <a16:creationId xmlns:a16="http://schemas.microsoft.com/office/drawing/2014/main" id="{14E08768-4278-47F8-855D-97B249F53895}"/>
              </a:ext>
            </a:extLst>
          </p:cNvPr>
          <p:cNvCxnSpPr>
            <a:cxnSpLocks noChangeShapeType="1"/>
          </p:cNvCxnSpPr>
          <p:nvPr/>
        </p:nvCxnSpPr>
        <p:spPr bwMode="auto">
          <a:xfrm>
            <a:off x="860425" y="3935413"/>
            <a:ext cx="1474788" cy="1474787"/>
          </a:xfrm>
          <a:prstGeom prst="bentConnector3">
            <a:avLst>
              <a:gd name="adj1" fmla="val -1472"/>
            </a:avLst>
          </a:prstGeom>
          <a:noFill/>
          <a:ln w="38100">
            <a:solidFill>
              <a:schemeClr val="tx1"/>
            </a:solidFill>
            <a:prstDash val="sysDot"/>
            <a:miter lim="800000"/>
            <a:headEnd/>
            <a:tailEnd type="triangle" w="med" len="med"/>
          </a:ln>
          <a:extLst>
            <a:ext uri="{909E8E84-426E-40DD-AFC4-6F175D3DCCD1}">
              <a14:hiddenFill xmlns:a14="http://schemas.microsoft.com/office/drawing/2010/main">
                <a:noFill/>
              </a14:hiddenFill>
            </a:ext>
          </a:extLst>
        </p:spPr>
      </p:cxnSp>
      <p:cxnSp>
        <p:nvCxnSpPr>
          <p:cNvPr id="40978" name="AutoShape 18">
            <a:extLst>
              <a:ext uri="{FF2B5EF4-FFF2-40B4-BE49-F238E27FC236}">
                <a16:creationId xmlns:a16="http://schemas.microsoft.com/office/drawing/2014/main" id="{73576AFE-022F-4FA6-9B29-0E1189705D75}"/>
              </a:ext>
            </a:extLst>
          </p:cNvPr>
          <p:cNvCxnSpPr>
            <a:cxnSpLocks noChangeShapeType="1"/>
          </p:cNvCxnSpPr>
          <p:nvPr/>
        </p:nvCxnSpPr>
        <p:spPr bwMode="auto">
          <a:xfrm>
            <a:off x="3287713" y="4699000"/>
            <a:ext cx="0" cy="414338"/>
          </a:xfrm>
          <a:prstGeom prst="straightConnector1">
            <a:avLst/>
          </a:prstGeom>
          <a:noFill/>
          <a:ln w="38100">
            <a:solidFill>
              <a:schemeClr val="tx1"/>
            </a:solidFill>
            <a:prstDash val="sysDot"/>
            <a:round/>
            <a:headEnd type="triangle" w="med" len="med"/>
            <a:tailEnd/>
          </a:ln>
          <a:extLst>
            <a:ext uri="{909E8E84-426E-40DD-AFC4-6F175D3DCCD1}">
              <a14:hiddenFill xmlns:a14="http://schemas.microsoft.com/office/drawing/2010/main">
                <a:noFill/>
              </a14:hiddenFill>
            </a:ext>
          </a:extLst>
        </p:spPr>
      </p:cxnSp>
      <p:pic>
        <p:nvPicPr>
          <p:cNvPr id="40979" name="Picture 7" descr="ANd9GcRDUNW0xUWKeU-5WyjcOkWC8spNttWErAAkIxLeOSJDxVCcT9SY">
            <a:extLst>
              <a:ext uri="{FF2B5EF4-FFF2-40B4-BE49-F238E27FC236}">
                <a16:creationId xmlns:a16="http://schemas.microsoft.com/office/drawing/2014/main" id="{086FEEA6-2A58-4038-A4B0-C2AFB78FBC9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86063" y="57150"/>
            <a:ext cx="10287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0" name="Text Box 10">
            <a:extLst>
              <a:ext uri="{FF2B5EF4-FFF2-40B4-BE49-F238E27FC236}">
                <a16:creationId xmlns:a16="http://schemas.microsoft.com/office/drawing/2014/main" id="{5E448E50-55CF-443F-A315-28AC2D0512AD}"/>
              </a:ext>
            </a:extLst>
          </p:cNvPr>
          <p:cNvSpPr txBox="1">
            <a:spLocks noChangeArrowheads="1"/>
          </p:cNvSpPr>
          <p:nvPr/>
        </p:nvSpPr>
        <p:spPr bwMode="auto">
          <a:xfrm>
            <a:off x="6742113" y="5157788"/>
            <a:ext cx="1439862" cy="646112"/>
          </a:xfrm>
          <a:prstGeom prst="rect">
            <a:avLst/>
          </a:prstGeom>
          <a:solidFill>
            <a:schemeClr val="bg1"/>
          </a:solidFill>
          <a:ln w="22225">
            <a:solidFill>
              <a:srgbClr val="33660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ca-ES" altLang="es-ES" sz="1800">
                <a:latin typeface="Arial Narrow" panose="020B0606020202030204" pitchFamily="34" charset="0"/>
              </a:rPr>
              <a:t>Doctorat</a:t>
            </a:r>
          </a:p>
          <a:p>
            <a:pPr algn="ctr" eaLnBrk="1" hangingPunct="1">
              <a:spcBef>
                <a:spcPct val="0"/>
              </a:spcBef>
              <a:buFontTx/>
              <a:buNone/>
            </a:pPr>
            <a:r>
              <a:rPr lang="ca-ES" altLang="es-ES" sz="1800">
                <a:latin typeface="Arial Narrow" panose="020B0606020202030204" pitchFamily="34" charset="0"/>
              </a:rPr>
              <a:t>(3 anys)</a:t>
            </a:r>
          </a:p>
        </p:txBody>
      </p:sp>
      <p:cxnSp>
        <p:nvCxnSpPr>
          <p:cNvPr id="40981" name="AutoShape 16">
            <a:extLst>
              <a:ext uri="{FF2B5EF4-FFF2-40B4-BE49-F238E27FC236}">
                <a16:creationId xmlns:a16="http://schemas.microsoft.com/office/drawing/2014/main" id="{8F3A862A-9BB7-4EC2-A854-CDF4AF99B944}"/>
              </a:ext>
            </a:extLst>
          </p:cNvPr>
          <p:cNvCxnSpPr>
            <a:cxnSpLocks noChangeShapeType="1"/>
          </p:cNvCxnSpPr>
          <p:nvPr/>
        </p:nvCxnSpPr>
        <p:spPr bwMode="auto">
          <a:xfrm>
            <a:off x="4289425" y="5445125"/>
            <a:ext cx="2465388" cy="0"/>
          </a:xfrm>
          <a:prstGeom prst="bentConnector3">
            <a:avLst>
              <a:gd name="adj1" fmla="val 50000"/>
            </a:avLst>
          </a:prstGeom>
          <a:noFill/>
          <a:ln w="38100">
            <a:solidFill>
              <a:schemeClr val="tx1"/>
            </a:solidFill>
            <a:prstDash val="sysDot"/>
            <a:miter lim="800000"/>
            <a:headEnd/>
            <a:tailEnd type="triangle" w="med" len="med"/>
          </a:ln>
          <a:extLst>
            <a:ext uri="{909E8E84-426E-40DD-AFC4-6F175D3DCCD1}">
              <a14:hiddenFill xmlns:a14="http://schemas.microsoft.com/office/drawing/2010/main">
                <a:noFill/>
              </a14:hiddenFill>
            </a:ext>
          </a:extLst>
        </p:spPr>
      </p:cxnSp>
      <p:cxnSp>
        <p:nvCxnSpPr>
          <p:cNvPr id="40982" name="AutoShape 16">
            <a:extLst>
              <a:ext uri="{FF2B5EF4-FFF2-40B4-BE49-F238E27FC236}">
                <a16:creationId xmlns:a16="http://schemas.microsoft.com/office/drawing/2014/main" id="{CBB71FD0-6049-4F91-A2CA-C09F18D198E8}"/>
              </a:ext>
            </a:extLst>
          </p:cNvPr>
          <p:cNvCxnSpPr>
            <a:cxnSpLocks noChangeShapeType="1"/>
          </p:cNvCxnSpPr>
          <p:nvPr/>
        </p:nvCxnSpPr>
        <p:spPr bwMode="auto">
          <a:xfrm>
            <a:off x="4284663" y="2957513"/>
            <a:ext cx="3190875" cy="2139950"/>
          </a:xfrm>
          <a:prstGeom prst="bentConnector3">
            <a:avLst>
              <a:gd name="adj1" fmla="val 100065"/>
            </a:avLst>
          </a:prstGeom>
          <a:noFill/>
          <a:ln w="38100">
            <a:solidFill>
              <a:schemeClr val="tx1"/>
            </a:solidFill>
            <a:prstDash val="sysDot"/>
            <a:miter lim="800000"/>
            <a:headEnd/>
            <a:tailEnd type="triangle" w="med" len="med"/>
          </a:ln>
          <a:extLst>
            <a:ext uri="{909E8E84-426E-40DD-AFC4-6F175D3DCCD1}">
              <a14:hiddenFill xmlns:a14="http://schemas.microsoft.com/office/drawing/2010/main">
                <a:noFill/>
              </a14:hiddenFill>
            </a:ext>
          </a:extLst>
        </p:spPr>
      </p:cxnSp>
      <p:cxnSp>
        <p:nvCxnSpPr>
          <p:cNvPr id="40983" name="AutoShape 19">
            <a:extLst>
              <a:ext uri="{FF2B5EF4-FFF2-40B4-BE49-F238E27FC236}">
                <a16:creationId xmlns:a16="http://schemas.microsoft.com/office/drawing/2014/main" id="{FCA8FEAB-4058-400C-B501-1F8FBB8B3261}"/>
              </a:ext>
            </a:extLst>
          </p:cNvPr>
          <p:cNvCxnSpPr>
            <a:cxnSpLocks noChangeShapeType="1"/>
          </p:cNvCxnSpPr>
          <p:nvPr/>
        </p:nvCxnSpPr>
        <p:spPr bwMode="auto">
          <a:xfrm>
            <a:off x="5441950" y="2708275"/>
            <a:ext cx="0" cy="576263"/>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75590461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Título">
            <a:extLst>
              <a:ext uri="{FF2B5EF4-FFF2-40B4-BE49-F238E27FC236}">
                <a16:creationId xmlns:a16="http://schemas.microsoft.com/office/drawing/2014/main" id="{CE7CAD08-A151-4A69-B07A-1A0E89F36746}"/>
              </a:ext>
            </a:extLst>
          </p:cNvPr>
          <p:cNvSpPr>
            <a:spLocks noGrp="1"/>
          </p:cNvSpPr>
          <p:nvPr>
            <p:ph type="title"/>
          </p:nvPr>
        </p:nvSpPr>
        <p:spPr>
          <a:xfrm>
            <a:off x="457200" y="549275"/>
            <a:ext cx="8229600" cy="1143000"/>
          </a:xfrm>
        </p:spPr>
        <p:txBody>
          <a:bodyPr/>
          <a:lstStyle/>
          <a:p>
            <a:r>
              <a:rPr lang="ca-ES" altLang="ca-ES" sz="4000" b="1">
                <a:latin typeface="Arial" panose="020B0604020202020204" pitchFamily="34" charset="0"/>
                <a:ea typeface="ＭＳ Ｐゴシック" panose="020B0600070205080204" pitchFamily="34" charset="-128"/>
                <a:cs typeface="Arial" panose="020B0604020202020204" pitchFamily="34" charset="0"/>
              </a:rPr>
              <a:t>Màster</a:t>
            </a:r>
            <a:r>
              <a:rPr lang="ca-ES" altLang="ca-ES" sz="4000">
                <a:latin typeface="Arial" panose="020B0604020202020204" pitchFamily="34" charset="0"/>
                <a:ea typeface="ＭＳ Ｐゴシック" panose="020B0600070205080204" pitchFamily="34" charset="-128"/>
                <a:cs typeface="Arial" panose="020B0604020202020204" pitchFamily="34" charset="0"/>
              </a:rPr>
              <a:t> Universitari Regulat en </a:t>
            </a:r>
            <a:r>
              <a:rPr lang="ca-ES" altLang="ca-ES" sz="4000" b="1">
                <a:latin typeface="Arial" panose="020B0604020202020204" pitchFamily="34" charset="0"/>
                <a:ea typeface="ＭＳ Ｐゴシック" panose="020B0600070205080204" pitchFamily="34" charset="-128"/>
                <a:cs typeface="Arial" panose="020B0604020202020204" pitchFamily="34" charset="0"/>
              </a:rPr>
              <a:t>Psicologia</a:t>
            </a:r>
            <a:r>
              <a:rPr lang="ca-ES" altLang="ca-ES" sz="4000">
                <a:latin typeface="Arial" panose="020B0604020202020204" pitchFamily="34" charset="0"/>
                <a:ea typeface="ＭＳ Ｐゴシック" panose="020B0600070205080204" pitchFamily="34" charset="-128"/>
                <a:cs typeface="Arial" panose="020B0604020202020204" pitchFamily="34" charset="0"/>
              </a:rPr>
              <a:t> </a:t>
            </a:r>
            <a:r>
              <a:rPr lang="ca-ES" altLang="ca-ES" sz="4000" b="1">
                <a:latin typeface="Arial" panose="020B0604020202020204" pitchFamily="34" charset="0"/>
                <a:ea typeface="ＭＳ Ｐゴシック" panose="020B0600070205080204" pitchFamily="34" charset="-128"/>
                <a:cs typeface="Arial" panose="020B0604020202020204" pitchFamily="34" charset="0"/>
              </a:rPr>
              <a:t>General</a:t>
            </a:r>
            <a:r>
              <a:rPr lang="ca-ES" altLang="ca-ES" sz="4000">
                <a:latin typeface="Arial" panose="020B0604020202020204" pitchFamily="34" charset="0"/>
                <a:ea typeface="ＭＳ Ｐゴシック" panose="020B0600070205080204" pitchFamily="34" charset="-128"/>
                <a:cs typeface="Arial" panose="020B0604020202020204" pitchFamily="34" charset="0"/>
              </a:rPr>
              <a:t> </a:t>
            </a:r>
            <a:r>
              <a:rPr lang="ca-ES" altLang="ca-ES" sz="4000" b="1">
                <a:latin typeface="Arial" panose="020B0604020202020204" pitchFamily="34" charset="0"/>
                <a:ea typeface="ＭＳ Ｐゴシック" panose="020B0600070205080204" pitchFamily="34" charset="-128"/>
                <a:cs typeface="Arial" panose="020B0604020202020204" pitchFamily="34" charset="0"/>
              </a:rPr>
              <a:t>Sanitària</a:t>
            </a:r>
            <a:endParaRPr lang="ca-ES" altLang="ca-ES" sz="4000">
              <a:latin typeface="Arial" panose="020B0604020202020204" pitchFamily="34" charset="0"/>
              <a:ea typeface="ＭＳ Ｐゴシック" panose="020B0600070205080204" pitchFamily="34" charset="-128"/>
              <a:cs typeface="Arial" panose="020B0604020202020204" pitchFamily="34" charset="0"/>
            </a:endParaRPr>
          </a:p>
        </p:txBody>
      </p:sp>
      <p:sp>
        <p:nvSpPr>
          <p:cNvPr id="43011" name="2 Marcador de contenido">
            <a:extLst>
              <a:ext uri="{FF2B5EF4-FFF2-40B4-BE49-F238E27FC236}">
                <a16:creationId xmlns:a16="http://schemas.microsoft.com/office/drawing/2014/main" id="{5818579F-80DE-4206-B858-41B0A012B02D}"/>
              </a:ext>
            </a:extLst>
          </p:cNvPr>
          <p:cNvSpPr>
            <a:spLocks noGrp="1"/>
          </p:cNvSpPr>
          <p:nvPr>
            <p:ph idx="1"/>
          </p:nvPr>
        </p:nvSpPr>
        <p:spPr>
          <a:xfrm>
            <a:off x="107950" y="1916113"/>
            <a:ext cx="8856663" cy="4249737"/>
          </a:xfrm>
        </p:spPr>
        <p:txBody>
          <a:bodyPr/>
          <a:lstStyle/>
          <a:p>
            <a:pPr>
              <a:lnSpc>
                <a:spcPct val="90000"/>
              </a:lnSpc>
            </a:pPr>
            <a:r>
              <a:rPr lang="ca-ES" altLang="ca-ES" sz="2400" b="1">
                <a:latin typeface="Arial" panose="020B0604020202020204" pitchFamily="34" charset="0"/>
                <a:ea typeface="ＭＳ Ｐゴシック" panose="020B0600070205080204" pitchFamily="34" charset="-128"/>
                <a:cs typeface="Arial" panose="020B0604020202020204" pitchFamily="34" charset="0"/>
              </a:rPr>
              <a:t>Màster</a:t>
            </a:r>
            <a:r>
              <a:rPr lang="ca-ES" altLang="ca-ES" sz="2400">
                <a:latin typeface="Arial" panose="020B0604020202020204" pitchFamily="34" charset="0"/>
                <a:ea typeface="ＭＳ Ｐゴシック" panose="020B0600070205080204" pitchFamily="34" charset="-128"/>
                <a:cs typeface="Arial" panose="020B0604020202020204" pitchFamily="34" charset="0"/>
              </a:rPr>
              <a:t> de </a:t>
            </a:r>
            <a:r>
              <a:rPr lang="ca-ES" altLang="ca-ES" sz="2400" b="1">
                <a:latin typeface="Arial" panose="020B0604020202020204" pitchFamily="34" charset="0"/>
                <a:ea typeface="ＭＳ Ｐゴシック" panose="020B0600070205080204" pitchFamily="34" charset="-128"/>
                <a:cs typeface="Arial" panose="020B0604020202020204" pitchFamily="34" charset="0"/>
              </a:rPr>
              <a:t>90 ECTS </a:t>
            </a:r>
            <a:r>
              <a:rPr lang="ca-ES" altLang="ca-ES" sz="2400">
                <a:latin typeface="Arial" panose="020B0604020202020204" pitchFamily="34" charset="0"/>
                <a:ea typeface="ＭＳ Ｐゴシック" panose="020B0600070205080204" pitchFamily="34" charset="-128"/>
                <a:cs typeface="Arial" panose="020B0604020202020204" pitchFamily="34" charset="0"/>
              </a:rPr>
              <a:t>de contingut específicament sanitari:</a:t>
            </a:r>
          </a:p>
          <a:p>
            <a:pPr lvl="1">
              <a:lnSpc>
                <a:spcPct val="90000"/>
              </a:lnSpc>
            </a:pPr>
            <a:r>
              <a:rPr lang="ca-ES" altLang="ca-ES" sz="2400">
                <a:latin typeface="Arial" panose="020B0604020202020204" pitchFamily="34" charset="0"/>
                <a:ea typeface="ＭＳ Ｐゴシック" panose="020B0600070205080204" pitchFamily="34" charset="-128"/>
                <a:cs typeface="Arial" panose="020B0604020202020204" pitchFamily="34" charset="0"/>
              </a:rPr>
              <a:t>30 corresponen a pràctiques externes presencials en centres sanitaris autoritzats </a:t>
            </a:r>
          </a:p>
          <a:p>
            <a:pPr lvl="1"/>
            <a:r>
              <a:rPr lang="ca-ES" altLang="ca-ES" sz="2400">
                <a:latin typeface="Arial" panose="020B0604020202020204" pitchFamily="34" charset="0"/>
                <a:ea typeface="ＭＳ Ｐゴシック" panose="020B0600070205080204" pitchFamily="34" charset="-128"/>
                <a:cs typeface="Arial" panose="020B0604020202020204" pitchFamily="34" charset="0"/>
              </a:rPr>
              <a:t>i 12 del Treball de Fi de Màster</a:t>
            </a:r>
          </a:p>
          <a:p>
            <a:pPr>
              <a:lnSpc>
                <a:spcPct val="90000"/>
              </a:lnSpc>
              <a:spcBef>
                <a:spcPct val="40000"/>
              </a:spcBef>
            </a:pPr>
            <a:r>
              <a:rPr lang="ca-ES" altLang="ca-ES" sz="2400">
                <a:latin typeface="Arial" panose="020B0604020202020204" pitchFamily="34" charset="0"/>
                <a:ea typeface="ＭＳ Ｐゴシック" panose="020B0600070205080204" pitchFamily="34" charset="-128"/>
                <a:cs typeface="Arial" panose="020B0604020202020204" pitchFamily="34" charset="0"/>
              </a:rPr>
              <a:t>Criteri d’</a:t>
            </a:r>
            <a:r>
              <a:rPr lang="ca-ES" altLang="ca-ES" sz="2400" b="1">
                <a:latin typeface="Arial" panose="020B0604020202020204" pitchFamily="34" charset="0"/>
                <a:ea typeface="ＭＳ Ｐゴシック" panose="020B0600070205080204" pitchFamily="34" charset="-128"/>
                <a:cs typeface="Arial" panose="020B0604020202020204" pitchFamily="34" charset="0"/>
              </a:rPr>
              <a:t>admissió</a:t>
            </a:r>
            <a:r>
              <a:rPr lang="ca-ES" altLang="ca-ES" sz="2400">
                <a:latin typeface="Arial" panose="020B0604020202020204" pitchFamily="34" charset="0"/>
                <a:ea typeface="ＭＳ Ｐゴシック" panose="020B0600070205080204" pitchFamily="34" charset="-128"/>
                <a:cs typeface="Arial" panose="020B0604020202020204" pitchFamily="34" charset="0"/>
              </a:rPr>
              <a:t>: haver cursat </a:t>
            </a:r>
            <a:r>
              <a:rPr lang="ca-ES" altLang="ca-ES" sz="2400" u="sng">
                <a:latin typeface="Arial" panose="020B0604020202020204" pitchFamily="34" charset="0"/>
                <a:ea typeface="ＭＳ Ｐゴシック" panose="020B0600070205080204" pitchFamily="34" charset="-128"/>
                <a:cs typeface="Arial" panose="020B0604020202020204" pitchFamily="34" charset="0"/>
              </a:rPr>
              <a:t>90 ECTS de caràcter específicament sanitari</a:t>
            </a:r>
            <a:r>
              <a:rPr lang="ca-ES" altLang="ca-ES" sz="2400">
                <a:latin typeface="Arial" panose="020B0604020202020204" pitchFamily="34" charset="0"/>
                <a:ea typeface="ＭＳ Ｐゴシック" panose="020B0600070205080204" pitchFamily="34" charset="-128"/>
                <a:cs typeface="Arial" panose="020B0604020202020204" pitchFamily="34" charset="0"/>
              </a:rPr>
              <a:t>:</a:t>
            </a:r>
          </a:p>
          <a:p>
            <a:pPr lvl="1">
              <a:buFontTx/>
              <a:buChar char="-"/>
            </a:pPr>
            <a:r>
              <a:rPr lang="ca-ES" altLang="ca-ES" sz="2400">
                <a:latin typeface="Arial" panose="020B0604020202020204" pitchFamily="34" charset="0"/>
                <a:ea typeface="ＭＳ Ｐゴシック" panose="020B0600070205080204" pitchFamily="34" charset="-128"/>
                <a:cs typeface="Arial" panose="020B0604020202020204" pitchFamily="34" charset="0"/>
              </a:rPr>
              <a:t>La FB i OB del grau a UAB ja garanteix </a:t>
            </a:r>
            <a:r>
              <a:rPr lang="ca-ES" altLang="ca-ES" sz="2400" b="1">
                <a:latin typeface="Arial" panose="020B0604020202020204" pitchFamily="34" charset="0"/>
                <a:ea typeface="ＭＳ Ｐゴシック" panose="020B0600070205080204" pitchFamily="34" charset="-128"/>
                <a:cs typeface="Arial" panose="020B0604020202020204" pitchFamily="34" charset="0"/>
              </a:rPr>
              <a:t>75 ECTS</a:t>
            </a:r>
          </a:p>
          <a:p>
            <a:pPr lvl="1">
              <a:buFontTx/>
              <a:buChar char="-"/>
            </a:pPr>
            <a:r>
              <a:rPr lang="ca-ES" altLang="ca-ES" sz="2400">
                <a:latin typeface="Arial" panose="020B0604020202020204" pitchFamily="34" charset="0"/>
                <a:ea typeface="ＭＳ Ｐゴシック" panose="020B0600070205080204" pitchFamily="34" charset="-128"/>
                <a:cs typeface="Arial" panose="020B0604020202020204" pitchFamily="34" charset="0"/>
              </a:rPr>
              <a:t>I només caldrien </a:t>
            </a:r>
            <a:r>
              <a:rPr lang="ca-ES" altLang="ca-ES" sz="2400" b="1">
                <a:latin typeface="Arial" panose="020B0604020202020204" pitchFamily="34" charset="0"/>
                <a:ea typeface="ＭＳ Ｐゴシック" panose="020B0600070205080204" pitchFamily="34" charset="-128"/>
                <a:cs typeface="Arial" panose="020B0604020202020204" pitchFamily="34" charset="0"/>
              </a:rPr>
              <a:t>15 ECTS més d’OT</a:t>
            </a:r>
            <a:r>
              <a:rPr lang="ca-ES" altLang="ca-ES" sz="2400">
                <a:latin typeface="Arial" panose="020B0604020202020204" pitchFamily="34" charset="0"/>
                <a:ea typeface="ＭＳ Ｐゴシック" panose="020B0600070205080204" pitchFamily="34" charset="-128"/>
                <a:cs typeface="Arial" panose="020B0604020202020204" pitchFamily="34" charset="0"/>
              </a:rPr>
              <a:t>, tot cursant almenys 3 assignatures optatives de les mencions sanitàries (1, 2, i/o 3; 18 ECTS) </a:t>
            </a:r>
            <a:r>
              <a:rPr lang="ca-ES" altLang="ca-ES" sz="2400">
                <a:latin typeface="Arial Narrow" panose="020B0606020202030204" pitchFamily="34" charset="0"/>
                <a:ea typeface="ＭＳ Ｐゴシック" panose="020B0600070205080204" pitchFamily="34" charset="-128"/>
                <a:cs typeface="Arial" panose="020B0604020202020204" pitchFamily="34" charset="0"/>
              </a:rPr>
              <a:t>(incloent Pràctiques Externes a qualsevol centre)</a:t>
            </a:r>
          </a:p>
        </p:txBody>
      </p:sp>
    </p:spTree>
    <p:extLst>
      <p:ext uri="{BB962C8B-B14F-4D97-AF65-F5344CB8AC3E}">
        <p14:creationId xmlns:p14="http://schemas.microsoft.com/office/powerpoint/2010/main" val="4082792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8">
            <a:extLst>
              <a:ext uri="{FF2B5EF4-FFF2-40B4-BE49-F238E27FC236}">
                <a16:creationId xmlns:a16="http://schemas.microsoft.com/office/drawing/2014/main" id="{907CD3B5-58C3-45D1-91FA-E70DFCA066EE}"/>
              </a:ext>
            </a:extLst>
          </p:cNvPr>
          <p:cNvSpPr txBox="1">
            <a:spLocks noChangeArrowheads="1"/>
          </p:cNvSpPr>
          <p:nvPr/>
        </p:nvSpPr>
        <p:spPr bwMode="auto">
          <a:xfrm>
            <a:off x="166688" y="3511550"/>
            <a:ext cx="1800225" cy="925513"/>
          </a:xfrm>
          <a:prstGeom prst="rect">
            <a:avLst/>
          </a:prstGeom>
          <a:solidFill>
            <a:srgbClr val="FFC0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defTabSz="914400" eaLnBrk="1" hangingPunct="1">
              <a:spcBef>
                <a:spcPct val="50000"/>
              </a:spcBef>
              <a:buFontTx/>
              <a:buNone/>
            </a:pPr>
            <a:r>
              <a:rPr lang="ca-ES" altLang="es-ES" sz="1800">
                <a:latin typeface="Arial Narrow" panose="020B0606020202030204" pitchFamily="34" charset="0"/>
              </a:rPr>
              <a:t>GRAU en psicologia            (4 cursos)</a:t>
            </a:r>
          </a:p>
        </p:txBody>
      </p:sp>
      <p:sp>
        <p:nvSpPr>
          <p:cNvPr id="45059" name="Text Box 10">
            <a:extLst>
              <a:ext uri="{FF2B5EF4-FFF2-40B4-BE49-F238E27FC236}">
                <a16:creationId xmlns:a16="http://schemas.microsoft.com/office/drawing/2014/main" id="{9F339127-230F-4B22-A08E-30750BD267BB}"/>
              </a:ext>
            </a:extLst>
          </p:cNvPr>
          <p:cNvSpPr txBox="1">
            <a:spLocks noChangeArrowheads="1"/>
          </p:cNvSpPr>
          <p:nvPr/>
        </p:nvSpPr>
        <p:spPr bwMode="auto">
          <a:xfrm>
            <a:off x="2254250" y="2708275"/>
            <a:ext cx="1943100" cy="1200150"/>
          </a:xfrm>
          <a:prstGeom prst="rect">
            <a:avLst/>
          </a:prstGeom>
          <a:solidFill>
            <a:srgbClr val="FFC0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defTabSz="914400" eaLnBrk="1" hangingPunct="1">
              <a:spcBef>
                <a:spcPct val="50000"/>
              </a:spcBef>
              <a:buFontTx/>
              <a:buNone/>
            </a:pPr>
            <a:r>
              <a:rPr lang="es-ES" altLang="es-ES" sz="1800">
                <a:latin typeface="Arial Narrow" panose="020B0606020202030204" pitchFamily="34" charset="0"/>
              </a:rPr>
              <a:t>MÀSTER REGULAT</a:t>
            </a:r>
            <a:r>
              <a:rPr lang="ca-ES" altLang="es-ES" sz="1800">
                <a:latin typeface="Arial Narrow" panose="020B0606020202030204" pitchFamily="34" charset="0"/>
              </a:rPr>
              <a:t> en psicologia general sanitària     </a:t>
            </a:r>
          </a:p>
          <a:p>
            <a:pPr algn="ctr" defTabSz="914400" eaLnBrk="1" hangingPunct="1">
              <a:spcBef>
                <a:spcPct val="0"/>
              </a:spcBef>
              <a:buFontTx/>
              <a:buNone/>
            </a:pPr>
            <a:r>
              <a:rPr lang="ca-ES" altLang="es-ES" sz="1800">
                <a:latin typeface="Arial Narrow" panose="020B0606020202030204" pitchFamily="34" charset="0"/>
              </a:rPr>
              <a:t>(1 curs i mig)</a:t>
            </a:r>
          </a:p>
        </p:txBody>
      </p:sp>
      <p:cxnSp>
        <p:nvCxnSpPr>
          <p:cNvPr id="45060" name="AutoShape 16">
            <a:extLst>
              <a:ext uri="{FF2B5EF4-FFF2-40B4-BE49-F238E27FC236}">
                <a16:creationId xmlns:a16="http://schemas.microsoft.com/office/drawing/2014/main" id="{B0BE9F57-A0CE-4173-B5D0-6F35A5FA8E13}"/>
              </a:ext>
            </a:extLst>
          </p:cNvPr>
          <p:cNvCxnSpPr>
            <a:cxnSpLocks noChangeShapeType="1"/>
          </p:cNvCxnSpPr>
          <p:nvPr/>
        </p:nvCxnSpPr>
        <p:spPr bwMode="auto">
          <a:xfrm flipV="1">
            <a:off x="776288" y="3295650"/>
            <a:ext cx="1477962" cy="203200"/>
          </a:xfrm>
          <a:prstGeom prst="bentConnector3">
            <a:avLst>
              <a:gd name="adj1" fmla="val -1412"/>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45061" name="Text Box 10">
            <a:extLst>
              <a:ext uri="{FF2B5EF4-FFF2-40B4-BE49-F238E27FC236}">
                <a16:creationId xmlns:a16="http://schemas.microsoft.com/office/drawing/2014/main" id="{E34CF8DD-739C-4F0E-ACEF-10CB417BC51A}"/>
              </a:ext>
            </a:extLst>
          </p:cNvPr>
          <p:cNvSpPr txBox="1">
            <a:spLocks noChangeArrowheads="1"/>
          </p:cNvSpPr>
          <p:nvPr/>
        </p:nvSpPr>
        <p:spPr bwMode="auto">
          <a:xfrm>
            <a:off x="2252663" y="5618163"/>
            <a:ext cx="1944687" cy="925512"/>
          </a:xfrm>
          <a:prstGeom prst="rect">
            <a:avLst/>
          </a:prstGeom>
          <a:gradFill rotWithShape="1">
            <a:gsLst>
              <a:gs pos="0">
                <a:srgbClr val="FFDE80"/>
              </a:gs>
              <a:gs pos="50000">
                <a:srgbClr val="FFE8B3"/>
              </a:gs>
              <a:gs pos="100000">
                <a:srgbClr val="FFF3DA"/>
              </a:gs>
            </a:gsLst>
            <a:lin ang="18900000" scaled="1"/>
          </a:gradFill>
          <a:ln w="9525">
            <a:solidFill>
              <a:schemeClr val="tx1"/>
            </a:solidFill>
            <a:miter lim="800000"/>
            <a:headEnd/>
            <a:tailEnd/>
          </a:ln>
        </p:spPr>
        <p:txBody>
          <a:bodyPr lIns="18000" rIns="180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defTabSz="914400" eaLnBrk="1" hangingPunct="1">
              <a:spcBef>
                <a:spcPct val="0"/>
              </a:spcBef>
              <a:buFontTx/>
              <a:buNone/>
            </a:pPr>
            <a:r>
              <a:rPr lang="ca-ES" altLang="es-ES" sz="1800">
                <a:latin typeface="Arial Narrow" panose="020B0606020202030204" pitchFamily="34" charset="0"/>
              </a:rPr>
              <a:t>MÀSTER OFICIAL</a:t>
            </a:r>
          </a:p>
          <a:p>
            <a:pPr algn="ctr" defTabSz="914400" eaLnBrk="1" hangingPunct="1">
              <a:spcBef>
                <a:spcPct val="0"/>
              </a:spcBef>
              <a:buFontTx/>
              <a:buNone/>
            </a:pPr>
            <a:r>
              <a:rPr lang="ca-ES" altLang="es-ES" sz="1400">
                <a:latin typeface="Arial Narrow" panose="020B0606020202030204" pitchFamily="34" charset="0"/>
              </a:rPr>
              <a:t>Recerca/Professionalitzador</a:t>
            </a:r>
            <a:r>
              <a:rPr lang="ca-ES" altLang="es-ES" sz="1800">
                <a:latin typeface="Arial Narrow" panose="020B0606020202030204" pitchFamily="34" charset="0"/>
              </a:rPr>
              <a:t>     </a:t>
            </a:r>
          </a:p>
          <a:p>
            <a:pPr algn="ctr" defTabSz="914400" eaLnBrk="1" hangingPunct="1">
              <a:spcBef>
                <a:spcPct val="0"/>
              </a:spcBef>
              <a:buFontTx/>
              <a:buNone/>
            </a:pPr>
            <a:r>
              <a:rPr lang="ca-ES" altLang="es-ES" sz="1800">
                <a:latin typeface="Arial Narrow" panose="020B0606020202030204" pitchFamily="34" charset="0"/>
              </a:rPr>
              <a:t>(1 curs)</a:t>
            </a:r>
          </a:p>
        </p:txBody>
      </p:sp>
      <p:cxnSp>
        <p:nvCxnSpPr>
          <p:cNvPr id="45062" name="AutoShape 15">
            <a:extLst>
              <a:ext uri="{FF2B5EF4-FFF2-40B4-BE49-F238E27FC236}">
                <a16:creationId xmlns:a16="http://schemas.microsoft.com/office/drawing/2014/main" id="{A9FFBFC7-61FE-46D9-945C-DE90450054C7}"/>
              </a:ext>
            </a:extLst>
          </p:cNvPr>
          <p:cNvCxnSpPr>
            <a:cxnSpLocks noChangeShapeType="1"/>
          </p:cNvCxnSpPr>
          <p:nvPr/>
        </p:nvCxnSpPr>
        <p:spPr bwMode="auto">
          <a:xfrm>
            <a:off x="776288" y="4456113"/>
            <a:ext cx="1474787" cy="1474787"/>
          </a:xfrm>
          <a:prstGeom prst="bentConnector3">
            <a:avLst>
              <a:gd name="adj1" fmla="val -1472"/>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pic>
        <p:nvPicPr>
          <p:cNvPr id="45063" name="Picture 21">
            <a:extLst>
              <a:ext uri="{FF2B5EF4-FFF2-40B4-BE49-F238E27FC236}">
                <a16:creationId xmlns:a16="http://schemas.microsoft.com/office/drawing/2014/main" id="{7AAE7FCC-DCD9-408A-82F7-949E4F31A8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0538" y="2941638"/>
            <a:ext cx="466407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a:extLst>
              <a:ext uri="{FF2B5EF4-FFF2-40B4-BE49-F238E27FC236}">
                <a16:creationId xmlns:a16="http://schemas.microsoft.com/office/drawing/2014/main" id="{D9D10683-4D4B-4CBE-B9EA-5553B800176D}"/>
              </a:ext>
            </a:extLst>
          </p:cNvPr>
          <p:cNvPicPr>
            <a:picLocks noChangeAspect="1"/>
          </p:cNvPicPr>
          <p:nvPr/>
        </p:nvPicPr>
        <p:blipFill rotWithShape="1">
          <a:blip r:embed="rId4"/>
          <a:srcRect t="11753" r="1923" b="9047"/>
          <a:stretch/>
        </p:blipFill>
        <p:spPr>
          <a:xfrm>
            <a:off x="106363" y="115888"/>
            <a:ext cx="7345362" cy="969962"/>
          </a:xfrm>
          <a:prstGeom prst="rect">
            <a:avLst/>
          </a:prstGeom>
          <a:solidFill>
            <a:schemeClr val="bg1">
              <a:lumMod val="50000"/>
            </a:schemeClr>
          </a:solidFill>
          <a:ln>
            <a:solidFill>
              <a:schemeClr val="bg1">
                <a:lumMod val="50000"/>
              </a:schemeClr>
            </a:solidFill>
          </a:ln>
        </p:spPr>
      </p:pic>
      <p:pic>
        <p:nvPicPr>
          <p:cNvPr id="45065" name="Imagen 1">
            <a:extLst>
              <a:ext uri="{FF2B5EF4-FFF2-40B4-BE49-F238E27FC236}">
                <a16:creationId xmlns:a16="http://schemas.microsoft.com/office/drawing/2014/main" id="{08C8D4A7-F1ED-4128-A7FB-3228A942AF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1204913"/>
            <a:ext cx="5832475"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824327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Título">
            <a:extLst>
              <a:ext uri="{FF2B5EF4-FFF2-40B4-BE49-F238E27FC236}">
                <a16:creationId xmlns:a16="http://schemas.microsoft.com/office/drawing/2014/main" id="{A3797A17-3C90-4C17-A3D0-D1C84D7979FB}"/>
              </a:ext>
            </a:extLst>
          </p:cNvPr>
          <p:cNvSpPr txBox="1">
            <a:spLocks/>
          </p:cNvSpPr>
          <p:nvPr/>
        </p:nvSpPr>
        <p:spPr bwMode="auto">
          <a:xfrm>
            <a:off x="323850" y="2997200"/>
            <a:ext cx="835183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a:spcBef>
                <a:spcPct val="0"/>
              </a:spcBef>
              <a:buFontTx/>
              <a:buNone/>
            </a:pPr>
            <a:r>
              <a:rPr lang="ca-ES" altLang="es-ES" sz="5000" dirty="0">
                <a:latin typeface="Franklin Gothic Demi" panose="020B0703020102020204" pitchFamily="34" charset="0"/>
              </a:rPr>
              <a:t>COM CURSAR L’OPTATIVITAT</a:t>
            </a:r>
            <a:br>
              <a:rPr lang="ca-ES" altLang="es-ES" sz="5400" dirty="0">
                <a:latin typeface="Franklin Gothic Demi" panose="020B0703020102020204" pitchFamily="34" charset="0"/>
              </a:rPr>
            </a:br>
            <a:br>
              <a:rPr lang="ca-ES" altLang="es-ES" sz="2800" dirty="0">
                <a:latin typeface="Franklin Gothic Demi" panose="020B0703020102020204" pitchFamily="34" charset="0"/>
              </a:rPr>
            </a:br>
            <a:r>
              <a:rPr lang="ca-ES" altLang="es-ES" dirty="0">
                <a:latin typeface="Franklin Gothic Demi" panose="020B0703020102020204" pitchFamily="34" charset="0"/>
              </a:rPr>
              <a:t>Sra. M. Jesús </a:t>
            </a:r>
            <a:r>
              <a:rPr lang="ca-ES" altLang="es-ES" dirty="0" err="1">
                <a:latin typeface="Franklin Gothic Demi" panose="020B0703020102020204" pitchFamily="34" charset="0"/>
              </a:rPr>
              <a:t>Nebrera</a:t>
            </a:r>
            <a:br>
              <a:rPr lang="ca-ES" altLang="es-ES" dirty="0">
                <a:latin typeface="Franklin Gothic Demi" panose="020B0703020102020204" pitchFamily="34" charset="0"/>
              </a:rPr>
            </a:br>
            <a:r>
              <a:rPr lang="ca-ES" altLang="es-ES" dirty="0">
                <a:latin typeface="Franklin Gothic Demi" panose="020B0703020102020204" pitchFamily="34" charset="0"/>
              </a:rPr>
              <a:t>Gestora Acadèmica, Facultat de Psicologia</a:t>
            </a:r>
            <a:endParaRPr lang="ca-ES" altLang="es-ES" dirty="0"/>
          </a:p>
        </p:txBody>
      </p:sp>
    </p:spTree>
    <p:extLst>
      <p:ext uri="{BB962C8B-B14F-4D97-AF65-F5344CB8AC3E}">
        <p14:creationId xmlns:p14="http://schemas.microsoft.com/office/powerpoint/2010/main" val="2566244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bject 2">
            <a:extLst>
              <a:ext uri="{FF2B5EF4-FFF2-40B4-BE49-F238E27FC236}">
                <a16:creationId xmlns:a16="http://schemas.microsoft.com/office/drawing/2014/main" id="{376CD2CD-418C-45E8-8E1F-EB1D0EADAE78}"/>
              </a:ext>
            </a:extLst>
          </p:cNvPr>
          <p:cNvSpPr>
            <a:spLocks/>
          </p:cNvSpPr>
          <p:nvPr/>
        </p:nvSpPr>
        <p:spPr bwMode="auto">
          <a:xfrm>
            <a:off x="1052513" y="363538"/>
            <a:ext cx="7037387" cy="688975"/>
          </a:xfrm>
          <a:custGeom>
            <a:avLst/>
            <a:gdLst>
              <a:gd name="T0" fmla="*/ 0 w 8229600"/>
              <a:gd name="T1" fmla="*/ 0 h 942339"/>
              <a:gd name="T2" fmla="*/ 0 w 8229600"/>
              <a:gd name="T3" fmla="*/ 66483 h 942339"/>
              <a:gd name="T4" fmla="*/ 920104 w 8229600"/>
              <a:gd name="T5" fmla="*/ 66483 h 942339"/>
              <a:gd name="T6" fmla="*/ 920104 w 8229600"/>
              <a:gd name="T7" fmla="*/ 0 h 942339"/>
              <a:gd name="T8" fmla="*/ 0 w 8229600"/>
              <a:gd name="T9" fmla="*/ 0 h 942339"/>
              <a:gd name="T10" fmla="*/ 0 60000 65536"/>
              <a:gd name="T11" fmla="*/ 0 60000 65536"/>
              <a:gd name="T12" fmla="*/ 0 60000 65536"/>
              <a:gd name="T13" fmla="*/ 0 60000 65536"/>
              <a:gd name="T14" fmla="*/ 0 60000 65536"/>
              <a:gd name="T15" fmla="*/ 0 w 8229600"/>
              <a:gd name="T16" fmla="*/ 0 h 942339"/>
              <a:gd name="T17" fmla="*/ 8229600 w 8229600"/>
              <a:gd name="T18" fmla="*/ 942339 h 942339"/>
            </a:gdLst>
            <a:ahLst/>
            <a:cxnLst>
              <a:cxn ang="T10">
                <a:pos x="T0" y="T1"/>
              </a:cxn>
              <a:cxn ang="T11">
                <a:pos x="T2" y="T3"/>
              </a:cxn>
              <a:cxn ang="T12">
                <a:pos x="T4" y="T5"/>
              </a:cxn>
              <a:cxn ang="T13">
                <a:pos x="T6" y="T7"/>
              </a:cxn>
              <a:cxn ang="T14">
                <a:pos x="T8" y="T9"/>
              </a:cxn>
            </a:cxnLst>
            <a:rect l="T15" t="T16" r="T17" b="T18"/>
            <a:pathLst>
              <a:path w="8229600" h="942339">
                <a:moveTo>
                  <a:pt x="0" y="0"/>
                </a:moveTo>
                <a:lnTo>
                  <a:pt x="0" y="941832"/>
                </a:lnTo>
                <a:lnTo>
                  <a:pt x="8229600" y="941832"/>
                </a:lnTo>
                <a:lnTo>
                  <a:pt x="8229600" y="0"/>
                </a:lnTo>
                <a:lnTo>
                  <a:pt x="0" y="0"/>
                </a:lnTo>
                <a:close/>
              </a:path>
            </a:pathLst>
          </a:custGeom>
          <a:solidFill>
            <a:srgbClr val="8B636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ca-ES"/>
          </a:p>
        </p:txBody>
      </p:sp>
      <p:sp>
        <p:nvSpPr>
          <p:cNvPr id="4" name="object 4">
            <a:extLst>
              <a:ext uri="{FF2B5EF4-FFF2-40B4-BE49-F238E27FC236}">
                <a16:creationId xmlns:a16="http://schemas.microsoft.com/office/drawing/2014/main" id="{931D6252-5528-4C13-8B43-43D76BC2EA38}"/>
              </a:ext>
            </a:extLst>
          </p:cNvPr>
          <p:cNvSpPr txBox="1">
            <a:spLocks noGrp="1"/>
          </p:cNvSpPr>
          <p:nvPr>
            <p:ph type="title"/>
          </p:nvPr>
        </p:nvSpPr>
        <p:spPr>
          <a:xfrm>
            <a:off x="1052513" y="471488"/>
            <a:ext cx="7037387" cy="581025"/>
          </a:xfrm>
        </p:spPr>
        <p:txBody>
          <a:bodyPr lIns="0" tIns="11135" rIns="0" bIns="0" rtlCol="0">
            <a:spAutoFit/>
          </a:bodyPr>
          <a:lstStyle/>
          <a:p>
            <a:pPr marL="142533">
              <a:spcBef>
                <a:spcPts val="88"/>
              </a:spcBef>
              <a:defRPr/>
            </a:pPr>
            <a:r>
              <a:rPr sz="3600" spc="-4" dirty="0">
                <a:solidFill>
                  <a:srgbClr val="F2F2F2"/>
                </a:solidFill>
                <a:cs typeface="Calibri"/>
              </a:rPr>
              <a:t>CRÈDITS</a:t>
            </a:r>
            <a:r>
              <a:rPr sz="3600" spc="-75" dirty="0">
                <a:solidFill>
                  <a:srgbClr val="F2F2F2"/>
                </a:solidFill>
                <a:cs typeface="Calibri"/>
              </a:rPr>
              <a:t> </a:t>
            </a:r>
            <a:r>
              <a:rPr sz="3600" dirty="0">
                <a:solidFill>
                  <a:srgbClr val="F2F2F2"/>
                </a:solidFill>
                <a:cs typeface="Calibri"/>
              </a:rPr>
              <a:t>QUE CAL</a:t>
            </a:r>
            <a:r>
              <a:rPr sz="3600" spc="-13" dirty="0">
                <a:solidFill>
                  <a:srgbClr val="F2F2F2"/>
                </a:solidFill>
                <a:cs typeface="Calibri"/>
              </a:rPr>
              <a:t> </a:t>
            </a:r>
            <a:r>
              <a:rPr sz="3600" spc="-18" dirty="0">
                <a:solidFill>
                  <a:srgbClr val="F2F2F2"/>
                </a:solidFill>
                <a:cs typeface="Calibri"/>
              </a:rPr>
              <a:t>CURSAR</a:t>
            </a:r>
            <a:r>
              <a:rPr lang="es-ES" sz="3600" spc="-18" dirty="0">
                <a:solidFill>
                  <a:srgbClr val="F2F2F2"/>
                </a:solidFill>
                <a:cs typeface="Calibri"/>
              </a:rPr>
              <a:t> A 4rt</a:t>
            </a:r>
            <a:endParaRPr sz="3600" dirty="0">
              <a:cs typeface="Calibri"/>
            </a:endParaRPr>
          </a:p>
        </p:txBody>
      </p:sp>
      <p:sp>
        <p:nvSpPr>
          <p:cNvPr id="5" name="object 5">
            <a:extLst>
              <a:ext uri="{FF2B5EF4-FFF2-40B4-BE49-F238E27FC236}">
                <a16:creationId xmlns:a16="http://schemas.microsoft.com/office/drawing/2014/main" id="{F8C5D688-2C8D-4368-BEC7-D708E1F53E26}"/>
              </a:ext>
            </a:extLst>
          </p:cNvPr>
          <p:cNvSpPr txBox="1"/>
          <p:nvPr/>
        </p:nvSpPr>
        <p:spPr>
          <a:xfrm>
            <a:off x="395288" y="1189038"/>
            <a:ext cx="8405812" cy="1395412"/>
          </a:xfrm>
          <a:prstGeom prst="rect">
            <a:avLst/>
          </a:prstGeom>
        </p:spPr>
        <p:txBody>
          <a:bodyPr lIns="0" tIns="11135" rIns="0" bIns="0">
            <a:spAutoFit/>
          </a:bodyPr>
          <a:lstStyle/>
          <a:p>
            <a:pPr marL="11135" algn="ctr">
              <a:spcBef>
                <a:spcPts val="0"/>
              </a:spcBef>
              <a:tabLst>
                <a:tab pos="311790" algn="l"/>
              </a:tabLst>
              <a:defRPr/>
            </a:pPr>
            <a:r>
              <a:rPr lang="ca-ES" sz="3000" b="1" dirty="0">
                <a:latin typeface="Calibri"/>
                <a:cs typeface="Calibri"/>
              </a:rPr>
              <a:t>  </a:t>
            </a:r>
            <a:r>
              <a:rPr sz="3000" b="1" dirty="0">
                <a:latin typeface="Calibri"/>
                <a:cs typeface="Calibri"/>
              </a:rPr>
              <a:t>54</a:t>
            </a:r>
            <a:r>
              <a:rPr sz="3000" b="1" spc="-26" dirty="0">
                <a:latin typeface="Calibri"/>
                <a:cs typeface="Calibri"/>
              </a:rPr>
              <a:t> </a:t>
            </a:r>
            <a:r>
              <a:rPr sz="3000" b="1" spc="-9" dirty="0" err="1">
                <a:latin typeface="Calibri"/>
                <a:cs typeface="Calibri"/>
              </a:rPr>
              <a:t>crèdits</a:t>
            </a:r>
            <a:r>
              <a:rPr lang="ca-ES" sz="3000" b="1" spc="-9" dirty="0">
                <a:latin typeface="Calibri"/>
                <a:cs typeface="Calibri"/>
              </a:rPr>
              <a:t> OPTATIUS</a:t>
            </a:r>
            <a:r>
              <a:rPr lang="ca-ES" sz="3000" dirty="0">
                <a:latin typeface="Calibri"/>
                <a:cs typeface="Calibri"/>
              </a:rPr>
              <a:t> </a:t>
            </a:r>
            <a:r>
              <a:rPr sz="3000" dirty="0">
                <a:latin typeface="Calibri"/>
                <a:cs typeface="Calibri"/>
              </a:rPr>
              <a:t>(</a:t>
            </a:r>
            <a:r>
              <a:rPr sz="3000" dirty="0" err="1">
                <a:latin typeface="Calibri"/>
                <a:cs typeface="Calibri"/>
              </a:rPr>
              <a:t>més</a:t>
            </a:r>
            <a:r>
              <a:rPr sz="3000" dirty="0">
                <a:latin typeface="Calibri"/>
                <a:cs typeface="Calibri"/>
              </a:rPr>
              <a:t> 6</a:t>
            </a:r>
            <a:r>
              <a:rPr sz="3000" spc="-18" dirty="0">
                <a:latin typeface="Calibri"/>
                <a:cs typeface="Calibri"/>
              </a:rPr>
              <a:t> </a:t>
            </a:r>
            <a:r>
              <a:rPr lang="ca-ES" sz="3000" spc="-18" dirty="0">
                <a:latin typeface="Calibri"/>
                <a:cs typeface="Calibri"/>
              </a:rPr>
              <a:t>d’</a:t>
            </a:r>
            <a:r>
              <a:rPr sz="3000" dirty="0" err="1">
                <a:latin typeface="Calibri"/>
                <a:cs typeface="Calibri"/>
              </a:rPr>
              <a:t>opcionals</a:t>
            </a:r>
            <a:r>
              <a:rPr sz="3000" b="1" dirty="0">
                <a:latin typeface="Calibri"/>
                <a:cs typeface="Calibri"/>
              </a:rPr>
              <a:t>)</a:t>
            </a:r>
            <a:endParaRPr lang="ca-ES" sz="3000" b="1" dirty="0">
              <a:latin typeface="Calibri"/>
              <a:cs typeface="Calibri"/>
            </a:endParaRPr>
          </a:p>
          <a:p>
            <a:pPr marL="311233" algn="ctr">
              <a:spcBef>
                <a:spcPts val="0"/>
              </a:spcBef>
              <a:defRPr/>
            </a:pPr>
            <a:r>
              <a:rPr lang="ca-ES" sz="3000" dirty="0">
                <a:latin typeface="Calibri"/>
                <a:cs typeface="Calibri"/>
              </a:rPr>
              <a:t>+</a:t>
            </a:r>
          </a:p>
          <a:p>
            <a:pPr marL="311233" algn="ctr">
              <a:spcBef>
                <a:spcPts val="0"/>
              </a:spcBef>
              <a:defRPr/>
            </a:pPr>
            <a:r>
              <a:rPr lang="ca-ES" sz="3000" b="1" dirty="0">
                <a:latin typeface="Calibri"/>
                <a:cs typeface="Calibri"/>
              </a:rPr>
              <a:t>6 crèdits OBLIGATORIS</a:t>
            </a:r>
            <a:r>
              <a:rPr lang="ca-ES" sz="3000" dirty="0">
                <a:latin typeface="Calibri"/>
                <a:cs typeface="Calibri"/>
              </a:rPr>
              <a:t> – </a:t>
            </a:r>
            <a:r>
              <a:rPr lang="ca-ES" sz="3000" b="1" dirty="0">
                <a:latin typeface="Calibri"/>
                <a:cs typeface="Calibri"/>
              </a:rPr>
              <a:t>TFG </a:t>
            </a:r>
            <a:r>
              <a:rPr lang="ca-ES" sz="3000" dirty="0">
                <a:latin typeface="Calibri"/>
                <a:cs typeface="Calibri"/>
              </a:rPr>
              <a:t>(Treball Final de Grau)</a:t>
            </a:r>
            <a:endParaRPr sz="3000" dirty="0">
              <a:latin typeface="Calibri"/>
              <a:cs typeface="Calibri"/>
            </a:endParaRPr>
          </a:p>
        </p:txBody>
      </p:sp>
      <p:sp>
        <p:nvSpPr>
          <p:cNvPr id="6" name="object 2">
            <a:extLst>
              <a:ext uri="{FF2B5EF4-FFF2-40B4-BE49-F238E27FC236}">
                <a16:creationId xmlns:a16="http://schemas.microsoft.com/office/drawing/2014/main" id="{1CA75949-AF10-4F1D-8346-49A48F64C68D}"/>
              </a:ext>
            </a:extLst>
          </p:cNvPr>
          <p:cNvSpPr txBox="1">
            <a:spLocks/>
          </p:cNvSpPr>
          <p:nvPr/>
        </p:nvSpPr>
        <p:spPr bwMode="auto">
          <a:xfrm>
            <a:off x="250825" y="3636963"/>
            <a:ext cx="8713788" cy="552450"/>
          </a:xfrm>
          <a:prstGeom prst="rect">
            <a:avLst/>
          </a:prstGeom>
          <a:solidFill>
            <a:srgbClr val="8B636D"/>
          </a:solidFill>
          <a:ln>
            <a:noFill/>
          </a:ln>
        </p:spPr>
        <p:txBody>
          <a:bodyPr lIns="0" tIns="0" rIns="0" bIns="0" anchor="ctr">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defTabSz="457200" rtl="0" fontAlgn="base">
              <a:spcBef>
                <a:spcPct val="0"/>
              </a:spcBef>
              <a:spcAft>
                <a:spcPct val="0"/>
              </a:spcAft>
              <a:defRPr sz="4400">
                <a:solidFill>
                  <a:schemeClr val="tx1"/>
                </a:solidFill>
                <a:latin typeface="Calibri" pitchFamily="-84" charset="0"/>
              </a:defRPr>
            </a:lvl6pPr>
            <a:lvl7pPr marL="914400" algn="ctr" defTabSz="457200" rtl="0" fontAlgn="base">
              <a:spcBef>
                <a:spcPct val="0"/>
              </a:spcBef>
              <a:spcAft>
                <a:spcPct val="0"/>
              </a:spcAft>
              <a:defRPr sz="4400">
                <a:solidFill>
                  <a:schemeClr val="tx1"/>
                </a:solidFill>
                <a:latin typeface="Calibri" pitchFamily="-84" charset="0"/>
              </a:defRPr>
            </a:lvl7pPr>
            <a:lvl8pPr marL="1371600" algn="ctr" defTabSz="457200" rtl="0" fontAlgn="base">
              <a:spcBef>
                <a:spcPct val="0"/>
              </a:spcBef>
              <a:spcAft>
                <a:spcPct val="0"/>
              </a:spcAft>
              <a:defRPr sz="4400">
                <a:solidFill>
                  <a:schemeClr val="tx1"/>
                </a:solidFill>
                <a:latin typeface="Calibri" pitchFamily="-84" charset="0"/>
              </a:defRPr>
            </a:lvl8pPr>
            <a:lvl9pPr marL="1828800" algn="ctr" defTabSz="457200" rtl="0" fontAlgn="base">
              <a:spcBef>
                <a:spcPct val="0"/>
              </a:spcBef>
              <a:spcAft>
                <a:spcPct val="0"/>
              </a:spcAft>
              <a:defRPr sz="4400">
                <a:solidFill>
                  <a:schemeClr val="tx1"/>
                </a:solidFill>
                <a:latin typeface="Calibri" pitchFamily="-84" charset="0"/>
              </a:defRPr>
            </a:lvl9pPr>
          </a:lstStyle>
          <a:p>
            <a:pPr marL="427598">
              <a:spcBef>
                <a:spcPts val="482"/>
              </a:spcBef>
              <a:defRPr/>
            </a:pPr>
            <a:r>
              <a:rPr lang="es-ES" sz="3600" spc="-18" dirty="0">
                <a:solidFill>
                  <a:srgbClr val="F2F2F2"/>
                </a:solidFill>
                <a:cs typeface="Calibri"/>
              </a:rPr>
              <a:t>COM </a:t>
            </a:r>
            <a:r>
              <a:rPr lang="es-ES" sz="3600" spc="-4" dirty="0">
                <a:solidFill>
                  <a:srgbClr val="F2F2F2"/>
                </a:solidFill>
                <a:cs typeface="Calibri"/>
              </a:rPr>
              <a:t>PUC</a:t>
            </a:r>
            <a:r>
              <a:rPr lang="es-ES" sz="3600" spc="-9" dirty="0">
                <a:solidFill>
                  <a:srgbClr val="F2F2F2"/>
                </a:solidFill>
                <a:cs typeface="Calibri"/>
              </a:rPr>
              <a:t> </a:t>
            </a:r>
            <a:r>
              <a:rPr lang="es-ES" sz="3600" spc="-22" dirty="0">
                <a:solidFill>
                  <a:srgbClr val="F2F2F2"/>
                </a:solidFill>
                <a:cs typeface="Calibri"/>
              </a:rPr>
              <a:t>CURSAR ELS CRÈDITS OPTATIUS?  </a:t>
            </a:r>
            <a:endParaRPr lang="es-ES" sz="3600" dirty="0">
              <a:cs typeface="Calibri"/>
            </a:endParaRPr>
          </a:p>
        </p:txBody>
      </p:sp>
      <p:sp>
        <p:nvSpPr>
          <p:cNvPr id="5126" name="object 4">
            <a:extLst>
              <a:ext uri="{FF2B5EF4-FFF2-40B4-BE49-F238E27FC236}">
                <a16:creationId xmlns:a16="http://schemas.microsoft.com/office/drawing/2014/main" id="{D10A7AE1-0B35-4178-AC02-815702D04452}"/>
              </a:ext>
            </a:extLst>
          </p:cNvPr>
          <p:cNvSpPr txBox="1">
            <a:spLocks noChangeArrowheads="1"/>
          </p:cNvSpPr>
          <p:nvPr/>
        </p:nvSpPr>
        <p:spPr bwMode="auto">
          <a:xfrm>
            <a:off x="611188" y="4371975"/>
            <a:ext cx="8193087"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1135" rIns="0" bIns="0">
            <a:spAutoFit/>
          </a:bodyPr>
          <a:lstStyle>
            <a:lvl1pPr marL="525463" indent="-5143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AutoNum type="arabicPeriod"/>
            </a:pPr>
            <a:r>
              <a:rPr lang="es-ES" altLang="ca-ES" sz="2400" i="1" dirty="0"/>
              <a:t>EXCLUSIVAMENT </a:t>
            </a:r>
            <a:r>
              <a:rPr lang="ca-ES" altLang="ca-ES" sz="2400" i="1" dirty="0"/>
              <a:t>AMB </a:t>
            </a:r>
            <a:r>
              <a:rPr lang="es-ES" altLang="ca-ES" sz="2400" i="1" dirty="0"/>
              <a:t>ASSIGNATURES</a:t>
            </a:r>
            <a:r>
              <a:rPr lang="ca-ES" altLang="ca-ES" sz="2400" i="1" dirty="0">
                <a:latin typeface="Times New Roman" panose="02020603050405020304" pitchFamily="18" charset="0"/>
                <a:cs typeface="Times New Roman" panose="02020603050405020304" pitchFamily="18" charset="0"/>
              </a:rPr>
              <a:t> </a:t>
            </a:r>
            <a:r>
              <a:rPr lang="es-ES" altLang="ca-ES" sz="2400" i="1" dirty="0">
                <a:cs typeface="Times New Roman" panose="02020603050405020304" pitchFamily="18" charset="0"/>
              </a:rPr>
              <a:t>OPTATIVES DE LA TITULACIÓ</a:t>
            </a:r>
          </a:p>
          <a:p>
            <a:pPr>
              <a:spcBef>
                <a:spcPct val="0"/>
              </a:spcBef>
              <a:buFontTx/>
              <a:buAutoNum type="arabicPeriod"/>
            </a:pPr>
            <a:endParaRPr lang="es-ES" altLang="ca-ES" sz="2400" i="1" dirty="0">
              <a:cs typeface="Times New Roman" panose="02020603050405020304" pitchFamily="18" charset="0"/>
            </a:endParaRPr>
          </a:p>
          <a:p>
            <a:pPr>
              <a:spcBef>
                <a:spcPct val="0"/>
              </a:spcBef>
              <a:buFontTx/>
              <a:buAutoNum type="arabicPeriod"/>
            </a:pPr>
            <a:r>
              <a:rPr lang="es-ES" altLang="ca-ES" sz="2400" i="1" dirty="0">
                <a:cs typeface="Times New Roman" panose="02020603050405020304" pitchFamily="18" charset="0"/>
              </a:rPr>
              <a:t>ALTRES POSSIBILITATS </a:t>
            </a:r>
          </a:p>
        </p:txBody>
      </p:sp>
    </p:spTree>
    <p:extLst>
      <p:ext uri="{BB962C8B-B14F-4D97-AF65-F5344CB8AC3E}">
        <p14:creationId xmlns:p14="http://schemas.microsoft.com/office/powerpoint/2010/main" val="1841836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2">
            <a:extLst>
              <a:ext uri="{FF2B5EF4-FFF2-40B4-BE49-F238E27FC236}">
                <a16:creationId xmlns:a16="http://schemas.microsoft.com/office/drawing/2014/main" id="{676A09DE-A005-47EC-A45B-79FEE7285224}"/>
              </a:ext>
            </a:extLst>
          </p:cNvPr>
          <p:cNvSpPr txBox="1">
            <a:spLocks noChangeArrowheads="1"/>
          </p:cNvSpPr>
          <p:nvPr/>
        </p:nvSpPr>
        <p:spPr bwMode="auto">
          <a:xfrm>
            <a:off x="1190625" y="2781300"/>
            <a:ext cx="66389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5164" rIns="0" bIns="0">
            <a:spAutoFit/>
          </a:bodyPr>
          <a:lstStyle>
            <a:lvl1pPr marL="544513" indent="-533400">
              <a:spcBef>
                <a:spcPct val="20000"/>
              </a:spcBef>
              <a:buFont typeface="Arial" panose="020B0604020202020204" pitchFamily="34" charset="0"/>
              <a:buChar char="•"/>
              <a:tabLst>
                <a:tab pos="544513"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544513"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544513"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544513"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544513"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544513"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544513"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544513"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544513" algn="l"/>
              </a:tabLst>
              <a:defRPr sz="2000">
                <a:solidFill>
                  <a:schemeClr val="tx1"/>
                </a:solidFill>
                <a:latin typeface="Calibri" panose="020F0502020204030204" pitchFamily="34" charset="0"/>
                <a:ea typeface="ＭＳ Ｐゴシック" panose="020B0600070205080204" pitchFamily="34" charset="-128"/>
              </a:defRPr>
            </a:lvl9pPr>
          </a:lstStyle>
          <a:p>
            <a:pPr algn="just">
              <a:lnSpc>
                <a:spcPct val="80000"/>
              </a:lnSpc>
              <a:spcBef>
                <a:spcPts val="588"/>
              </a:spcBef>
            </a:pPr>
            <a:r>
              <a:rPr lang="es-ES" altLang="ca-ES" sz="2100" b="1"/>
              <a:t>SENSE OBTENIR CAP MENCIÓ</a:t>
            </a:r>
            <a:endParaRPr lang="es-ES" altLang="ca-ES" sz="2100"/>
          </a:p>
        </p:txBody>
      </p:sp>
      <p:sp>
        <p:nvSpPr>
          <p:cNvPr id="6147" name="object 4">
            <a:extLst>
              <a:ext uri="{FF2B5EF4-FFF2-40B4-BE49-F238E27FC236}">
                <a16:creationId xmlns:a16="http://schemas.microsoft.com/office/drawing/2014/main" id="{C52F32CD-71F4-4D16-897A-5C629522D070}"/>
              </a:ext>
            </a:extLst>
          </p:cNvPr>
          <p:cNvSpPr txBox="1">
            <a:spLocks noChangeArrowheads="1"/>
          </p:cNvSpPr>
          <p:nvPr/>
        </p:nvSpPr>
        <p:spPr bwMode="auto">
          <a:xfrm>
            <a:off x="1196975" y="4357688"/>
            <a:ext cx="7623175"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5164" rIns="0" bIns="0">
            <a:spAutoFit/>
          </a:bodyPr>
          <a:lstStyle>
            <a:lvl1pPr marL="544513" indent="-533400">
              <a:spcBef>
                <a:spcPct val="20000"/>
              </a:spcBef>
              <a:buFont typeface="Arial" panose="020B0604020202020204" pitchFamily="34" charset="0"/>
              <a:buChar char="•"/>
              <a:tabLst>
                <a:tab pos="544513"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544513"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544513"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544513"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544513"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544513"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544513"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544513"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544513" algn="l"/>
              </a:tabLst>
              <a:defRPr sz="2000">
                <a:solidFill>
                  <a:schemeClr val="tx1"/>
                </a:solidFill>
                <a:latin typeface="Calibri" panose="020F0502020204030204" pitchFamily="34" charset="0"/>
                <a:ea typeface="ＭＳ Ｐゴシック" panose="020B0600070205080204" pitchFamily="34" charset="-128"/>
              </a:defRPr>
            </a:lvl9pPr>
          </a:lstStyle>
          <a:p>
            <a:pPr>
              <a:lnSpc>
                <a:spcPct val="80000"/>
              </a:lnSpc>
              <a:spcBef>
                <a:spcPts val="588"/>
              </a:spcBef>
              <a:defRPr/>
            </a:pPr>
            <a:r>
              <a:rPr lang="es-ES" altLang="ca-ES" sz="2100" b="1" dirty="0"/>
              <a:t>OBTENINT DOBLE MENCIÓ</a:t>
            </a:r>
            <a:r>
              <a:rPr lang="ca-ES" altLang="ca-ES" sz="2100" b="1" dirty="0"/>
              <a:t>: </a:t>
            </a:r>
            <a:r>
              <a:rPr lang="ca-ES" altLang="ca-ES" sz="2100" dirty="0"/>
              <a:t>Cursant</a:t>
            </a:r>
            <a:r>
              <a:rPr lang="es-ES" altLang="ca-ES" sz="2100" dirty="0"/>
              <a:t> 30</a:t>
            </a:r>
            <a:r>
              <a:rPr lang="ca-ES" altLang="ca-ES" sz="2100" dirty="0"/>
              <a:t> crèdits de</a:t>
            </a:r>
            <a:r>
              <a:rPr lang="es-ES" altLang="ca-ES" sz="2100" dirty="0"/>
              <a:t> </a:t>
            </a:r>
            <a:r>
              <a:rPr lang="es-ES" altLang="ca-ES" sz="2100" b="1" dirty="0"/>
              <a:t>CASDASCUNA </a:t>
            </a:r>
            <a:r>
              <a:rPr lang="ca-ES" altLang="ca-ES" sz="2100" dirty="0"/>
              <a:t>de les</a:t>
            </a:r>
            <a:r>
              <a:rPr lang="es-ES" altLang="ca-ES" sz="2100" dirty="0"/>
              <a:t> </a:t>
            </a:r>
            <a:r>
              <a:rPr lang="es-ES" altLang="ca-ES" sz="2100" b="1" dirty="0"/>
              <a:t>DUES </a:t>
            </a:r>
            <a:r>
              <a:rPr lang="ca-ES" altLang="ca-ES" sz="2100" dirty="0"/>
              <a:t>MENCIONS.</a:t>
            </a:r>
          </a:p>
          <a:p>
            <a:pPr marL="534988" indent="0">
              <a:lnSpc>
                <a:spcPct val="80000"/>
              </a:lnSpc>
              <a:spcBef>
                <a:spcPts val="588"/>
              </a:spcBef>
              <a:buFont typeface="Arial" panose="020B0604020202020204" pitchFamily="34" charset="0"/>
              <a:buNone/>
              <a:defRPr/>
            </a:pPr>
            <a:r>
              <a:rPr lang="ca-ES" altLang="ca-ES" sz="2100" dirty="0"/>
              <a:t>(Mencions que comparteixen assignatures o bé utilitzant els 6 crèdits de romanent)</a:t>
            </a:r>
            <a:endParaRPr lang="es-ES" altLang="ca-ES" sz="2100" dirty="0"/>
          </a:p>
        </p:txBody>
      </p:sp>
      <p:sp>
        <p:nvSpPr>
          <p:cNvPr id="6148" name="object 4">
            <a:extLst>
              <a:ext uri="{FF2B5EF4-FFF2-40B4-BE49-F238E27FC236}">
                <a16:creationId xmlns:a16="http://schemas.microsoft.com/office/drawing/2014/main" id="{9A5AAE58-4F24-4C79-B211-69B698EC74E4}"/>
              </a:ext>
            </a:extLst>
          </p:cNvPr>
          <p:cNvSpPr txBox="1">
            <a:spLocks noChangeArrowheads="1"/>
          </p:cNvSpPr>
          <p:nvPr/>
        </p:nvSpPr>
        <p:spPr bwMode="auto">
          <a:xfrm>
            <a:off x="1054100" y="1214438"/>
            <a:ext cx="7910513"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1135" rIns="0" bIns="0">
            <a:spAutoFit/>
          </a:bodyPr>
          <a:lstStyle>
            <a:lvl1pPr marL="11113">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ts val="5550"/>
              </a:lnSpc>
              <a:spcBef>
                <a:spcPts val="88"/>
              </a:spcBef>
              <a:buFontTx/>
              <a:buNone/>
            </a:pPr>
            <a:r>
              <a:rPr lang="es-ES" altLang="ca-ES" sz="3900" b="1"/>
              <a:t>1. EXCLUSIVAMENT</a:t>
            </a:r>
          </a:p>
          <a:p>
            <a:pPr>
              <a:lnSpc>
                <a:spcPts val="3413"/>
              </a:lnSpc>
              <a:spcBef>
                <a:spcPts val="288"/>
              </a:spcBef>
              <a:buFontTx/>
              <a:buNone/>
            </a:pPr>
            <a:r>
              <a:rPr lang="ca-ES" altLang="ca-ES" sz="2800"/>
              <a:t>AMB </a:t>
            </a:r>
            <a:r>
              <a:rPr lang="es-ES" altLang="ca-ES" sz="2800"/>
              <a:t>ASSIGNATURES</a:t>
            </a:r>
            <a:r>
              <a:rPr lang="ca-ES" altLang="ca-ES" sz="2800">
                <a:latin typeface="Times New Roman" panose="02020603050405020304" pitchFamily="18" charset="0"/>
                <a:cs typeface="Times New Roman" panose="02020603050405020304" pitchFamily="18" charset="0"/>
              </a:rPr>
              <a:t> </a:t>
            </a:r>
            <a:r>
              <a:rPr lang="es-ES" altLang="ca-ES" sz="2800">
                <a:cs typeface="Times New Roman" panose="02020603050405020304" pitchFamily="18" charset="0"/>
              </a:rPr>
              <a:t>OPTATIVES DE LA TITULACIÓ</a:t>
            </a:r>
            <a:endParaRPr lang="ca-ES" altLang="ca-ES" sz="2800">
              <a:cs typeface="Times New Roman" panose="02020603050405020304" pitchFamily="18" charset="0"/>
            </a:endParaRPr>
          </a:p>
        </p:txBody>
      </p:sp>
      <p:sp>
        <p:nvSpPr>
          <p:cNvPr id="6149" name="object 4">
            <a:extLst>
              <a:ext uri="{FF2B5EF4-FFF2-40B4-BE49-F238E27FC236}">
                <a16:creationId xmlns:a16="http://schemas.microsoft.com/office/drawing/2014/main" id="{9D4C5EC2-5591-4A40-84F9-E44C71F6915C}"/>
              </a:ext>
            </a:extLst>
          </p:cNvPr>
          <p:cNvSpPr txBox="1">
            <a:spLocks noChangeArrowheads="1"/>
          </p:cNvSpPr>
          <p:nvPr/>
        </p:nvSpPr>
        <p:spPr bwMode="auto">
          <a:xfrm>
            <a:off x="1190625" y="3435350"/>
            <a:ext cx="66389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5164" rIns="0" bIns="0">
            <a:spAutoFit/>
          </a:bodyPr>
          <a:lstStyle>
            <a:lvl1pPr marL="544513" indent="-533400">
              <a:spcBef>
                <a:spcPct val="20000"/>
              </a:spcBef>
              <a:buFont typeface="Arial" panose="020B0604020202020204" pitchFamily="34" charset="0"/>
              <a:buChar char="•"/>
              <a:tabLst>
                <a:tab pos="544513"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544513"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544513"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544513"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544513"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544513"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544513"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544513"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544513" algn="l"/>
              </a:tabLst>
              <a:defRPr sz="2000">
                <a:solidFill>
                  <a:schemeClr val="tx1"/>
                </a:solidFill>
                <a:latin typeface="Calibri" panose="020F0502020204030204" pitchFamily="34" charset="0"/>
                <a:ea typeface="ＭＳ Ｐゴシック" panose="020B0600070205080204" pitchFamily="34" charset="-128"/>
              </a:defRPr>
            </a:lvl9pPr>
          </a:lstStyle>
          <a:p>
            <a:pPr algn="just">
              <a:lnSpc>
                <a:spcPct val="80000"/>
              </a:lnSpc>
              <a:spcBef>
                <a:spcPts val="588"/>
              </a:spcBef>
            </a:pPr>
            <a:r>
              <a:rPr lang="ca-ES" altLang="ca-ES" sz="2100" b="1"/>
              <a:t>OBTENINT UNA </a:t>
            </a:r>
            <a:r>
              <a:rPr lang="es-ES" altLang="ca-ES" sz="2100" b="1"/>
              <a:t>MENCIÓ</a:t>
            </a:r>
            <a:r>
              <a:rPr lang="ca-ES" altLang="ca-ES" sz="2100" b="1"/>
              <a:t>: </a:t>
            </a:r>
            <a:r>
              <a:rPr lang="ca-ES" altLang="ca-ES" sz="2100"/>
              <a:t>Cursant</a:t>
            </a:r>
            <a:r>
              <a:rPr lang="es-ES" altLang="ca-ES" sz="2100"/>
              <a:t> 30</a:t>
            </a:r>
            <a:r>
              <a:rPr lang="ca-ES" altLang="ca-ES" sz="2100"/>
              <a:t> crèdits dels que s’ofereixen per a la menció</a:t>
            </a:r>
            <a:endParaRPr lang="es-ES" altLang="ca-ES" sz="2100"/>
          </a:p>
        </p:txBody>
      </p:sp>
    </p:spTree>
    <p:extLst>
      <p:ext uri="{BB962C8B-B14F-4D97-AF65-F5344CB8AC3E}">
        <p14:creationId xmlns:p14="http://schemas.microsoft.com/office/powerpoint/2010/main" val="3482311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2">
            <a:extLst>
              <a:ext uri="{FF2B5EF4-FFF2-40B4-BE49-F238E27FC236}">
                <a16:creationId xmlns:a16="http://schemas.microsoft.com/office/drawing/2014/main" id="{91B19810-83CA-41F0-B7C7-DE48BF36F0A0}"/>
              </a:ext>
            </a:extLst>
          </p:cNvPr>
          <p:cNvSpPr txBox="1">
            <a:spLocks noChangeArrowheads="1"/>
          </p:cNvSpPr>
          <p:nvPr/>
        </p:nvSpPr>
        <p:spPr bwMode="auto">
          <a:xfrm>
            <a:off x="395288" y="2430463"/>
            <a:ext cx="7773987" cy="27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5164" rIns="0" bIns="0">
            <a:spAutoFit/>
          </a:bodyPr>
          <a:lstStyle>
            <a:lvl1pPr marL="515938" indent="-506413">
              <a:spcBef>
                <a:spcPct val="20000"/>
              </a:spcBef>
              <a:buFont typeface="Arial" panose="020B0604020202020204" pitchFamily="34" charset="0"/>
              <a:buChar char="•"/>
              <a:tabLst>
                <a:tab pos="517525"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517525"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517525"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517525"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517525"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517525"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517525"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517525"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517525" algn="l"/>
              </a:tabLst>
              <a:defRPr sz="2000">
                <a:solidFill>
                  <a:schemeClr val="tx1"/>
                </a:solidFill>
                <a:latin typeface="Calibri" panose="020F0502020204030204" pitchFamily="34" charset="0"/>
                <a:ea typeface="ＭＳ Ｐゴシック" panose="020B0600070205080204" pitchFamily="34" charset="-128"/>
              </a:defRPr>
            </a:lvl9pPr>
          </a:lstStyle>
          <a:p>
            <a:pPr algn="just">
              <a:lnSpc>
                <a:spcPct val="80000"/>
              </a:lnSpc>
              <a:spcBef>
                <a:spcPts val="588"/>
              </a:spcBef>
            </a:pPr>
            <a:r>
              <a:rPr lang="es-ES" altLang="ca-ES" sz="2100" u="sng" dirty="0"/>
              <a:t>AMB LA </a:t>
            </a:r>
            <a:r>
              <a:rPr lang="es-ES" altLang="ca-ES" sz="2100" b="1" u="sng" dirty="0"/>
              <a:t>MOBILITA</a:t>
            </a:r>
            <a:r>
              <a:rPr lang="ca-ES" altLang="ca-ES" sz="2100" b="1" u="sng" dirty="0"/>
              <a:t>T</a:t>
            </a:r>
            <a:r>
              <a:rPr lang="ca-ES" altLang="ca-ES" sz="2100" b="1" dirty="0"/>
              <a:t>:</a:t>
            </a:r>
            <a:r>
              <a:rPr lang="es-ES" altLang="ca-ES" sz="2100" dirty="0"/>
              <a:t> E</a:t>
            </a:r>
            <a:r>
              <a:rPr lang="ca-ES" altLang="ca-ES" sz="2100" dirty="0"/>
              <a:t>s poden aconseguir</a:t>
            </a:r>
            <a:r>
              <a:rPr lang="es-ES" altLang="ca-ES" sz="2100" dirty="0"/>
              <a:t> </a:t>
            </a:r>
            <a:r>
              <a:rPr lang="es-ES" altLang="ca-ES" sz="2100" b="1" dirty="0">
                <a:solidFill>
                  <a:srgbClr val="FF0000"/>
                </a:solidFill>
              </a:rPr>
              <a:t>FINS </a:t>
            </a:r>
            <a:r>
              <a:rPr lang="ca-ES" altLang="ca-ES" sz="2100" b="1" dirty="0">
                <a:solidFill>
                  <a:srgbClr val="FF0000"/>
                </a:solidFill>
              </a:rPr>
              <a:t>a</a:t>
            </a:r>
            <a:r>
              <a:rPr lang="es-ES" altLang="ca-ES" sz="2100" b="1" dirty="0">
                <a:solidFill>
                  <a:srgbClr val="FF0000"/>
                </a:solidFill>
              </a:rPr>
              <a:t> 30 </a:t>
            </a:r>
            <a:r>
              <a:rPr lang="ca-ES" altLang="ca-ES" sz="2100" b="1" dirty="0">
                <a:solidFill>
                  <a:srgbClr val="FF0000"/>
                </a:solidFill>
              </a:rPr>
              <a:t>Crèdits </a:t>
            </a:r>
            <a:r>
              <a:rPr lang="es-ES" altLang="ca-ES" sz="2100" b="1" dirty="0">
                <a:solidFill>
                  <a:srgbClr val="FF0000"/>
                </a:solidFill>
              </a:rPr>
              <a:t>OPTATIUS</a:t>
            </a:r>
            <a:r>
              <a:rPr lang="ca-ES" altLang="ca-ES" sz="2100" dirty="0"/>
              <a:t>, sense correspondència amb assignatures del nostre pla d’estudis</a:t>
            </a:r>
            <a:endParaRPr lang="es-ES" altLang="ca-ES" sz="2100" dirty="0"/>
          </a:p>
          <a:p>
            <a:pPr>
              <a:spcBef>
                <a:spcPct val="0"/>
              </a:spcBef>
            </a:pPr>
            <a:endParaRPr lang="es-ES" altLang="ca-ES" sz="2600" dirty="0">
              <a:latin typeface="Times New Roman" panose="02020603050405020304" pitchFamily="18" charset="0"/>
              <a:cs typeface="Times New Roman" panose="02020603050405020304" pitchFamily="18" charset="0"/>
            </a:endParaRPr>
          </a:p>
          <a:p>
            <a:pPr algn="just">
              <a:lnSpc>
                <a:spcPct val="80000"/>
              </a:lnSpc>
              <a:spcBef>
                <a:spcPct val="0"/>
              </a:spcBef>
            </a:pPr>
            <a:r>
              <a:rPr lang="es-ES" altLang="ca-ES" sz="2100" u="sng" dirty="0">
                <a:cs typeface="Times New Roman" panose="02020603050405020304" pitchFamily="18" charset="0"/>
              </a:rPr>
              <a:t>AMB UN </a:t>
            </a:r>
            <a:r>
              <a:rPr lang="es-ES" altLang="ca-ES" sz="2100" b="1" u="sng" dirty="0">
                <a:cs typeface="Times New Roman" panose="02020603050405020304" pitchFamily="18" charset="0"/>
              </a:rPr>
              <a:t>MINOR </a:t>
            </a:r>
            <a:r>
              <a:rPr lang="es-ES" altLang="ca-ES" sz="2100" u="sng" dirty="0">
                <a:cs typeface="Times New Roman" panose="02020603050405020304" pitchFamily="18" charset="0"/>
              </a:rPr>
              <a:t>(</a:t>
            </a:r>
            <a:r>
              <a:rPr lang="es-ES" altLang="ca-ES" sz="2100" u="sng" dirty="0" err="1">
                <a:cs typeface="Times New Roman" panose="02020603050405020304" pitchFamily="18" charset="0"/>
              </a:rPr>
              <a:t>Itineraris</a:t>
            </a:r>
            <a:r>
              <a:rPr lang="es-ES" altLang="ca-ES" sz="2100" u="sng" dirty="0">
                <a:cs typeface="Times New Roman" panose="02020603050405020304" pitchFamily="18" charset="0"/>
              </a:rPr>
              <a:t> </a:t>
            </a:r>
            <a:r>
              <a:rPr lang="es-ES" altLang="ca-ES" sz="2100" u="sng" dirty="0" err="1">
                <a:cs typeface="Times New Roman" panose="02020603050405020304" pitchFamily="18" charset="0"/>
              </a:rPr>
              <a:t>d’Universitat</a:t>
            </a:r>
            <a:r>
              <a:rPr lang="es-ES" altLang="ca-ES" sz="2100" u="sng" dirty="0">
                <a:cs typeface="Times New Roman" panose="02020603050405020304" pitchFamily="18" charset="0"/>
              </a:rPr>
              <a:t>)</a:t>
            </a:r>
            <a:r>
              <a:rPr lang="ca-ES" altLang="ca-ES" sz="2100" u="sng" dirty="0">
                <a:cs typeface="Times New Roman" panose="02020603050405020304" pitchFamily="18" charset="0"/>
              </a:rPr>
              <a:t>:</a:t>
            </a:r>
            <a:r>
              <a:rPr lang="es-ES" altLang="ca-ES" sz="2100" dirty="0">
                <a:cs typeface="Times New Roman" panose="02020603050405020304" pitchFamily="18" charset="0"/>
              </a:rPr>
              <a:t> S</a:t>
            </a:r>
            <a:r>
              <a:rPr lang="ca-ES" altLang="ca-ES" sz="2100" dirty="0">
                <a:cs typeface="Times New Roman" panose="02020603050405020304" pitchFamily="18" charset="0"/>
              </a:rPr>
              <a:t>’aconsegueixen </a:t>
            </a:r>
            <a:r>
              <a:rPr lang="es-ES" altLang="ca-ES" sz="2100" b="1" dirty="0">
                <a:solidFill>
                  <a:srgbClr val="FF0000"/>
                </a:solidFill>
                <a:cs typeface="Times New Roman" panose="02020603050405020304" pitchFamily="18" charset="0"/>
              </a:rPr>
              <a:t>30 CRÈDITS OPTATIUS</a:t>
            </a:r>
            <a:endParaRPr lang="ca-ES" altLang="ca-ES" sz="2100" dirty="0">
              <a:cs typeface="Times New Roman" panose="02020603050405020304" pitchFamily="18" charset="0"/>
            </a:endParaRPr>
          </a:p>
          <a:p>
            <a:pPr algn="just">
              <a:lnSpc>
                <a:spcPct val="80000"/>
              </a:lnSpc>
              <a:spcBef>
                <a:spcPct val="0"/>
              </a:spcBef>
            </a:pPr>
            <a:endParaRPr lang="ca-ES" altLang="ca-ES" sz="1800" dirty="0">
              <a:cs typeface="Times New Roman" panose="02020603050405020304" pitchFamily="18" charset="0"/>
            </a:endParaRPr>
          </a:p>
          <a:p>
            <a:pPr lvl="1" algn="just">
              <a:lnSpc>
                <a:spcPct val="80000"/>
              </a:lnSpc>
              <a:spcBef>
                <a:spcPct val="0"/>
              </a:spcBef>
              <a:buNone/>
            </a:pPr>
            <a:r>
              <a:rPr lang="ca-ES" altLang="ca-ES" sz="1400" dirty="0">
                <a:cs typeface="Times New Roman" panose="02020603050405020304" pitchFamily="18" charset="0"/>
              </a:rPr>
              <a:t>		</a:t>
            </a:r>
            <a:r>
              <a:rPr lang="ca-ES" altLang="ca-ES" sz="2000" u="sng" dirty="0">
                <a:cs typeface="Times New Roman" panose="02020603050405020304" pitchFamily="18" charset="0"/>
              </a:rPr>
              <a:t>FAC. PSICOLOGIA:</a:t>
            </a:r>
            <a:r>
              <a:rPr lang="ca-ES" altLang="ca-ES" sz="2000" dirty="0">
                <a:cs typeface="Times New Roman" panose="02020603050405020304" pitchFamily="18" charset="0"/>
              </a:rPr>
              <a:t> </a:t>
            </a:r>
            <a:r>
              <a:rPr lang="es-ES" altLang="ca-ES" sz="2000" dirty="0">
                <a:cs typeface="Times New Roman" panose="02020603050405020304" pitchFamily="18" charset="0"/>
              </a:rPr>
              <a:t>MINOR </a:t>
            </a:r>
            <a:r>
              <a:rPr lang="es-ES" altLang="ca-ES" sz="2000" b="1" dirty="0">
                <a:solidFill>
                  <a:srgbClr val="C00000"/>
                </a:solidFill>
                <a:cs typeface="Times New Roman" panose="02020603050405020304" pitchFamily="18" charset="0"/>
              </a:rPr>
              <a:t>DIFICULTATS DEL LLENGUATGE I LA VEU </a:t>
            </a:r>
            <a:r>
              <a:rPr lang="ca-ES" altLang="ca-ES" sz="2000" dirty="0">
                <a:cs typeface="Times New Roman" panose="02020603050405020304" pitchFamily="18" charset="0"/>
              </a:rPr>
              <a:t>que pot cursar qualsevol estudiant de grau</a:t>
            </a:r>
            <a:r>
              <a:rPr lang="es-ES" altLang="ca-ES" sz="2000" dirty="0">
                <a:cs typeface="Times New Roman" panose="02020603050405020304" pitchFamily="18" charset="0"/>
              </a:rPr>
              <a:t>,</a:t>
            </a:r>
            <a:r>
              <a:rPr lang="ca-ES" altLang="ca-ES" sz="2000" dirty="0">
                <a:cs typeface="Times New Roman" panose="02020603050405020304" pitchFamily="18" charset="0"/>
              </a:rPr>
              <a:t> </a:t>
            </a:r>
            <a:r>
              <a:rPr lang="es-ES" altLang="ca-ES" sz="2000" b="1" dirty="0">
                <a:cs typeface="Times New Roman" panose="02020603050405020304" pitchFamily="18" charset="0"/>
              </a:rPr>
              <a:t>A EXCEPCIÓ </a:t>
            </a:r>
            <a:r>
              <a:rPr lang="es-ES" altLang="ca-ES" sz="2000" dirty="0">
                <a:cs typeface="Times New Roman" panose="02020603050405020304" pitchFamily="18" charset="0"/>
              </a:rPr>
              <a:t>d</a:t>
            </a:r>
            <a:r>
              <a:rPr lang="ca-ES" altLang="ca-ES" sz="2000" dirty="0">
                <a:cs typeface="Times New Roman" panose="02020603050405020304" pitchFamily="18" charset="0"/>
              </a:rPr>
              <a:t>els 	estudiants del grau en Logopèdia</a:t>
            </a:r>
            <a:endParaRPr lang="es-ES" altLang="ca-ES" sz="2000" dirty="0">
              <a:cs typeface="Times New Roman" panose="02020603050405020304" pitchFamily="18" charset="0"/>
            </a:endParaRPr>
          </a:p>
        </p:txBody>
      </p:sp>
      <p:sp>
        <p:nvSpPr>
          <p:cNvPr id="3" name="object 3">
            <a:extLst>
              <a:ext uri="{FF2B5EF4-FFF2-40B4-BE49-F238E27FC236}">
                <a16:creationId xmlns:a16="http://schemas.microsoft.com/office/drawing/2014/main" id="{775A6DD3-FB29-4F24-9E09-DEE0EE845DC5}"/>
              </a:ext>
            </a:extLst>
          </p:cNvPr>
          <p:cNvSpPr txBox="1"/>
          <p:nvPr/>
        </p:nvSpPr>
        <p:spPr>
          <a:xfrm>
            <a:off x="857250" y="1125538"/>
            <a:ext cx="7559675" cy="869950"/>
          </a:xfrm>
          <a:prstGeom prst="rect">
            <a:avLst/>
          </a:prstGeom>
        </p:spPr>
        <p:txBody>
          <a:bodyPr lIns="0" tIns="11135" rIns="0" bIns="0">
            <a:spAutoFit/>
          </a:bodyPr>
          <a:lstStyle/>
          <a:p>
            <a:pPr marL="11135">
              <a:lnSpc>
                <a:spcPts val="6737"/>
              </a:lnSpc>
              <a:spcBef>
                <a:spcPts val="88"/>
              </a:spcBef>
              <a:defRPr/>
            </a:pPr>
            <a:r>
              <a:rPr sz="3900" b="1" dirty="0">
                <a:latin typeface="Calibri"/>
                <a:cs typeface="Calibri"/>
              </a:rPr>
              <a:t>2. </a:t>
            </a:r>
            <a:r>
              <a:rPr sz="3900" b="1" spc="-83" dirty="0">
                <a:latin typeface="Calibri"/>
                <a:cs typeface="Calibri"/>
              </a:rPr>
              <a:t>ALTRES</a:t>
            </a:r>
            <a:r>
              <a:rPr sz="3900" b="1" spc="715" dirty="0">
                <a:latin typeface="Calibri"/>
                <a:cs typeface="Calibri"/>
              </a:rPr>
              <a:t> </a:t>
            </a:r>
            <a:r>
              <a:rPr sz="3900" b="1" spc="-75" dirty="0">
                <a:latin typeface="Calibri"/>
                <a:cs typeface="Calibri"/>
              </a:rPr>
              <a:t>POSSIBILITATS</a:t>
            </a:r>
            <a:endParaRPr sz="3900" b="1" dirty="0">
              <a:latin typeface="Calibri"/>
              <a:cs typeface="Calibri"/>
            </a:endParaRPr>
          </a:p>
        </p:txBody>
      </p:sp>
    </p:spTree>
    <p:extLst>
      <p:ext uri="{BB962C8B-B14F-4D97-AF65-F5344CB8AC3E}">
        <p14:creationId xmlns:p14="http://schemas.microsoft.com/office/powerpoint/2010/main" val="14938417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bject 2">
            <a:extLst>
              <a:ext uri="{FF2B5EF4-FFF2-40B4-BE49-F238E27FC236}">
                <a16:creationId xmlns:a16="http://schemas.microsoft.com/office/drawing/2014/main" id="{10971B83-322A-4B59-BB88-EF18376BD5B5}"/>
              </a:ext>
            </a:extLst>
          </p:cNvPr>
          <p:cNvSpPr txBox="1">
            <a:spLocks noChangeArrowheads="1"/>
          </p:cNvSpPr>
          <p:nvPr/>
        </p:nvSpPr>
        <p:spPr bwMode="auto">
          <a:xfrm>
            <a:off x="496888" y="1292225"/>
            <a:ext cx="8178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7325" rIns="0" bIns="0">
            <a:spAutoFit/>
          </a:bodyPr>
          <a:lstStyle>
            <a:lvl1pPr marL="477838" indent="-466725">
              <a:spcBef>
                <a:spcPct val="20000"/>
              </a:spcBef>
              <a:buFont typeface="Arial" panose="020B0604020202020204" pitchFamily="34" charset="0"/>
              <a:buChar char="•"/>
              <a:tabLst>
                <a:tab pos="47783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47783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47783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47783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47783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47783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47783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47783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477838" algn="l"/>
              </a:tabLst>
              <a:defRPr sz="2000">
                <a:solidFill>
                  <a:schemeClr val="tx1"/>
                </a:solidFill>
                <a:latin typeface="Calibri" panose="020F0502020204030204" pitchFamily="34" charset="0"/>
                <a:ea typeface="ＭＳ Ｐゴシック" panose="020B0600070205080204" pitchFamily="34" charset="-128"/>
              </a:defRPr>
            </a:lvl9pPr>
          </a:lstStyle>
          <a:p>
            <a:pPr>
              <a:lnSpc>
                <a:spcPts val="2275"/>
              </a:lnSpc>
              <a:spcBef>
                <a:spcPts val="375"/>
              </a:spcBef>
              <a:defRPr/>
            </a:pPr>
            <a:r>
              <a:rPr lang="es-ES" altLang="ca-ES" sz="2100" dirty="0"/>
              <a:t>A</a:t>
            </a:r>
            <a:r>
              <a:rPr lang="ca-ES" altLang="ca-ES" sz="2100" dirty="0"/>
              <a:t>MB el</a:t>
            </a:r>
            <a:r>
              <a:rPr lang="es-ES" altLang="ca-ES" sz="2100" dirty="0"/>
              <a:t> </a:t>
            </a:r>
            <a:r>
              <a:rPr lang="es-ES" altLang="ca-ES" sz="2100" b="1" dirty="0"/>
              <a:t>RECONEIXEMENT ACADÈMIC </a:t>
            </a:r>
            <a:r>
              <a:rPr lang="ca-ES" altLang="ca-ES" sz="2100" dirty="0"/>
              <a:t>de</a:t>
            </a:r>
            <a:r>
              <a:rPr lang="es-ES" altLang="ca-ES" sz="2100" dirty="0"/>
              <a:t> </a:t>
            </a:r>
            <a:r>
              <a:rPr lang="ca-ES" altLang="ca-ES" sz="2100" dirty="0"/>
              <a:t>crèdits obtinguts en activitats NO PROGRAMADES en un pla d’estudis:</a:t>
            </a:r>
          </a:p>
          <a:p>
            <a:pPr marL="449263" indent="0" algn="ctr">
              <a:lnSpc>
                <a:spcPts val="2275"/>
              </a:lnSpc>
              <a:spcBef>
                <a:spcPts val="375"/>
              </a:spcBef>
              <a:buFont typeface="Arial" panose="020B0604020202020204" pitchFamily="34" charset="0"/>
              <a:buNone/>
              <a:defRPr/>
            </a:pPr>
            <a:r>
              <a:rPr lang="es-ES" altLang="ca-ES" sz="2100" dirty="0"/>
              <a:t> </a:t>
            </a:r>
            <a:r>
              <a:rPr lang="es-ES" altLang="ca-ES" sz="2100" b="1" dirty="0">
                <a:solidFill>
                  <a:srgbClr val="FF0000"/>
                </a:solidFill>
              </a:rPr>
              <a:t>FINS A UN MÀXIM DE 18 CRÈDITS OPTATIUS</a:t>
            </a:r>
          </a:p>
          <a:p>
            <a:pPr marL="449263" indent="0">
              <a:lnSpc>
                <a:spcPts val="2275"/>
              </a:lnSpc>
              <a:spcBef>
                <a:spcPts val="375"/>
              </a:spcBef>
              <a:buFont typeface="Arial" panose="020B0604020202020204" pitchFamily="34" charset="0"/>
              <a:buNone/>
              <a:defRPr/>
            </a:pPr>
            <a:r>
              <a:rPr lang="es-ES" altLang="ca-ES" sz="2100" dirty="0" err="1"/>
              <a:t>Aquestes</a:t>
            </a:r>
            <a:r>
              <a:rPr lang="es-ES" altLang="ca-ES" sz="2100" dirty="0"/>
              <a:t> </a:t>
            </a:r>
            <a:r>
              <a:rPr lang="es-ES" altLang="ca-ES" sz="2100" dirty="0" err="1"/>
              <a:t>activitats</a:t>
            </a:r>
            <a:r>
              <a:rPr lang="es-ES" altLang="ca-ES" sz="2100" dirty="0"/>
              <a:t> </a:t>
            </a:r>
            <a:r>
              <a:rPr lang="es-ES" altLang="ca-ES" sz="2100" dirty="0" err="1"/>
              <a:t>són</a:t>
            </a:r>
            <a:r>
              <a:rPr lang="es-ES" altLang="ca-ES" sz="2100" dirty="0"/>
              <a:t>:</a:t>
            </a:r>
            <a:endParaRPr lang="ca-ES" altLang="ca-ES" sz="2100" dirty="0"/>
          </a:p>
          <a:p>
            <a:pPr>
              <a:lnSpc>
                <a:spcPts val="2275"/>
              </a:lnSpc>
              <a:spcBef>
                <a:spcPts val="375"/>
              </a:spcBef>
              <a:defRPr/>
            </a:pPr>
            <a:endParaRPr lang="ca-ES" altLang="ca-ES" sz="2100" dirty="0"/>
          </a:p>
        </p:txBody>
      </p:sp>
      <p:sp>
        <p:nvSpPr>
          <p:cNvPr id="3" name="object 3">
            <a:extLst>
              <a:ext uri="{FF2B5EF4-FFF2-40B4-BE49-F238E27FC236}">
                <a16:creationId xmlns:a16="http://schemas.microsoft.com/office/drawing/2014/main" id="{1DCBC207-13ED-4778-ADF6-DA59A3FFA29A}"/>
              </a:ext>
            </a:extLst>
          </p:cNvPr>
          <p:cNvSpPr txBox="1"/>
          <p:nvPr/>
        </p:nvSpPr>
        <p:spPr>
          <a:xfrm>
            <a:off x="971550" y="2924944"/>
            <a:ext cx="7848600" cy="1989137"/>
          </a:xfrm>
          <a:prstGeom prst="rect">
            <a:avLst/>
          </a:prstGeom>
        </p:spPr>
        <p:txBody>
          <a:bodyPr lIns="0" tIns="11135" rIns="0" bIns="0">
            <a:spAutoFit/>
          </a:bodyPr>
          <a:lstStyle/>
          <a:p>
            <a:pPr marL="412008" indent="-400873">
              <a:spcBef>
                <a:spcPts val="88"/>
              </a:spcBef>
              <a:buFont typeface="Wingdings"/>
              <a:buChar char=""/>
              <a:tabLst>
                <a:tab pos="411452" algn="l"/>
                <a:tab pos="412008" algn="l"/>
                <a:tab pos="2119059" algn="l"/>
              </a:tabLst>
              <a:defRPr/>
            </a:pPr>
            <a:r>
              <a:rPr sz="2100" spc="-39" dirty="0">
                <a:latin typeface="Calibri"/>
                <a:cs typeface="Calibri"/>
              </a:rPr>
              <a:t>A</a:t>
            </a:r>
            <a:r>
              <a:rPr lang="ca-ES" sz="2100" spc="-39" dirty="0" err="1">
                <a:latin typeface="Calibri"/>
                <a:cs typeface="Calibri"/>
              </a:rPr>
              <a:t>ctivitats</a:t>
            </a:r>
            <a:r>
              <a:rPr lang="ca-ES" sz="2100" spc="-39" dirty="0">
                <a:latin typeface="Calibri"/>
                <a:cs typeface="Calibri"/>
              </a:rPr>
              <a:t> culturals, esportives, de representació estudiantil, solidàries i </a:t>
            </a:r>
            <a:r>
              <a:rPr lang="ca-ES" sz="2100" spc="-22" dirty="0">
                <a:latin typeface="Calibri"/>
                <a:cs typeface="Calibri"/>
              </a:rPr>
              <a:t>de cooperació: </a:t>
            </a:r>
          </a:p>
          <a:p>
            <a:pPr marL="361950">
              <a:spcBef>
                <a:spcPts val="88"/>
              </a:spcBef>
              <a:tabLst>
                <a:tab pos="411452" algn="l"/>
                <a:tab pos="412008" algn="l"/>
                <a:tab pos="2119059" algn="l"/>
              </a:tabLst>
              <a:defRPr/>
            </a:pPr>
            <a:r>
              <a:rPr lang="ca-ES" sz="2100" b="1" spc="-22" dirty="0">
                <a:solidFill>
                  <a:srgbClr val="FF0000"/>
                </a:solidFill>
                <a:latin typeface="Calibri"/>
                <a:cs typeface="Calibri"/>
              </a:rPr>
              <a:t> Fins a un màxim de 6 crèdits optatius</a:t>
            </a:r>
            <a:endParaRPr lang="ca-ES" sz="2100" b="1" spc="-22" dirty="0">
              <a:latin typeface="Calibri"/>
              <a:cs typeface="Calibri"/>
            </a:endParaRPr>
          </a:p>
          <a:p>
            <a:pPr marL="11135">
              <a:spcBef>
                <a:spcPts val="88"/>
              </a:spcBef>
              <a:tabLst>
                <a:tab pos="411452" algn="l"/>
                <a:tab pos="412008" algn="l"/>
                <a:tab pos="2119059" algn="l"/>
              </a:tabLst>
              <a:defRPr/>
            </a:pPr>
            <a:endParaRPr lang="ca-ES" sz="2100" b="1" spc="-22" dirty="0">
              <a:latin typeface="Calibri"/>
              <a:cs typeface="Calibri"/>
            </a:endParaRPr>
          </a:p>
          <a:p>
            <a:pPr marL="412008" indent="-400873">
              <a:spcBef>
                <a:spcPts val="88"/>
              </a:spcBef>
              <a:buFont typeface="Wingdings"/>
              <a:buChar char=""/>
              <a:tabLst>
                <a:tab pos="411452" algn="l"/>
                <a:tab pos="412008" algn="l"/>
                <a:tab pos="2119059" algn="l"/>
              </a:tabLst>
              <a:defRPr/>
            </a:pPr>
            <a:r>
              <a:rPr lang="ca-ES" sz="2100" spc="-22" dirty="0">
                <a:latin typeface="Calibri"/>
                <a:cs typeface="Calibri"/>
              </a:rPr>
              <a:t>La formació en Terceres Llengües: </a:t>
            </a:r>
          </a:p>
          <a:p>
            <a:pPr marL="11113" indent="438150">
              <a:spcBef>
                <a:spcPts val="88"/>
              </a:spcBef>
              <a:tabLst>
                <a:tab pos="411452" algn="l"/>
                <a:tab pos="412008" algn="l"/>
                <a:tab pos="2119059" algn="l"/>
              </a:tabLst>
              <a:defRPr/>
            </a:pPr>
            <a:r>
              <a:rPr lang="ca-ES" sz="2100" b="1" spc="-22" dirty="0">
                <a:solidFill>
                  <a:srgbClr val="FF0000"/>
                </a:solidFill>
                <a:latin typeface="Calibri"/>
                <a:cs typeface="Calibri"/>
              </a:rPr>
              <a:t>Fins a un màxim de 12 crèdits optatius</a:t>
            </a:r>
            <a:endParaRPr sz="2100" b="1" dirty="0">
              <a:solidFill>
                <a:srgbClr val="FF0000"/>
              </a:solidFill>
              <a:latin typeface="Calibri"/>
              <a:cs typeface="Calibri"/>
            </a:endParaRPr>
          </a:p>
        </p:txBody>
      </p:sp>
    </p:spTree>
    <p:extLst>
      <p:ext uri="{BB962C8B-B14F-4D97-AF65-F5344CB8AC3E}">
        <p14:creationId xmlns:p14="http://schemas.microsoft.com/office/powerpoint/2010/main" val="841873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bject 2">
            <a:extLst>
              <a:ext uri="{FF2B5EF4-FFF2-40B4-BE49-F238E27FC236}">
                <a16:creationId xmlns:a16="http://schemas.microsoft.com/office/drawing/2014/main" id="{4B8921BA-B2C0-4E7F-A56E-3E2C97C1B650}"/>
              </a:ext>
            </a:extLst>
          </p:cNvPr>
          <p:cNvSpPr txBox="1">
            <a:spLocks noChangeArrowheads="1"/>
          </p:cNvSpPr>
          <p:nvPr/>
        </p:nvSpPr>
        <p:spPr bwMode="auto">
          <a:xfrm>
            <a:off x="179512" y="1008063"/>
            <a:ext cx="8713663" cy="478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1758" rIns="0" bIns="0">
            <a:spAutoFit/>
          </a:bodyPr>
          <a:lstStyle>
            <a:lvl1pPr marL="461963">
              <a:spcBef>
                <a:spcPct val="20000"/>
              </a:spcBef>
              <a:buFont typeface="Arial" panose="020B0604020202020204" pitchFamily="34" charset="0"/>
              <a:buChar char="•"/>
              <a:tabLst>
                <a:tab pos="76358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763588" algn="l"/>
              </a:tabLst>
              <a:defRPr sz="2800">
                <a:solidFill>
                  <a:schemeClr val="tx1"/>
                </a:solidFill>
                <a:latin typeface="Calibri" panose="020F0502020204030204" pitchFamily="34" charset="0"/>
                <a:ea typeface="ＭＳ Ｐゴシック" panose="020B0600070205080204" pitchFamily="34" charset="-128"/>
              </a:defRPr>
            </a:lvl2pPr>
            <a:lvl3pPr marL="1112838" indent="-300038">
              <a:spcBef>
                <a:spcPct val="20000"/>
              </a:spcBef>
              <a:buFont typeface="Arial" panose="020B0604020202020204" pitchFamily="34" charset="0"/>
              <a:buChar char="•"/>
              <a:tabLst>
                <a:tab pos="76358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76358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76358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76358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76358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76358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763588" algn="l"/>
              </a:tabLst>
              <a:defRPr sz="2000">
                <a:solidFill>
                  <a:schemeClr val="tx1"/>
                </a:solidFill>
                <a:latin typeface="Calibri" panose="020F0502020204030204" pitchFamily="34" charset="0"/>
                <a:ea typeface="ＭＳ Ｐゴシック" panose="020B0600070205080204" pitchFamily="34" charset="-128"/>
              </a:defRPr>
            </a:lvl9pPr>
          </a:lstStyle>
          <a:p>
            <a:pPr>
              <a:spcBef>
                <a:spcPts val="0"/>
              </a:spcBef>
              <a:spcAft>
                <a:spcPts val="1200"/>
              </a:spcAft>
              <a:buFontTx/>
              <a:buNone/>
            </a:pPr>
            <a:r>
              <a:rPr lang="es-ES" altLang="ca-ES" sz="2100" dirty="0"/>
              <a:t>ACTIVITATS CULTURALS, ESPORTIVES, DE REPRESENTACIÓ ESTUDIANTIL,  SOLIDÀRIES I DE COOPERACIÓ: </a:t>
            </a:r>
            <a:r>
              <a:rPr lang="es-ES" altLang="ca-ES" sz="2100" b="1" dirty="0"/>
              <a:t>FINS A UN MÀXIM DE 6 CRÈDITS  OPTATIUS</a:t>
            </a:r>
            <a:endParaRPr lang="ca-ES" altLang="ca-ES" sz="2100" b="1" dirty="0"/>
          </a:p>
          <a:p>
            <a:pPr>
              <a:spcBef>
                <a:spcPts val="0"/>
              </a:spcBef>
              <a:spcAft>
                <a:spcPts val="1200"/>
              </a:spcAft>
              <a:buFont typeface="Wingdings" panose="05000000000000000000" pitchFamily="2" charset="2"/>
              <a:buChar char=""/>
            </a:pPr>
            <a:r>
              <a:rPr lang="ca-ES" altLang="ca-ES" sz="1800" dirty="0">
                <a:hlinkClick r:id="rId2"/>
              </a:rPr>
              <a:t>https://www.uab.cat/web/estudiar/grau/oferta-de-graus/activitats-amb-reconeixement-academic-de-credits-1345662104687.html</a:t>
            </a:r>
            <a:endParaRPr lang="es-ES" altLang="ca-ES" sz="1800" dirty="0"/>
          </a:p>
          <a:p>
            <a:pPr lvl="2">
              <a:spcBef>
                <a:spcPts val="0"/>
              </a:spcBef>
              <a:spcAft>
                <a:spcPts val="1200"/>
              </a:spcAft>
            </a:pPr>
            <a:r>
              <a:rPr lang="es-ES" altLang="ca-ES" sz="1800" b="1" dirty="0" err="1"/>
              <a:t>Activitats</a:t>
            </a:r>
            <a:r>
              <a:rPr lang="es-ES" altLang="ca-ES" sz="1800" b="1" dirty="0"/>
              <a:t> </a:t>
            </a:r>
            <a:r>
              <a:rPr lang="es-ES" altLang="ca-ES" sz="1800" b="1" dirty="0" err="1"/>
              <a:t>culturals</a:t>
            </a:r>
            <a:r>
              <a:rPr lang="ca-ES" altLang="ca-ES" sz="1800" b="1" dirty="0"/>
              <a:t>:</a:t>
            </a:r>
            <a:r>
              <a:rPr lang="es-ES" altLang="ca-ES" sz="1800" b="1" dirty="0"/>
              <a:t> </a:t>
            </a:r>
            <a:r>
              <a:rPr lang="es-ES" altLang="ca-ES" sz="1800" dirty="0" err="1"/>
              <a:t>pertinença</a:t>
            </a:r>
            <a:r>
              <a:rPr lang="es-ES" altLang="ca-ES" sz="1800" dirty="0"/>
              <a:t> al </a:t>
            </a:r>
            <a:r>
              <a:rPr lang="es-ES" altLang="ca-ES" sz="1800" dirty="0" err="1"/>
              <a:t>cor</a:t>
            </a:r>
            <a:r>
              <a:rPr lang="es-ES" altLang="ca-ES" sz="1800" dirty="0"/>
              <a:t>, orquestra o </a:t>
            </a:r>
            <a:r>
              <a:rPr lang="es-ES" altLang="ca-ES" sz="1800" dirty="0" err="1"/>
              <a:t>d’altres</a:t>
            </a:r>
            <a:r>
              <a:rPr lang="es-ES" altLang="ca-ES" sz="1800" dirty="0"/>
              <a:t> </a:t>
            </a:r>
            <a:r>
              <a:rPr lang="es-ES" altLang="ca-ES" sz="1800" dirty="0" err="1"/>
              <a:t>grups</a:t>
            </a:r>
            <a:r>
              <a:rPr lang="es-ES" altLang="ca-ES" sz="1800" dirty="0"/>
              <a:t>  estables de música, </a:t>
            </a:r>
            <a:r>
              <a:rPr lang="es-ES" altLang="ca-ES" sz="1800" dirty="0" err="1"/>
              <a:t>dansa</a:t>
            </a:r>
            <a:r>
              <a:rPr lang="es-ES" altLang="ca-ES" sz="1800" dirty="0"/>
              <a:t> o </a:t>
            </a:r>
            <a:r>
              <a:rPr lang="es-ES" altLang="ca-ES" sz="1800" dirty="0" err="1"/>
              <a:t>teatre</a:t>
            </a:r>
            <a:r>
              <a:rPr lang="es-ES" altLang="ca-ES" sz="1800" dirty="0"/>
              <a:t> de la UAB; la </a:t>
            </a:r>
            <a:r>
              <a:rPr lang="es-ES" altLang="ca-ES" sz="1800" dirty="0" err="1"/>
              <a:t>participació</a:t>
            </a:r>
            <a:r>
              <a:rPr lang="es-ES" altLang="ca-ES" sz="1800" dirty="0"/>
              <a:t> activa en </a:t>
            </a:r>
            <a:r>
              <a:rPr lang="es-ES" altLang="ca-ES" sz="1800" dirty="0" err="1"/>
              <a:t>tallers</a:t>
            </a:r>
            <a:r>
              <a:rPr lang="es-ES" altLang="ca-ES" sz="1800" dirty="0"/>
              <a:t>  de </a:t>
            </a:r>
            <a:r>
              <a:rPr lang="es-ES" altLang="ca-ES" sz="1800" dirty="0" err="1"/>
              <a:t>creació</a:t>
            </a:r>
            <a:r>
              <a:rPr lang="es-ES" altLang="ca-ES" sz="1800" dirty="0"/>
              <a:t> artística i cultural en general</a:t>
            </a:r>
          </a:p>
          <a:p>
            <a:pPr lvl="2">
              <a:spcBef>
                <a:spcPts val="0"/>
              </a:spcBef>
              <a:spcAft>
                <a:spcPts val="1200"/>
              </a:spcAft>
            </a:pPr>
            <a:r>
              <a:rPr lang="es-ES" altLang="ca-ES" sz="1800" b="1" dirty="0" err="1"/>
              <a:t>Activitats</a:t>
            </a:r>
            <a:r>
              <a:rPr lang="es-ES" altLang="ca-ES" sz="1800" b="1" dirty="0"/>
              <a:t> </a:t>
            </a:r>
            <a:r>
              <a:rPr lang="es-ES" altLang="ca-ES" sz="1800" b="1" dirty="0" err="1"/>
              <a:t>esportives</a:t>
            </a:r>
            <a:r>
              <a:rPr lang="es-ES" altLang="ca-ES" sz="1800" b="1" dirty="0"/>
              <a:t>: </a:t>
            </a:r>
            <a:r>
              <a:rPr lang="es-ES" altLang="ca-ES" sz="1800" dirty="0"/>
              <a:t>la </a:t>
            </a:r>
            <a:r>
              <a:rPr lang="es-ES" altLang="ca-ES" sz="1800" dirty="0" err="1"/>
              <a:t>participació</a:t>
            </a:r>
            <a:r>
              <a:rPr lang="es-ES" altLang="ca-ES" sz="1800" dirty="0"/>
              <a:t> en </a:t>
            </a:r>
            <a:r>
              <a:rPr lang="es-ES" altLang="ca-ES" sz="1800" dirty="0" err="1"/>
              <a:t>competicions</a:t>
            </a:r>
            <a:r>
              <a:rPr lang="es-ES" altLang="ca-ES" sz="1800" dirty="0"/>
              <a:t> </a:t>
            </a:r>
            <a:r>
              <a:rPr lang="es-ES" altLang="ca-ES" sz="1800" dirty="0" err="1"/>
              <a:t>esportives</a:t>
            </a:r>
            <a:r>
              <a:rPr lang="es-ES" altLang="ca-ES" sz="1800" dirty="0"/>
              <a:t> </a:t>
            </a:r>
            <a:r>
              <a:rPr lang="es-ES" altLang="ca-ES" sz="1800" dirty="0" err="1"/>
              <a:t>individuals</a:t>
            </a:r>
            <a:r>
              <a:rPr lang="es-ES" altLang="ca-ES" sz="1800" dirty="0"/>
              <a:t> o  en </a:t>
            </a:r>
            <a:r>
              <a:rPr lang="es-ES" altLang="ca-ES" sz="1800" dirty="0" err="1"/>
              <a:t>equip</a:t>
            </a:r>
            <a:r>
              <a:rPr lang="es-ES" altLang="ca-ES" sz="1800" dirty="0"/>
              <a:t> en </a:t>
            </a:r>
            <a:r>
              <a:rPr lang="es-ES" altLang="ca-ES" sz="1800" dirty="0" err="1"/>
              <a:t>representació</a:t>
            </a:r>
            <a:r>
              <a:rPr lang="es-ES" altLang="ca-ES" sz="1800" dirty="0"/>
              <a:t> de la UAB</a:t>
            </a:r>
          </a:p>
          <a:p>
            <a:pPr lvl="2">
              <a:spcBef>
                <a:spcPts val="0"/>
              </a:spcBef>
              <a:spcAft>
                <a:spcPts val="1200"/>
              </a:spcAft>
            </a:pPr>
            <a:r>
              <a:rPr lang="es-ES" altLang="ca-ES" sz="1800" b="1" dirty="0" err="1"/>
              <a:t>Activitats</a:t>
            </a:r>
            <a:r>
              <a:rPr lang="es-ES" altLang="ca-ES" sz="1800" b="1" dirty="0"/>
              <a:t> de </a:t>
            </a:r>
            <a:r>
              <a:rPr lang="es-ES" altLang="ca-ES" sz="1800" b="1" dirty="0" err="1"/>
              <a:t>solidaritat</a:t>
            </a:r>
            <a:r>
              <a:rPr lang="es-ES" altLang="ca-ES" sz="1800" b="1" dirty="0"/>
              <a:t> i </a:t>
            </a:r>
            <a:r>
              <a:rPr lang="es-ES" altLang="ca-ES" sz="1800" b="1" dirty="0" err="1"/>
              <a:t>cooperació</a:t>
            </a:r>
            <a:r>
              <a:rPr lang="es-ES" altLang="ca-ES" sz="1800" b="1" dirty="0"/>
              <a:t>: </a:t>
            </a:r>
            <a:r>
              <a:rPr lang="es-ES" altLang="ca-ES" sz="1800" dirty="0"/>
              <a:t>la </a:t>
            </a:r>
            <a:r>
              <a:rPr lang="es-ES" altLang="ca-ES" sz="1800" dirty="0" err="1"/>
              <a:t>participació</a:t>
            </a:r>
            <a:r>
              <a:rPr lang="es-ES" altLang="ca-ES" sz="1800" dirty="0"/>
              <a:t> activa en programes de  </a:t>
            </a:r>
            <a:r>
              <a:rPr lang="es-ES" altLang="ca-ES" sz="1800" dirty="0" err="1"/>
              <a:t>voluntariat</a:t>
            </a:r>
            <a:r>
              <a:rPr lang="es-ES" altLang="ca-ES" sz="1800" dirty="0"/>
              <a:t>, de </a:t>
            </a:r>
            <a:r>
              <a:rPr lang="es-ES" altLang="ca-ES" sz="1800" dirty="0" err="1"/>
              <a:t>cooperació</a:t>
            </a:r>
            <a:r>
              <a:rPr lang="es-ES" altLang="ca-ES" sz="1800" dirty="0"/>
              <a:t>, </a:t>
            </a:r>
            <a:r>
              <a:rPr lang="es-ES" altLang="ca-ES" sz="1800" dirty="0" err="1"/>
              <a:t>socials</a:t>
            </a:r>
            <a:r>
              <a:rPr lang="es-ES" altLang="ca-ES" sz="1800" dirty="0"/>
              <a:t> o de </a:t>
            </a:r>
            <a:r>
              <a:rPr lang="es-ES" altLang="ca-ES" sz="1800" dirty="0" err="1"/>
              <a:t>salut</a:t>
            </a:r>
            <a:endParaRPr lang="es-ES" altLang="ca-ES" sz="1800" dirty="0"/>
          </a:p>
          <a:p>
            <a:pPr lvl="2">
              <a:spcBef>
                <a:spcPts val="0"/>
              </a:spcBef>
              <a:spcAft>
                <a:spcPts val="1200"/>
              </a:spcAft>
            </a:pPr>
            <a:r>
              <a:rPr lang="es-ES" altLang="ca-ES" sz="1800" b="1" dirty="0" err="1"/>
              <a:t>Activitats</a:t>
            </a:r>
            <a:r>
              <a:rPr lang="es-ES" altLang="ca-ES" sz="1800" b="1" dirty="0"/>
              <a:t> de </a:t>
            </a:r>
            <a:r>
              <a:rPr lang="es-ES" altLang="ca-ES" sz="1800" b="1" dirty="0" err="1"/>
              <a:t>foment</a:t>
            </a:r>
            <a:r>
              <a:rPr lang="es-ES" altLang="ca-ES" sz="1800" b="1" dirty="0"/>
              <a:t> de la </a:t>
            </a:r>
            <a:r>
              <a:rPr lang="es-ES" altLang="ca-ES" sz="1800" b="1" dirty="0" err="1"/>
              <a:t>participació</a:t>
            </a:r>
            <a:r>
              <a:rPr lang="es-ES" altLang="ca-ES" sz="1800" b="1" dirty="0"/>
              <a:t> </a:t>
            </a:r>
            <a:r>
              <a:rPr lang="es-ES" altLang="ca-ES" sz="1800" b="1" dirty="0" err="1"/>
              <a:t>universi</a:t>
            </a:r>
            <a:r>
              <a:rPr lang="ca-ES" altLang="ca-ES" sz="1800" b="1" dirty="0" err="1"/>
              <a:t>tària</a:t>
            </a:r>
            <a:r>
              <a:rPr lang="es-ES" altLang="ca-ES" sz="1800" b="1" dirty="0"/>
              <a:t>: </a:t>
            </a:r>
            <a:r>
              <a:rPr lang="es-ES" altLang="ca-ES" sz="1800" dirty="0"/>
              <a:t>programes </a:t>
            </a:r>
            <a:r>
              <a:rPr lang="es-ES" altLang="ca-ES" sz="1800" dirty="0" err="1"/>
              <a:t>d’assessors</a:t>
            </a:r>
            <a:r>
              <a:rPr lang="es-ES" altLang="ca-ES" sz="1800" dirty="0"/>
              <a:t> </a:t>
            </a:r>
            <a:r>
              <a:rPr lang="es-ES" altLang="ca-ES" sz="1800" dirty="0" err="1"/>
              <a:t>d’estudiants</a:t>
            </a:r>
            <a:r>
              <a:rPr lang="es-ES" altLang="ca-ES" sz="1800" dirty="0"/>
              <a:t> en les </a:t>
            </a:r>
            <a:r>
              <a:rPr lang="es-ES" altLang="ca-ES" sz="1800" dirty="0" err="1"/>
              <a:t>seves</a:t>
            </a:r>
            <a:r>
              <a:rPr lang="es-ES" altLang="ca-ES" sz="1800" dirty="0"/>
              <a:t>  </a:t>
            </a:r>
            <a:r>
              <a:rPr lang="es-ES" altLang="ca-ES" sz="1800" dirty="0" err="1"/>
              <a:t>diverses</a:t>
            </a:r>
            <a:r>
              <a:rPr lang="es-ES" altLang="ca-ES" sz="1800" dirty="0"/>
              <a:t> </a:t>
            </a:r>
            <a:r>
              <a:rPr lang="es-ES" altLang="ca-ES" sz="1800" dirty="0" err="1"/>
              <a:t>formulacions</a:t>
            </a:r>
            <a:r>
              <a:rPr lang="es-ES" altLang="ca-ES" sz="1800" dirty="0"/>
              <a:t>, de </a:t>
            </a:r>
            <a:r>
              <a:rPr lang="es-ES" altLang="ca-ES" sz="1800" dirty="0" err="1"/>
              <a:t>formació</a:t>
            </a:r>
            <a:r>
              <a:rPr lang="es-ES" altLang="ca-ES" sz="1800" dirty="0"/>
              <a:t> de </a:t>
            </a:r>
            <a:r>
              <a:rPr lang="es-ES" altLang="ca-ES" sz="1800" dirty="0" err="1"/>
              <a:t>representants</a:t>
            </a:r>
            <a:r>
              <a:rPr lang="es-ES" altLang="ca-ES" sz="1800" dirty="0"/>
              <a:t>, sobre la </a:t>
            </a:r>
            <a:r>
              <a:rPr lang="es-ES" altLang="ca-ES" sz="1800" dirty="0" err="1"/>
              <a:t>participació</a:t>
            </a:r>
            <a:r>
              <a:rPr lang="es-ES" altLang="ca-ES" sz="1800" dirty="0"/>
              <a:t> al  campus</a:t>
            </a:r>
          </a:p>
        </p:txBody>
      </p:sp>
    </p:spTree>
    <p:extLst>
      <p:ext uri="{BB962C8B-B14F-4D97-AF65-F5344CB8AC3E}">
        <p14:creationId xmlns:p14="http://schemas.microsoft.com/office/powerpoint/2010/main" val="3840445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3 Título">
            <a:extLst>
              <a:ext uri="{FF2B5EF4-FFF2-40B4-BE49-F238E27FC236}">
                <a16:creationId xmlns:a16="http://schemas.microsoft.com/office/drawing/2014/main" id="{78645D8E-88BB-47CF-841E-D51118887DED}"/>
              </a:ext>
            </a:extLst>
          </p:cNvPr>
          <p:cNvSpPr>
            <a:spLocks noGrp="1"/>
          </p:cNvSpPr>
          <p:nvPr>
            <p:ph type="ctrTitle"/>
          </p:nvPr>
        </p:nvSpPr>
        <p:spPr>
          <a:xfrm>
            <a:off x="685800" y="3429000"/>
            <a:ext cx="7772400" cy="1470025"/>
          </a:xfrm>
        </p:spPr>
        <p:txBody>
          <a:bodyPr/>
          <a:lstStyle/>
          <a:p>
            <a:pPr algn="r"/>
            <a:r>
              <a:rPr lang="ca-ES" altLang="ca-ES" sz="6000" dirty="0">
                <a:latin typeface="Franklin Gothic Demi" panose="020B0703020102020204" pitchFamily="34" charset="0"/>
                <a:ea typeface="ＭＳ Ｐゴシック" panose="020B0600070205080204" pitchFamily="34" charset="-128"/>
              </a:rPr>
              <a:t>4rt CURS I MENCIONS</a:t>
            </a:r>
            <a:br>
              <a:rPr lang="ca-ES" altLang="ca-ES" sz="6000" dirty="0">
                <a:latin typeface="Franklin Gothic Demi" panose="020B0703020102020204" pitchFamily="34" charset="0"/>
                <a:ea typeface="ＭＳ Ｐゴシック" panose="020B0600070205080204" pitchFamily="34" charset="-128"/>
              </a:rPr>
            </a:br>
            <a:br>
              <a:rPr lang="ca-ES" altLang="ca-ES" sz="2000" dirty="0">
                <a:latin typeface="Franklin Gothic Demi" panose="020B0703020102020204" pitchFamily="34" charset="0"/>
                <a:ea typeface="ＭＳ Ｐゴシック" panose="020B0600070205080204" pitchFamily="34" charset="-128"/>
              </a:rPr>
            </a:br>
            <a:r>
              <a:rPr lang="ca-ES" altLang="ca-ES" sz="3200" dirty="0">
                <a:latin typeface="Franklin Gothic Demi" panose="020B0703020102020204" pitchFamily="34" charset="0"/>
                <a:ea typeface="ＭＳ Ｐゴシック" panose="020B0600070205080204" pitchFamily="34" charset="-128"/>
              </a:rPr>
              <a:t>Dra. Eva Penelo</a:t>
            </a:r>
            <a:br>
              <a:rPr lang="ca-ES" altLang="ca-ES" sz="3200" dirty="0">
                <a:latin typeface="Franklin Gothic Demi" panose="020B0703020102020204" pitchFamily="34" charset="0"/>
                <a:ea typeface="ＭＳ Ｐゴシック" panose="020B0600070205080204" pitchFamily="34" charset="-128"/>
              </a:rPr>
            </a:br>
            <a:r>
              <a:rPr lang="ca-ES" altLang="ca-ES" sz="3200" dirty="0">
                <a:latin typeface="Franklin Gothic Demi" panose="020B0703020102020204" pitchFamily="34" charset="0"/>
                <a:ea typeface="ＭＳ Ｐゴシック" panose="020B0600070205080204" pitchFamily="34" charset="-128"/>
              </a:rPr>
              <a:t>Coordinadora del Grau en Psicologia</a:t>
            </a:r>
            <a:br>
              <a:rPr lang="ca-ES" altLang="ca-ES" sz="3200" dirty="0">
                <a:latin typeface="Franklin Gothic Demi" panose="020B0703020102020204" pitchFamily="34" charset="0"/>
                <a:ea typeface="ＭＳ Ｐゴシック" panose="020B0600070205080204" pitchFamily="34" charset="-128"/>
              </a:rPr>
            </a:br>
            <a:endParaRPr lang="ca-ES" altLang="ca-ES" sz="3200" dirty="0">
              <a:ea typeface="ＭＳ Ｐゴシック" panose="020B0600070205080204" pitchFamily="34" charset="-128"/>
            </a:endParaRPr>
          </a:p>
        </p:txBody>
      </p:sp>
    </p:spTree>
    <p:extLst>
      <p:ext uri="{BB962C8B-B14F-4D97-AF65-F5344CB8AC3E}">
        <p14:creationId xmlns:p14="http://schemas.microsoft.com/office/powerpoint/2010/main" val="9593193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bject 2">
            <a:extLst>
              <a:ext uri="{FF2B5EF4-FFF2-40B4-BE49-F238E27FC236}">
                <a16:creationId xmlns:a16="http://schemas.microsoft.com/office/drawing/2014/main" id="{E8E65045-9E3D-40F4-8B64-2CCC6C2E9999}"/>
              </a:ext>
            </a:extLst>
          </p:cNvPr>
          <p:cNvSpPr txBox="1">
            <a:spLocks noChangeArrowheads="1"/>
          </p:cNvSpPr>
          <p:nvPr/>
        </p:nvSpPr>
        <p:spPr bwMode="auto">
          <a:xfrm>
            <a:off x="-323850" y="931863"/>
            <a:ext cx="9217025"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1758" rIns="0" bIns="0">
            <a:spAutoFit/>
          </a:bodyPr>
          <a:lstStyle>
            <a:lvl1pPr marL="411163">
              <a:spcBef>
                <a:spcPct val="20000"/>
              </a:spcBef>
              <a:buFont typeface="Arial" panose="020B0604020202020204" pitchFamily="34" charset="0"/>
              <a:buChar char="•"/>
              <a:tabLst>
                <a:tab pos="663575"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663575"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663575" algn="l"/>
              </a:tabLst>
              <a:defRPr sz="2400">
                <a:solidFill>
                  <a:schemeClr val="tx1"/>
                </a:solidFill>
                <a:latin typeface="Calibri" panose="020F0502020204030204" pitchFamily="34" charset="0"/>
                <a:ea typeface="ＭＳ Ｐゴシック" panose="020B0600070205080204" pitchFamily="34" charset="-128"/>
              </a:defRPr>
            </a:lvl3pPr>
            <a:lvl4pPr marL="1512888" indent="-300038">
              <a:spcBef>
                <a:spcPct val="20000"/>
              </a:spcBef>
              <a:buFont typeface="Arial" panose="020B0604020202020204" pitchFamily="34" charset="0"/>
              <a:buChar char="–"/>
              <a:tabLst>
                <a:tab pos="663575"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663575"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663575"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663575"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663575"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663575" algn="l"/>
              </a:tabLst>
              <a:defRPr sz="2000">
                <a:solidFill>
                  <a:schemeClr val="tx1"/>
                </a:solidFill>
                <a:latin typeface="Calibri" panose="020F0502020204030204" pitchFamily="34" charset="0"/>
                <a:ea typeface="ＭＳ Ｐゴシック" panose="020B0600070205080204" pitchFamily="34" charset="-128"/>
              </a:defRPr>
            </a:lvl9pPr>
          </a:lstStyle>
          <a:p>
            <a:pPr>
              <a:lnSpc>
                <a:spcPts val="1900"/>
              </a:lnSpc>
              <a:spcBef>
                <a:spcPts val="325"/>
              </a:spcBef>
              <a:buFontTx/>
              <a:buNone/>
            </a:pPr>
            <a:r>
              <a:rPr lang="ca-ES" altLang="ca-ES" sz="2500" dirty="0"/>
              <a:t>LA FORMACIÓ EN TERCERES LLENGÜES: </a:t>
            </a:r>
          </a:p>
          <a:p>
            <a:pPr>
              <a:lnSpc>
                <a:spcPts val="1900"/>
              </a:lnSpc>
              <a:spcBef>
                <a:spcPts val="325"/>
              </a:spcBef>
              <a:buFont typeface="Wingdings" panose="05000000000000000000" pitchFamily="2" charset="2"/>
              <a:buChar char=""/>
            </a:pPr>
            <a:endParaRPr lang="ca-ES" altLang="ca-ES" sz="1800" b="1" dirty="0"/>
          </a:p>
          <a:p>
            <a:pPr>
              <a:lnSpc>
                <a:spcPts val="1900"/>
              </a:lnSpc>
              <a:spcBef>
                <a:spcPts val="325"/>
              </a:spcBef>
              <a:buFontTx/>
              <a:buNone/>
            </a:pPr>
            <a:r>
              <a:rPr lang="ca-ES" altLang="ca-ES" sz="1800" b="1" dirty="0"/>
              <a:t>	FINS A UN MÀXIM DE 12  CRÈDITS OPTATIUS</a:t>
            </a:r>
            <a:r>
              <a:rPr lang="ca-ES" altLang="ca-ES" sz="1800" dirty="0"/>
              <a:t> (MECR) </a:t>
            </a:r>
          </a:p>
          <a:p>
            <a:pPr>
              <a:lnSpc>
                <a:spcPts val="1900"/>
              </a:lnSpc>
              <a:spcBef>
                <a:spcPts val="325"/>
              </a:spcBef>
              <a:buFontTx/>
              <a:buNone/>
            </a:pPr>
            <a:r>
              <a:rPr lang="ca-ES" altLang="ca-ES" sz="1800" dirty="0"/>
              <a:t>     Les  activitats formatives poden ser:</a:t>
            </a:r>
          </a:p>
          <a:p>
            <a:pPr lvl="3">
              <a:spcBef>
                <a:spcPts val="1400"/>
              </a:spcBef>
              <a:buFont typeface="Arial" panose="020B0604020202020204" pitchFamily="34" charset="0"/>
              <a:buChar char="•"/>
            </a:pPr>
            <a:r>
              <a:rPr lang="ca-ES" altLang="ca-ES" sz="1800" dirty="0"/>
              <a:t>Cursos d’idiomes superats al Servei de Llengües de la UAB</a:t>
            </a:r>
          </a:p>
          <a:p>
            <a:pPr lvl="3" algn="just">
              <a:spcBef>
                <a:spcPts val="375"/>
              </a:spcBef>
              <a:buFont typeface="Arial" panose="020B0604020202020204" pitchFamily="34" charset="0"/>
              <a:buChar char="•"/>
            </a:pPr>
            <a:r>
              <a:rPr lang="ca-ES" altLang="ca-ES" sz="1800" dirty="0"/>
              <a:t>Cursos d’idiomes superats als serveis de llengües d’altres universitats públiques o  privades del sistema universitari català; escoles oficials d’idiomes;  instituts dependents d’organismes oficials</a:t>
            </a:r>
          </a:p>
          <a:p>
            <a:pPr lvl="3">
              <a:spcBef>
                <a:spcPts val="375"/>
              </a:spcBef>
              <a:buFont typeface="Arial" panose="020B0604020202020204" pitchFamily="34" charset="0"/>
              <a:buChar char="•"/>
            </a:pPr>
            <a:r>
              <a:rPr lang="ca-ES" altLang="ca-ES" sz="1800" dirty="0"/>
              <a:t>Cursos d’idiomes superats en altres institucions, validats pel Servei  de Llengües de la UAB</a:t>
            </a:r>
          </a:p>
          <a:p>
            <a:pPr lvl="3">
              <a:spcBef>
                <a:spcPts val="375"/>
              </a:spcBef>
              <a:buFont typeface="Arial" panose="020B0604020202020204" pitchFamily="34" charset="0"/>
              <a:buChar char="•"/>
            </a:pPr>
            <a:r>
              <a:rPr lang="ca-ES" altLang="ca-ES" sz="1800" dirty="0"/>
              <a:t>Superació de les proves de domini d’una tercera llengua organitzades pel Servei de  Llengües de la UAB</a:t>
            </a:r>
          </a:p>
          <a:p>
            <a:pPr lvl="3" algn="just">
              <a:spcBef>
                <a:spcPts val="375"/>
              </a:spcBef>
              <a:buFont typeface="Arial" panose="020B0604020202020204" pitchFamily="34" charset="0"/>
              <a:buChar char="•"/>
            </a:pPr>
            <a:r>
              <a:rPr lang="ca-ES" altLang="ca-ES" sz="1800" dirty="0"/>
              <a:t>Realització d’una estada en una universitat estrangera, dins d’un programa de  mobilitat, per cursar un mínim de </a:t>
            </a:r>
            <a:r>
              <a:rPr lang="ca-ES" altLang="ca-ES" sz="1800" b="1" dirty="0">
                <a:solidFill>
                  <a:srgbClr val="FF0000"/>
                </a:solidFill>
              </a:rPr>
              <a:t>30 crèdits </a:t>
            </a:r>
            <a:r>
              <a:rPr lang="ca-ES" altLang="ca-ES" sz="1800" dirty="0"/>
              <a:t>impartits en una llengua estrangera, a  raó d</a:t>
            </a:r>
            <a:r>
              <a:rPr lang="ca-ES" altLang="ca-ES" sz="1800" dirty="0">
                <a:solidFill>
                  <a:srgbClr val="FF0000"/>
                </a:solidFill>
              </a:rPr>
              <a:t>’</a:t>
            </a:r>
            <a:r>
              <a:rPr lang="ca-ES" altLang="ca-ES" sz="1800" b="1" dirty="0">
                <a:solidFill>
                  <a:srgbClr val="FF0000"/>
                </a:solidFill>
              </a:rPr>
              <a:t>1,5 crèdits per cada 6 crèdits superats</a:t>
            </a:r>
            <a:endParaRPr lang="ca-ES" altLang="ca-ES" sz="1800" dirty="0">
              <a:solidFill>
                <a:srgbClr val="FF0000"/>
              </a:solidFill>
            </a:endParaRPr>
          </a:p>
          <a:p>
            <a:pPr lvl="3">
              <a:spcBef>
                <a:spcPts val="375"/>
              </a:spcBef>
              <a:buFont typeface="Arial" panose="020B0604020202020204" pitchFamily="34" charset="0"/>
              <a:buChar char="•"/>
            </a:pPr>
            <a:r>
              <a:rPr lang="ca-ES" altLang="ca-ES" sz="1800" dirty="0"/>
              <a:t>Cursos de llengua de signes superats a institucions reconegudes a raó d</a:t>
            </a:r>
            <a:r>
              <a:rPr lang="ca-ES" altLang="ca-ES" sz="1800" b="1" dirty="0">
                <a:solidFill>
                  <a:srgbClr val="FF0000"/>
                </a:solidFill>
              </a:rPr>
              <a:t>’1,5 crèdits  </a:t>
            </a:r>
            <a:r>
              <a:rPr lang="ca-ES" altLang="ca-ES" sz="1800" dirty="0"/>
              <a:t>per cada nivell superat</a:t>
            </a:r>
          </a:p>
        </p:txBody>
      </p:sp>
    </p:spTree>
    <p:extLst>
      <p:ext uri="{BB962C8B-B14F-4D97-AF65-F5344CB8AC3E}">
        <p14:creationId xmlns:p14="http://schemas.microsoft.com/office/powerpoint/2010/main" val="3592894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bject 2">
            <a:extLst>
              <a:ext uri="{FF2B5EF4-FFF2-40B4-BE49-F238E27FC236}">
                <a16:creationId xmlns:a16="http://schemas.microsoft.com/office/drawing/2014/main" id="{86AA919C-2E3B-48F5-9D0F-F69890B8920C}"/>
              </a:ext>
            </a:extLst>
          </p:cNvPr>
          <p:cNvSpPr txBox="1">
            <a:spLocks noChangeArrowheads="1"/>
          </p:cNvSpPr>
          <p:nvPr/>
        </p:nvSpPr>
        <p:spPr bwMode="auto">
          <a:xfrm>
            <a:off x="468313" y="1333500"/>
            <a:ext cx="7993062"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1266" rIns="0" bIns="0">
            <a:spAutoFit/>
          </a:bodyPr>
          <a:lstStyle>
            <a:lvl1pPr marL="261938" indent="-250825">
              <a:spcBef>
                <a:spcPct val="20000"/>
              </a:spcBef>
              <a:buFont typeface="Arial" panose="020B0604020202020204" pitchFamily="34" charset="0"/>
              <a:buChar char="•"/>
              <a:tabLst>
                <a:tab pos="365125"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365125"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365125"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365125"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365125"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ea typeface="ＭＳ Ｐゴシック" panose="020B0600070205080204" pitchFamily="34" charset="-128"/>
              </a:defRPr>
            </a:lvl9pPr>
          </a:lstStyle>
          <a:p>
            <a:pPr algn="just">
              <a:lnSpc>
                <a:spcPts val="3788"/>
              </a:lnSpc>
              <a:spcBef>
                <a:spcPts val="563"/>
              </a:spcBef>
              <a:buSzPct val="98000"/>
              <a:buFont typeface="Wingdings" panose="05000000000000000000" pitchFamily="2" charset="2"/>
              <a:buChar char=""/>
            </a:pPr>
            <a:r>
              <a:rPr lang="es-ES" altLang="ca-ES" sz="2500" dirty="0" err="1"/>
              <a:t>Els</a:t>
            </a:r>
            <a:r>
              <a:rPr lang="es-ES" altLang="ca-ES" sz="2500" dirty="0"/>
              <a:t> </a:t>
            </a:r>
            <a:r>
              <a:rPr lang="es-ES" altLang="ca-ES" sz="2500" b="1" dirty="0" err="1"/>
              <a:t>crèdits</a:t>
            </a:r>
            <a:r>
              <a:rPr lang="es-ES" altLang="ca-ES" sz="2500" b="1" dirty="0"/>
              <a:t> </a:t>
            </a:r>
            <a:r>
              <a:rPr lang="es-ES" altLang="ca-ES" sz="2500" b="1" dirty="0" err="1"/>
              <a:t>reconeguts</a:t>
            </a:r>
            <a:r>
              <a:rPr lang="es-ES" altLang="ca-ES" sz="2500" b="1" dirty="0"/>
              <a:t> </a:t>
            </a:r>
            <a:r>
              <a:rPr lang="es-ES" altLang="ca-ES" sz="2500" dirty="0" err="1"/>
              <a:t>s’incorporen</a:t>
            </a:r>
            <a:r>
              <a:rPr lang="es-ES" altLang="ca-ES" sz="2500" dirty="0"/>
              <a:t>  a </a:t>
            </a:r>
            <a:r>
              <a:rPr lang="es-ES" altLang="ca-ES" sz="2500" dirty="0" err="1"/>
              <a:t>l’expedient</a:t>
            </a:r>
            <a:r>
              <a:rPr lang="es-ES" altLang="ca-ES" sz="2500" dirty="0"/>
              <a:t> </a:t>
            </a:r>
            <a:r>
              <a:rPr lang="es-ES" altLang="ca-ES" sz="2500" dirty="0" err="1"/>
              <a:t>acadèmic</a:t>
            </a:r>
            <a:r>
              <a:rPr lang="es-ES" altLang="ca-ES" sz="2500" dirty="0"/>
              <a:t> </a:t>
            </a:r>
            <a:r>
              <a:rPr lang="es-ES" altLang="ca-ES" sz="2500" dirty="0" err="1"/>
              <a:t>amb</a:t>
            </a:r>
            <a:r>
              <a:rPr lang="es-ES" altLang="ca-ES" sz="2500" dirty="0"/>
              <a:t> la  </a:t>
            </a:r>
            <a:r>
              <a:rPr lang="es-ES" altLang="ca-ES" sz="2500" dirty="0" err="1"/>
              <a:t>qualificació</a:t>
            </a:r>
            <a:r>
              <a:rPr lang="es-ES" altLang="ca-ES" sz="2500" dirty="0"/>
              <a:t> </a:t>
            </a:r>
            <a:r>
              <a:rPr lang="es-ES" altLang="ca-ES" sz="2500" b="1" dirty="0" err="1"/>
              <a:t>d’APTE</a:t>
            </a:r>
            <a:r>
              <a:rPr lang="es-ES" altLang="ca-ES" sz="2500" b="1" dirty="0"/>
              <a:t>/A </a:t>
            </a:r>
            <a:r>
              <a:rPr lang="es-ES" altLang="ca-ES" sz="2500" dirty="0"/>
              <a:t>i </a:t>
            </a:r>
            <a:r>
              <a:rPr lang="es-ES" altLang="ca-ES" sz="2500" dirty="0" err="1"/>
              <a:t>especificant</a:t>
            </a:r>
            <a:r>
              <a:rPr lang="es-ES" altLang="ca-ES" sz="2500" dirty="0"/>
              <a:t>  que han </a:t>
            </a:r>
            <a:r>
              <a:rPr lang="es-ES" altLang="ca-ES" sz="2500" dirty="0" err="1"/>
              <a:t>estat</a:t>
            </a:r>
            <a:r>
              <a:rPr lang="es-ES" altLang="ca-ES" sz="2500" dirty="0"/>
              <a:t> </a:t>
            </a:r>
            <a:r>
              <a:rPr lang="ca-ES" altLang="ca-ES" sz="2500" b="1" dirty="0"/>
              <a:t>R</a:t>
            </a:r>
            <a:r>
              <a:rPr lang="es-ES" altLang="ca-ES" sz="2500" b="1" dirty="0" err="1"/>
              <a:t>econeguts</a:t>
            </a:r>
            <a:endParaRPr lang="ca-ES" altLang="ca-ES" sz="2500" dirty="0"/>
          </a:p>
          <a:p>
            <a:pPr algn="just">
              <a:lnSpc>
                <a:spcPts val="3788"/>
              </a:lnSpc>
              <a:spcBef>
                <a:spcPts val="563"/>
              </a:spcBef>
              <a:buSzPct val="98000"/>
              <a:buFontTx/>
              <a:buNone/>
            </a:pPr>
            <a:endParaRPr lang="es-ES" altLang="ca-ES" sz="2500" dirty="0"/>
          </a:p>
          <a:p>
            <a:pPr algn="just">
              <a:lnSpc>
                <a:spcPts val="3788"/>
              </a:lnSpc>
              <a:spcBef>
                <a:spcPts val="838"/>
              </a:spcBef>
              <a:buSzPct val="98000"/>
              <a:buFont typeface="Wingdings" panose="05000000000000000000" pitchFamily="2" charset="2"/>
              <a:buChar char=""/>
            </a:pPr>
            <a:r>
              <a:rPr lang="es-ES" altLang="ca-ES" sz="2500" dirty="0" err="1"/>
              <a:t>Els</a:t>
            </a:r>
            <a:r>
              <a:rPr lang="es-ES" altLang="ca-ES" sz="2500" dirty="0"/>
              <a:t> </a:t>
            </a:r>
            <a:r>
              <a:rPr lang="es-ES" altLang="ca-ES" sz="2500" dirty="0" err="1"/>
              <a:t>crèdits</a:t>
            </a:r>
            <a:r>
              <a:rPr lang="es-ES" altLang="ca-ES" sz="2500" dirty="0"/>
              <a:t> </a:t>
            </a:r>
            <a:r>
              <a:rPr lang="es-ES" altLang="ca-ES" sz="2500" dirty="0" err="1"/>
              <a:t>reconeguts</a:t>
            </a:r>
            <a:r>
              <a:rPr lang="es-ES" altLang="ca-ES" sz="2500" dirty="0"/>
              <a:t> </a:t>
            </a:r>
            <a:r>
              <a:rPr lang="ca-ES" altLang="ca-ES" sz="2500" b="1" dirty="0"/>
              <a:t>NO</a:t>
            </a:r>
            <a:r>
              <a:rPr lang="es-ES" altLang="ca-ES" sz="2500" dirty="0"/>
              <a:t> </a:t>
            </a:r>
            <a:r>
              <a:rPr lang="es-ES" altLang="ca-ES" sz="2500" dirty="0" err="1"/>
              <a:t>compten</a:t>
            </a:r>
            <a:r>
              <a:rPr lang="es-ES" altLang="ca-ES" sz="2500" dirty="0"/>
              <a:t> a </a:t>
            </a:r>
            <a:r>
              <a:rPr lang="es-ES" altLang="ca-ES" sz="2500" dirty="0" err="1"/>
              <a:t>l’hora</a:t>
            </a:r>
            <a:r>
              <a:rPr lang="es-ES" altLang="ca-ES" sz="2500" dirty="0"/>
              <a:t> de calcular la  </a:t>
            </a:r>
            <a:r>
              <a:rPr lang="es-ES" altLang="ca-ES" sz="2500" dirty="0" err="1"/>
              <a:t>mitjana</a:t>
            </a:r>
            <a:r>
              <a:rPr lang="es-ES" altLang="ca-ES" sz="2500" dirty="0"/>
              <a:t> de </a:t>
            </a:r>
            <a:r>
              <a:rPr lang="es-ES" altLang="ca-ES" sz="2500" dirty="0" err="1"/>
              <a:t>l’expedient</a:t>
            </a:r>
            <a:r>
              <a:rPr lang="es-ES" altLang="ca-ES" sz="2500" dirty="0"/>
              <a:t> </a:t>
            </a:r>
            <a:r>
              <a:rPr lang="es-ES" altLang="ca-ES" sz="2500" dirty="0" err="1"/>
              <a:t>acadèmic</a:t>
            </a:r>
            <a:endParaRPr lang="es-ES" altLang="ca-ES" sz="2500" dirty="0"/>
          </a:p>
        </p:txBody>
      </p:sp>
    </p:spTree>
    <p:extLst>
      <p:ext uri="{BB962C8B-B14F-4D97-AF65-F5344CB8AC3E}">
        <p14:creationId xmlns:p14="http://schemas.microsoft.com/office/powerpoint/2010/main" val="3691374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A10BBABF-6362-43BE-8A89-1D539BFC1E7B}"/>
              </a:ext>
            </a:extLst>
          </p:cNvPr>
          <p:cNvSpPr txBox="1">
            <a:spLocks noGrp="1"/>
          </p:cNvSpPr>
          <p:nvPr>
            <p:ph type="title"/>
          </p:nvPr>
        </p:nvSpPr>
        <p:spPr>
          <a:xfrm>
            <a:off x="1187450" y="3733800"/>
            <a:ext cx="6858000" cy="2020888"/>
          </a:xfrm>
        </p:spPr>
        <p:style>
          <a:lnRef idx="1">
            <a:schemeClr val="accent4"/>
          </a:lnRef>
          <a:fillRef idx="2">
            <a:schemeClr val="accent4"/>
          </a:fillRef>
          <a:effectRef idx="1">
            <a:schemeClr val="accent4"/>
          </a:effectRef>
          <a:fontRef idx="minor">
            <a:schemeClr val="dk1"/>
          </a:fontRef>
        </p:style>
        <p:txBody>
          <a:bodyPr lIns="0" tIns="71266" rIns="0" bIns="0">
            <a:spAutoFit/>
          </a:bodyPr>
          <a:lstStyle/>
          <a:p>
            <a:pPr marL="11113">
              <a:lnSpc>
                <a:spcPts val="3788"/>
              </a:lnSpc>
              <a:spcBef>
                <a:spcPts val="563"/>
              </a:spcBef>
              <a:defRPr/>
            </a:pPr>
            <a:r>
              <a:rPr lang="ca-ES" sz="2800" dirty="0">
                <a:solidFill>
                  <a:srgbClr val="000000"/>
                </a:solidFill>
                <a:ea typeface="ＭＳ Ｐゴシック" pitchFamily="34" charset="-128"/>
              </a:rPr>
              <a:t>RECORDEU MATRICULAR EL </a:t>
            </a:r>
            <a:r>
              <a:rPr lang="ca-ES" sz="2800" b="1" dirty="0">
                <a:solidFill>
                  <a:srgbClr val="000000"/>
                </a:solidFill>
                <a:ea typeface="ＭＳ Ｐゴシック" pitchFamily="34" charset="-128"/>
              </a:rPr>
              <a:t>TFG</a:t>
            </a:r>
            <a:r>
              <a:rPr lang="ca-ES" sz="2800" dirty="0">
                <a:solidFill>
                  <a:srgbClr val="000000"/>
                </a:solidFill>
                <a:ea typeface="ＭＳ Ｐゴシック" pitchFamily="34" charset="-128"/>
              </a:rPr>
              <a:t>, ASSIGNATURA OBLIGATÒRIA, JUNTAMENT AMB LES ASSIGNATURES OPTATIVES QUE CURSAREU DEL VOSTRE PLA D’ESTUDIS</a:t>
            </a:r>
            <a:endParaRPr lang="es-ES" sz="2800" dirty="0">
              <a:solidFill>
                <a:srgbClr val="000000"/>
              </a:solidFill>
              <a:ea typeface="ＭＳ Ｐゴシック" pitchFamily="34" charset="-128"/>
            </a:endParaRPr>
          </a:p>
        </p:txBody>
      </p:sp>
      <p:sp>
        <p:nvSpPr>
          <p:cNvPr id="3" name="object 2">
            <a:extLst>
              <a:ext uri="{FF2B5EF4-FFF2-40B4-BE49-F238E27FC236}">
                <a16:creationId xmlns:a16="http://schemas.microsoft.com/office/drawing/2014/main" id="{D6C660E2-8BC3-4BDE-B4EB-8A485FC3A6FD}"/>
              </a:ext>
            </a:extLst>
          </p:cNvPr>
          <p:cNvSpPr txBox="1">
            <a:spLocks/>
          </p:cNvSpPr>
          <p:nvPr/>
        </p:nvSpPr>
        <p:spPr>
          <a:xfrm>
            <a:off x="1187450" y="1285875"/>
            <a:ext cx="6858000" cy="2020888"/>
          </a:xfrm>
          <a:prstGeom prst="rect">
            <a:avLst/>
          </a:prstGeom>
        </p:spPr>
        <p:style>
          <a:lnRef idx="1">
            <a:schemeClr val="accent6"/>
          </a:lnRef>
          <a:fillRef idx="2">
            <a:schemeClr val="accent6"/>
          </a:fillRef>
          <a:effectRef idx="1">
            <a:schemeClr val="accent6"/>
          </a:effectRef>
          <a:fontRef idx="minor">
            <a:schemeClr val="dk1"/>
          </a:fontRef>
        </p:style>
        <p:txBody>
          <a:bodyPr lIns="0" tIns="71266" rIns="0" bIns="0">
            <a:spAutoFit/>
          </a:bodyPr>
          <a:lstStyle/>
          <a:p>
            <a:pPr marL="11113" algn="ctr">
              <a:lnSpc>
                <a:spcPts val="3788"/>
              </a:lnSpc>
              <a:spcBef>
                <a:spcPts val="563"/>
              </a:spcBef>
              <a:defRPr/>
            </a:pPr>
            <a:r>
              <a:rPr lang="ca-ES" sz="2800" dirty="0">
                <a:solidFill>
                  <a:schemeClr val="tx1"/>
                </a:solidFill>
                <a:ea typeface="ＭＳ Ｐゴシック" pitchFamily="34" charset="-128"/>
              </a:rPr>
              <a:t>RECOMANEM DEMANAR EL </a:t>
            </a:r>
            <a:r>
              <a:rPr lang="ca-ES" sz="2800" b="1" dirty="0">
                <a:solidFill>
                  <a:schemeClr val="tx1"/>
                </a:solidFill>
                <a:ea typeface="ＭＳ Ｐゴシック" pitchFamily="34" charset="-128"/>
              </a:rPr>
              <a:t>RECONEIXEMENT ACADÈMIC </a:t>
            </a:r>
            <a:r>
              <a:rPr lang="ca-ES" sz="2800" dirty="0">
                <a:solidFill>
                  <a:schemeClr val="tx1"/>
                </a:solidFill>
                <a:ea typeface="ＭＳ Ｐゴシック" pitchFamily="34" charset="-128"/>
              </a:rPr>
              <a:t>AL DARRER ANY D’ESTUDIS I SEMPRE QUE HI HAGI ESPAI LLIURE D’OPTATIVITAT A L’EXPEDIENT</a:t>
            </a:r>
          </a:p>
        </p:txBody>
      </p:sp>
    </p:spTree>
    <p:extLst>
      <p:ext uri="{BB962C8B-B14F-4D97-AF65-F5344CB8AC3E}">
        <p14:creationId xmlns:p14="http://schemas.microsoft.com/office/powerpoint/2010/main" val="36608794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ángulo 1">
            <a:extLst>
              <a:ext uri="{FF2B5EF4-FFF2-40B4-BE49-F238E27FC236}">
                <a16:creationId xmlns:a16="http://schemas.microsoft.com/office/drawing/2014/main" id="{FB136805-840E-41CB-83EE-1F0725EDFB21}"/>
              </a:ext>
            </a:extLst>
          </p:cNvPr>
          <p:cNvSpPr>
            <a:spLocks noChangeArrowheads="1"/>
          </p:cNvSpPr>
          <p:nvPr/>
        </p:nvSpPr>
        <p:spPr bwMode="auto">
          <a:xfrm>
            <a:off x="3059832" y="6147073"/>
            <a:ext cx="6120679"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ca-ES" altLang="ca-ES" sz="1400" dirty="0">
                <a:solidFill>
                  <a:srgbClr val="953B95"/>
                </a:solidFill>
                <a:latin typeface="Arial" panose="020B0604020202020204" pitchFamily="34" charset="0"/>
                <a:hlinkClick r:id="rId3"/>
              </a:rPr>
              <a:t>https://www.uab.cat/web/estudiar/graus/informacio-academica/regim-de-permanencia/tipus-de-dedicacio-1345721953555.html</a:t>
            </a:r>
            <a:endParaRPr lang="ca-ES" altLang="ca-ES" sz="1400" dirty="0">
              <a:solidFill>
                <a:srgbClr val="953B95"/>
              </a:solidFill>
              <a:latin typeface="Arial" panose="020B0604020202020204" pitchFamily="34" charset="0"/>
            </a:endParaRPr>
          </a:p>
        </p:txBody>
      </p:sp>
      <p:sp>
        <p:nvSpPr>
          <p:cNvPr id="13318" name="CuadroTexto 2">
            <a:extLst>
              <a:ext uri="{FF2B5EF4-FFF2-40B4-BE49-F238E27FC236}">
                <a16:creationId xmlns:a16="http://schemas.microsoft.com/office/drawing/2014/main" id="{18D1ED11-1920-4A06-8A97-CC0A16A5F5E8}"/>
              </a:ext>
            </a:extLst>
          </p:cNvPr>
          <p:cNvSpPr txBox="1">
            <a:spLocks noChangeArrowheads="1"/>
          </p:cNvSpPr>
          <p:nvPr/>
        </p:nvSpPr>
        <p:spPr bwMode="auto">
          <a:xfrm>
            <a:off x="899592" y="610841"/>
            <a:ext cx="4535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ca-ES" altLang="ca-ES" sz="1800" dirty="0">
                <a:latin typeface="Arial" panose="020B0604020202020204" pitchFamily="34" charset="0"/>
              </a:rPr>
              <a:t>Més informació a la pàgina web de la UAB</a:t>
            </a:r>
          </a:p>
        </p:txBody>
      </p:sp>
      <p:pic>
        <p:nvPicPr>
          <p:cNvPr id="8" name="Imagen 1">
            <a:extLst>
              <a:ext uri="{FF2B5EF4-FFF2-40B4-BE49-F238E27FC236}">
                <a16:creationId xmlns:a16="http://schemas.microsoft.com/office/drawing/2014/main" id="{778C42BA-7CEC-4D4F-85D1-195886A0F23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576" y="990575"/>
            <a:ext cx="7416823" cy="503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ángulo redondeado 4">
            <a:extLst>
              <a:ext uri="{FF2B5EF4-FFF2-40B4-BE49-F238E27FC236}">
                <a16:creationId xmlns:a16="http://schemas.microsoft.com/office/drawing/2014/main" id="{E98B4841-27EE-4762-8388-14952701F48C}"/>
              </a:ext>
            </a:extLst>
          </p:cNvPr>
          <p:cNvSpPr/>
          <p:nvPr/>
        </p:nvSpPr>
        <p:spPr>
          <a:xfrm>
            <a:off x="989828" y="4642266"/>
            <a:ext cx="1555363" cy="6886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80175" tIns="40087" rIns="80175" bIns="40087" anchor="ctr"/>
          <a:lstStyle/>
          <a:p>
            <a:pPr algn="ctr">
              <a:defRPr/>
            </a:pPr>
            <a:endParaRPr lang="ca-ES"/>
          </a:p>
        </p:txBody>
      </p:sp>
      <p:sp>
        <p:nvSpPr>
          <p:cNvPr id="10" name="Flecha derecha 5">
            <a:extLst>
              <a:ext uri="{FF2B5EF4-FFF2-40B4-BE49-F238E27FC236}">
                <a16:creationId xmlns:a16="http://schemas.microsoft.com/office/drawing/2014/main" id="{CA74B391-25A8-4D48-8D51-FC352784ECF2}"/>
              </a:ext>
            </a:extLst>
          </p:cNvPr>
          <p:cNvSpPr/>
          <p:nvPr/>
        </p:nvSpPr>
        <p:spPr>
          <a:xfrm rot="7710763">
            <a:off x="2279479" y="4575497"/>
            <a:ext cx="762229" cy="28248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0175" tIns="40087" rIns="80175" bIns="40087" anchor="ctr"/>
          <a:lstStyle/>
          <a:p>
            <a:pPr algn="ctr">
              <a:defRPr/>
            </a:pPr>
            <a:endParaRPr lang="ca-ES"/>
          </a:p>
        </p:txBody>
      </p:sp>
    </p:spTree>
    <p:extLst>
      <p:ext uri="{BB962C8B-B14F-4D97-AF65-F5344CB8AC3E}">
        <p14:creationId xmlns:p14="http://schemas.microsoft.com/office/powerpoint/2010/main" val="1259837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Título"/>
          <p:cNvSpPr txBox="1">
            <a:spLocks/>
          </p:cNvSpPr>
          <p:nvPr/>
        </p:nvSpPr>
        <p:spPr bwMode="auto">
          <a:xfrm>
            <a:off x="395288" y="2349500"/>
            <a:ext cx="8497887"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a:spcBef>
                <a:spcPct val="0"/>
              </a:spcBef>
              <a:buFontTx/>
              <a:buNone/>
            </a:pPr>
            <a:r>
              <a:rPr lang="ca-ES" altLang="es-ES" sz="5000" dirty="0">
                <a:latin typeface="Franklin Gothic Demi" panose="020B0703020102020204" pitchFamily="34" charset="0"/>
              </a:rPr>
              <a:t>PRÀCTIQUES EXTERNES</a:t>
            </a:r>
            <a:br>
              <a:rPr lang="ca-ES" altLang="es-ES" sz="5400" dirty="0">
                <a:latin typeface="Franklin Gothic Demi" panose="020B0703020102020204" pitchFamily="34" charset="0"/>
              </a:rPr>
            </a:br>
            <a:br>
              <a:rPr lang="ca-ES" altLang="es-ES" sz="2800" dirty="0">
                <a:latin typeface="Franklin Gothic Demi" panose="020B0703020102020204" pitchFamily="34" charset="0"/>
              </a:rPr>
            </a:br>
            <a:r>
              <a:rPr lang="ca-ES" altLang="es-ES" dirty="0">
                <a:latin typeface="Franklin Gothic Demi" panose="020B0703020102020204" pitchFamily="34" charset="0"/>
              </a:rPr>
              <a:t>Dra. Susana </a:t>
            </a:r>
            <a:r>
              <a:rPr lang="ca-ES" altLang="es-ES" dirty="0" err="1">
                <a:latin typeface="Franklin Gothic Demi" panose="020B0703020102020204" pitchFamily="34" charset="0"/>
              </a:rPr>
              <a:t>Pallarés</a:t>
            </a:r>
            <a:br>
              <a:rPr lang="ca-ES" altLang="es-ES" dirty="0">
                <a:latin typeface="Franklin Gothic Demi" panose="020B0703020102020204" pitchFamily="34" charset="0"/>
              </a:rPr>
            </a:br>
            <a:r>
              <a:rPr lang="ca-ES" altLang="es-ES" dirty="0" err="1">
                <a:latin typeface="Franklin Gothic Demi" panose="020B0703020102020204" pitchFamily="34" charset="0"/>
              </a:rPr>
              <a:t>Vicedegana</a:t>
            </a:r>
            <a:r>
              <a:rPr lang="ca-ES" altLang="es-ES" dirty="0">
                <a:latin typeface="Franklin Gothic Demi" panose="020B0703020102020204" pitchFamily="34" charset="0"/>
              </a:rPr>
              <a:t> de Pràctiques Externes</a:t>
            </a:r>
          </a:p>
          <a:p>
            <a:pPr algn="r">
              <a:spcBef>
                <a:spcPct val="0"/>
              </a:spcBef>
              <a:buFontTx/>
              <a:buNone/>
            </a:pPr>
            <a:r>
              <a:rPr lang="ca-ES" altLang="es-ES" dirty="0">
                <a:latin typeface="Franklin Gothic Demi" panose="020B0703020102020204" pitchFamily="34" charset="0"/>
              </a:rPr>
              <a:t>Sra. Dolors </a:t>
            </a:r>
            <a:r>
              <a:rPr lang="ca-ES" altLang="es-ES" dirty="0" err="1">
                <a:latin typeface="Franklin Gothic Demi" panose="020B0703020102020204" pitchFamily="34" charset="0"/>
              </a:rPr>
              <a:t>Fustagueras</a:t>
            </a:r>
            <a:endParaRPr lang="ca-ES" altLang="es-ES" dirty="0">
              <a:latin typeface="Franklin Gothic Demi" panose="020B0703020102020204" pitchFamily="34" charset="0"/>
            </a:endParaRPr>
          </a:p>
          <a:p>
            <a:pPr algn="r">
              <a:spcBef>
                <a:spcPct val="0"/>
              </a:spcBef>
              <a:buFontTx/>
              <a:buNone/>
            </a:pPr>
            <a:r>
              <a:rPr lang="ca-ES" altLang="es-ES" dirty="0">
                <a:latin typeface="Franklin Gothic Demi" panose="020B0703020102020204" pitchFamily="34" charset="0"/>
              </a:rPr>
              <a:t>Suport acadèmic a les pràctiques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285750" y="260350"/>
            <a:ext cx="8531225" cy="2406650"/>
          </a:xfrm>
        </p:spPr>
        <p:txBody>
          <a:bodyPr/>
          <a:lstStyle/>
          <a:p>
            <a:pPr algn="l" eaLnBrk="1" hangingPunct="1">
              <a:spcAft>
                <a:spcPts val="600"/>
              </a:spcAft>
            </a:pPr>
            <a:br>
              <a:rPr lang="ca-ES" altLang="ca-ES" sz="3200">
                <a:latin typeface="Arial Black" panose="020B0A04020102020204" pitchFamily="34" charset="0"/>
                <a:ea typeface="ＭＳ Ｐゴシック" panose="020B0600070205080204" pitchFamily="34" charset="-128"/>
              </a:rPr>
            </a:br>
            <a:r>
              <a:rPr lang="ca-ES" altLang="ca-ES" sz="3200">
                <a:latin typeface="Arial Black" panose="020B0A04020102020204" pitchFamily="34" charset="0"/>
                <a:ea typeface="ＭＳ Ｐゴシック" panose="020B0600070205080204" pitchFamily="34" charset="-128"/>
              </a:rPr>
              <a:t> </a:t>
            </a:r>
            <a:r>
              <a:rPr lang="ca-ES" altLang="ca-ES" sz="3200" i="1">
                <a:latin typeface="Arial Black" panose="020B0A04020102020204" pitchFamily="34" charset="0"/>
                <a:ea typeface="ＭＳ Ｐゴシック" panose="020B0600070205080204" pitchFamily="34" charset="-128"/>
              </a:rPr>
              <a:t>Pràctiques Externes de Psicologia</a:t>
            </a:r>
            <a:br>
              <a:rPr lang="ca-ES" altLang="ca-ES" sz="3200" i="1">
                <a:latin typeface="Arial Black" panose="020B0A04020102020204" pitchFamily="34" charset="0"/>
                <a:ea typeface="ＭＳ Ｐゴシック" panose="020B0600070205080204" pitchFamily="34" charset="-128"/>
              </a:rPr>
            </a:br>
            <a:r>
              <a:rPr lang="ca-ES" altLang="ca-ES" sz="2400" b="1">
                <a:latin typeface="Arial" panose="020B0604020202020204" pitchFamily="34" charset="0"/>
                <a:ea typeface="ＭＳ Ｐゴシック" panose="020B0600070205080204" pitchFamily="34" charset="-128"/>
                <a:cs typeface="Arial" panose="020B0604020202020204" pitchFamily="34" charset="0"/>
              </a:rPr>
              <a:t>Optativa anual. 6 crèdits. Total 150 hores</a:t>
            </a:r>
            <a:br>
              <a:rPr lang="ca-ES" altLang="ca-ES" sz="2400" b="1">
                <a:latin typeface="Arial" panose="020B0604020202020204" pitchFamily="34" charset="0"/>
                <a:ea typeface="ＭＳ Ｐゴシック" panose="020B0600070205080204" pitchFamily="34" charset="-128"/>
                <a:cs typeface="Arial" panose="020B0604020202020204" pitchFamily="34" charset="0"/>
              </a:rPr>
            </a:br>
            <a:r>
              <a:rPr lang="ca-ES" altLang="ca-ES" sz="2400" b="1">
                <a:latin typeface="Arial" panose="020B0604020202020204" pitchFamily="34" charset="0"/>
                <a:ea typeface="ＭＳ Ｐゴシック" panose="020B0600070205080204" pitchFamily="34" charset="-128"/>
                <a:cs typeface="Arial" panose="020B0604020202020204" pitchFamily="34" charset="0"/>
              </a:rPr>
              <a:t>	Presencials en el centre: 120 hores </a:t>
            </a:r>
            <a:br>
              <a:rPr lang="ca-ES" altLang="ca-ES" sz="2400" b="1">
                <a:latin typeface="Arial Black" panose="020B0A04020102020204" pitchFamily="34" charset="0"/>
                <a:ea typeface="ＭＳ Ｐゴシック" panose="020B0600070205080204" pitchFamily="34" charset="-128"/>
              </a:rPr>
            </a:br>
            <a:r>
              <a:rPr lang="ca-ES" altLang="ca-ES" sz="2400" b="1">
                <a:latin typeface="Arial Black" panose="020B0A04020102020204" pitchFamily="34" charset="0"/>
                <a:ea typeface="ＭＳ Ｐゴシック" panose="020B0600070205080204" pitchFamily="34" charset="-128"/>
              </a:rPr>
              <a:t>	</a:t>
            </a:r>
            <a:r>
              <a:rPr lang="ca-ES" altLang="ca-ES" sz="2400" b="1">
                <a:latin typeface="Arial" panose="020B0604020202020204" pitchFamily="34" charset="0"/>
                <a:ea typeface="ＭＳ Ｐゴシック" panose="020B0600070205080204" pitchFamily="34" charset="-128"/>
                <a:cs typeface="Arial" panose="020B0604020202020204" pitchFamily="34" charset="0"/>
              </a:rPr>
              <a:t>Restants 30 hores: </a:t>
            </a:r>
            <a:r>
              <a:rPr lang="ca-ES" altLang="ca-ES" sz="2200" b="1">
                <a:latin typeface="Arial" panose="020B0604020202020204" pitchFamily="34" charset="0"/>
                <a:ea typeface="ＭＳ Ｐゴシック" panose="020B0600070205080204" pitchFamily="34" charset="-128"/>
                <a:cs typeface="Arial" panose="020B0604020202020204" pitchFamily="34" charset="0"/>
              </a:rPr>
              <a:t>treball autònom (realització memòria) i supervisat (tutories amb tutor/a acadèmic/a)</a:t>
            </a:r>
            <a:br>
              <a:rPr lang="ca-ES" altLang="ca-ES" sz="3200" i="1">
                <a:latin typeface="Arial Black" panose="020B0A04020102020204" pitchFamily="34" charset="0"/>
                <a:ea typeface="ＭＳ Ｐゴシック" panose="020B0600070205080204" pitchFamily="34" charset="-128"/>
              </a:rPr>
            </a:br>
            <a:endParaRPr lang="ca-ES" altLang="ca-ES" sz="3200">
              <a:latin typeface="Arial Black" panose="020B0A04020102020204" pitchFamily="34" charset="0"/>
              <a:ea typeface="ＭＳ Ｐゴシック" panose="020B0600070205080204" pitchFamily="34" charset="-128"/>
            </a:endParaRPr>
          </a:p>
        </p:txBody>
      </p:sp>
      <p:sp>
        <p:nvSpPr>
          <p:cNvPr id="13" name="TextBox 12"/>
          <p:cNvSpPr txBox="1"/>
          <p:nvPr/>
        </p:nvSpPr>
        <p:spPr>
          <a:xfrm>
            <a:off x="468313" y="2843213"/>
            <a:ext cx="8643937" cy="3322637"/>
          </a:xfrm>
          <a:prstGeom prst="rect">
            <a:avLst/>
          </a:prstGeom>
          <a:noFill/>
          <a:ln>
            <a:solidFill>
              <a:schemeClr val="bg1">
                <a:lumMod val="85000"/>
              </a:schemeClr>
            </a:solidFill>
          </a:ln>
          <a:effectLst/>
        </p:spPr>
        <p:txBody>
          <a:bodyPr lIns="252000" tIns="169200" rIns="252000" bIns="180000">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Aft>
                <a:spcPts val="600"/>
              </a:spcAft>
              <a:defRPr/>
            </a:pPr>
            <a:r>
              <a:rPr lang="ca-ES" altLang="es-ES_tradnl" sz="2400" dirty="0">
                <a:latin typeface="Arial Black" pitchFamily="34" charset="0"/>
                <a:ea typeface="Museo Sans 900"/>
                <a:cs typeface="Museo Sans 900"/>
              </a:rPr>
              <a:t>OBJECTIUS:</a:t>
            </a:r>
          </a:p>
          <a:p>
            <a:pPr eaLnBrk="1" hangingPunct="1">
              <a:spcAft>
                <a:spcPts val="600"/>
              </a:spcAft>
              <a:buFont typeface="Arial" pitchFamily="34" charset="0"/>
              <a:buChar char="•"/>
              <a:defRPr/>
            </a:pPr>
            <a:r>
              <a:rPr lang="ca-ES" altLang="es-ES_tradnl" sz="2400" dirty="0">
                <a:ea typeface="Museo Sans 900"/>
                <a:cs typeface="Arial" panose="020B0604020202020204" pitchFamily="34" charset="0"/>
              </a:rPr>
              <a:t>Conèixer l’àmbit aplicat de la professió</a:t>
            </a:r>
          </a:p>
          <a:p>
            <a:pPr eaLnBrk="1" hangingPunct="1">
              <a:spcAft>
                <a:spcPts val="600"/>
              </a:spcAft>
              <a:buFont typeface="Arial" pitchFamily="34" charset="0"/>
              <a:buChar char="•"/>
              <a:defRPr/>
            </a:pPr>
            <a:r>
              <a:rPr lang="ca-ES" altLang="es-ES_tradnl" sz="2400" dirty="0">
                <a:ea typeface="Museo Sans 900"/>
                <a:cs typeface="Arial" panose="020B0604020202020204" pitchFamily="34" charset="0"/>
              </a:rPr>
              <a:t>Conèixer el rol del professional (psicòleg)</a:t>
            </a:r>
          </a:p>
          <a:p>
            <a:pPr eaLnBrk="1" hangingPunct="1">
              <a:spcAft>
                <a:spcPts val="600"/>
              </a:spcAft>
              <a:buFont typeface="Arial" pitchFamily="34" charset="0"/>
              <a:buChar char="•"/>
              <a:defRPr/>
            </a:pPr>
            <a:r>
              <a:rPr lang="ca-ES" altLang="es-ES_tradnl" sz="2400" dirty="0">
                <a:ea typeface="Museo Sans 900"/>
                <a:cs typeface="Arial" panose="020B0604020202020204" pitchFamily="34" charset="0"/>
              </a:rPr>
              <a:t>Conèixer els usuaris</a:t>
            </a:r>
          </a:p>
          <a:p>
            <a:pPr eaLnBrk="1" hangingPunct="1">
              <a:spcAft>
                <a:spcPts val="600"/>
              </a:spcAft>
              <a:buFont typeface="Arial" pitchFamily="34" charset="0"/>
              <a:buChar char="•"/>
              <a:defRPr/>
            </a:pPr>
            <a:r>
              <a:rPr lang="ca-ES" altLang="es-ES_tradnl" sz="2400" dirty="0">
                <a:ea typeface="Museo Sans 900"/>
                <a:cs typeface="Arial" panose="020B0604020202020204" pitchFamily="34" charset="0"/>
              </a:rPr>
              <a:t> Aprendre a partir de l’experiència</a:t>
            </a:r>
          </a:p>
          <a:p>
            <a:pPr eaLnBrk="1" hangingPunct="1">
              <a:spcAft>
                <a:spcPts val="600"/>
              </a:spcAft>
              <a:buFont typeface="Arial" pitchFamily="34" charset="0"/>
              <a:buChar char="•"/>
              <a:defRPr/>
            </a:pPr>
            <a:r>
              <a:rPr lang="ca-ES" altLang="es-ES_tradnl" sz="2400" dirty="0">
                <a:ea typeface="Museo Sans 900"/>
                <a:cs typeface="Arial" panose="020B0604020202020204" pitchFamily="34" charset="0"/>
              </a:rPr>
              <a:t> Complementar els coneixements teòrics amb els coneixements derivats de la pràctica i poder-los connectar </a:t>
            </a:r>
            <a:endParaRPr lang="ca-ES" altLang="es-ES_tradnl" sz="1600" dirty="0">
              <a:ea typeface="Museo Sans 300"/>
              <a:cs typeface="Arial" panose="020B0604020202020204" pitchFamily="34" charset="0"/>
            </a:endParaRPr>
          </a:p>
        </p:txBody>
      </p:sp>
      <p:sp>
        <p:nvSpPr>
          <p:cNvPr id="20" name="19 Rectángulo"/>
          <p:cNvSpPr/>
          <p:nvPr/>
        </p:nvSpPr>
        <p:spPr>
          <a:xfrm>
            <a:off x="16476663" y="1752600"/>
            <a:ext cx="914400" cy="914400"/>
          </a:xfrm>
          <a:prstGeom prst="rect">
            <a:avLst/>
          </a:prstGeom>
          <a:solidFill>
            <a:srgbClr val="D5D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b="1">
                <a:solidFill>
                  <a:schemeClr val="tx1"/>
                </a:solidFill>
                <a:ea typeface="ＭＳ Ｐゴシック" pitchFamily="-84" charset="-128"/>
              </a:rPr>
              <a:t>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9"/>
          <p:cNvSpPr txBox="1"/>
          <p:nvPr/>
        </p:nvSpPr>
        <p:spPr>
          <a:xfrm>
            <a:off x="755576" y="1714500"/>
            <a:ext cx="8096250" cy="4202113"/>
          </a:xfrm>
          <a:prstGeom prst="rect">
            <a:avLst/>
          </a:prstGeom>
          <a:noFill/>
          <a:ln>
            <a:solidFill>
              <a:schemeClr val="bg1">
                <a:lumMod val="85000"/>
              </a:schemeClr>
            </a:solidFill>
          </a:ln>
          <a:effectLst/>
        </p:spPr>
        <p:txBody>
          <a:bodyPr wrap="square" lIns="252000" tIns="252000" rIns="252000" bIns="252000">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Font typeface="Arial" pitchFamily="34" charset="0"/>
              <a:buChar char="•"/>
              <a:defRPr/>
            </a:pPr>
            <a:r>
              <a:rPr lang="ca-ES" altLang="es-ES_tradnl" sz="2400" dirty="0"/>
              <a:t> Centres Pràctiques del Departament de SOCIAL i ORGANITZACIONS</a:t>
            </a:r>
          </a:p>
          <a:p>
            <a:pPr eaLnBrk="1" hangingPunct="1">
              <a:defRPr/>
            </a:pPr>
            <a:endParaRPr lang="ca-ES" altLang="es-ES_tradnl" sz="2400" dirty="0"/>
          </a:p>
          <a:p>
            <a:pPr eaLnBrk="1" hangingPunct="1">
              <a:buFont typeface="Arial" pitchFamily="34" charset="0"/>
              <a:buChar char="•"/>
              <a:defRPr/>
            </a:pPr>
            <a:r>
              <a:rPr lang="ca-ES" altLang="es-ES_tradnl" sz="2400" dirty="0"/>
              <a:t> Centres Pràctiques del Departament d’EVOLUTIVA i EDUCACIÓ</a:t>
            </a:r>
          </a:p>
          <a:p>
            <a:pPr eaLnBrk="1" hangingPunct="1">
              <a:defRPr/>
            </a:pPr>
            <a:endParaRPr lang="ca-ES" altLang="es-ES_tradnl" sz="2400" dirty="0"/>
          </a:p>
          <a:p>
            <a:pPr eaLnBrk="1" hangingPunct="1">
              <a:buFont typeface="Arial" pitchFamily="34" charset="0"/>
              <a:buChar char="•"/>
              <a:defRPr/>
            </a:pPr>
            <a:r>
              <a:rPr lang="ca-ES" altLang="es-ES_tradnl" sz="2400" dirty="0"/>
              <a:t> Centres Pràctiques del Departament de CLÍNICA</a:t>
            </a:r>
          </a:p>
          <a:p>
            <a:pPr eaLnBrk="1" hangingPunct="1">
              <a:buFont typeface="Arial" pitchFamily="34" charset="0"/>
              <a:buChar char="•"/>
              <a:defRPr/>
            </a:pPr>
            <a:endParaRPr lang="ca-ES" altLang="es-ES_tradnl" sz="2400" dirty="0"/>
          </a:p>
          <a:p>
            <a:pPr eaLnBrk="1" hangingPunct="1">
              <a:buFont typeface="Arial" pitchFamily="34" charset="0"/>
              <a:buChar char="•"/>
              <a:defRPr/>
            </a:pPr>
            <a:r>
              <a:rPr lang="ca-ES" altLang="es-ES_tradnl" sz="2400" dirty="0"/>
              <a:t> Centres Pràctiques Departament de BÀSICA</a:t>
            </a:r>
          </a:p>
          <a:p>
            <a:pPr eaLnBrk="1" hangingPunct="1">
              <a:defRPr/>
            </a:pPr>
            <a:endParaRPr lang="ca-ES" altLang="es-ES_tradnl" sz="2400" dirty="0"/>
          </a:p>
        </p:txBody>
      </p:sp>
      <p:sp>
        <p:nvSpPr>
          <p:cNvPr id="6147" name="Rectangle 2"/>
          <p:cNvSpPr>
            <a:spLocks noGrp="1"/>
          </p:cNvSpPr>
          <p:nvPr>
            <p:ph type="title"/>
          </p:nvPr>
        </p:nvSpPr>
        <p:spPr>
          <a:xfrm>
            <a:off x="547688" y="214313"/>
            <a:ext cx="8096250" cy="1143000"/>
          </a:xfrm>
        </p:spPr>
        <p:txBody>
          <a:bodyPr/>
          <a:lstStyle/>
          <a:p>
            <a:pPr eaLnBrk="1" hangingPunct="1"/>
            <a:r>
              <a:rPr lang="ca-ES" altLang="ca-ES" sz="3200">
                <a:latin typeface="Arial Black" panose="020B0A04020102020204" pitchFamily="34" charset="0"/>
                <a:ea typeface="ＭＳ Ｐゴシック" panose="020B0600070205080204" pitchFamily="34" charset="-128"/>
              </a:rPr>
              <a:t>Característiques dels Centres de </a:t>
            </a:r>
            <a:r>
              <a:rPr lang="ca-ES" altLang="ca-ES" sz="3200" i="1">
                <a:latin typeface="Arial Black" panose="020B0A04020102020204" pitchFamily="34" charset="0"/>
                <a:ea typeface="ＭＳ Ｐゴシック" panose="020B0600070205080204" pitchFamily="34" charset="-128"/>
              </a:rPr>
              <a:t>Pràctiques Externes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2 Marcador de contenido"/>
          <p:cNvSpPr>
            <a:spLocks noGrp="1"/>
          </p:cNvSpPr>
          <p:nvPr/>
        </p:nvSpPr>
        <p:spPr bwMode="auto">
          <a:xfrm>
            <a:off x="251520" y="1125538"/>
            <a:ext cx="8712968" cy="2230437"/>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273050" indent="-2730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buClr>
                <a:srgbClr val="0BD0D9"/>
              </a:buClr>
              <a:buSzPct val="95000"/>
              <a:buFont typeface="Wingdings 2" panose="05020102010507070707" pitchFamily="18" charset="2"/>
              <a:buNone/>
            </a:pPr>
            <a:r>
              <a:rPr lang="ca-ES" altLang="ca-ES" sz="2400" dirty="0">
                <a:latin typeface="Arial" panose="020B0604020202020204" pitchFamily="34" charset="0"/>
              </a:rPr>
              <a:t>Hi ha gran diversitat en funció del tipus de Centre. El Centre proposa el programa.</a:t>
            </a:r>
          </a:p>
          <a:p>
            <a:pPr eaLnBrk="1" hangingPunct="1">
              <a:buClr>
                <a:srgbClr val="0BD0D9"/>
              </a:buClr>
              <a:buSzPct val="95000"/>
            </a:pPr>
            <a:r>
              <a:rPr lang="ca-ES" altLang="ca-ES" sz="2400" dirty="0">
                <a:latin typeface="Arial" panose="020B0604020202020204" pitchFamily="34" charset="0"/>
              </a:rPr>
              <a:t>Observació (això és el més fonamental)</a:t>
            </a:r>
          </a:p>
          <a:p>
            <a:pPr eaLnBrk="1" hangingPunct="1">
              <a:buClr>
                <a:srgbClr val="0BD0D9"/>
              </a:buClr>
              <a:buSzPct val="95000"/>
            </a:pPr>
            <a:r>
              <a:rPr lang="ca-ES" altLang="ca-ES" sz="2400" dirty="0">
                <a:latin typeface="Arial" panose="020B0604020202020204" pitchFamily="34" charset="0"/>
              </a:rPr>
              <a:t>En alguns casos, intervencions sota tutoria del  professional del Centre. No és requisit exigit en pràctiques de grau</a:t>
            </a:r>
            <a:endParaRPr lang="ca-ES" altLang="ca-ES" sz="2000" dirty="0">
              <a:solidFill>
                <a:srgbClr val="FF0000"/>
              </a:solidFill>
              <a:latin typeface="Arial" panose="020B0604020202020204" pitchFamily="34" charset="0"/>
            </a:endParaRPr>
          </a:p>
          <a:p>
            <a:pPr eaLnBrk="1" hangingPunct="1">
              <a:buClr>
                <a:srgbClr val="0BD0D9"/>
              </a:buClr>
              <a:buSzPct val="95000"/>
              <a:buFont typeface="Wingdings 2" panose="05020102010507070707" pitchFamily="18" charset="2"/>
              <a:buNone/>
            </a:pPr>
            <a:endParaRPr lang="ca-ES" altLang="ca-ES" sz="2400" dirty="0">
              <a:latin typeface="Arial" panose="020B0604020202020204" pitchFamily="34" charset="0"/>
            </a:endParaRPr>
          </a:p>
          <a:p>
            <a:pPr eaLnBrk="1" hangingPunct="1">
              <a:buClr>
                <a:srgbClr val="0BD0D9"/>
              </a:buClr>
              <a:buSzPct val="95000"/>
              <a:buFont typeface="Wingdings 2" panose="05020102010507070707" pitchFamily="18" charset="2"/>
              <a:buNone/>
            </a:pPr>
            <a:endParaRPr lang="ca-ES" altLang="ca-ES" sz="2600" dirty="0"/>
          </a:p>
          <a:p>
            <a:pPr eaLnBrk="1" hangingPunct="1">
              <a:buClr>
                <a:srgbClr val="0BD0D9"/>
              </a:buClr>
              <a:buSzPct val="95000"/>
              <a:buFont typeface="Wingdings 2" panose="05020102010507070707" pitchFamily="18" charset="2"/>
              <a:buNone/>
            </a:pPr>
            <a:endParaRPr lang="ca-ES" altLang="ca-ES" sz="2600" dirty="0"/>
          </a:p>
        </p:txBody>
      </p:sp>
      <p:sp>
        <p:nvSpPr>
          <p:cNvPr id="7171" name="Rectangle 2"/>
          <p:cNvSpPr txBox="1">
            <a:spLocks noChangeArrowheads="1"/>
          </p:cNvSpPr>
          <p:nvPr/>
        </p:nvSpPr>
        <p:spPr bwMode="auto">
          <a:xfrm>
            <a:off x="547688" y="260350"/>
            <a:ext cx="809625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ca-ES" altLang="ca-ES" sz="2400">
                <a:latin typeface="Arial Black" panose="020B0A04020102020204" pitchFamily="34" charset="0"/>
              </a:rPr>
              <a:t>Activitats  que l’estudiant pot fer en els Centres de </a:t>
            </a:r>
            <a:r>
              <a:rPr lang="ca-ES" altLang="ca-ES" sz="2400" i="1">
                <a:latin typeface="Arial Black" panose="020B0A04020102020204" pitchFamily="34" charset="0"/>
              </a:rPr>
              <a:t>Pràctiques </a:t>
            </a:r>
          </a:p>
        </p:txBody>
      </p:sp>
      <p:sp>
        <p:nvSpPr>
          <p:cNvPr id="9220" name="Rectangle 2"/>
          <p:cNvSpPr txBox="1">
            <a:spLocks noChangeArrowheads="1"/>
          </p:cNvSpPr>
          <p:nvPr/>
        </p:nvSpPr>
        <p:spPr bwMode="auto">
          <a:xfrm>
            <a:off x="251520" y="3998913"/>
            <a:ext cx="8712967" cy="2310407"/>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ca-ES" altLang="ca-ES" sz="2800" dirty="0">
                <a:latin typeface="Arial" panose="020B0604020202020204" pitchFamily="34" charset="0"/>
              </a:rPr>
              <a:t>Avaluació: </a:t>
            </a:r>
            <a:r>
              <a:rPr lang="ca-ES" altLang="ca-ES" sz="2400" dirty="0">
                <a:latin typeface="Arial" panose="020B0604020202020204" pitchFamily="34" charset="0"/>
              </a:rPr>
              <a:t>Nota del Centre (75%), </a:t>
            </a:r>
            <a:r>
              <a:rPr lang="ca-ES" altLang="ca-ES" sz="2400" i="1" dirty="0">
                <a:latin typeface="Arial" panose="020B0604020202020204" pitchFamily="34" charset="0"/>
              </a:rPr>
              <a:t>Memòria</a:t>
            </a:r>
            <a:r>
              <a:rPr lang="ca-ES" altLang="ca-ES" sz="2400" dirty="0">
                <a:latin typeface="Arial" panose="020B0604020202020204" pitchFamily="34" charset="0"/>
              </a:rPr>
              <a:t> de les Pràctiques (20%) i tutories amb el/la Tutor/a Acadèmic</a:t>
            </a:r>
            <a:r>
              <a:rPr lang="ca-ES" altLang="ca-ES" sz="2000" dirty="0">
                <a:latin typeface="Arial" panose="020B0604020202020204" pitchFamily="34" charset="0"/>
              </a:rPr>
              <a:t> </a:t>
            </a:r>
            <a:r>
              <a:rPr lang="ca-ES" altLang="ca-ES" sz="2400" dirty="0">
                <a:latin typeface="Arial" panose="020B0604020202020204" pitchFamily="34" charset="0"/>
              </a:rPr>
              <a:t>(5%) </a:t>
            </a:r>
          </a:p>
          <a:p>
            <a:pPr eaLnBrk="1" hangingPunct="1">
              <a:spcBef>
                <a:spcPct val="0"/>
              </a:spcBef>
              <a:buFontTx/>
              <a:buNone/>
            </a:pPr>
            <a:endParaRPr lang="ca-ES" altLang="ca-ES" sz="2000" dirty="0">
              <a:latin typeface="Arial" panose="020B0604020202020204" pitchFamily="34" charset="0"/>
            </a:endParaRPr>
          </a:p>
          <a:p>
            <a:pPr eaLnBrk="1" hangingPunct="1">
              <a:spcBef>
                <a:spcPct val="0"/>
              </a:spcBef>
              <a:buFontTx/>
              <a:buNone/>
            </a:pPr>
            <a:r>
              <a:rPr lang="ca-ES" altLang="ca-ES" sz="2400" dirty="0">
                <a:latin typeface="Arial" panose="020B0604020202020204" pitchFamily="34" charset="0"/>
              </a:rPr>
              <a:t>L’estudiant avalua a final de curs mitjançant l’aplicació: </a:t>
            </a:r>
          </a:p>
          <a:p>
            <a:pPr eaLnBrk="1" hangingPunct="1">
              <a:spcBef>
                <a:spcPct val="0"/>
              </a:spcBef>
              <a:buFontTx/>
              <a:buNone/>
            </a:pPr>
            <a:r>
              <a:rPr lang="ca-ES" altLang="ca-ES" sz="2400" dirty="0">
                <a:latin typeface="Arial" panose="020B0604020202020204" pitchFamily="34" charset="0"/>
              </a:rPr>
              <a:t>CENTRE, Tutor/a Acadèmic/a, </a:t>
            </a:r>
            <a:r>
              <a:rPr lang="ca-ES" altLang="ca-ES" sz="2400" dirty="0" err="1">
                <a:latin typeface="Arial" panose="020B0604020202020204" pitchFamily="34" charset="0"/>
              </a:rPr>
              <a:t>Coord</a:t>
            </a:r>
            <a:r>
              <a:rPr lang="ca-ES" altLang="ca-ES" sz="2400" dirty="0">
                <a:latin typeface="Arial" panose="020B0604020202020204" pitchFamily="34" charset="0"/>
              </a:rPr>
              <a:t>. Pràctiques Facultat i Gestió Acadèmica</a:t>
            </a:r>
          </a:p>
          <a:p>
            <a:pPr eaLnBrk="1" hangingPunct="1">
              <a:spcBef>
                <a:spcPct val="0"/>
              </a:spcBef>
              <a:buFontTx/>
              <a:buNone/>
            </a:pPr>
            <a:endParaRPr lang="ca-ES" altLang="ca-ES" sz="2000" dirty="0">
              <a:latin typeface="Arial" panose="020B0604020202020204" pitchFamily="34" charset="0"/>
            </a:endParaRPr>
          </a:p>
        </p:txBody>
      </p:sp>
      <p:sp>
        <p:nvSpPr>
          <p:cNvPr id="9221" name="Rectangle 2"/>
          <p:cNvSpPr txBox="1">
            <a:spLocks noChangeArrowheads="1"/>
          </p:cNvSpPr>
          <p:nvPr/>
        </p:nvSpPr>
        <p:spPr bwMode="auto">
          <a:xfrm>
            <a:off x="2339975" y="3502025"/>
            <a:ext cx="38163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ca-ES" altLang="ca-ES" sz="2400">
                <a:latin typeface="Arial Black" panose="020B0A04020102020204" pitchFamily="34" charset="0"/>
              </a:rPr>
              <a:t>AVALUACIÓ</a:t>
            </a:r>
            <a:endParaRPr lang="ca-ES" altLang="ca-ES" sz="2400" i="1">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2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2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txBox="1">
            <a:spLocks noChangeArrowheads="1"/>
          </p:cNvSpPr>
          <p:nvPr/>
        </p:nvSpPr>
        <p:spPr bwMode="auto">
          <a:xfrm>
            <a:off x="547688" y="428625"/>
            <a:ext cx="809625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ca-ES" altLang="ca-ES">
                <a:latin typeface="Arial Black" panose="020B0A04020102020204" pitchFamily="34" charset="0"/>
              </a:rPr>
              <a:t>PRÀCTIQUES  ADSCRITES ALS DEPARTAMENTS I AL SERVEI DE PSICOLOGIA I LOGOPÈDIA</a:t>
            </a:r>
            <a:endParaRPr lang="ca-ES" altLang="ca-ES" i="1">
              <a:latin typeface="Arial Black" panose="020B0A04020102020204" pitchFamily="34" charset="0"/>
            </a:endParaRPr>
          </a:p>
        </p:txBody>
      </p:sp>
      <p:sp>
        <p:nvSpPr>
          <p:cNvPr id="10243" name="2 Marcador de contenido"/>
          <p:cNvSpPr txBox="1">
            <a:spLocks/>
          </p:cNvSpPr>
          <p:nvPr/>
        </p:nvSpPr>
        <p:spPr bwMode="auto">
          <a:xfrm>
            <a:off x="414338" y="1971675"/>
            <a:ext cx="8478837" cy="4697413"/>
          </a:xfrm>
          <a:prstGeom prst="rect">
            <a:avLst/>
          </a:prstGeom>
          <a:noFill/>
          <a:ln>
            <a:noFill/>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lnSpc>
                <a:spcPct val="90000"/>
              </a:lnSpc>
              <a:spcAft>
                <a:spcPts val="600"/>
              </a:spcAft>
              <a:defRPr/>
            </a:pPr>
            <a:r>
              <a:rPr lang="ca-ES" altLang="es-ES_tradnl" sz="2400" dirty="0">
                <a:latin typeface="Arial" panose="020B0604020202020204" pitchFamily="34" charset="0"/>
                <a:cs typeface="Arial" panose="020B0604020202020204" pitchFamily="34" charset="0"/>
              </a:rPr>
              <a:t>Es realitzen a la Facultat, tot i que en algun cas pot haver-hi treball de camp</a:t>
            </a:r>
            <a:endParaRPr lang="ca-ES" altLang="es-ES_tradnl" sz="2400" dirty="0">
              <a:cs typeface="Arial" panose="020B0604020202020204" pitchFamily="34" charset="0"/>
            </a:endParaRPr>
          </a:p>
          <a:p>
            <a:pPr eaLnBrk="1" hangingPunct="1">
              <a:lnSpc>
                <a:spcPct val="90000"/>
              </a:lnSpc>
              <a:spcAft>
                <a:spcPts val="600"/>
              </a:spcAft>
              <a:defRPr/>
            </a:pPr>
            <a:r>
              <a:rPr lang="ca-ES" altLang="es-ES_tradnl" sz="2400" dirty="0">
                <a:latin typeface="Arial" panose="020B0604020202020204" pitchFamily="34" charset="0"/>
                <a:cs typeface="Arial" panose="020B0604020202020204" pitchFamily="34" charset="0"/>
              </a:rPr>
              <a:t>Conèixer i participar en el procés de recerca en projectes en què participen professors de la Facultat</a:t>
            </a:r>
          </a:p>
          <a:p>
            <a:pPr eaLnBrk="1" hangingPunct="1">
              <a:lnSpc>
                <a:spcPct val="90000"/>
              </a:lnSpc>
              <a:spcAft>
                <a:spcPts val="600"/>
              </a:spcAft>
              <a:defRPr/>
            </a:pPr>
            <a:r>
              <a:rPr lang="ca-ES" altLang="es-ES_tradnl" sz="2400" dirty="0">
                <a:latin typeface="Arial" panose="020B0604020202020204" pitchFamily="34" charset="0"/>
                <a:cs typeface="Arial" panose="020B0604020202020204" pitchFamily="34" charset="0"/>
              </a:rPr>
              <a:t>Conèixer altres tasques que desenvolupen els Departaments i que no són pròpiament de recerca (disseny de protocols d’avaluació, per exemple)</a:t>
            </a:r>
          </a:p>
          <a:p>
            <a:pPr eaLnBrk="1" hangingPunct="1">
              <a:lnSpc>
                <a:spcPct val="90000"/>
              </a:lnSpc>
              <a:spcAft>
                <a:spcPts val="600"/>
              </a:spcAft>
              <a:defRPr/>
            </a:pPr>
            <a:r>
              <a:rPr lang="ca-ES" altLang="es-ES_tradnl" sz="2400" dirty="0">
                <a:latin typeface="Arial" panose="020B0604020202020204" pitchFamily="34" charset="0"/>
                <a:cs typeface="Arial" panose="020B0604020202020204" pitchFamily="34" charset="0"/>
              </a:rPr>
              <a:t>Participar en projectes professionals de l’SPL (Servei de Psicologia i Logopèdia)</a:t>
            </a:r>
          </a:p>
          <a:p>
            <a:pPr eaLnBrk="1" hangingPunct="1">
              <a:lnSpc>
                <a:spcPct val="90000"/>
              </a:lnSpc>
              <a:spcAft>
                <a:spcPts val="600"/>
              </a:spcAft>
              <a:defRPr/>
            </a:pPr>
            <a:endParaRPr lang="ca-ES" altLang="es-ES_tradnl"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txBox="1">
            <a:spLocks noChangeArrowheads="1"/>
          </p:cNvSpPr>
          <p:nvPr/>
        </p:nvSpPr>
        <p:spPr bwMode="auto">
          <a:xfrm>
            <a:off x="547688" y="285750"/>
            <a:ext cx="809625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ca-ES" altLang="ca-ES" sz="2800">
                <a:latin typeface="Arial Black" panose="020B0A04020102020204" pitchFamily="34" charset="0"/>
              </a:rPr>
              <a:t>Procediment sol·licitud de places</a:t>
            </a:r>
          </a:p>
          <a:p>
            <a:pPr algn="ctr" eaLnBrk="1" hangingPunct="1">
              <a:spcBef>
                <a:spcPct val="0"/>
              </a:spcBef>
              <a:buFontTx/>
              <a:buNone/>
            </a:pPr>
            <a:r>
              <a:rPr lang="ca-ES" altLang="ca-ES" sz="2800">
                <a:latin typeface="Arial Black" panose="020B0A04020102020204" pitchFamily="34" charset="0"/>
              </a:rPr>
              <a:t>i criteris d’adjudicació</a:t>
            </a:r>
          </a:p>
        </p:txBody>
      </p:sp>
      <p:sp>
        <p:nvSpPr>
          <p:cNvPr id="11267" name="Rectangle 2"/>
          <p:cNvSpPr txBox="1">
            <a:spLocks noChangeArrowheads="1"/>
          </p:cNvSpPr>
          <p:nvPr/>
        </p:nvSpPr>
        <p:spPr bwMode="auto">
          <a:xfrm>
            <a:off x="285750" y="1268413"/>
            <a:ext cx="8572500" cy="4572000"/>
          </a:xfrm>
          <a:prstGeom prst="rect">
            <a:avLst/>
          </a:prstGeom>
          <a:noFill/>
          <a:ln w="28575">
            <a:solidFill>
              <a:srgbClr val="0070C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r>
              <a:rPr lang="ca-ES" altLang="ca-ES" sz="2400" dirty="0">
                <a:latin typeface="Arial" panose="020B0604020202020204" pitchFamily="34" charset="0"/>
              </a:rPr>
              <a:t>Veure oferta provisional a partir del 10 de juliol. </a:t>
            </a:r>
          </a:p>
          <a:p>
            <a:pPr eaLnBrk="1" hangingPunct="1">
              <a:spcBef>
                <a:spcPct val="0"/>
              </a:spcBef>
              <a:buFontTx/>
              <a:buNone/>
              <a:defRPr/>
            </a:pPr>
            <a:r>
              <a:rPr lang="ca-ES" altLang="ca-ES" sz="2400" dirty="0">
                <a:latin typeface="Arial" panose="020B0604020202020204" pitchFamily="34" charset="0"/>
              </a:rPr>
              <a:t>Aquesta oferta es pot anar modificant i es fa definitiva a partir del 10 de setembre</a:t>
            </a:r>
          </a:p>
          <a:p>
            <a:pPr eaLnBrk="1" hangingPunct="1">
              <a:spcBef>
                <a:spcPct val="0"/>
              </a:spcBef>
              <a:buFontTx/>
              <a:buNone/>
              <a:defRPr/>
            </a:pPr>
            <a:endParaRPr lang="ca-ES" altLang="ca-ES" sz="2400" dirty="0">
              <a:latin typeface="Arial" panose="020B0604020202020204" pitchFamily="34" charset="0"/>
            </a:endParaRPr>
          </a:p>
          <a:p>
            <a:pPr eaLnBrk="1" hangingPunct="1">
              <a:spcBef>
                <a:spcPct val="0"/>
              </a:spcBef>
              <a:buFontTx/>
              <a:buNone/>
              <a:defRPr/>
            </a:pPr>
            <a:r>
              <a:rPr lang="ca-ES" altLang="ca-ES" sz="2400" dirty="0">
                <a:latin typeface="Arial" panose="020B0604020202020204" pitchFamily="34" charset="0"/>
              </a:rPr>
              <a:t>A mitjans de setembre es fan les </a:t>
            </a:r>
            <a:r>
              <a:rPr lang="ca-ES" altLang="ca-ES" sz="2400" dirty="0" err="1">
                <a:latin typeface="Arial" panose="020B0604020202020204" pitchFamily="34" charset="0"/>
              </a:rPr>
              <a:t>sol.licituds</a:t>
            </a:r>
            <a:endParaRPr lang="ca-ES" altLang="ca-ES" sz="2400" dirty="0">
              <a:latin typeface="Arial" panose="020B0604020202020204" pitchFamily="34" charset="0"/>
            </a:endParaRPr>
          </a:p>
          <a:p>
            <a:pPr eaLnBrk="1" hangingPunct="1">
              <a:spcBef>
                <a:spcPct val="0"/>
              </a:spcBef>
              <a:buFontTx/>
              <a:buNone/>
              <a:defRPr/>
            </a:pPr>
            <a:r>
              <a:rPr lang="ca-ES" altLang="ca-ES" sz="2400" dirty="0">
                <a:latin typeface="Arial" panose="020B0604020202020204" pitchFamily="34" charset="0"/>
              </a:rPr>
              <a:t>Seleccionar places mitjançant </a:t>
            </a:r>
            <a:r>
              <a:rPr lang="ca-ES" altLang="ca-ES" sz="2400" i="1" dirty="0">
                <a:latin typeface="Arial" panose="020B0604020202020204" pitchFamily="34" charset="0"/>
              </a:rPr>
              <a:t>aplicació:</a:t>
            </a:r>
          </a:p>
          <a:p>
            <a:pPr eaLnBrk="1" hangingPunct="1">
              <a:spcBef>
                <a:spcPct val="0"/>
              </a:spcBef>
              <a:buFontTx/>
              <a:buNone/>
              <a:defRPr/>
            </a:pPr>
            <a:r>
              <a:rPr lang="es-ES" altLang="ca-ES" sz="2400" dirty="0">
                <a:latin typeface="Arial" panose="020B0604020202020204" pitchFamily="34" charset="0"/>
                <a:hlinkClick r:id="rId3"/>
              </a:rPr>
              <a:t>"http://geronimo.uab.cat/</a:t>
            </a:r>
            <a:r>
              <a:rPr lang="es-ES" altLang="ca-ES" sz="2400" dirty="0" err="1">
                <a:latin typeface="Arial" panose="020B0604020202020204" pitchFamily="34" charset="0"/>
                <a:hlinkClick r:id="rId3"/>
              </a:rPr>
              <a:t>practiquespsicologia</a:t>
            </a:r>
            <a:r>
              <a:rPr lang="es-ES" altLang="ca-ES" sz="2400" dirty="0">
                <a:latin typeface="Arial" panose="020B0604020202020204" pitchFamily="34" charset="0"/>
                <a:hlinkClick r:id="rId3"/>
              </a:rPr>
              <a:t>/</a:t>
            </a:r>
            <a:r>
              <a:rPr lang="es-ES" altLang="ca-ES" sz="2400" dirty="0" err="1">
                <a:latin typeface="Arial" panose="020B0604020202020204" pitchFamily="34" charset="0"/>
                <a:hlinkClick r:id="rId3"/>
              </a:rPr>
              <a:t>login.php</a:t>
            </a:r>
            <a:r>
              <a:rPr lang="es-ES" altLang="ca-ES" sz="2400" dirty="0">
                <a:latin typeface="Arial" panose="020B0604020202020204" pitchFamily="34" charset="0"/>
                <a:hlinkClick r:id="rId3"/>
              </a:rPr>
              <a:t>"</a:t>
            </a:r>
            <a:r>
              <a:rPr lang="ca-ES" altLang="ca-ES" sz="2400" i="1" dirty="0">
                <a:latin typeface="Arial" panose="020B0604020202020204" pitchFamily="34" charset="0"/>
              </a:rPr>
              <a:t>   </a:t>
            </a:r>
          </a:p>
          <a:p>
            <a:pPr eaLnBrk="1" hangingPunct="1">
              <a:spcBef>
                <a:spcPct val="0"/>
              </a:spcBef>
              <a:buFontTx/>
              <a:buNone/>
              <a:defRPr/>
            </a:pPr>
            <a:r>
              <a:rPr lang="ca-ES" altLang="ca-ES" sz="2400" dirty="0">
                <a:latin typeface="Arial" panose="020B0604020202020204" pitchFamily="34" charset="0"/>
              </a:rPr>
              <a:t>Cal seleccionar entre 8 i 16 places</a:t>
            </a:r>
          </a:p>
          <a:p>
            <a:pPr eaLnBrk="1" hangingPunct="1">
              <a:spcBef>
                <a:spcPct val="0"/>
              </a:spcBef>
              <a:buFontTx/>
              <a:buNone/>
              <a:defRPr/>
            </a:pPr>
            <a:r>
              <a:rPr lang="ca-ES" altLang="ca-ES" sz="2400" dirty="0">
                <a:latin typeface="Arial" panose="020B0604020202020204" pitchFamily="34" charset="0"/>
              </a:rPr>
              <a:t>L’adjudicació de plaça es fa automàticament en funció de:</a:t>
            </a:r>
          </a:p>
          <a:p>
            <a:pPr eaLnBrk="1" hangingPunct="1">
              <a:spcBef>
                <a:spcPct val="0"/>
              </a:spcBef>
              <a:buFontTx/>
              <a:buNone/>
              <a:defRPr/>
            </a:pPr>
            <a:r>
              <a:rPr lang="ca-ES" altLang="ca-ES" sz="2400" dirty="0">
                <a:latin typeface="Arial" panose="020B0604020202020204" pitchFamily="34" charset="0"/>
              </a:rPr>
              <a:t>El nombre de crèdits restants per graduar-se i</a:t>
            </a:r>
          </a:p>
          <a:p>
            <a:pPr eaLnBrk="1" hangingPunct="1">
              <a:spcBef>
                <a:spcPct val="0"/>
              </a:spcBef>
              <a:buFontTx/>
              <a:buNone/>
              <a:defRPr/>
            </a:pPr>
            <a:r>
              <a:rPr lang="ca-ES" altLang="ca-ES" sz="2400" dirty="0">
                <a:latin typeface="Arial" panose="020B0604020202020204" pitchFamily="34" charset="0"/>
              </a:rPr>
              <a:t>la NOTA </a:t>
            </a:r>
            <a:r>
              <a:rPr lang="ca-ES" altLang="ca-ES" sz="2400" dirty="0" err="1">
                <a:latin typeface="Arial" panose="020B0604020202020204" pitchFamily="34" charset="0"/>
              </a:rPr>
              <a:t>promig</a:t>
            </a:r>
            <a:r>
              <a:rPr lang="ca-ES" altLang="ca-ES" sz="2400" dirty="0">
                <a:latin typeface="Arial" panose="020B0604020202020204" pitchFamily="34" charset="0"/>
              </a:rPr>
              <a:t> de l’expedient acadèmic fins que s’exhaureixin les places</a:t>
            </a:r>
          </a:p>
          <a:p>
            <a:pPr eaLnBrk="1" hangingPunct="1">
              <a:spcBef>
                <a:spcPct val="0"/>
              </a:spcBef>
              <a:buFontTx/>
              <a:buNone/>
              <a:defRPr/>
            </a:pPr>
            <a:endParaRPr lang="ca-ES" altLang="ca-ES" sz="2800" b="1" dirty="0">
              <a:latin typeface="Arial" panose="020B0604020202020204" pitchFamily="34" charset="0"/>
            </a:endParaRPr>
          </a:p>
          <a:p>
            <a:pPr eaLnBrk="1" hangingPunct="1">
              <a:spcBef>
                <a:spcPct val="0"/>
              </a:spcBef>
              <a:buFontTx/>
              <a:buNone/>
              <a:defRPr/>
            </a:pPr>
            <a:endParaRPr lang="ca-ES" altLang="ca-ES" sz="2800" b="1" dirty="0">
              <a:latin typeface="Arial" panose="020B0604020202020204" pitchFamily="34" charset="0"/>
            </a:endParaRPr>
          </a:p>
          <a:p>
            <a:pPr eaLnBrk="1" hangingPunct="1">
              <a:spcBef>
                <a:spcPct val="0"/>
              </a:spcBef>
              <a:buFontTx/>
              <a:buNone/>
              <a:defRPr/>
            </a:pPr>
            <a:endParaRPr lang="ca-ES" altLang="ca-ES" sz="2800" b="1" dirty="0">
              <a:latin typeface="Arial" panose="020B0604020202020204" pitchFamily="34" charset="0"/>
            </a:endParaRPr>
          </a:p>
        </p:txBody>
      </p:sp>
      <p:sp>
        <p:nvSpPr>
          <p:cNvPr id="4" name="QuadreDeText 3"/>
          <p:cNvSpPr txBox="1">
            <a:spLocks noChangeArrowheads="1"/>
          </p:cNvSpPr>
          <p:nvPr/>
        </p:nvSpPr>
        <p:spPr bwMode="auto">
          <a:xfrm>
            <a:off x="1908175" y="5934075"/>
            <a:ext cx="70977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s-ES" altLang="ca-ES" sz="2000" b="1">
                <a:solidFill>
                  <a:srgbClr val="FF0000"/>
                </a:solidFill>
                <a:latin typeface="Arial" panose="020B0604020202020204" pitchFamily="34" charset="0"/>
              </a:rPr>
              <a:t>ATENCIÓ: ALGUNES PLACES REQUEREIXEN AUTORITZACIÓ PRÈVIA DE LA TUTORA  ACADÈMICA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6">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1267">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267">
                                            <p:txEl>
                                              <p:pRg st="9" end="9"/>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5 Título">
            <a:extLst>
              <a:ext uri="{FF2B5EF4-FFF2-40B4-BE49-F238E27FC236}">
                <a16:creationId xmlns:a16="http://schemas.microsoft.com/office/drawing/2014/main" id="{6CAB37F2-B5A7-4C02-8031-945ECA074886}"/>
              </a:ext>
            </a:extLst>
          </p:cNvPr>
          <p:cNvSpPr>
            <a:spLocks noGrp="1"/>
          </p:cNvSpPr>
          <p:nvPr>
            <p:ph type="title"/>
          </p:nvPr>
        </p:nvSpPr>
        <p:spPr>
          <a:xfrm>
            <a:off x="590550" y="300038"/>
            <a:ext cx="8229600" cy="849312"/>
          </a:xfrm>
        </p:spPr>
        <p:txBody>
          <a:bodyPr/>
          <a:lstStyle/>
          <a:p>
            <a:r>
              <a:rPr lang="ca-ES" altLang="es-ES" sz="4000" b="1">
                <a:latin typeface="Arial" panose="020B0604020202020204" pitchFamily="34" charset="0"/>
                <a:ea typeface="ＭＳ Ｐゴシック" panose="020B0600070205080204" pitchFamily="34" charset="-128"/>
                <a:cs typeface="Arial" panose="020B0604020202020204" pitchFamily="34" charset="0"/>
              </a:rPr>
              <a:t>Estructura 4rt curs (60 crèdits)</a:t>
            </a:r>
          </a:p>
        </p:txBody>
      </p:sp>
      <p:sp>
        <p:nvSpPr>
          <p:cNvPr id="8" name="7 Rectángulo">
            <a:extLst>
              <a:ext uri="{FF2B5EF4-FFF2-40B4-BE49-F238E27FC236}">
                <a16:creationId xmlns:a16="http://schemas.microsoft.com/office/drawing/2014/main" id="{3C696106-D5EB-4655-82AB-9081A379E9DF}"/>
              </a:ext>
            </a:extLst>
          </p:cNvPr>
          <p:cNvSpPr>
            <a:spLocks noChangeArrowheads="1"/>
          </p:cNvSpPr>
          <p:nvPr/>
        </p:nvSpPr>
        <p:spPr bwMode="auto">
          <a:xfrm>
            <a:off x="457200" y="1109663"/>
            <a:ext cx="8229600" cy="431800"/>
          </a:xfrm>
          <a:prstGeom prst="rect">
            <a:avLst/>
          </a:prstGeom>
          <a:solidFill>
            <a:srgbClr val="ECE5E7"/>
          </a:solidFill>
          <a:ln w="9525">
            <a:solidFill>
              <a:srgbClr val="733945"/>
            </a:solidFill>
            <a:miter lim="800000"/>
            <a:headEnd/>
            <a:tailEnd/>
          </a:ln>
          <a:effectLst>
            <a:outerShdw blurRad="63500" dist="23000" dir="5400000" rotWithShape="0">
              <a:srgbClr val="000000">
                <a:alpha val="34998"/>
              </a:srgbClr>
            </a:outerShdw>
          </a:effectLst>
        </p:spPr>
        <p:txBody>
          <a:bodyPr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defRPr/>
            </a:pPr>
            <a:r>
              <a:rPr lang="ca-ES" altLang="en-US" sz="2400" dirty="0"/>
              <a:t>Pla d’estudis de Psicologia (Pla 2010): 240 ECTS</a:t>
            </a:r>
          </a:p>
        </p:txBody>
      </p:sp>
      <p:pic>
        <p:nvPicPr>
          <p:cNvPr id="7172" name="Imagen 1">
            <a:extLst>
              <a:ext uri="{FF2B5EF4-FFF2-40B4-BE49-F238E27FC236}">
                <a16:creationId xmlns:a16="http://schemas.microsoft.com/office/drawing/2014/main" id="{DB761AC7-37C0-4AE5-9369-75C0934BBB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2925"/>
            <a:ext cx="9144000"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CuadroTexto 2">
            <a:extLst>
              <a:ext uri="{FF2B5EF4-FFF2-40B4-BE49-F238E27FC236}">
                <a16:creationId xmlns:a16="http://schemas.microsoft.com/office/drawing/2014/main" id="{030E1E67-7977-49A0-8863-D336C6B99FED}"/>
              </a:ext>
            </a:extLst>
          </p:cNvPr>
          <p:cNvSpPr txBox="1">
            <a:spLocks noChangeArrowheads="1"/>
          </p:cNvSpPr>
          <p:nvPr/>
        </p:nvSpPr>
        <p:spPr bwMode="auto">
          <a:xfrm>
            <a:off x="3276600" y="5160963"/>
            <a:ext cx="381635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fr-FR" altLang="es-ES" sz="2000" dirty="0">
                <a:latin typeface="Arial" panose="020B0604020202020204" pitchFamily="34" charset="0"/>
              </a:rPr>
              <a:t>Optatives Facultat</a:t>
            </a:r>
          </a:p>
          <a:p>
            <a:pPr>
              <a:spcBef>
                <a:spcPct val="0"/>
              </a:spcBef>
              <a:buFontTx/>
              <a:buNone/>
            </a:pPr>
            <a:r>
              <a:rPr lang="fr-FR" altLang="es-ES" sz="1800" dirty="0">
                <a:latin typeface="Arial" panose="020B0604020202020204" pitchFamily="34" charset="0"/>
              </a:rPr>
              <a:t>9 assignatures a escollir d'entre 40:</a:t>
            </a:r>
          </a:p>
          <a:p>
            <a:pPr lvl="1">
              <a:spcBef>
                <a:spcPct val="0"/>
              </a:spcBef>
              <a:buFontTx/>
              <a:buNone/>
            </a:pPr>
            <a:r>
              <a:rPr lang="fr-FR" altLang="es-ES" sz="1800" dirty="0">
                <a:latin typeface="Arial" panose="020B0604020202020204" pitchFamily="34" charset="0"/>
              </a:rPr>
              <a:t>38 semestrals</a:t>
            </a:r>
          </a:p>
          <a:p>
            <a:pPr lvl="1">
              <a:spcBef>
                <a:spcPct val="0"/>
              </a:spcBef>
              <a:buFontTx/>
              <a:buNone/>
            </a:pPr>
            <a:r>
              <a:rPr lang="fr-FR" altLang="es-ES" sz="1800" dirty="0">
                <a:latin typeface="Arial" panose="020B0604020202020204" pitchFamily="34" charset="0"/>
              </a:rPr>
              <a:t>1 amb ABP i ApS (anual)</a:t>
            </a:r>
          </a:p>
          <a:p>
            <a:pPr lvl="1">
              <a:spcBef>
                <a:spcPct val="0"/>
              </a:spcBef>
              <a:buFontTx/>
              <a:buNone/>
            </a:pPr>
            <a:r>
              <a:rPr lang="fr-FR" altLang="es-ES" sz="1800" dirty="0">
                <a:latin typeface="Arial" panose="020B0604020202020204" pitchFamily="34" charset="0"/>
              </a:rPr>
              <a:t>1 Pràctiques Externes (anual)</a:t>
            </a:r>
            <a:endParaRPr lang="es-ES" altLang="es-ES" sz="1800" dirty="0">
              <a:latin typeface="Arial" panose="020B0604020202020204" pitchFamily="34" charset="0"/>
            </a:endParaRPr>
          </a:p>
        </p:txBody>
      </p:sp>
      <p:sp>
        <p:nvSpPr>
          <p:cNvPr id="7174" name="CuadroTexto 6">
            <a:extLst>
              <a:ext uri="{FF2B5EF4-FFF2-40B4-BE49-F238E27FC236}">
                <a16:creationId xmlns:a16="http://schemas.microsoft.com/office/drawing/2014/main" id="{16EDF359-5609-43BA-91AB-B5B9B3D8B371}"/>
              </a:ext>
            </a:extLst>
          </p:cNvPr>
          <p:cNvSpPr txBox="1">
            <a:spLocks noChangeArrowheads="1"/>
          </p:cNvSpPr>
          <p:nvPr/>
        </p:nvSpPr>
        <p:spPr bwMode="auto">
          <a:xfrm>
            <a:off x="7199313" y="5160963"/>
            <a:ext cx="1651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ca-ES" altLang="es-ES" sz="2000">
                <a:latin typeface="Arial" panose="020B0604020202020204" pitchFamily="34" charset="0"/>
              </a:rPr>
              <a:t>TFG</a:t>
            </a:r>
          </a:p>
          <a:p>
            <a:pPr algn="ctr">
              <a:spcBef>
                <a:spcPct val="0"/>
              </a:spcBef>
              <a:buFontTx/>
              <a:buNone/>
            </a:pPr>
            <a:r>
              <a:rPr lang="ca-ES" altLang="es-ES" sz="1800">
                <a:latin typeface="Arial" panose="020B0604020202020204" pitchFamily="34" charset="0"/>
              </a:rPr>
              <a:t>1 assignatura</a:t>
            </a:r>
          </a:p>
          <a:p>
            <a:pPr algn="ctr">
              <a:spcBef>
                <a:spcPct val="0"/>
              </a:spcBef>
              <a:buFontTx/>
              <a:buNone/>
            </a:pPr>
            <a:r>
              <a:rPr lang="ca-ES" altLang="es-ES" sz="1800">
                <a:latin typeface="Arial" panose="020B0604020202020204" pitchFamily="34" charset="0"/>
              </a:rPr>
              <a:t>anual</a:t>
            </a:r>
          </a:p>
        </p:txBody>
      </p:sp>
      <p:sp>
        <p:nvSpPr>
          <p:cNvPr id="4" name="Flecha: hacia abajo 3">
            <a:extLst>
              <a:ext uri="{FF2B5EF4-FFF2-40B4-BE49-F238E27FC236}">
                <a16:creationId xmlns:a16="http://schemas.microsoft.com/office/drawing/2014/main" id="{67A2AE7C-AC85-46D8-923F-2380BFFCC01F}"/>
              </a:ext>
            </a:extLst>
          </p:cNvPr>
          <p:cNvSpPr/>
          <p:nvPr/>
        </p:nvSpPr>
        <p:spPr>
          <a:xfrm>
            <a:off x="7885113" y="4189413"/>
            <a:ext cx="287337" cy="9779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10" name="Flecha: hacia abajo 9">
            <a:extLst>
              <a:ext uri="{FF2B5EF4-FFF2-40B4-BE49-F238E27FC236}">
                <a16:creationId xmlns:a16="http://schemas.microsoft.com/office/drawing/2014/main" id="{3D485699-FB25-4A35-ADD1-13273352A3AC}"/>
              </a:ext>
            </a:extLst>
          </p:cNvPr>
          <p:cNvSpPr/>
          <p:nvPr/>
        </p:nvSpPr>
        <p:spPr>
          <a:xfrm rot="1461742">
            <a:off x="5400675" y="4189413"/>
            <a:ext cx="287338" cy="977900"/>
          </a:xfrm>
          <a:prstGeom prst="downArrow">
            <a:avLst/>
          </a:prstGeom>
          <a:gradFill>
            <a:lin ang="15000000" scaled="0"/>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Tree>
    <p:extLst>
      <p:ext uri="{BB962C8B-B14F-4D97-AF65-F5344CB8AC3E}">
        <p14:creationId xmlns:p14="http://schemas.microsoft.com/office/powerpoint/2010/main" val="19572011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txBox="1">
            <a:spLocks noChangeArrowheads="1"/>
          </p:cNvSpPr>
          <p:nvPr/>
        </p:nvSpPr>
        <p:spPr bwMode="auto">
          <a:xfrm>
            <a:off x="357188" y="285750"/>
            <a:ext cx="83820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ca-ES" altLang="ca-ES" sz="3600">
                <a:latin typeface="Arial Black" panose="020B0A04020102020204" pitchFamily="34" charset="0"/>
              </a:rPr>
              <a:t>DATES a tenir en compte</a:t>
            </a:r>
            <a:endParaRPr lang="ca-ES" altLang="ca-ES" sz="3600" i="1">
              <a:latin typeface="Arial Black" panose="020B0A04020102020204" pitchFamily="34" charset="0"/>
            </a:endParaRPr>
          </a:p>
        </p:txBody>
      </p:sp>
      <p:sp>
        <p:nvSpPr>
          <p:cNvPr id="12291" name="Rectangle 2"/>
          <p:cNvSpPr txBox="1">
            <a:spLocks noChangeArrowheads="1"/>
          </p:cNvSpPr>
          <p:nvPr/>
        </p:nvSpPr>
        <p:spPr bwMode="auto">
          <a:xfrm>
            <a:off x="404812" y="908721"/>
            <a:ext cx="8559801" cy="3168351"/>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ca-ES" altLang="ca-ES" sz="2600" dirty="0">
                <a:latin typeface="Arial" panose="020B0604020202020204" pitchFamily="34" charset="0"/>
              </a:rPr>
              <a:t>Dates sol·licitud: </a:t>
            </a:r>
            <a:r>
              <a:rPr lang="ca-ES" altLang="ca-ES" sz="2600" b="1" dirty="0">
                <a:latin typeface="Arial" panose="020B0604020202020204" pitchFamily="34" charset="0"/>
              </a:rPr>
              <a:t>14 i 15 de setembre</a:t>
            </a:r>
            <a:endParaRPr lang="ca-ES" altLang="ca-ES" sz="2600" dirty="0">
              <a:latin typeface="Arial" panose="020B0604020202020204" pitchFamily="34" charset="0"/>
            </a:endParaRPr>
          </a:p>
          <a:p>
            <a:pPr eaLnBrk="1" hangingPunct="1">
              <a:spcBef>
                <a:spcPct val="0"/>
              </a:spcBef>
              <a:buFontTx/>
              <a:buNone/>
            </a:pPr>
            <a:endParaRPr lang="ca-ES" altLang="ca-ES" sz="1800" u="sng" dirty="0">
              <a:latin typeface="Arial" panose="020B0604020202020204" pitchFamily="34" charset="0"/>
            </a:endParaRPr>
          </a:p>
          <a:p>
            <a:pPr eaLnBrk="1" hangingPunct="1">
              <a:spcBef>
                <a:spcPct val="0"/>
              </a:spcBef>
              <a:buFontTx/>
              <a:buNone/>
            </a:pPr>
            <a:r>
              <a:rPr lang="ca-ES" altLang="ca-ES" sz="2600" u="sng" dirty="0">
                <a:latin typeface="Arial" panose="020B0604020202020204" pitchFamily="34" charset="0"/>
              </a:rPr>
              <a:t>Es publica l’adjudicació </a:t>
            </a:r>
            <a:r>
              <a:rPr lang="ca-ES" altLang="ca-ES" sz="2600" dirty="0">
                <a:latin typeface="Arial" panose="020B0604020202020204" pitchFamily="34" charset="0"/>
              </a:rPr>
              <a:t>i l’estudiant ha de procedir a l’</a:t>
            </a:r>
            <a:r>
              <a:rPr lang="ca-ES" altLang="ca-ES" sz="2600" u="sng" dirty="0">
                <a:latin typeface="Arial" panose="020B0604020202020204" pitchFamily="34" charset="0"/>
              </a:rPr>
              <a:t>acceptació o renúncia</a:t>
            </a:r>
            <a:r>
              <a:rPr lang="ca-ES" altLang="ca-ES" sz="2600" dirty="0">
                <a:latin typeface="Arial" panose="020B0604020202020204" pitchFamily="34" charset="0"/>
              </a:rPr>
              <a:t>: Data: </a:t>
            </a:r>
            <a:r>
              <a:rPr lang="ca-ES" altLang="ca-ES" sz="2600" b="1" dirty="0">
                <a:latin typeface="Arial" panose="020B0604020202020204" pitchFamily="34" charset="0"/>
              </a:rPr>
              <a:t>17 de setembre</a:t>
            </a:r>
          </a:p>
          <a:p>
            <a:pPr eaLnBrk="1" hangingPunct="1">
              <a:spcBef>
                <a:spcPct val="0"/>
              </a:spcBef>
              <a:buFontTx/>
              <a:buNone/>
            </a:pPr>
            <a:endParaRPr lang="ca-ES" altLang="ca-ES" sz="1800" dirty="0">
              <a:latin typeface="Arial" panose="020B0604020202020204" pitchFamily="34" charset="0"/>
            </a:endParaRPr>
          </a:p>
          <a:p>
            <a:pPr eaLnBrk="1" hangingPunct="1">
              <a:spcBef>
                <a:spcPct val="0"/>
              </a:spcBef>
              <a:buFontTx/>
              <a:buNone/>
            </a:pPr>
            <a:r>
              <a:rPr lang="ca-ES" altLang="ca-ES" sz="2600" dirty="0">
                <a:latin typeface="Arial" panose="020B0604020202020204" pitchFamily="34" charset="0"/>
              </a:rPr>
              <a:t>Es publicaran assignacions definitives, data: </a:t>
            </a:r>
            <a:r>
              <a:rPr lang="ca-ES" altLang="ca-ES" sz="2600" b="1" dirty="0">
                <a:latin typeface="Arial" panose="020B0604020202020204" pitchFamily="34" charset="0"/>
              </a:rPr>
              <a:t>23 setembre</a:t>
            </a:r>
          </a:p>
          <a:p>
            <a:pPr algn="ctr" eaLnBrk="1" hangingPunct="1">
              <a:spcBef>
                <a:spcPct val="0"/>
              </a:spcBef>
              <a:buFontTx/>
              <a:buNone/>
            </a:pPr>
            <a:r>
              <a:rPr lang="ca-ES" altLang="ca-ES" sz="2600" dirty="0">
                <a:latin typeface="Arial" panose="020B0604020202020204" pitchFamily="34" charset="0"/>
              </a:rPr>
              <a:t>Veure calendari al WEB de la Facultat</a:t>
            </a:r>
          </a:p>
          <a:p>
            <a:pPr algn="ctr" eaLnBrk="1" hangingPunct="1">
              <a:spcBef>
                <a:spcPct val="0"/>
              </a:spcBef>
              <a:buFontTx/>
              <a:buNone/>
            </a:pPr>
            <a:endParaRPr lang="ca-ES" altLang="ca-ES" sz="2400" dirty="0">
              <a:latin typeface="Arial" panose="020B0604020202020204" pitchFamily="34" charset="0"/>
            </a:endParaRPr>
          </a:p>
        </p:txBody>
      </p:sp>
      <p:sp>
        <p:nvSpPr>
          <p:cNvPr id="12292" name="Rectangle 2"/>
          <p:cNvSpPr txBox="1">
            <a:spLocks noChangeArrowheads="1"/>
          </p:cNvSpPr>
          <p:nvPr/>
        </p:nvSpPr>
        <p:spPr bwMode="auto">
          <a:xfrm>
            <a:off x="166688" y="4149080"/>
            <a:ext cx="8572500" cy="2565400"/>
          </a:xfrm>
          <a:prstGeom prst="rect">
            <a:avLst/>
          </a:prstGeom>
          <a:noFill/>
          <a:ln w="28575">
            <a:solidFill>
              <a:srgbClr val="0070C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defRPr/>
            </a:pPr>
            <a:r>
              <a:rPr lang="ca-ES" altLang="ca-ES" sz="2800" b="1" dirty="0">
                <a:latin typeface="Arial" panose="020B0604020202020204" pitchFamily="34" charset="0"/>
              </a:rPr>
              <a:t>Reunió informativa (obligatòria) amb el prof. Tutor/a Acadèmic/a per a informar sobre qüestions específiques de cada centre, avaluació i lliurament del </a:t>
            </a:r>
            <a:r>
              <a:rPr lang="ca-ES" altLang="ca-ES" sz="2800" b="1" i="1" dirty="0">
                <a:latin typeface="Arial" panose="020B0604020202020204" pitchFamily="34" charset="0"/>
              </a:rPr>
              <a:t>Conveni Específic</a:t>
            </a:r>
            <a:r>
              <a:rPr lang="ca-ES" altLang="ca-ES" sz="2800" b="1" dirty="0">
                <a:latin typeface="Arial" panose="020B0604020202020204" pitchFamily="34" charset="0"/>
              </a:rPr>
              <a:t>.  </a:t>
            </a:r>
          </a:p>
          <a:p>
            <a:pPr algn="ctr" eaLnBrk="1" hangingPunct="1">
              <a:spcBef>
                <a:spcPct val="0"/>
              </a:spcBef>
              <a:buFontTx/>
              <a:buNone/>
              <a:defRPr/>
            </a:pPr>
            <a:r>
              <a:rPr lang="ca-ES" altLang="ca-ES" sz="2800" b="1" dirty="0">
                <a:latin typeface="Arial" panose="020B0604020202020204" pitchFamily="34" charset="0"/>
              </a:rPr>
              <a:t>Data: última setmana de setembre/primera d’octubre (a confirmar)</a:t>
            </a:r>
            <a:endParaRPr lang="ca-ES" altLang="ca-ES" sz="24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29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6" presetClass="emph" presetSubtype="0" fill="hold" nodeType="clickEffect">
                                  <p:stCondLst>
                                    <p:cond delay="0"/>
                                  </p:stCondLst>
                                  <p:childTnLst>
                                    <p:animScale>
                                      <p:cBhvr>
                                        <p:cTn id="30" dur="2000" fill="hold"/>
                                        <p:tgtEl>
                                          <p:spTgt spid="12291">
                                            <p:txEl>
                                              <p:pRg st="5" end="5"/>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txBox="1">
            <a:spLocks noChangeArrowheads="1"/>
          </p:cNvSpPr>
          <p:nvPr/>
        </p:nvSpPr>
        <p:spPr bwMode="auto">
          <a:xfrm>
            <a:off x="357188" y="285750"/>
            <a:ext cx="83820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ca-ES" altLang="ca-ES">
                <a:latin typeface="Arial Black" panose="020B0A04020102020204" pitchFamily="34" charset="0"/>
              </a:rPr>
              <a:t>Altres informacions i condicions</a:t>
            </a:r>
            <a:endParaRPr lang="ca-ES" altLang="ca-ES" i="1">
              <a:latin typeface="Arial Black" panose="020B0A04020102020204" pitchFamily="34" charset="0"/>
            </a:endParaRPr>
          </a:p>
        </p:txBody>
      </p:sp>
      <p:sp>
        <p:nvSpPr>
          <p:cNvPr id="13315" name="Rectangle 2"/>
          <p:cNvSpPr txBox="1">
            <a:spLocks noChangeArrowheads="1"/>
          </p:cNvSpPr>
          <p:nvPr/>
        </p:nvSpPr>
        <p:spPr bwMode="auto">
          <a:xfrm>
            <a:off x="357188" y="3212108"/>
            <a:ext cx="8679307" cy="3097212"/>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ca-ES" altLang="ca-ES" sz="2800" b="1" dirty="0">
                <a:latin typeface="Arial" panose="020B0604020202020204" pitchFamily="34" charset="0"/>
              </a:rPr>
              <a:t>1) NO es pot renunciar a la plaça, un cop acceptada. </a:t>
            </a:r>
          </a:p>
          <a:p>
            <a:pPr eaLnBrk="1" hangingPunct="1">
              <a:spcBef>
                <a:spcPct val="0"/>
              </a:spcBef>
              <a:buFontTx/>
              <a:buNone/>
            </a:pPr>
            <a:r>
              <a:rPr lang="ca-ES" altLang="ca-ES" sz="2800" b="1" dirty="0">
                <a:latin typeface="Arial" panose="020B0604020202020204" pitchFamily="34" charset="0"/>
              </a:rPr>
              <a:t>Si l’estudiant renuncia fora de termini o no realitza les pràctiques, en l’adjudicació del curs següent optarà a una plaça, entre les que hagin quedat vacants, sense que es tingui en compte la seva nota d’expedient.</a:t>
            </a:r>
          </a:p>
        </p:txBody>
      </p:sp>
      <p:sp>
        <p:nvSpPr>
          <p:cNvPr id="13316" name="Rectangle 2"/>
          <p:cNvSpPr txBox="1">
            <a:spLocks noChangeArrowheads="1"/>
          </p:cNvSpPr>
          <p:nvPr/>
        </p:nvSpPr>
        <p:spPr bwMode="auto">
          <a:xfrm>
            <a:off x="357187" y="764703"/>
            <a:ext cx="8679307" cy="2304257"/>
          </a:xfrm>
          <a:prstGeom prst="rect">
            <a:avLst/>
          </a:prstGeom>
          <a:noFill/>
          <a:ln w="28575">
            <a:solidFill>
              <a:srgbClr val="0070C0"/>
            </a:solidFill>
            <a:miter lim="800000"/>
            <a:headEnd/>
            <a:tailEnd/>
          </a:ln>
        </p:spPr>
        <p:txBody>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r>
              <a:rPr lang="ca-ES" altLang="ca-ES" sz="2000" b="1" dirty="0">
                <a:latin typeface="Arial" panose="020B0604020202020204" pitchFamily="34" charset="0"/>
                <a:cs typeface="Arial" panose="020B0604020202020204" pitchFamily="34" charset="0"/>
              </a:rPr>
              <a:t>1) Conseqüències en cas d'abandó de les pràctiques.</a:t>
            </a:r>
          </a:p>
          <a:p>
            <a:pPr eaLnBrk="1" hangingPunct="1">
              <a:spcBef>
                <a:spcPct val="0"/>
              </a:spcBef>
              <a:buFontTx/>
              <a:buAutoNum type="arabicParenR" startAt="2"/>
              <a:defRPr/>
            </a:pPr>
            <a:r>
              <a:rPr lang="ca-ES" altLang="ca-ES" sz="2000" b="1" dirty="0">
                <a:solidFill>
                  <a:srgbClr val="7F7F7F"/>
                </a:solidFill>
                <a:latin typeface="Arial" panose="020B0604020202020204" pitchFamily="34" charset="0"/>
                <a:cs typeface="Arial" panose="020B0604020202020204" pitchFamily="34" charset="0"/>
              </a:rPr>
              <a:t>Segons l’article </a:t>
            </a:r>
            <a:r>
              <a:rPr lang="es-ES" altLang="ca-ES" sz="2000" b="1" dirty="0">
                <a:solidFill>
                  <a:srgbClr val="7F7F7F"/>
                </a:solidFill>
                <a:latin typeface="Arial" panose="020B0604020202020204" pitchFamily="34" charset="0"/>
                <a:cs typeface="Arial" panose="020B0604020202020204" pitchFamily="34" charset="0"/>
              </a:rPr>
              <a:t>13.5 de la </a:t>
            </a:r>
            <a:r>
              <a:rPr lang="es-ES" altLang="ca-ES" sz="2000" b="1" dirty="0" err="1">
                <a:solidFill>
                  <a:srgbClr val="7F7F7F"/>
                </a:solidFill>
                <a:latin typeface="Arial" panose="020B0604020202020204" pitchFamily="34" charset="0"/>
                <a:cs typeface="Arial" panose="020B0604020202020204" pitchFamily="34" charset="0"/>
              </a:rPr>
              <a:t>Llei</a:t>
            </a:r>
            <a:r>
              <a:rPr lang="es-ES" altLang="ca-ES" sz="2000" b="1" dirty="0">
                <a:solidFill>
                  <a:srgbClr val="7F7F7F"/>
                </a:solidFill>
                <a:latin typeface="Arial" panose="020B0604020202020204" pitchFamily="34" charset="0"/>
                <a:cs typeface="Arial" panose="020B0604020202020204" pitchFamily="34" charset="0"/>
              </a:rPr>
              <a:t> </a:t>
            </a:r>
            <a:r>
              <a:rPr lang="es-ES" altLang="ca-ES" sz="2000" b="1" dirty="0" err="1">
                <a:solidFill>
                  <a:srgbClr val="7F7F7F"/>
                </a:solidFill>
                <a:latin typeface="Arial" panose="020B0604020202020204" pitchFamily="34" charset="0"/>
                <a:cs typeface="Arial" panose="020B0604020202020204" pitchFamily="34" charset="0"/>
              </a:rPr>
              <a:t>Orgànica</a:t>
            </a:r>
            <a:r>
              <a:rPr lang="es-ES" altLang="ca-ES" sz="2000" b="1" dirty="0">
                <a:solidFill>
                  <a:srgbClr val="7F7F7F"/>
                </a:solidFill>
                <a:latin typeface="Arial" panose="020B0604020202020204" pitchFamily="34" charset="0"/>
                <a:cs typeface="Arial" panose="020B0604020202020204" pitchFamily="34" charset="0"/>
              </a:rPr>
              <a:t> de </a:t>
            </a:r>
            <a:r>
              <a:rPr lang="es-ES" altLang="ca-ES" sz="2000" b="1" dirty="0" err="1">
                <a:solidFill>
                  <a:srgbClr val="7F7F7F"/>
                </a:solidFill>
                <a:latin typeface="Arial" panose="020B0604020202020204" pitchFamily="34" charset="0"/>
                <a:cs typeface="Arial" panose="020B0604020202020204" pitchFamily="34" charset="0"/>
              </a:rPr>
              <a:t>Protecció</a:t>
            </a:r>
            <a:r>
              <a:rPr lang="es-ES" altLang="ca-ES" sz="2000" b="1" dirty="0">
                <a:solidFill>
                  <a:srgbClr val="7F7F7F"/>
                </a:solidFill>
                <a:latin typeface="Arial" panose="020B0604020202020204" pitchFamily="34" charset="0"/>
                <a:cs typeface="Arial" panose="020B0604020202020204" pitchFamily="34" charset="0"/>
              </a:rPr>
              <a:t> Jurídica del Menor</a:t>
            </a:r>
            <a:r>
              <a:rPr lang="ca-ES" altLang="ca-ES" sz="2000" b="1" dirty="0">
                <a:solidFill>
                  <a:srgbClr val="7F7F7F"/>
                </a:solidFill>
                <a:latin typeface="Arial" panose="020B0604020202020204" pitchFamily="34" charset="0"/>
                <a:cs typeface="Arial" panose="020B0604020202020204" pitchFamily="34" charset="0"/>
              </a:rPr>
              <a:t>, el centre que atengui a nens i adolescents pot demanar la certificació negativa del Registre Central de delinqüents sexuals</a:t>
            </a:r>
          </a:p>
          <a:p>
            <a:pPr eaLnBrk="1" hangingPunct="1">
              <a:spcBef>
                <a:spcPct val="0"/>
              </a:spcBef>
              <a:buFontTx/>
              <a:buNone/>
              <a:defRPr/>
            </a:pPr>
            <a:r>
              <a:rPr lang="ca-ES" altLang="ca-ES" sz="2000" b="1" dirty="0">
                <a:solidFill>
                  <a:srgbClr val="7F7F7F"/>
                </a:solidFill>
                <a:latin typeface="Arial" panose="020B0604020202020204" pitchFamily="34" charset="0"/>
                <a:cs typeface="Arial" panose="020B0604020202020204" pitchFamily="34" charset="0"/>
              </a:rPr>
              <a:t>3)  Pagament assegurança complementària en el moment de la matrícula</a:t>
            </a:r>
            <a:endParaRPr lang="ca-ES" altLang="ca-ES" sz="2800" dirty="0">
              <a:solidFill>
                <a:srgbClr val="7F7F7F"/>
              </a:solidFill>
              <a:latin typeface="Arial" panose="020B0604020202020204" pitchFamily="34" charset="0"/>
              <a:cs typeface="Arial" panose="020B0604020202020204" pitchFamily="34" charset="0"/>
            </a:endParaRPr>
          </a:p>
          <a:p>
            <a:pPr eaLnBrk="1" hangingPunct="1">
              <a:spcBef>
                <a:spcPct val="0"/>
              </a:spcBef>
              <a:buFontTx/>
              <a:buNone/>
              <a:defRPr/>
            </a:pPr>
            <a:endParaRPr lang="ca-ES" altLang="ca-ES" sz="28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txBox="1">
            <a:spLocks noChangeArrowheads="1"/>
          </p:cNvSpPr>
          <p:nvPr/>
        </p:nvSpPr>
        <p:spPr bwMode="auto">
          <a:xfrm>
            <a:off x="357188" y="285750"/>
            <a:ext cx="8382000"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ca-ES" altLang="ca-ES">
                <a:latin typeface="Arial Black" panose="020B0A04020102020204" pitchFamily="34" charset="0"/>
              </a:rPr>
              <a:t>Altres informacions i condicions </a:t>
            </a:r>
            <a:r>
              <a:rPr lang="ca-ES" altLang="ca-ES" sz="1400">
                <a:latin typeface="Arial Black" panose="020B0A04020102020204" pitchFamily="34" charset="0"/>
              </a:rPr>
              <a:t>continuació</a:t>
            </a:r>
            <a:r>
              <a:rPr lang="ca-ES" altLang="ca-ES">
                <a:latin typeface="Arial Black" panose="020B0A04020102020204" pitchFamily="34" charset="0"/>
              </a:rPr>
              <a:t> </a:t>
            </a:r>
            <a:endParaRPr lang="ca-ES" altLang="ca-ES" i="1">
              <a:latin typeface="Arial Black" panose="020B0A04020102020204" pitchFamily="34" charset="0"/>
            </a:endParaRPr>
          </a:p>
        </p:txBody>
      </p:sp>
      <p:sp>
        <p:nvSpPr>
          <p:cNvPr id="14339" name="Rectangle 2"/>
          <p:cNvSpPr txBox="1">
            <a:spLocks noChangeArrowheads="1"/>
          </p:cNvSpPr>
          <p:nvPr/>
        </p:nvSpPr>
        <p:spPr bwMode="auto">
          <a:xfrm>
            <a:off x="357188" y="2781300"/>
            <a:ext cx="8572500" cy="1943100"/>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ca-ES" altLang="es-ES" sz="2400" b="1" dirty="0">
                <a:latin typeface="Arial" panose="020B0604020202020204" pitchFamily="34" charset="0"/>
              </a:rPr>
              <a:t>2) Segons </a:t>
            </a:r>
            <a:r>
              <a:rPr lang="ca-ES" altLang="es-ES" sz="2400" b="1" i="1" dirty="0">
                <a:latin typeface="Arial" panose="020B0604020202020204" pitchFamily="34" charset="0"/>
              </a:rPr>
              <a:t>Llei Orgànica de Protecció Jurídica del Menor </a:t>
            </a:r>
            <a:r>
              <a:rPr lang="ca-ES" altLang="es-ES" sz="2400" b="1" dirty="0">
                <a:latin typeface="Arial" panose="020B0604020202020204" pitchFamily="34" charset="0"/>
              </a:rPr>
              <a:t>el centre, que atengui a nens i adolescents, pot demanar </a:t>
            </a:r>
            <a:r>
              <a:rPr lang="ca-ES" altLang="es-ES" sz="2400" b="1" i="1" dirty="0">
                <a:latin typeface="Arial" panose="020B0604020202020204" pitchFamily="34" charset="0"/>
              </a:rPr>
              <a:t>certificació negativa del Registre Central de delinqüents sexuals</a:t>
            </a:r>
            <a:r>
              <a:rPr lang="ca-ES" altLang="ca-ES" sz="2400" b="1" dirty="0">
                <a:latin typeface="Arial" panose="020B0604020202020204" pitchFamily="34" charset="0"/>
              </a:rPr>
              <a:t>. No és segur que tots els centres que treballen amb menors ho demanin. </a:t>
            </a:r>
          </a:p>
        </p:txBody>
      </p:sp>
      <p:sp>
        <p:nvSpPr>
          <p:cNvPr id="14340" name="Rectangle 2"/>
          <p:cNvSpPr txBox="1">
            <a:spLocks noChangeArrowheads="1"/>
          </p:cNvSpPr>
          <p:nvPr/>
        </p:nvSpPr>
        <p:spPr bwMode="auto">
          <a:xfrm>
            <a:off x="357188" y="1282700"/>
            <a:ext cx="8572500" cy="1282700"/>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ca-ES" altLang="ca-ES" sz="2000" b="1" dirty="0">
                <a:solidFill>
                  <a:srgbClr val="7F7F7F"/>
                </a:solidFill>
                <a:latin typeface="Arial" panose="020B0604020202020204" pitchFamily="34" charset="0"/>
                <a:cs typeface="Arial" panose="020B0604020202020204" pitchFamily="34" charset="0"/>
              </a:rPr>
              <a:t>1) Conseqüències en cas d'abandó de les pràctiques.</a:t>
            </a:r>
          </a:p>
          <a:p>
            <a:pPr eaLnBrk="1" hangingPunct="1">
              <a:spcBef>
                <a:spcPct val="0"/>
              </a:spcBef>
              <a:buFontTx/>
              <a:buNone/>
            </a:pPr>
            <a:r>
              <a:rPr lang="ca-ES" altLang="ca-ES" sz="2000" b="1" dirty="0">
                <a:latin typeface="Arial" panose="020B0604020202020204" pitchFamily="34" charset="0"/>
                <a:cs typeface="Arial" panose="020B0604020202020204" pitchFamily="34" charset="0"/>
              </a:rPr>
              <a:t>2)  Certificat (segons Llei Orgànica Protecció Menors).</a:t>
            </a:r>
          </a:p>
          <a:p>
            <a:pPr eaLnBrk="1" hangingPunct="1">
              <a:spcBef>
                <a:spcPct val="0"/>
              </a:spcBef>
              <a:buFontTx/>
              <a:buNone/>
            </a:pPr>
            <a:r>
              <a:rPr lang="ca-ES" altLang="ca-ES" sz="2000" b="1" dirty="0">
                <a:latin typeface="Arial" panose="020B0604020202020204" pitchFamily="34" charset="0"/>
                <a:cs typeface="Arial" panose="020B0604020202020204" pitchFamily="34" charset="0"/>
              </a:rPr>
              <a:t>3)  Pagament assegurança en el moment matrícula</a:t>
            </a:r>
            <a:r>
              <a:rPr lang="ca-ES" altLang="ca-ES" sz="2800" dirty="0">
                <a:latin typeface="Arial" panose="020B0604020202020204" pitchFamily="34" charset="0"/>
                <a:cs typeface="Arial" panose="020B0604020202020204" pitchFamily="34" charset="0"/>
              </a:rPr>
              <a:t>.</a:t>
            </a:r>
          </a:p>
          <a:p>
            <a:pPr eaLnBrk="1" hangingPunct="1">
              <a:spcBef>
                <a:spcPct val="0"/>
              </a:spcBef>
              <a:buFontTx/>
              <a:buNone/>
            </a:pPr>
            <a:endParaRPr lang="ca-ES" altLang="ca-ES" sz="2800" b="1" dirty="0">
              <a:latin typeface="Arial" panose="020B0604020202020204" pitchFamily="34" charset="0"/>
              <a:cs typeface="Arial" panose="020B0604020202020204" pitchFamily="34" charset="0"/>
            </a:endParaRPr>
          </a:p>
        </p:txBody>
      </p:sp>
      <p:sp>
        <p:nvSpPr>
          <p:cNvPr id="14341" name="Rectangle 2"/>
          <p:cNvSpPr txBox="1">
            <a:spLocks noChangeArrowheads="1"/>
          </p:cNvSpPr>
          <p:nvPr/>
        </p:nvSpPr>
        <p:spPr bwMode="auto">
          <a:xfrm>
            <a:off x="392113" y="4868863"/>
            <a:ext cx="8572500" cy="1282700"/>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ca-ES" altLang="es-ES" sz="2400" b="1" dirty="0">
                <a:latin typeface="Arial" panose="020B0604020202020204" pitchFamily="34" charset="0"/>
              </a:rPr>
              <a:t>3) Cal contractar l’assegurança complementària, en el moment de fer la matrícula</a:t>
            </a:r>
            <a:r>
              <a:rPr lang="ca-ES" altLang="ca-ES" sz="2400" b="1" dirty="0">
                <a:latin typeface="Arial" panose="020B0604020202020204" pitchFamily="34" charset="0"/>
              </a:rPr>
              <a:t>. Si apareix “marcada”, NO la desmarqueu. Si no està marcada, l’heu de marcar.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p:bldP spid="14340" grpId="0" animBg="1"/>
      <p:bldP spid="1434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704850"/>
            <a:ext cx="8972550" cy="544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76" descr="ANd9GcS9jn9HagSQRQGGzt4vjh_4dMn-hDAGDwUnmGmn9L3A1OHIxxaF"/>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262822">
            <a:off x="3848100" y="2139950"/>
            <a:ext cx="1649413"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l="2750" t="10941" r="4326" b="7161"/>
          <a:stretch>
            <a:fillRect/>
          </a:stretch>
        </p:blipFill>
        <p:spPr bwMode="auto">
          <a:xfrm>
            <a:off x="204788" y="757238"/>
            <a:ext cx="8640762"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3 Título"/>
          <p:cNvSpPr>
            <a:spLocks noGrp="1"/>
          </p:cNvSpPr>
          <p:nvPr>
            <p:ph type="ctrTitle" idx="4294967295"/>
          </p:nvPr>
        </p:nvSpPr>
        <p:spPr>
          <a:xfrm>
            <a:off x="179513" y="2997200"/>
            <a:ext cx="8856983" cy="2305050"/>
          </a:xfrm>
        </p:spPr>
        <p:txBody>
          <a:bodyPr/>
          <a:lstStyle/>
          <a:p>
            <a:pPr algn="r"/>
            <a:r>
              <a:rPr lang="ca-ES" altLang="es-ES" sz="5400" dirty="0">
                <a:latin typeface="Franklin Gothic Demi" panose="020B0703020102020204" pitchFamily="34" charset="0"/>
                <a:ea typeface="ＭＳ Ｐゴシック" panose="020B0600070205080204" pitchFamily="34" charset="-128"/>
              </a:rPr>
              <a:t>TREBALL DE FINAL DE GRAU</a:t>
            </a:r>
            <a:br>
              <a:rPr lang="ca-ES" altLang="es-ES" sz="5400" dirty="0">
                <a:latin typeface="Franklin Gothic Demi" panose="020B0703020102020204" pitchFamily="34" charset="0"/>
                <a:ea typeface="ＭＳ Ｐゴシック" panose="020B0600070205080204" pitchFamily="34" charset="-128"/>
              </a:rPr>
            </a:br>
            <a:br>
              <a:rPr lang="ca-ES" altLang="es-ES" sz="2800" dirty="0">
                <a:latin typeface="Franklin Gothic Demi" panose="020B0703020102020204" pitchFamily="34" charset="0"/>
                <a:ea typeface="ＭＳ Ｐゴシック" panose="020B0600070205080204" pitchFamily="34" charset="-128"/>
              </a:rPr>
            </a:br>
            <a:r>
              <a:rPr lang="ca-ES" altLang="es-ES" sz="3200" dirty="0">
                <a:latin typeface="Franklin Gothic Demi" panose="020B0703020102020204" pitchFamily="34" charset="0"/>
                <a:ea typeface="ＭＳ Ｐゴシック" panose="020B0600070205080204" pitchFamily="34" charset="-128"/>
              </a:rPr>
              <a:t>Dr. Joel Feliu</a:t>
            </a:r>
            <a:r>
              <a:rPr lang="ca-ES" altLang="es-ES" sz="1800" dirty="0">
                <a:latin typeface="Franklin Gothic Demi" panose="020B0703020102020204" pitchFamily="34" charset="0"/>
                <a:ea typeface="ＭＳ Ｐゴシック" panose="020B0600070205080204" pitchFamily="34" charset="-128"/>
              </a:rPr>
              <a:t> </a:t>
            </a:r>
            <a:br>
              <a:rPr lang="ca-ES" altLang="es-ES" sz="3200" dirty="0">
                <a:latin typeface="Franklin Gothic Demi" panose="020B0703020102020204" pitchFamily="34" charset="0"/>
                <a:ea typeface="ＭＳ Ｐゴシック" panose="020B0600070205080204" pitchFamily="34" charset="-128"/>
              </a:rPr>
            </a:br>
            <a:r>
              <a:rPr lang="ca-ES" altLang="es-ES" sz="3200" dirty="0">
                <a:latin typeface="Franklin Gothic Demi" panose="020B0703020102020204" pitchFamily="34" charset="0"/>
                <a:ea typeface="ＭＳ Ｐゴシック" panose="020B0600070205080204" pitchFamily="34" charset="-128"/>
              </a:rPr>
              <a:t>Coordinador de l’assignatura  </a:t>
            </a:r>
            <a:endParaRPr lang="ca-ES" altLang="es-ES" sz="3200" dirty="0">
              <a:ea typeface="ＭＳ Ｐゴシック" panose="020B0600070205080204" pitchFamily="34" charset="-128"/>
            </a:endParaRPr>
          </a:p>
        </p:txBody>
      </p:sp>
    </p:spTree>
    <p:extLst>
      <p:ext uri="{BB962C8B-B14F-4D97-AF65-F5344CB8AC3E}">
        <p14:creationId xmlns:p14="http://schemas.microsoft.com/office/powerpoint/2010/main" val="23689062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Line 2"/>
          <p:cNvSpPr>
            <a:spLocks noChangeShapeType="1"/>
          </p:cNvSpPr>
          <p:nvPr/>
        </p:nvSpPr>
        <p:spPr bwMode="auto">
          <a:xfrm>
            <a:off x="3840163" y="-1379538"/>
            <a:ext cx="0" cy="0"/>
          </a:xfrm>
          <a:prstGeom prst="line">
            <a:avLst/>
          </a:prstGeom>
          <a:noFill/>
          <a:ln w="25400" cap="rnd">
            <a:solidFill>
              <a:srgbClr val="FFFFFF"/>
            </a:solidFill>
            <a:round/>
            <a:headEnd/>
            <a:tailEnd/>
          </a:ln>
          <a:extLst>
            <a:ext uri="{909E8E84-426E-40DD-AFC4-6F175D3DCCD1}">
              <a14:hiddenFill xmlns:a14="http://schemas.microsoft.com/office/drawing/2010/main">
                <a:noFill/>
              </a14:hiddenFill>
            </a:ext>
          </a:extLst>
        </p:spPr>
        <p:txBody>
          <a:bodyPr/>
          <a:lstStyle/>
          <a:p>
            <a:endParaRPr lang="ca-ES"/>
          </a:p>
        </p:txBody>
      </p:sp>
      <p:sp>
        <p:nvSpPr>
          <p:cNvPr id="959524" name="Text Box 36"/>
          <p:cNvSpPr txBox="1">
            <a:spLocks noChangeArrowheads="1"/>
          </p:cNvSpPr>
          <p:nvPr/>
        </p:nvSpPr>
        <p:spPr bwMode="auto">
          <a:xfrm>
            <a:off x="971550" y="549275"/>
            <a:ext cx="7129463" cy="461963"/>
          </a:xfrm>
          <a:prstGeom prst="rect">
            <a:avLst/>
          </a:prstGeom>
          <a:solidFill>
            <a:srgbClr val="572D36"/>
          </a:solidFill>
          <a:ln w="9525">
            <a:solidFill>
              <a:schemeClr val="tx1"/>
            </a:solidFill>
            <a:miter lim="800000"/>
            <a:headEnd/>
            <a:tailEnd/>
          </a:ln>
          <a:effectLst>
            <a:outerShdw dist="170861" dir="13680767" algn="ctr" rotWithShape="0">
              <a:srgbClr val="C0C0C0">
                <a:alpha val="50000"/>
              </a:srgbClr>
            </a:outerShdw>
          </a:effec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defRPr/>
            </a:pPr>
            <a:r>
              <a:rPr lang="es-ES_tradnl" altLang="es-ES_tradnl" sz="2400" b="1" dirty="0">
                <a:solidFill>
                  <a:srgbClr val="FFFFFF"/>
                </a:solidFill>
                <a:effectLst>
                  <a:outerShdw blurRad="38100" dist="38100" dir="2700000" algn="tl">
                    <a:srgbClr val="000000"/>
                  </a:outerShdw>
                </a:effectLst>
                <a:latin typeface="Calibri" pitchFamily="34" charset="0"/>
              </a:rPr>
              <a:t>TREBALL DE FI DE GRAU EN PSICOLOGIA</a:t>
            </a:r>
            <a:endParaRPr lang="es-ES" altLang="es-ES_tradnl" sz="2400" b="1" dirty="0">
              <a:solidFill>
                <a:srgbClr val="FFFFFF"/>
              </a:solidFill>
              <a:effectLst>
                <a:outerShdw blurRad="38100" dist="38100" dir="2700000" algn="tl">
                  <a:srgbClr val="000000"/>
                </a:outerShdw>
              </a:effectLst>
              <a:latin typeface="Calibri" pitchFamily="34" charset="0"/>
            </a:endParaRPr>
          </a:p>
        </p:txBody>
      </p:sp>
      <p:sp>
        <p:nvSpPr>
          <p:cNvPr id="48132" name="5 CuadroTexto"/>
          <p:cNvSpPr txBox="1">
            <a:spLocks noChangeArrowheads="1"/>
          </p:cNvSpPr>
          <p:nvPr/>
        </p:nvSpPr>
        <p:spPr bwMode="auto">
          <a:xfrm>
            <a:off x="1058863" y="2754313"/>
            <a:ext cx="621823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ca-ES" altLang="es-ES" sz="2200" b="1" dirty="0">
                <a:solidFill>
                  <a:srgbClr val="6F6F6F"/>
                </a:solidFill>
                <a:latin typeface="Calibri" panose="020F0502020204030204" pitchFamily="34" charset="0"/>
              </a:rPr>
              <a:t>Dr. Joel Feliu</a:t>
            </a:r>
          </a:p>
          <a:p>
            <a:r>
              <a:rPr lang="ca-ES" altLang="es-ES" sz="2200" b="1" dirty="0">
                <a:solidFill>
                  <a:srgbClr val="6F6F6F"/>
                </a:solidFill>
                <a:latin typeface="Calibri" panose="020F0502020204030204" pitchFamily="34" charset="0"/>
              </a:rPr>
              <a:t>Dra. Estel Gelabert</a:t>
            </a:r>
          </a:p>
          <a:p>
            <a:r>
              <a:rPr lang="ca-ES" altLang="es-ES" sz="2200" b="1" dirty="0">
                <a:solidFill>
                  <a:srgbClr val="6F6F6F"/>
                </a:solidFill>
                <a:latin typeface="Calibri" panose="020F0502020204030204" pitchFamily="34" charset="0"/>
              </a:rPr>
              <a:t>Dra. Eva </a:t>
            </a:r>
            <a:r>
              <a:rPr lang="ca-ES" altLang="es-ES" sz="2200" b="1" dirty="0" err="1">
                <a:solidFill>
                  <a:srgbClr val="6F6F6F"/>
                </a:solidFill>
                <a:latin typeface="Calibri" panose="020F0502020204030204" pitchFamily="34" charset="0"/>
              </a:rPr>
              <a:t>Penelo</a:t>
            </a:r>
            <a:endParaRPr lang="ca-ES" altLang="es-ES" sz="2200" b="1" dirty="0">
              <a:solidFill>
                <a:srgbClr val="6F6F6F"/>
              </a:solidFill>
              <a:latin typeface="Calibri" panose="020F0502020204030204" pitchFamily="34" charset="0"/>
            </a:endParaRPr>
          </a:p>
          <a:p>
            <a:r>
              <a:rPr lang="ca-ES" altLang="es-ES" sz="2200" b="1" dirty="0">
                <a:solidFill>
                  <a:srgbClr val="6F6F6F"/>
                </a:solidFill>
                <a:latin typeface="Calibri" panose="020F0502020204030204" pitchFamily="34" charset="0"/>
              </a:rPr>
              <a:t>Dra. Alícia Peralta</a:t>
            </a:r>
          </a:p>
        </p:txBody>
      </p:sp>
      <p:sp>
        <p:nvSpPr>
          <p:cNvPr id="48133" name="8 CuadroTexto"/>
          <p:cNvSpPr txBox="1">
            <a:spLocks noChangeArrowheads="1"/>
          </p:cNvSpPr>
          <p:nvPr/>
        </p:nvSpPr>
        <p:spPr bwMode="auto">
          <a:xfrm>
            <a:off x="319088" y="2276475"/>
            <a:ext cx="56927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ca-ES" altLang="es-ES" sz="2200">
                <a:solidFill>
                  <a:srgbClr val="000000"/>
                </a:solidFill>
                <a:latin typeface="Calibri" panose="020F0502020204030204" pitchFamily="34" charset="0"/>
              </a:rPr>
              <a:t>Equip docent de coordinació:</a:t>
            </a:r>
          </a:p>
        </p:txBody>
      </p:sp>
      <p:sp>
        <p:nvSpPr>
          <p:cNvPr id="48134" name="11 CuadroTexto"/>
          <p:cNvSpPr txBox="1">
            <a:spLocks noChangeArrowheads="1"/>
          </p:cNvSpPr>
          <p:nvPr/>
        </p:nvSpPr>
        <p:spPr bwMode="auto">
          <a:xfrm>
            <a:off x="319088" y="1628775"/>
            <a:ext cx="65563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ca-ES" altLang="es-ES" sz="2200">
                <a:solidFill>
                  <a:srgbClr val="000000"/>
                </a:solidFill>
                <a:latin typeface="Calibri" panose="020F0502020204030204" pitchFamily="34" charset="0"/>
              </a:rPr>
              <a:t>Assignatura obligatòria (6 crèdits ECTS, anual)</a:t>
            </a:r>
          </a:p>
        </p:txBody>
      </p:sp>
    </p:spTree>
    <p:extLst>
      <p:ext uri="{BB962C8B-B14F-4D97-AF65-F5344CB8AC3E}">
        <p14:creationId xmlns:p14="http://schemas.microsoft.com/office/powerpoint/2010/main" val="5463230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Line 2"/>
          <p:cNvSpPr>
            <a:spLocks noChangeShapeType="1"/>
          </p:cNvSpPr>
          <p:nvPr/>
        </p:nvSpPr>
        <p:spPr bwMode="auto">
          <a:xfrm>
            <a:off x="3840163" y="-1379538"/>
            <a:ext cx="0" cy="0"/>
          </a:xfrm>
          <a:prstGeom prst="line">
            <a:avLst/>
          </a:prstGeom>
          <a:noFill/>
          <a:ln w="25400" cap="rnd">
            <a:solidFill>
              <a:srgbClr val="FFFFFF"/>
            </a:solidFill>
            <a:round/>
            <a:headEnd/>
            <a:tailEnd/>
          </a:ln>
          <a:extLst>
            <a:ext uri="{909E8E84-426E-40DD-AFC4-6F175D3DCCD1}">
              <a14:hiddenFill xmlns:a14="http://schemas.microsoft.com/office/drawing/2010/main">
                <a:noFill/>
              </a14:hiddenFill>
            </a:ext>
          </a:extLst>
        </p:spPr>
        <p:txBody>
          <a:bodyPr/>
          <a:lstStyle/>
          <a:p>
            <a:endParaRPr lang="ca-ES"/>
          </a:p>
        </p:txBody>
      </p:sp>
      <p:sp>
        <p:nvSpPr>
          <p:cNvPr id="959524" name="Text Box 36"/>
          <p:cNvSpPr txBox="1">
            <a:spLocks noChangeArrowheads="1"/>
          </p:cNvSpPr>
          <p:nvPr/>
        </p:nvSpPr>
        <p:spPr bwMode="auto">
          <a:xfrm>
            <a:off x="985838" y="549275"/>
            <a:ext cx="7129462" cy="461963"/>
          </a:xfrm>
          <a:prstGeom prst="rect">
            <a:avLst/>
          </a:prstGeom>
          <a:solidFill>
            <a:srgbClr val="572D36"/>
          </a:solidFill>
          <a:ln w="9525">
            <a:solidFill>
              <a:schemeClr val="tx1"/>
            </a:solidFill>
            <a:miter lim="800000"/>
            <a:headEnd/>
            <a:tailEnd/>
          </a:ln>
          <a:effectLst>
            <a:outerShdw dist="170861" dir="13680767" algn="ctr" rotWithShape="0">
              <a:srgbClr val="C0C0C0">
                <a:alpha val="50000"/>
              </a:srgbClr>
            </a:outerShdw>
          </a:effec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defRPr/>
            </a:pPr>
            <a:r>
              <a:rPr lang="es-ES_tradnl" altLang="es-ES_tradnl" sz="2400" b="1">
                <a:solidFill>
                  <a:srgbClr val="FFFFFF"/>
                </a:solidFill>
                <a:effectLst>
                  <a:outerShdw blurRad="38100" dist="38100" dir="2700000" algn="tl">
                    <a:srgbClr val="000000"/>
                  </a:outerShdw>
                </a:effectLst>
                <a:latin typeface="Calibri" pitchFamily="34" charset="0"/>
              </a:rPr>
              <a:t>TREBALL DE FI DE GRAU DE PSICOLOGIA</a:t>
            </a:r>
            <a:endParaRPr lang="es-ES" altLang="es-ES_tradnl" sz="2400" b="1">
              <a:solidFill>
                <a:srgbClr val="FFFFFF"/>
              </a:solidFill>
              <a:effectLst>
                <a:outerShdw blurRad="38100" dist="38100" dir="2700000" algn="tl">
                  <a:srgbClr val="000000"/>
                </a:outerShdw>
              </a:effectLst>
              <a:latin typeface="Calibri" pitchFamily="34" charset="0"/>
            </a:endParaRPr>
          </a:p>
        </p:txBody>
      </p:sp>
      <p:sp>
        <p:nvSpPr>
          <p:cNvPr id="49156" name="6 Rectángulo"/>
          <p:cNvSpPr>
            <a:spLocks noChangeArrowheads="1"/>
          </p:cNvSpPr>
          <p:nvPr/>
        </p:nvSpPr>
        <p:spPr bwMode="auto">
          <a:xfrm>
            <a:off x="539750" y="1341438"/>
            <a:ext cx="8135938" cy="14462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ca-ES" altLang="es-ES" sz="2200"/>
              <a:t>El TFG és un treball acumulatiu i continuat que es desenvolupa durant un curs sencer (preferentment durant el 4rt curs de grau), en el qual l’alumnat ha de demostrar que té capacitat per establir relacions entre diverses matèries</a:t>
            </a:r>
          </a:p>
        </p:txBody>
      </p:sp>
      <p:cxnSp>
        <p:nvCxnSpPr>
          <p:cNvPr id="9" name="8 Conector recto de flecha"/>
          <p:cNvCxnSpPr>
            <a:cxnSpLocks noChangeShapeType="1"/>
          </p:cNvCxnSpPr>
          <p:nvPr/>
        </p:nvCxnSpPr>
        <p:spPr bwMode="auto">
          <a:xfrm>
            <a:off x="4608513" y="2787650"/>
            <a:ext cx="0" cy="1362075"/>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p:spPr>
      </p:cxnSp>
      <p:sp>
        <p:nvSpPr>
          <p:cNvPr id="11" name="10 Elipse"/>
          <p:cNvSpPr>
            <a:spLocks noChangeArrowheads="1"/>
          </p:cNvSpPr>
          <p:nvPr/>
        </p:nvSpPr>
        <p:spPr bwMode="auto">
          <a:xfrm>
            <a:off x="1490663" y="4149725"/>
            <a:ext cx="6234112" cy="1800225"/>
          </a:xfrm>
          <a:prstGeom prst="ellipse">
            <a:avLst/>
          </a:prstGeom>
          <a:gradFill rotWithShape="1">
            <a:gsLst>
              <a:gs pos="0">
                <a:srgbClr val="D6B2B8"/>
              </a:gs>
              <a:gs pos="100000">
                <a:srgbClr val="7C3443"/>
              </a:gs>
            </a:gsLst>
            <a:lin ang="5400000"/>
          </a:gradFill>
          <a:ln w="9525">
            <a:solidFill>
              <a:srgbClr val="733945"/>
            </a:solidFill>
            <a:round/>
            <a:headEnd/>
            <a:tailEnd/>
          </a:ln>
          <a:effectLst>
            <a:outerShdw blurRad="40000" dist="23000" dir="5400000" rotWithShape="0">
              <a:srgbClr val="808080">
                <a:alpha val="34998"/>
              </a:srgbClr>
            </a:outerShdw>
          </a:effectLst>
        </p:spPr>
        <p:txBody>
          <a:bodyPr anchor="ctr"/>
          <a:lstStyle/>
          <a:p>
            <a:pPr algn="ctr">
              <a:defRPr/>
            </a:pPr>
            <a:r>
              <a:rPr lang="ca-ES" sz="2800" b="1" dirty="0">
                <a:solidFill>
                  <a:schemeClr val="lt1"/>
                </a:solidFill>
                <a:latin typeface="+mn-lt"/>
                <a:ea typeface="+mn-ea"/>
              </a:rPr>
              <a:t>DARRERA FITA EN EL PROCÉS FORMATIU DE GRAU DE L’ESTUDIANT</a:t>
            </a:r>
          </a:p>
        </p:txBody>
      </p:sp>
    </p:spTree>
    <p:extLst>
      <p:ext uri="{BB962C8B-B14F-4D97-AF65-F5344CB8AC3E}">
        <p14:creationId xmlns:p14="http://schemas.microsoft.com/office/powerpoint/2010/main" val="26796463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320675" y="188913"/>
            <a:ext cx="8715375" cy="461962"/>
          </a:xfrm>
          <a:prstGeom prst="rect">
            <a:avLst/>
          </a:prstGeom>
          <a:solidFill>
            <a:srgbClr val="572D36"/>
          </a:solidFill>
          <a:ln w="9525">
            <a:solidFill>
              <a:srgbClr val="572D36"/>
            </a:solidFill>
            <a:miter lim="800000"/>
            <a:headEnd/>
            <a:tailEnd/>
          </a:ln>
          <a:effectLst>
            <a:outerShdw dist="170861" dir="13680767" algn="ctr" rotWithShape="0">
              <a:srgbClr val="C0C0C0">
                <a:alpha val="50000"/>
              </a:srgbClr>
            </a:outerShdw>
          </a:effec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r>
              <a:rPr lang="es-ES" altLang="es-ES_tradnl" sz="2400" b="1">
                <a:solidFill>
                  <a:srgbClr val="FFFFFF"/>
                </a:solidFill>
                <a:effectLst>
                  <a:outerShdw blurRad="38100" dist="38100" dir="2700000" algn="tl">
                    <a:srgbClr val="000000"/>
                  </a:outerShdw>
                </a:effectLst>
                <a:latin typeface="Calibri" pitchFamily="34" charset="0"/>
              </a:rPr>
              <a:t>REQUISITS DE MATRÍCULA VS REQUISITS D’ADJUDICACIÓ</a:t>
            </a:r>
            <a:endParaRPr lang="es-ES_tradnl" altLang="es-ES_tradnl" sz="2400" b="1">
              <a:solidFill>
                <a:srgbClr val="FFFFFF"/>
              </a:solidFill>
              <a:effectLst>
                <a:outerShdw blurRad="38100" dist="38100" dir="2700000" algn="tl">
                  <a:srgbClr val="000000"/>
                </a:outerShdw>
              </a:effectLst>
              <a:latin typeface="Calibri" pitchFamily="34" charset="0"/>
            </a:endParaRPr>
          </a:p>
        </p:txBody>
      </p:sp>
      <p:sp>
        <p:nvSpPr>
          <p:cNvPr id="50179" name="Rectangle 1"/>
          <p:cNvSpPr>
            <a:spLocks noChangeArrowheads="1"/>
          </p:cNvSpPr>
          <p:nvPr/>
        </p:nvSpPr>
        <p:spPr bwMode="auto">
          <a:xfrm>
            <a:off x="323850" y="716883"/>
            <a:ext cx="8561388" cy="5686172"/>
          </a:xfrm>
          <a:prstGeom prst="rect">
            <a:avLst/>
          </a:prstGeom>
          <a:noFill/>
          <a:ln>
            <a:noFill/>
          </a:ln>
          <a:effectLst>
            <a:prstShdw prst="shdw17" dist="17961" dir="2700000">
              <a:srgbClr val="46242B"/>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a:defRPr>
                <a:solidFill>
                  <a:schemeClr val="tx1"/>
                </a:solidFill>
                <a:latin typeface="Arial" panose="020B0604020202020204" pitchFamily="34" charset="0"/>
                <a:ea typeface="ＭＳ Ｐゴシック" panose="020B0600070205080204" pitchFamily="34" charset="-128"/>
              </a:defRPr>
            </a:lvl2pPr>
            <a:lvl3pPr marL="1082675" indent="-168275">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buFontTx/>
              <a:buChar char="•"/>
            </a:pPr>
            <a:r>
              <a:rPr lang="ca-ES" altLang="es-ES_tradnl" sz="2600" dirty="0">
                <a:latin typeface="Calibri" panose="020F0502020204030204" pitchFamily="34" charset="0"/>
                <a:cs typeface="Times New Roman" panose="02020603050405020304" pitchFamily="18" charset="0"/>
              </a:rPr>
              <a:t>Matrícula:</a:t>
            </a:r>
          </a:p>
          <a:p>
            <a:pPr lvl="1" algn="just">
              <a:buFontTx/>
              <a:buChar char="•"/>
            </a:pPr>
            <a:r>
              <a:rPr lang="ca-ES" altLang="es-ES_tradnl" sz="2600" dirty="0">
                <a:latin typeface="Calibri" panose="020F0502020204030204" pitchFamily="34" charset="0"/>
                <a:cs typeface="Times New Roman" panose="02020603050405020304" pitchFamily="18" charset="0"/>
              </a:rPr>
              <a:t>160 crèdits superats del total del pla d’estudis (60 dels quals de 1er curs)</a:t>
            </a:r>
          </a:p>
          <a:p>
            <a:pPr algn="just">
              <a:buFontTx/>
              <a:buChar char="•"/>
            </a:pPr>
            <a:endParaRPr lang="ca-ES" altLang="es-ES_tradnl" sz="2600" dirty="0">
              <a:latin typeface="Calibri" panose="020F0502020204030204" pitchFamily="34" charset="0"/>
              <a:cs typeface="Times New Roman" panose="02020603050405020304" pitchFamily="18" charset="0"/>
            </a:endParaRPr>
          </a:p>
          <a:p>
            <a:pPr algn="just">
              <a:buFontTx/>
              <a:buChar char="•"/>
            </a:pPr>
            <a:r>
              <a:rPr lang="ca-ES" altLang="es-ES_tradnl" sz="2600" dirty="0">
                <a:latin typeface="Calibri" panose="020F0502020204030204" pitchFamily="34" charset="0"/>
                <a:cs typeface="Times New Roman" panose="02020603050405020304" pitchFamily="18" charset="0"/>
              </a:rPr>
              <a:t>Adjudicació:</a:t>
            </a:r>
          </a:p>
          <a:p>
            <a:pPr lvl="1" algn="just">
              <a:spcBef>
                <a:spcPts val="1000"/>
              </a:spcBef>
              <a:buFontTx/>
              <a:buChar char="•"/>
            </a:pPr>
            <a:r>
              <a:rPr lang="ca-ES" altLang="es-ES_tradnl" sz="2600" dirty="0">
                <a:latin typeface="Calibri" panose="020F0502020204030204" pitchFamily="34" charset="0"/>
                <a:cs typeface="Times New Roman" panose="02020603050405020304" pitchFamily="18" charset="0"/>
              </a:rPr>
              <a:t>Es començarà adjudicant les places a aquell alumnat que estigui </a:t>
            </a:r>
            <a:r>
              <a:rPr lang="ca-ES" altLang="es-ES_tradnl" sz="2600" b="1" dirty="0">
                <a:latin typeface="Calibri" panose="020F0502020204030204" pitchFamily="34" charset="0"/>
                <a:cs typeface="Times New Roman" panose="02020603050405020304" pitchFamily="18" charset="0"/>
              </a:rPr>
              <a:t>matriculat dels últims 60 crèdits </a:t>
            </a:r>
            <a:r>
              <a:rPr lang="ca-ES" altLang="es-ES_tradnl" sz="2600" dirty="0">
                <a:latin typeface="Calibri" panose="020F0502020204030204" pitchFamily="34" charset="0"/>
                <a:cs typeface="Times New Roman" panose="02020603050405020304" pitchFamily="18" charset="0"/>
              </a:rPr>
              <a:t>del Grau (almenys 180 crèdits superats, i matriculats de la resta de crèdits que els falta per graduar-se)</a:t>
            </a:r>
          </a:p>
          <a:p>
            <a:pPr lvl="1" algn="just">
              <a:spcBef>
                <a:spcPts val="1000"/>
              </a:spcBef>
              <a:buFontTx/>
              <a:buChar char="•"/>
            </a:pPr>
            <a:r>
              <a:rPr lang="ca-ES" altLang="es-ES_tradnl" sz="2600" dirty="0">
                <a:latin typeface="Calibri" panose="020F0502020204030204" pitchFamily="34" charset="0"/>
                <a:cs typeface="Times New Roman" panose="02020603050405020304" pitchFamily="18" charset="0"/>
              </a:rPr>
              <a:t>Un cop fetes aquestes adjudicacions, es procedirà a adjudicar les places a l’alumnat restant</a:t>
            </a:r>
          </a:p>
          <a:p>
            <a:pPr lvl="2" algn="just">
              <a:spcBef>
                <a:spcPts val="1500"/>
              </a:spcBef>
              <a:buFontTx/>
              <a:buChar char="•"/>
            </a:pPr>
            <a:r>
              <a:rPr lang="ca-ES" altLang="es-ES_tradnl" sz="2000" dirty="0">
                <a:latin typeface="Calibri" panose="020F0502020204030204" pitchFamily="34" charset="0"/>
                <a:cs typeface="Times New Roman" panose="02020603050405020304" pitchFamily="18" charset="0"/>
              </a:rPr>
              <a:t>La priorització dins de cada grup es realitzarà a partir de la mitjana de la qualificació de l’expedient acadèmic de l’alumnat</a:t>
            </a:r>
          </a:p>
        </p:txBody>
      </p:sp>
    </p:spTree>
    <p:extLst>
      <p:ext uri="{BB962C8B-B14F-4D97-AF65-F5344CB8AC3E}">
        <p14:creationId xmlns:p14="http://schemas.microsoft.com/office/powerpoint/2010/main" val="421541524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descr="Imágenes integradas 1"/>
          <p:cNvSpPr>
            <a:spLocks noChangeAspect="1" noChangeArrowheads="1"/>
          </p:cNvSpPr>
          <p:nvPr/>
        </p:nvSpPr>
        <p:spPr bwMode="auto">
          <a:xfrm>
            <a:off x="155575" y="-419100"/>
            <a:ext cx="53530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ca-ES" altLang="es-ES">
              <a:solidFill>
                <a:srgbClr val="000000"/>
              </a:solidFill>
            </a:endParaRPr>
          </a:p>
        </p:txBody>
      </p:sp>
      <p:grpSp>
        <p:nvGrpSpPr>
          <p:cNvPr id="2" name="16 Grupo"/>
          <p:cNvGrpSpPr>
            <a:grpSpLocks/>
          </p:cNvGrpSpPr>
          <p:nvPr/>
        </p:nvGrpSpPr>
        <p:grpSpPr bwMode="auto">
          <a:xfrm>
            <a:off x="155575" y="1844675"/>
            <a:ext cx="8809038" cy="1512888"/>
            <a:chOff x="155575" y="955751"/>
            <a:chExt cx="8808913" cy="1512168"/>
          </a:xfrm>
        </p:grpSpPr>
        <p:pic>
          <p:nvPicPr>
            <p:cNvPr id="51228" name="Picture 3"/>
            <p:cNvPicPr>
              <a:picLocks noChangeAspect="1" noChangeArrowheads="1"/>
            </p:cNvPicPr>
            <p:nvPr/>
          </p:nvPicPr>
          <p:blipFill>
            <a:blip r:embed="rId3">
              <a:extLst>
                <a:ext uri="{28A0092B-C50C-407E-A947-70E740481C1C}">
                  <a14:useLocalDpi xmlns:a14="http://schemas.microsoft.com/office/drawing/2010/main" val="0"/>
                </a:ext>
              </a:extLst>
            </a:blip>
            <a:srcRect l="7747" t="47565" r="5630" b="39343"/>
            <a:stretch>
              <a:fillRect/>
            </a:stretch>
          </p:blipFill>
          <p:spPr bwMode="auto">
            <a:xfrm>
              <a:off x="155575" y="955751"/>
              <a:ext cx="8808913"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Cerrar llave"/>
            <p:cNvSpPr>
              <a:spLocks/>
            </p:cNvSpPr>
            <p:nvPr/>
          </p:nvSpPr>
          <p:spPr bwMode="auto">
            <a:xfrm>
              <a:off x="5292652" y="1288967"/>
              <a:ext cx="215897" cy="504585"/>
            </a:xfrm>
            <a:prstGeom prst="rightBrace">
              <a:avLst>
                <a:gd name="adj1" fmla="val 8332"/>
                <a:gd name="adj2" fmla="val 50000"/>
              </a:avLst>
            </a:prstGeom>
            <a:noFill/>
            <a:ln w="25400">
              <a:solidFill>
                <a:schemeClr val="accent1"/>
              </a:solidFill>
              <a:round/>
              <a:headEnd/>
              <a:tailEnd/>
            </a:ln>
            <a:effectLst>
              <a:outerShdw blurRad="40000" dist="20000" dir="5400000" rotWithShape="0">
                <a:srgbClr val="808080">
                  <a:alpha val="37999"/>
                </a:srgbClr>
              </a:outerShdw>
            </a:effectLst>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defRPr/>
              </a:pPr>
              <a:endParaRPr lang="ca-ES" altLang="es-ES_tradnl">
                <a:solidFill>
                  <a:srgbClr val="000000"/>
                </a:solidFill>
                <a:latin typeface="Calibri" pitchFamily="34" charset="0"/>
              </a:endParaRPr>
            </a:p>
          </p:txBody>
        </p:sp>
        <p:sp>
          <p:nvSpPr>
            <p:cNvPr id="51230" name="11 CuadroTexto"/>
            <p:cNvSpPr txBox="1">
              <a:spLocks noChangeArrowheads="1"/>
            </p:cNvSpPr>
            <p:nvPr/>
          </p:nvSpPr>
          <p:spPr bwMode="auto">
            <a:xfrm>
              <a:off x="5508625" y="1361919"/>
              <a:ext cx="575543" cy="369332"/>
            </a:xfrm>
            <a:prstGeom prst="rect">
              <a:avLst/>
            </a:prstGeom>
            <a:solidFill>
              <a:schemeClr val="bg1"/>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ca-ES" altLang="es-ES">
                  <a:solidFill>
                    <a:srgbClr val="000000"/>
                  </a:solidFill>
                </a:rPr>
                <a:t>240</a:t>
              </a:r>
            </a:p>
          </p:txBody>
        </p:sp>
        <p:sp>
          <p:nvSpPr>
            <p:cNvPr id="51231" name="12 CuadroTexto"/>
            <p:cNvSpPr txBox="1">
              <a:spLocks noChangeArrowheads="1"/>
            </p:cNvSpPr>
            <p:nvPr/>
          </p:nvSpPr>
          <p:spPr bwMode="auto">
            <a:xfrm>
              <a:off x="6588224" y="1361919"/>
              <a:ext cx="1152128" cy="369332"/>
            </a:xfrm>
            <a:prstGeom prst="rect">
              <a:avLst/>
            </a:prstGeom>
            <a:solidFill>
              <a:srgbClr val="92D050"/>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ca-ES" altLang="es-ES">
                  <a:solidFill>
                    <a:srgbClr val="000000"/>
                  </a:solidFill>
                </a:rPr>
                <a:t>1a ronda</a:t>
              </a:r>
            </a:p>
          </p:txBody>
        </p:sp>
        <p:sp>
          <p:nvSpPr>
            <p:cNvPr id="51232" name="13 CuadroTexto"/>
            <p:cNvSpPr txBox="1">
              <a:spLocks noChangeArrowheads="1"/>
            </p:cNvSpPr>
            <p:nvPr/>
          </p:nvSpPr>
          <p:spPr bwMode="auto">
            <a:xfrm>
              <a:off x="4962515" y="1307921"/>
              <a:ext cx="288000"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ca-ES" altLang="es-ES" sz="1200">
                  <a:solidFill>
                    <a:srgbClr val="000000"/>
                  </a:solidFill>
                </a:rPr>
                <a:t>210</a:t>
              </a:r>
            </a:p>
          </p:txBody>
        </p:sp>
        <p:sp>
          <p:nvSpPr>
            <p:cNvPr id="51233" name="14 CuadroTexto"/>
            <p:cNvSpPr txBox="1">
              <a:spLocks noChangeArrowheads="1"/>
            </p:cNvSpPr>
            <p:nvPr/>
          </p:nvSpPr>
          <p:spPr bwMode="auto">
            <a:xfrm>
              <a:off x="4948660" y="1581183"/>
              <a:ext cx="288000"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ca-ES" altLang="es-ES" sz="1200">
                  <a:solidFill>
                    <a:srgbClr val="000000"/>
                  </a:solidFill>
                </a:rPr>
                <a:t>30</a:t>
              </a:r>
            </a:p>
          </p:txBody>
        </p:sp>
        <p:sp>
          <p:nvSpPr>
            <p:cNvPr id="51234" name="15 CuadroTexto"/>
            <p:cNvSpPr txBox="1">
              <a:spLocks noChangeArrowheads="1"/>
            </p:cNvSpPr>
            <p:nvPr/>
          </p:nvSpPr>
          <p:spPr bwMode="auto">
            <a:xfrm>
              <a:off x="4934805" y="1876615"/>
              <a:ext cx="288000"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ca-ES" altLang="es-ES" sz="1200">
                  <a:solidFill>
                    <a:srgbClr val="000000"/>
                  </a:solidFill>
                </a:rPr>
                <a:t>18</a:t>
              </a:r>
            </a:p>
          </p:txBody>
        </p:sp>
      </p:grpSp>
      <p:grpSp>
        <p:nvGrpSpPr>
          <p:cNvPr id="51204" name="17 Grupo"/>
          <p:cNvGrpSpPr>
            <a:grpSpLocks/>
          </p:cNvGrpSpPr>
          <p:nvPr/>
        </p:nvGrpSpPr>
        <p:grpSpPr bwMode="auto">
          <a:xfrm>
            <a:off x="155575" y="188913"/>
            <a:ext cx="8809038" cy="1511300"/>
            <a:chOff x="155575" y="1916832"/>
            <a:chExt cx="8808913" cy="1512168"/>
          </a:xfrm>
        </p:grpSpPr>
        <p:pic>
          <p:nvPicPr>
            <p:cNvPr id="51221" name="Picture 3"/>
            <p:cNvPicPr>
              <a:picLocks noChangeAspect="1" noChangeArrowheads="1"/>
            </p:cNvPicPr>
            <p:nvPr/>
          </p:nvPicPr>
          <p:blipFill>
            <a:blip r:embed="rId3">
              <a:extLst>
                <a:ext uri="{28A0092B-C50C-407E-A947-70E740481C1C}">
                  <a14:useLocalDpi xmlns:a14="http://schemas.microsoft.com/office/drawing/2010/main" val="0"/>
                </a:ext>
              </a:extLst>
            </a:blip>
            <a:srcRect l="7747" t="47565" r="5630" b="39343"/>
            <a:stretch>
              <a:fillRect/>
            </a:stretch>
          </p:blipFill>
          <p:spPr bwMode="auto">
            <a:xfrm>
              <a:off x="155575" y="1916832"/>
              <a:ext cx="8808913"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19 Cerrar llave"/>
            <p:cNvSpPr>
              <a:spLocks/>
            </p:cNvSpPr>
            <p:nvPr/>
          </p:nvSpPr>
          <p:spPr bwMode="auto">
            <a:xfrm>
              <a:off x="5292652" y="2248810"/>
              <a:ext cx="215897" cy="503527"/>
            </a:xfrm>
            <a:prstGeom prst="rightBrace">
              <a:avLst>
                <a:gd name="adj1" fmla="val 8336"/>
                <a:gd name="adj2" fmla="val 50000"/>
              </a:avLst>
            </a:prstGeom>
            <a:noFill/>
            <a:ln w="25400">
              <a:solidFill>
                <a:schemeClr val="accent1"/>
              </a:solidFill>
              <a:round/>
              <a:headEnd/>
              <a:tailEnd/>
            </a:ln>
            <a:effectLst>
              <a:outerShdw blurRad="40000" dist="20000" dir="5400000" rotWithShape="0">
                <a:srgbClr val="808080">
                  <a:alpha val="37999"/>
                </a:srgbClr>
              </a:outerShdw>
            </a:effectLst>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defRPr/>
              </a:pPr>
              <a:endParaRPr lang="ca-ES" altLang="es-ES_tradnl">
                <a:solidFill>
                  <a:srgbClr val="000000"/>
                </a:solidFill>
                <a:latin typeface="Calibri" pitchFamily="34" charset="0"/>
              </a:endParaRPr>
            </a:p>
          </p:txBody>
        </p:sp>
        <p:sp>
          <p:nvSpPr>
            <p:cNvPr id="51223" name="20 CuadroTexto"/>
            <p:cNvSpPr txBox="1">
              <a:spLocks noChangeArrowheads="1"/>
            </p:cNvSpPr>
            <p:nvPr/>
          </p:nvSpPr>
          <p:spPr bwMode="auto">
            <a:xfrm>
              <a:off x="5508625" y="2310963"/>
              <a:ext cx="575543" cy="369332"/>
            </a:xfrm>
            <a:prstGeom prst="rect">
              <a:avLst/>
            </a:prstGeom>
            <a:solidFill>
              <a:schemeClr val="bg1"/>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ca-ES" altLang="es-ES">
                  <a:solidFill>
                    <a:srgbClr val="000000"/>
                  </a:solidFill>
                </a:rPr>
                <a:t>240</a:t>
              </a:r>
            </a:p>
          </p:txBody>
        </p:sp>
        <p:sp>
          <p:nvSpPr>
            <p:cNvPr id="51224" name="21 CuadroTexto"/>
            <p:cNvSpPr txBox="1">
              <a:spLocks noChangeArrowheads="1"/>
            </p:cNvSpPr>
            <p:nvPr/>
          </p:nvSpPr>
          <p:spPr bwMode="auto">
            <a:xfrm>
              <a:off x="6588224" y="2310963"/>
              <a:ext cx="1152128" cy="369332"/>
            </a:xfrm>
            <a:prstGeom prst="rect">
              <a:avLst/>
            </a:prstGeom>
            <a:solidFill>
              <a:srgbClr val="92D050"/>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ca-ES" altLang="es-ES">
                  <a:solidFill>
                    <a:srgbClr val="000000"/>
                  </a:solidFill>
                </a:rPr>
                <a:t>1a ronda</a:t>
              </a:r>
            </a:p>
          </p:txBody>
        </p:sp>
        <p:sp>
          <p:nvSpPr>
            <p:cNvPr id="51225" name="22 CuadroTexto"/>
            <p:cNvSpPr txBox="1">
              <a:spLocks noChangeArrowheads="1"/>
            </p:cNvSpPr>
            <p:nvPr/>
          </p:nvSpPr>
          <p:spPr bwMode="auto">
            <a:xfrm>
              <a:off x="4962515" y="2280520"/>
              <a:ext cx="288000"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ca-ES" altLang="es-ES" sz="1200">
                  <a:solidFill>
                    <a:srgbClr val="000000"/>
                  </a:solidFill>
                </a:rPr>
                <a:t>180</a:t>
              </a:r>
            </a:p>
          </p:txBody>
        </p:sp>
        <p:sp>
          <p:nvSpPr>
            <p:cNvPr id="51226" name="23 CuadroTexto"/>
            <p:cNvSpPr txBox="1">
              <a:spLocks noChangeArrowheads="1"/>
            </p:cNvSpPr>
            <p:nvPr/>
          </p:nvSpPr>
          <p:spPr bwMode="auto">
            <a:xfrm>
              <a:off x="4948660" y="2553782"/>
              <a:ext cx="288000"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ca-ES" altLang="es-ES" sz="1200">
                  <a:solidFill>
                    <a:srgbClr val="000000"/>
                  </a:solidFill>
                </a:rPr>
                <a:t>60</a:t>
              </a:r>
            </a:p>
          </p:txBody>
        </p:sp>
        <p:sp>
          <p:nvSpPr>
            <p:cNvPr id="51227" name="24 CuadroTexto"/>
            <p:cNvSpPr txBox="1">
              <a:spLocks noChangeArrowheads="1"/>
            </p:cNvSpPr>
            <p:nvPr/>
          </p:nvSpPr>
          <p:spPr bwMode="auto">
            <a:xfrm>
              <a:off x="4948660" y="2839996"/>
              <a:ext cx="288000"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ca-ES" altLang="es-ES" sz="1200">
                  <a:solidFill>
                    <a:srgbClr val="000000"/>
                  </a:solidFill>
                </a:rPr>
                <a:t>12</a:t>
              </a:r>
            </a:p>
          </p:txBody>
        </p:sp>
      </p:grpSp>
      <p:grpSp>
        <p:nvGrpSpPr>
          <p:cNvPr id="4" name="32 Grupo"/>
          <p:cNvGrpSpPr>
            <a:grpSpLocks/>
          </p:cNvGrpSpPr>
          <p:nvPr/>
        </p:nvGrpSpPr>
        <p:grpSpPr bwMode="auto">
          <a:xfrm>
            <a:off x="155575" y="3500438"/>
            <a:ext cx="8809038" cy="1512887"/>
            <a:chOff x="155575" y="3573016"/>
            <a:chExt cx="8808913" cy="1512168"/>
          </a:xfrm>
        </p:grpSpPr>
        <p:grpSp>
          <p:nvGrpSpPr>
            <p:cNvPr id="51215" name="9 Grupo"/>
            <p:cNvGrpSpPr>
              <a:grpSpLocks/>
            </p:cNvGrpSpPr>
            <p:nvPr/>
          </p:nvGrpSpPr>
          <p:grpSpPr bwMode="auto">
            <a:xfrm>
              <a:off x="155575" y="3573016"/>
              <a:ext cx="8808913" cy="1512168"/>
              <a:chOff x="155575" y="1988840"/>
              <a:chExt cx="8808913" cy="1512168"/>
            </a:xfrm>
          </p:grpSpPr>
          <p:pic>
            <p:nvPicPr>
              <p:cNvPr id="51217" name="Picture 3"/>
              <p:cNvPicPr>
                <a:picLocks noChangeAspect="1" noChangeArrowheads="1"/>
              </p:cNvPicPr>
              <p:nvPr/>
            </p:nvPicPr>
            <p:blipFill>
              <a:blip r:embed="rId3">
                <a:extLst>
                  <a:ext uri="{28A0092B-C50C-407E-A947-70E740481C1C}">
                    <a14:useLocalDpi xmlns:a14="http://schemas.microsoft.com/office/drawing/2010/main" val="0"/>
                  </a:ext>
                </a:extLst>
              </a:blip>
              <a:srcRect l="7747" t="47565" r="5630" b="39343"/>
              <a:stretch>
                <a:fillRect/>
              </a:stretch>
            </p:blipFill>
            <p:spPr bwMode="auto">
              <a:xfrm>
                <a:off x="155575" y="1988840"/>
                <a:ext cx="8808913"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27 Cerrar llave"/>
              <p:cNvSpPr>
                <a:spLocks/>
              </p:cNvSpPr>
              <p:nvPr/>
            </p:nvSpPr>
            <p:spPr bwMode="auto">
              <a:xfrm>
                <a:off x="5292652" y="2349031"/>
                <a:ext cx="215897" cy="504585"/>
              </a:xfrm>
              <a:prstGeom prst="rightBrace">
                <a:avLst>
                  <a:gd name="adj1" fmla="val 8332"/>
                  <a:gd name="adj2" fmla="val 50000"/>
                </a:avLst>
              </a:prstGeom>
              <a:noFill/>
              <a:ln w="25400">
                <a:solidFill>
                  <a:schemeClr val="accent1"/>
                </a:solidFill>
                <a:round/>
                <a:headEnd/>
                <a:tailEnd/>
              </a:ln>
              <a:effectLst>
                <a:outerShdw blurRad="40000" dist="20000" dir="5400000" rotWithShape="0">
                  <a:srgbClr val="808080">
                    <a:alpha val="37999"/>
                  </a:srgbClr>
                </a:outerShdw>
              </a:effectLst>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defRPr/>
                </a:pPr>
                <a:endParaRPr lang="ca-ES" altLang="es-ES_tradnl">
                  <a:solidFill>
                    <a:srgbClr val="000000"/>
                  </a:solidFill>
                  <a:latin typeface="Calibri" pitchFamily="34" charset="0"/>
                </a:endParaRPr>
              </a:p>
            </p:txBody>
          </p:sp>
          <p:sp>
            <p:nvSpPr>
              <p:cNvPr id="51219" name="28 CuadroTexto"/>
              <p:cNvSpPr txBox="1">
                <a:spLocks noChangeArrowheads="1"/>
              </p:cNvSpPr>
              <p:nvPr/>
            </p:nvSpPr>
            <p:spPr bwMode="auto">
              <a:xfrm>
                <a:off x="5508625" y="2411596"/>
                <a:ext cx="575543" cy="369332"/>
              </a:xfrm>
              <a:prstGeom prst="rect">
                <a:avLst/>
              </a:prstGeom>
              <a:solidFill>
                <a:schemeClr val="bg1"/>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ca-ES" altLang="es-ES">
                    <a:solidFill>
                      <a:srgbClr val="000000"/>
                    </a:solidFill>
                  </a:rPr>
                  <a:t>240</a:t>
                </a:r>
              </a:p>
            </p:txBody>
          </p:sp>
          <p:sp>
            <p:nvSpPr>
              <p:cNvPr id="51220" name="29 CuadroTexto"/>
              <p:cNvSpPr txBox="1">
                <a:spLocks noChangeArrowheads="1"/>
              </p:cNvSpPr>
              <p:nvPr/>
            </p:nvSpPr>
            <p:spPr bwMode="auto">
              <a:xfrm>
                <a:off x="6588224" y="2411596"/>
                <a:ext cx="1152128" cy="369332"/>
              </a:xfrm>
              <a:prstGeom prst="rect">
                <a:avLst/>
              </a:prstGeom>
              <a:solidFill>
                <a:srgbClr val="FF9933"/>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ca-ES" altLang="es-ES">
                    <a:solidFill>
                      <a:srgbClr val="000000"/>
                    </a:solidFill>
                  </a:rPr>
                  <a:t>2a ronda</a:t>
                </a:r>
              </a:p>
            </p:txBody>
          </p:sp>
        </p:grpSp>
        <p:sp>
          <p:nvSpPr>
            <p:cNvPr id="51216" name="31 CuadroTexto"/>
            <p:cNvSpPr txBox="1">
              <a:spLocks noChangeArrowheads="1"/>
            </p:cNvSpPr>
            <p:nvPr/>
          </p:nvSpPr>
          <p:spPr bwMode="auto">
            <a:xfrm>
              <a:off x="4948660" y="4208148"/>
              <a:ext cx="288000"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ca-ES" altLang="es-ES" sz="1200">
                  <a:solidFill>
                    <a:srgbClr val="000000"/>
                  </a:solidFill>
                </a:rPr>
                <a:t>78</a:t>
              </a:r>
            </a:p>
          </p:txBody>
        </p:sp>
      </p:grpSp>
      <p:grpSp>
        <p:nvGrpSpPr>
          <p:cNvPr id="6" name="33 Grupo"/>
          <p:cNvGrpSpPr>
            <a:grpSpLocks/>
          </p:cNvGrpSpPr>
          <p:nvPr/>
        </p:nvGrpSpPr>
        <p:grpSpPr bwMode="auto">
          <a:xfrm>
            <a:off x="155575" y="5157788"/>
            <a:ext cx="8809038" cy="1511300"/>
            <a:chOff x="155575" y="3573016"/>
            <a:chExt cx="8808913" cy="1512168"/>
          </a:xfrm>
        </p:grpSpPr>
        <p:grpSp>
          <p:nvGrpSpPr>
            <p:cNvPr id="51207" name="9 Grupo"/>
            <p:cNvGrpSpPr>
              <a:grpSpLocks/>
            </p:cNvGrpSpPr>
            <p:nvPr/>
          </p:nvGrpSpPr>
          <p:grpSpPr bwMode="auto">
            <a:xfrm>
              <a:off x="155575" y="3573016"/>
              <a:ext cx="8808913" cy="1512168"/>
              <a:chOff x="155575" y="1988840"/>
              <a:chExt cx="8808913" cy="1512168"/>
            </a:xfrm>
          </p:grpSpPr>
          <p:pic>
            <p:nvPicPr>
              <p:cNvPr id="51211" name="Picture 3"/>
              <p:cNvPicPr>
                <a:picLocks noChangeAspect="1" noChangeArrowheads="1"/>
              </p:cNvPicPr>
              <p:nvPr/>
            </p:nvPicPr>
            <p:blipFill>
              <a:blip r:embed="rId3">
                <a:extLst>
                  <a:ext uri="{28A0092B-C50C-407E-A947-70E740481C1C}">
                    <a14:useLocalDpi xmlns:a14="http://schemas.microsoft.com/office/drawing/2010/main" val="0"/>
                  </a:ext>
                </a:extLst>
              </a:blip>
              <a:srcRect l="7747" t="47565" r="5630" b="39343"/>
              <a:stretch>
                <a:fillRect/>
              </a:stretch>
            </p:blipFill>
            <p:spPr bwMode="auto">
              <a:xfrm>
                <a:off x="155575" y="1988840"/>
                <a:ext cx="8808913"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37 Cerrar llave"/>
              <p:cNvSpPr>
                <a:spLocks/>
              </p:cNvSpPr>
              <p:nvPr/>
            </p:nvSpPr>
            <p:spPr bwMode="auto">
              <a:xfrm>
                <a:off x="5292652" y="2349409"/>
                <a:ext cx="215897" cy="503527"/>
              </a:xfrm>
              <a:prstGeom prst="rightBrace">
                <a:avLst>
                  <a:gd name="adj1" fmla="val 8336"/>
                  <a:gd name="adj2" fmla="val 50000"/>
                </a:avLst>
              </a:prstGeom>
              <a:noFill/>
              <a:ln w="25400">
                <a:solidFill>
                  <a:schemeClr val="accent1"/>
                </a:solidFill>
                <a:round/>
                <a:headEnd/>
                <a:tailEnd/>
              </a:ln>
              <a:effectLst>
                <a:outerShdw blurRad="40000" dist="20000" dir="5400000" rotWithShape="0">
                  <a:srgbClr val="808080">
                    <a:alpha val="37999"/>
                  </a:srgbClr>
                </a:outerShdw>
              </a:effectLst>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defRPr/>
                </a:pPr>
                <a:endParaRPr lang="ca-ES" altLang="es-ES_tradnl">
                  <a:solidFill>
                    <a:srgbClr val="000000"/>
                  </a:solidFill>
                  <a:latin typeface="Calibri" pitchFamily="34" charset="0"/>
                </a:endParaRPr>
              </a:p>
            </p:txBody>
          </p:sp>
          <p:sp>
            <p:nvSpPr>
              <p:cNvPr id="51213" name="38 CuadroTexto"/>
              <p:cNvSpPr txBox="1">
                <a:spLocks noChangeArrowheads="1"/>
              </p:cNvSpPr>
              <p:nvPr/>
            </p:nvSpPr>
            <p:spPr bwMode="auto">
              <a:xfrm>
                <a:off x="5508625" y="2411596"/>
                <a:ext cx="575543" cy="369332"/>
              </a:xfrm>
              <a:prstGeom prst="rect">
                <a:avLst/>
              </a:prstGeom>
              <a:solidFill>
                <a:schemeClr val="bg1"/>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ca-ES" altLang="es-ES">
                    <a:solidFill>
                      <a:srgbClr val="000000"/>
                    </a:solidFill>
                  </a:rPr>
                  <a:t>210</a:t>
                </a:r>
              </a:p>
            </p:txBody>
          </p:sp>
          <p:sp>
            <p:nvSpPr>
              <p:cNvPr id="51214" name="39 CuadroTexto"/>
              <p:cNvSpPr txBox="1">
                <a:spLocks noChangeArrowheads="1"/>
              </p:cNvSpPr>
              <p:nvPr/>
            </p:nvSpPr>
            <p:spPr bwMode="auto">
              <a:xfrm>
                <a:off x="6588224" y="2411596"/>
                <a:ext cx="1152128" cy="369332"/>
              </a:xfrm>
              <a:prstGeom prst="rect">
                <a:avLst/>
              </a:prstGeom>
              <a:solidFill>
                <a:srgbClr val="FF9933"/>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ca-ES" altLang="es-ES">
                    <a:solidFill>
                      <a:srgbClr val="000000"/>
                    </a:solidFill>
                  </a:rPr>
                  <a:t>2a ronda</a:t>
                </a:r>
              </a:p>
            </p:txBody>
          </p:sp>
        </p:grpSp>
        <p:sp>
          <p:nvSpPr>
            <p:cNvPr id="51208" name="35 CuadroTexto"/>
            <p:cNvSpPr txBox="1">
              <a:spLocks noChangeArrowheads="1"/>
            </p:cNvSpPr>
            <p:nvPr/>
          </p:nvSpPr>
          <p:spPr bwMode="auto">
            <a:xfrm>
              <a:off x="4948660" y="3934812"/>
              <a:ext cx="288000"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ca-ES" altLang="es-ES" sz="1200">
                  <a:solidFill>
                    <a:srgbClr val="000000"/>
                  </a:solidFill>
                </a:rPr>
                <a:t>180</a:t>
              </a:r>
            </a:p>
          </p:txBody>
        </p:sp>
        <p:sp>
          <p:nvSpPr>
            <p:cNvPr id="51209" name="40 CuadroTexto"/>
            <p:cNvSpPr txBox="1">
              <a:spLocks noChangeArrowheads="1"/>
            </p:cNvSpPr>
            <p:nvPr/>
          </p:nvSpPr>
          <p:spPr bwMode="auto">
            <a:xfrm>
              <a:off x="4947312" y="4206726"/>
              <a:ext cx="288000"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ca-ES" altLang="es-ES" sz="1200">
                  <a:solidFill>
                    <a:srgbClr val="000000"/>
                  </a:solidFill>
                </a:rPr>
                <a:t>30</a:t>
              </a:r>
            </a:p>
          </p:txBody>
        </p:sp>
        <p:sp>
          <p:nvSpPr>
            <p:cNvPr id="51210" name="41 CuadroTexto"/>
            <p:cNvSpPr txBox="1">
              <a:spLocks noChangeArrowheads="1"/>
            </p:cNvSpPr>
            <p:nvPr/>
          </p:nvSpPr>
          <p:spPr bwMode="auto">
            <a:xfrm>
              <a:off x="4947280" y="4498950"/>
              <a:ext cx="288000"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ca-ES" altLang="es-ES" sz="1200">
                  <a:solidFill>
                    <a:srgbClr val="000000"/>
                  </a:solidFill>
                </a:rPr>
                <a:t>6</a:t>
              </a:r>
            </a:p>
          </p:txBody>
        </p:sp>
      </p:grpSp>
    </p:spTree>
    <p:extLst>
      <p:ext uri="{BB962C8B-B14F-4D97-AF65-F5344CB8AC3E}">
        <p14:creationId xmlns:p14="http://schemas.microsoft.com/office/powerpoint/2010/main" val="2146884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a:extLst>
              <a:ext uri="{FF2B5EF4-FFF2-40B4-BE49-F238E27FC236}">
                <a16:creationId xmlns:a16="http://schemas.microsoft.com/office/drawing/2014/main" id="{272EAE32-231B-4BF9-BDEB-9DF7626B6985}"/>
              </a:ext>
            </a:extLst>
          </p:cNvPr>
          <p:cNvSpPr>
            <a:spLocks noGrp="1"/>
          </p:cNvSpPr>
          <p:nvPr>
            <p:ph type="title"/>
          </p:nvPr>
        </p:nvSpPr>
        <p:spPr>
          <a:xfrm>
            <a:off x="457200" y="260350"/>
            <a:ext cx="8229600" cy="1143000"/>
          </a:xfrm>
        </p:spPr>
        <p:txBody>
          <a:bodyPr/>
          <a:lstStyle/>
          <a:p>
            <a:pPr algn="l"/>
            <a:r>
              <a:rPr lang="es-ES" altLang="es-ES" sz="4000" b="1">
                <a:latin typeface="Arial" panose="020B0604020202020204" pitchFamily="34" charset="0"/>
                <a:ea typeface="ＭＳ Ｐゴシック" panose="020B0600070205080204" pitchFamily="34" charset="-128"/>
                <a:cs typeface="Arial" panose="020B0604020202020204" pitchFamily="34" charset="0"/>
              </a:rPr>
              <a:t>OPTATIVITAT I MENCIONS</a:t>
            </a:r>
          </a:p>
        </p:txBody>
      </p:sp>
      <p:sp>
        <p:nvSpPr>
          <p:cNvPr id="9219" name="2 Rectángulo">
            <a:extLst>
              <a:ext uri="{FF2B5EF4-FFF2-40B4-BE49-F238E27FC236}">
                <a16:creationId xmlns:a16="http://schemas.microsoft.com/office/drawing/2014/main" id="{4103AEB1-B68E-4C11-B75C-B19C8F38D45D}"/>
              </a:ext>
            </a:extLst>
          </p:cNvPr>
          <p:cNvSpPr>
            <a:spLocks noChangeArrowheads="1"/>
          </p:cNvSpPr>
          <p:nvPr/>
        </p:nvSpPr>
        <p:spPr bwMode="auto">
          <a:xfrm>
            <a:off x="323850" y="1196975"/>
            <a:ext cx="8640763"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spcAft>
                <a:spcPct val="20000"/>
              </a:spcAft>
              <a:buFontTx/>
              <a:buChar char="•"/>
            </a:pPr>
            <a:r>
              <a:rPr lang="ca-ES" altLang="es-ES" sz="2000">
                <a:latin typeface="Arial" panose="020B0604020202020204" pitchFamily="34" charset="0"/>
              </a:rPr>
              <a:t> </a:t>
            </a:r>
            <a:r>
              <a:rPr lang="ca-ES" altLang="en-US" sz="2000">
                <a:latin typeface="Arial" panose="020B0604020202020204" pitchFamily="34" charset="0"/>
              </a:rPr>
              <a:t>Les assignatures optatives s’organitzen en </a:t>
            </a:r>
            <a:r>
              <a:rPr lang="ca-ES" altLang="en-US" sz="2000" b="1">
                <a:latin typeface="Arial" panose="020B0604020202020204" pitchFamily="34" charset="0"/>
              </a:rPr>
              <a:t>6 mencions </a:t>
            </a:r>
            <a:r>
              <a:rPr lang="ca-ES" altLang="en-US" sz="2000">
                <a:latin typeface="Arial" panose="020B0604020202020204" pitchFamily="34" charset="0"/>
              </a:rPr>
              <a:t>diferents</a:t>
            </a:r>
          </a:p>
          <a:p>
            <a:pPr eaLnBrk="1" hangingPunct="1">
              <a:spcBef>
                <a:spcPct val="0"/>
              </a:spcBef>
              <a:spcAft>
                <a:spcPct val="20000"/>
              </a:spcAft>
              <a:buFontTx/>
              <a:buChar char="•"/>
            </a:pPr>
            <a:r>
              <a:rPr lang="ca-ES" altLang="es-ES" sz="2000">
                <a:latin typeface="Arial" panose="020B0604020202020204" pitchFamily="34" charset="0"/>
              </a:rPr>
              <a:t> Les mencions </a:t>
            </a:r>
            <a:r>
              <a:rPr lang="ca-ES" altLang="es-ES" sz="2000" b="1">
                <a:latin typeface="Arial" panose="020B0604020202020204" pitchFamily="34" charset="0"/>
              </a:rPr>
              <a:t>són pre-especialitzacions </a:t>
            </a:r>
            <a:r>
              <a:rPr lang="ca-ES" altLang="es-ES" sz="2000">
                <a:latin typeface="Arial" panose="020B0604020202020204" pitchFamily="34" charset="0"/>
              </a:rPr>
              <a:t>que vinculen la formació universitària amb els perfils professionals i acadèmics més rellevants</a:t>
            </a:r>
          </a:p>
          <a:p>
            <a:pPr eaLnBrk="1" hangingPunct="1">
              <a:spcBef>
                <a:spcPct val="0"/>
              </a:spcBef>
              <a:spcAft>
                <a:spcPct val="20000"/>
              </a:spcAft>
              <a:buFontTx/>
              <a:buChar char="•"/>
            </a:pPr>
            <a:r>
              <a:rPr lang="ca-ES" altLang="es-ES" sz="2000">
                <a:latin typeface="Arial" panose="020B0604020202020204" pitchFamily="34" charset="0"/>
              </a:rPr>
              <a:t> La menció surt al Títol de Grau </a:t>
            </a:r>
            <a:r>
              <a:rPr lang="ca-ES" altLang="es-ES" sz="2000">
                <a:latin typeface="Arial Narrow" panose="020B0606020202030204" pitchFamily="34" charset="0"/>
              </a:rPr>
              <a:t>(en cas de doble menció: anvers i revers)</a:t>
            </a:r>
          </a:p>
          <a:p>
            <a:pPr eaLnBrk="1" hangingPunct="1">
              <a:spcBef>
                <a:spcPct val="0"/>
              </a:spcBef>
              <a:spcAft>
                <a:spcPct val="20000"/>
              </a:spcAft>
              <a:buFontTx/>
              <a:buChar char="•"/>
            </a:pPr>
            <a:r>
              <a:rPr lang="ca-ES" altLang="es-ES" sz="2000">
                <a:latin typeface="Arial" panose="020B0604020202020204" pitchFamily="34" charset="0"/>
              </a:rPr>
              <a:t> </a:t>
            </a:r>
            <a:r>
              <a:rPr lang="ca-ES" altLang="es-ES" sz="2000" b="1">
                <a:latin typeface="Arial" panose="020B0604020202020204" pitchFamily="34" charset="0"/>
              </a:rPr>
              <a:t>No és obligatori obtenir cap menció per graduar-se</a:t>
            </a:r>
          </a:p>
          <a:p>
            <a:pPr eaLnBrk="1" hangingPunct="1">
              <a:spcBef>
                <a:spcPct val="0"/>
              </a:spcBef>
              <a:spcAft>
                <a:spcPct val="20000"/>
              </a:spcAft>
              <a:buFontTx/>
              <a:buChar char="•"/>
            </a:pPr>
            <a:r>
              <a:rPr lang="ca-ES" altLang="es-ES" sz="2000">
                <a:latin typeface="Arial" panose="020B0604020202020204" pitchFamily="34" charset="0"/>
              </a:rPr>
              <a:t> Però si es vol obtenir, cal cursar 30 ECTS vinculats a la menció</a:t>
            </a:r>
            <a:endParaRPr lang="ca-ES" altLang="es-ES" sz="2000">
              <a:solidFill>
                <a:srgbClr val="1E6487"/>
              </a:solidFill>
              <a:latin typeface="Franklin Gothic Medium" panose="020B0603020102020204" pitchFamily="34" charset="0"/>
            </a:endParaRPr>
          </a:p>
        </p:txBody>
      </p:sp>
      <p:sp>
        <p:nvSpPr>
          <p:cNvPr id="9220" name="Rectangle 5">
            <a:extLst>
              <a:ext uri="{FF2B5EF4-FFF2-40B4-BE49-F238E27FC236}">
                <a16:creationId xmlns:a16="http://schemas.microsoft.com/office/drawing/2014/main" id="{F54F7032-FE08-4CCD-9F03-451D10502FD6}"/>
              </a:ext>
            </a:extLst>
          </p:cNvPr>
          <p:cNvSpPr>
            <a:spLocks noChangeArrowheads="1"/>
          </p:cNvSpPr>
          <p:nvPr/>
        </p:nvSpPr>
        <p:spPr bwMode="auto">
          <a:xfrm>
            <a:off x="684213" y="3502025"/>
            <a:ext cx="6121400" cy="1368425"/>
          </a:xfrm>
          <a:prstGeom prst="rect">
            <a:avLst/>
          </a:prstGeom>
          <a:solidFill>
            <a:srgbClr val="D7E4BD"/>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1" hangingPunct="1">
              <a:lnSpc>
                <a:spcPct val="110000"/>
              </a:lnSpc>
              <a:spcBef>
                <a:spcPct val="0"/>
              </a:spcBef>
              <a:buFontTx/>
              <a:buNone/>
            </a:pPr>
            <a:r>
              <a:rPr lang="ca-ES" altLang="es-ES" sz="2000" b="1">
                <a:solidFill>
                  <a:srgbClr val="008000"/>
                </a:solidFill>
                <a:latin typeface="Arial" panose="020B0604020202020204" pitchFamily="34" charset="0"/>
              </a:rPr>
              <a:t>Psicologia de la Salut</a:t>
            </a:r>
          </a:p>
          <a:p>
            <a:pPr defTabSz="914400" eaLnBrk="1" hangingPunct="1">
              <a:lnSpc>
                <a:spcPct val="110000"/>
              </a:lnSpc>
              <a:spcBef>
                <a:spcPct val="0"/>
              </a:spcBef>
              <a:buFontTx/>
              <a:buNone/>
            </a:pPr>
            <a:r>
              <a:rPr lang="ca-ES" altLang="es-ES" sz="2000" b="1">
                <a:solidFill>
                  <a:srgbClr val="008000"/>
                </a:solidFill>
                <a:latin typeface="Arial" panose="020B0604020202020204" pitchFamily="34" charset="0"/>
              </a:rPr>
              <a:t>Psicologia Clínica de la Infància i l’Adolescència</a:t>
            </a:r>
          </a:p>
          <a:p>
            <a:pPr defTabSz="914400" eaLnBrk="1" hangingPunct="1">
              <a:lnSpc>
                <a:spcPct val="110000"/>
              </a:lnSpc>
              <a:spcBef>
                <a:spcPct val="0"/>
              </a:spcBef>
              <a:buFontTx/>
              <a:buNone/>
            </a:pPr>
            <a:r>
              <a:rPr lang="ca-ES" altLang="es-ES" sz="2000" b="1">
                <a:solidFill>
                  <a:srgbClr val="008000"/>
                </a:solidFill>
                <a:latin typeface="Arial" panose="020B0604020202020204" pitchFamily="34" charset="0"/>
              </a:rPr>
              <a:t>Psicologia Clínica de l’Edat Adulta</a:t>
            </a:r>
            <a:endParaRPr lang="ca-ES" altLang="es-ES" sz="2000">
              <a:solidFill>
                <a:srgbClr val="008000"/>
              </a:solidFill>
              <a:latin typeface="Arial" panose="020B0604020202020204" pitchFamily="34" charset="0"/>
            </a:endParaRPr>
          </a:p>
        </p:txBody>
      </p:sp>
      <p:sp>
        <p:nvSpPr>
          <p:cNvPr id="9221" name="Rectangle 6">
            <a:extLst>
              <a:ext uri="{FF2B5EF4-FFF2-40B4-BE49-F238E27FC236}">
                <a16:creationId xmlns:a16="http://schemas.microsoft.com/office/drawing/2014/main" id="{E54264FC-8619-4503-8E53-3167B91A8B48}"/>
              </a:ext>
            </a:extLst>
          </p:cNvPr>
          <p:cNvSpPr>
            <a:spLocks noChangeArrowheads="1"/>
          </p:cNvSpPr>
          <p:nvPr/>
        </p:nvSpPr>
        <p:spPr bwMode="auto">
          <a:xfrm>
            <a:off x="684213" y="5013325"/>
            <a:ext cx="6121400" cy="1368425"/>
          </a:xfrm>
          <a:prstGeom prst="rect">
            <a:avLst/>
          </a:prstGeom>
          <a:solidFill>
            <a:srgbClr val="FFFF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1" hangingPunct="1">
              <a:spcBef>
                <a:spcPct val="0"/>
              </a:spcBef>
              <a:buFontTx/>
              <a:buNone/>
            </a:pPr>
            <a:r>
              <a:rPr lang="ca-ES" altLang="es-ES" sz="2000" b="1">
                <a:solidFill>
                  <a:srgbClr val="00B050"/>
                </a:solidFill>
                <a:latin typeface="Arial" panose="020B0604020202020204" pitchFamily="34" charset="0"/>
              </a:rPr>
              <a:t>Psicologia del Treball i les Organitzacions</a:t>
            </a:r>
          </a:p>
          <a:p>
            <a:pPr defTabSz="914400" eaLnBrk="1" hangingPunct="1">
              <a:spcBef>
                <a:spcPct val="0"/>
              </a:spcBef>
              <a:buFontTx/>
              <a:buNone/>
            </a:pPr>
            <a:r>
              <a:rPr lang="ca-ES" altLang="es-ES" sz="2000" b="1">
                <a:solidFill>
                  <a:srgbClr val="00B050"/>
                </a:solidFill>
                <a:latin typeface="Arial" panose="020B0604020202020204" pitchFamily="34" charset="0"/>
              </a:rPr>
              <a:t> Anàlisi i Intervenció en Psicologia Social</a:t>
            </a:r>
          </a:p>
          <a:p>
            <a:pPr defTabSz="914400" eaLnBrk="1" hangingPunct="1">
              <a:spcBef>
                <a:spcPct val="0"/>
              </a:spcBef>
              <a:buFontTx/>
              <a:buNone/>
            </a:pPr>
            <a:r>
              <a:rPr lang="ca-ES" altLang="es-ES" sz="2000" b="1">
                <a:solidFill>
                  <a:srgbClr val="00B050"/>
                </a:solidFill>
                <a:latin typeface="Arial" panose="020B0604020202020204" pitchFamily="34" charset="0"/>
              </a:rPr>
              <a:t> Anàlisi i Intervenció Psicoeducativa</a:t>
            </a:r>
            <a:endParaRPr lang="en-US" altLang="es-ES" sz="2000" b="1">
              <a:solidFill>
                <a:srgbClr val="00B050"/>
              </a:solidFill>
              <a:latin typeface="Arial" panose="020B0604020202020204" pitchFamily="34" charset="0"/>
            </a:endParaRPr>
          </a:p>
        </p:txBody>
      </p:sp>
      <p:sp>
        <p:nvSpPr>
          <p:cNvPr id="9222" name="Rectangle 8">
            <a:extLst>
              <a:ext uri="{FF2B5EF4-FFF2-40B4-BE49-F238E27FC236}">
                <a16:creationId xmlns:a16="http://schemas.microsoft.com/office/drawing/2014/main" id="{DF1812E9-C2A8-4A29-92AD-3470EFBE51EB}"/>
              </a:ext>
            </a:extLst>
          </p:cNvPr>
          <p:cNvSpPr>
            <a:spLocks noChangeArrowheads="1"/>
          </p:cNvSpPr>
          <p:nvPr/>
        </p:nvSpPr>
        <p:spPr bwMode="auto">
          <a:xfrm>
            <a:off x="7029450" y="5130800"/>
            <a:ext cx="1727200" cy="1108075"/>
          </a:xfrm>
          <a:prstGeom prst="rect">
            <a:avLst/>
          </a:prstGeom>
          <a:solidFill>
            <a:srgbClr val="0080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1" hangingPunct="1">
              <a:spcBef>
                <a:spcPct val="0"/>
              </a:spcBef>
              <a:buFontTx/>
              <a:buNone/>
            </a:pPr>
            <a:r>
              <a:rPr lang="ca-ES" altLang="es-ES" sz="2200" b="1">
                <a:solidFill>
                  <a:schemeClr val="bg1"/>
                </a:solidFill>
                <a:latin typeface="Arial" panose="020B0604020202020204" pitchFamily="34" charset="0"/>
              </a:rPr>
              <a:t>Mencions en altres àmbits</a:t>
            </a:r>
          </a:p>
        </p:txBody>
      </p:sp>
      <p:sp>
        <p:nvSpPr>
          <p:cNvPr id="9223" name="Rectangle 6">
            <a:extLst>
              <a:ext uri="{FF2B5EF4-FFF2-40B4-BE49-F238E27FC236}">
                <a16:creationId xmlns:a16="http://schemas.microsoft.com/office/drawing/2014/main" id="{E353DADC-048C-4C2B-8D9A-8EC880FE47B6}"/>
              </a:ext>
            </a:extLst>
          </p:cNvPr>
          <p:cNvSpPr>
            <a:spLocks noChangeArrowheads="1"/>
          </p:cNvSpPr>
          <p:nvPr/>
        </p:nvSpPr>
        <p:spPr bwMode="auto">
          <a:xfrm>
            <a:off x="684213" y="5013325"/>
            <a:ext cx="6121400" cy="1368425"/>
          </a:xfrm>
          <a:prstGeom prst="rect">
            <a:avLst/>
          </a:prstGeom>
          <a:solidFill>
            <a:srgbClr val="D7E4BD"/>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1" hangingPunct="1">
              <a:lnSpc>
                <a:spcPct val="110000"/>
              </a:lnSpc>
              <a:spcBef>
                <a:spcPct val="0"/>
              </a:spcBef>
              <a:buFontTx/>
              <a:buNone/>
            </a:pPr>
            <a:r>
              <a:rPr lang="ca-ES" altLang="es-ES" sz="2000" b="1">
                <a:solidFill>
                  <a:srgbClr val="008000"/>
                </a:solidFill>
                <a:latin typeface="Arial" panose="020B0604020202020204" pitchFamily="34" charset="0"/>
              </a:rPr>
              <a:t>Psicologia del Treball i les Organitzacions</a:t>
            </a:r>
          </a:p>
          <a:p>
            <a:pPr defTabSz="914400" eaLnBrk="1" hangingPunct="1">
              <a:lnSpc>
                <a:spcPct val="110000"/>
              </a:lnSpc>
              <a:spcBef>
                <a:spcPct val="0"/>
              </a:spcBef>
              <a:buFontTx/>
              <a:buNone/>
            </a:pPr>
            <a:r>
              <a:rPr lang="ca-ES" altLang="es-ES" sz="2000" b="1">
                <a:solidFill>
                  <a:srgbClr val="008000"/>
                </a:solidFill>
                <a:latin typeface="Arial" panose="020B0604020202020204" pitchFamily="34" charset="0"/>
              </a:rPr>
              <a:t>Anàlisi i Intervenció en Psicologia Social</a:t>
            </a:r>
          </a:p>
          <a:p>
            <a:pPr defTabSz="914400" eaLnBrk="1" hangingPunct="1">
              <a:lnSpc>
                <a:spcPct val="110000"/>
              </a:lnSpc>
              <a:spcBef>
                <a:spcPct val="0"/>
              </a:spcBef>
              <a:buFontTx/>
              <a:buNone/>
            </a:pPr>
            <a:r>
              <a:rPr lang="ca-ES" altLang="es-ES" sz="2000" b="1">
                <a:solidFill>
                  <a:srgbClr val="008000"/>
                </a:solidFill>
                <a:latin typeface="Arial" panose="020B0604020202020204" pitchFamily="34" charset="0"/>
              </a:rPr>
              <a:t>Anàlisi i Intervenció Psicoeducatives</a:t>
            </a:r>
            <a:endParaRPr lang="en-US" altLang="es-ES" sz="2000" b="1">
              <a:solidFill>
                <a:srgbClr val="008000"/>
              </a:solidFill>
              <a:latin typeface="Arial" panose="020B0604020202020204" pitchFamily="34" charset="0"/>
            </a:endParaRPr>
          </a:p>
        </p:txBody>
      </p:sp>
      <p:sp>
        <p:nvSpPr>
          <p:cNvPr id="9224" name="Rectangle 7">
            <a:extLst>
              <a:ext uri="{FF2B5EF4-FFF2-40B4-BE49-F238E27FC236}">
                <a16:creationId xmlns:a16="http://schemas.microsoft.com/office/drawing/2014/main" id="{6EBCF34E-EDA2-4259-8ABF-3001CE2A60F2}"/>
              </a:ext>
            </a:extLst>
          </p:cNvPr>
          <p:cNvSpPr>
            <a:spLocks noChangeArrowheads="1"/>
          </p:cNvSpPr>
          <p:nvPr/>
        </p:nvSpPr>
        <p:spPr bwMode="auto">
          <a:xfrm>
            <a:off x="7029450" y="3810000"/>
            <a:ext cx="1727200" cy="771525"/>
          </a:xfrm>
          <a:prstGeom prst="rect">
            <a:avLst/>
          </a:prstGeom>
          <a:solidFill>
            <a:srgbClr val="0080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1" hangingPunct="1">
              <a:spcBef>
                <a:spcPct val="0"/>
              </a:spcBef>
              <a:buFontTx/>
              <a:buNone/>
            </a:pPr>
            <a:r>
              <a:rPr lang="ca-ES" altLang="es-ES" sz="2200" b="1">
                <a:solidFill>
                  <a:schemeClr val="bg1"/>
                </a:solidFill>
                <a:latin typeface="Arial" panose="020B0604020202020204" pitchFamily="34" charset="0"/>
              </a:rPr>
              <a:t>Mencions</a:t>
            </a:r>
            <a:br>
              <a:rPr lang="ca-ES" altLang="es-ES" sz="2200" b="1">
                <a:solidFill>
                  <a:schemeClr val="bg1"/>
                </a:solidFill>
                <a:latin typeface="Arial" panose="020B0604020202020204" pitchFamily="34" charset="0"/>
              </a:rPr>
            </a:br>
            <a:r>
              <a:rPr lang="ca-ES" altLang="es-ES" sz="2200" b="1">
                <a:solidFill>
                  <a:schemeClr val="bg1"/>
                </a:solidFill>
                <a:latin typeface="Arial" panose="020B0604020202020204" pitchFamily="34" charset="0"/>
              </a:rPr>
              <a:t>Sanitàries</a:t>
            </a:r>
          </a:p>
        </p:txBody>
      </p:sp>
    </p:spTree>
    <p:extLst>
      <p:ext uri="{BB962C8B-B14F-4D97-AF65-F5344CB8AC3E}">
        <p14:creationId xmlns:p14="http://schemas.microsoft.com/office/powerpoint/2010/main" val="3871133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320675" y="188913"/>
            <a:ext cx="8715375" cy="461962"/>
          </a:xfrm>
          <a:prstGeom prst="rect">
            <a:avLst/>
          </a:prstGeom>
          <a:solidFill>
            <a:srgbClr val="572D36"/>
          </a:solidFill>
          <a:ln w="9525">
            <a:solidFill>
              <a:srgbClr val="572D36"/>
            </a:solidFill>
            <a:miter lim="800000"/>
            <a:headEnd/>
            <a:tailEnd/>
          </a:ln>
          <a:effectLst>
            <a:outerShdw dist="170861" dir="13680767" algn="ctr" rotWithShape="0">
              <a:srgbClr val="C0C0C0">
                <a:alpha val="50000"/>
              </a:srgbClr>
            </a:outerShdw>
          </a:effec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r>
              <a:rPr lang="es-ES" altLang="es-ES_tradnl" sz="2400" b="1">
                <a:solidFill>
                  <a:srgbClr val="FFFFFF"/>
                </a:solidFill>
                <a:effectLst>
                  <a:outerShdw blurRad="38100" dist="38100" dir="2700000" algn="tl">
                    <a:srgbClr val="000000"/>
                  </a:outerShdw>
                </a:effectLst>
                <a:latin typeface="Calibri" pitchFamily="34" charset="0"/>
              </a:rPr>
              <a:t>PROCÉS D’ADJUDICACIÓ DE PLACES</a:t>
            </a:r>
            <a:endParaRPr lang="es-ES_tradnl" altLang="es-ES_tradnl" sz="2400" b="1">
              <a:solidFill>
                <a:srgbClr val="FFFFFF"/>
              </a:solidFill>
              <a:effectLst>
                <a:outerShdw blurRad="38100" dist="38100" dir="2700000" algn="tl">
                  <a:srgbClr val="000000"/>
                </a:outerShdw>
              </a:effectLst>
              <a:latin typeface="Calibri" pitchFamily="34" charset="0"/>
            </a:endParaRPr>
          </a:p>
        </p:txBody>
      </p:sp>
      <p:sp>
        <p:nvSpPr>
          <p:cNvPr id="13" name="12 Proceso alternativo"/>
          <p:cNvSpPr>
            <a:spLocks noChangeArrowheads="1"/>
          </p:cNvSpPr>
          <p:nvPr/>
        </p:nvSpPr>
        <p:spPr bwMode="auto">
          <a:xfrm>
            <a:off x="184150" y="785813"/>
            <a:ext cx="2085975" cy="720725"/>
          </a:xfrm>
          <a:prstGeom prst="flowChartAlternateProcess">
            <a:avLst/>
          </a:prstGeom>
          <a:gradFill rotWithShape="1">
            <a:gsLst>
              <a:gs pos="0">
                <a:srgbClr val="D6B2B8"/>
              </a:gs>
              <a:gs pos="100000">
                <a:srgbClr val="7C3443"/>
              </a:gs>
            </a:gsLst>
            <a:lin ang="5400000"/>
          </a:gradFill>
          <a:ln w="9525">
            <a:solidFill>
              <a:srgbClr val="733945"/>
            </a:solidFill>
            <a:miter lim="800000"/>
            <a:headEnd/>
            <a:tailEnd/>
          </a:ln>
          <a:effectLst>
            <a:outerShdw blurRad="40000" dist="23000" dir="5400000" rotWithShape="0">
              <a:srgbClr val="808080">
                <a:alpha val="34998"/>
              </a:srgbClr>
            </a:outerShdw>
          </a:effectLst>
        </p:spPr>
        <p:txBody>
          <a:bodyPr anchor="ctr"/>
          <a:lstStyle/>
          <a:p>
            <a:pPr algn="ctr">
              <a:lnSpc>
                <a:spcPts val="3000"/>
              </a:lnSpc>
              <a:defRPr/>
            </a:pPr>
            <a:r>
              <a:rPr lang="ca-ES" sz="3200" dirty="0">
                <a:solidFill>
                  <a:schemeClr val="lt1"/>
                </a:solidFill>
                <a:latin typeface="+mn-lt"/>
                <a:ea typeface="+mn-ea"/>
              </a:rPr>
              <a:t>Matrícula</a:t>
            </a:r>
          </a:p>
        </p:txBody>
      </p:sp>
      <p:sp>
        <p:nvSpPr>
          <p:cNvPr id="15" name="14 Proceso alternativo"/>
          <p:cNvSpPr>
            <a:spLocks noChangeArrowheads="1"/>
          </p:cNvSpPr>
          <p:nvPr/>
        </p:nvSpPr>
        <p:spPr bwMode="auto">
          <a:xfrm>
            <a:off x="6332538" y="723900"/>
            <a:ext cx="2592387" cy="863600"/>
          </a:xfrm>
          <a:prstGeom prst="flowChartAlternateProcess">
            <a:avLst/>
          </a:prstGeom>
          <a:gradFill rotWithShape="1">
            <a:gsLst>
              <a:gs pos="0">
                <a:srgbClr val="D6B2B8"/>
              </a:gs>
              <a:gs pos="100000">
                <a:srgbClr val="7C3443"/>
              </a:gs>
            </a:gsLst>
            <a:lin ang="5400000"/>
          </a:gradFill>
          <a:ln w="9525">
            <a:solidFill>
              <a:srgbClr val="733945"/>
            </a:solidFill>
            <a:miter lim="800000"/>
            <a:headEnd/>
            <a:tailEnd/>
          </a:ln>
          <a:effectLst>
            <a:outerShdw blurRad="40000" dist="23000" dir="5400000" rotWithShape="0">
              <a:srgbClr val="808080">
                <a:alpha val="34998"/>
              </a:srgbClr>
            </a:outerShdw>
          </a:effectLst>
        </p:spPr>
        <p:txBody>
          <a:bodyPr anchor="ctr"/>
          <a:lstStyle/>
          <a:p>
            <a:pPr algn="ctr">
              <a:lnSpc>
                <a:spcPts val="3000"/>
              </a:lnSpc>
              <a:defRPr/>
            </a:pPr>
            <a:r>
              <a:rPr lang="ca-ES" sz="3200" dirty="0">
                <a:solidFill>
                  <a:schemeClr val="lt1"/>
                </a:solidFill>
                <a:latin typeface="+mn-lt"/>
                <a:ea typeface="+mn-ea"/>
              </a:rPr>
              <a:t>Sol·licitud</a:t>
            </a:r>
          </a:p>
          <a:p>
            <a:pPr algn="ctr">
              <a:lnSpc>
                <a:spcPts val="3000"/>
              </a:lnSpc>
              <a:defRPr/>
            </a:pPr>
            <a:r>
              <a:rPr lang="ca-ES" sz="3200" dirty="0">
                <a:solidFill>
                  <a:schemeClr val="lt1"/>
                </a:solidFill>
                <a:latin typeface="+mn-lt"/>
                <a:ea typeface="+mn-ea"/>
              </a:rPr>
              <a:t>(5 propostes)</a:t>
            </a:r>
          </a:p>
        </p:txBody>
      </p:sp>
      <p:sp>
        <p:nvSpPr>
          <p:cNvPr id="24" name="23 Terminador"/>
          <p:cNvSpPr>
            <a:spLocks noChangeArrowheads="1"/>
          </p:cNvSpPr>
          <p:nvPr/>
        </p:nvSpPr>
        <p:spPr bwMode="auto">
          <a:xfrm>
            <a:off x="1539875" y="1773238"/>
            <a:ext cx="2305050" cy="1008062"/>
          </a:xfrm>
          <a:prstGeom prst="flowChartTerminator">
            <a:avLst/>
          </a:prstGeom>
          <a:solidFill>
            <a:srgbClr val="FFCC66"/>
          </a:solidFill>
          <a:ln w="9525">
            <a:solidFill>
              <a:srgbClr val="733945"/>
            </a:solidFill>
            <a:miter lim="800000"/>
            <a:headEnd/>
            <a:tailEnd/>
          </a:ln>
          <a:effectLst>
            <a:outerShdw blurRad="40000" dist="23000" dir="5400000" rotWithShape="0">
              <a:srgbClr val="808080">
                <a:alpha val="34998"/>
              </a:srgbClr>
            </a:outerShdw>
          </a:effectLst>
        </p:spPr>
        <p:txBody>
          <a:bodyPr anchor="ctr"/>
          <a:lstStyle/>
          <a:p>
            <a:pPr algn="ctr">
              <a:defRPr/>
            </a:pPr>
            <a:r>
              <a:rPr lang="ca-ES" sz="2000" dirty="0">
                <a:solidFill>
                  <a:srgbClr val="531B28"/>
                </a:solidFill>
                <a:latin typeface="+mn-lt"/>
                <a:ea typeface="+mn-ea"/>
              </a:rPr>
              <a:t>Proposta de línies de treball per part del professorat</a:t>
            </a:r>
          </a:p>
        </p:txBody>
      </p:sp>
      <p:cxnSp>
        <p:nvCxnSpPr>
          <p:cNvPr id="27" name="26 Conector recto de flecha"/>
          <p:cNvCxnSpPr>
            <a:cxnSpLocks noChangeShapeType="1"/>
            <a:stCxn id="13" idx="3"/>
            <a:endCxn id="15" idx="1"/>
          </p:cNvCxnSpPr>
          <p:nvPr/>
        </p:nvCxnSpPr>
        <p:spPr bwMode="auto">
          <a:xfrm>
            <a:off x="2270125" y="1146175"/>
            <a:ext cx="4062413" cy="9525"/>
          </a:xfrm>
          <a:prstGeom prst="straightConnector1">
            <a:avLst/>
          </a:prstGeom>
          <a:noFill/>
          <a:ln w="25400">
            <a:solidFill>
              <a:srgbClr val="FF6600"/>
            </a:solidFill>
            <a:round/>
            <a:headEnd/>
            <a:tailEnd type="arrow" w="med" len="med"/>
          </a:ln>
          <a:effectLst>
            <a:outerShdw blurRad="40000" dist="20000" dir="5400000" rotWithShape="0">
              <a:srgbClr val="808080">
                <a:alpha val="37999"/>
              </a:srgbClr>
            </a:outerShdw>
          </a:effectLst>
        </p:spPr>
      </p:cxnSp>
      <p:cxnSp>
        <p:nvCxnSpPr>
          <p:cNvPr id="31" name="30 Conector recto de flecha"/>
          <p:cNvCxnSpPr>
            <a:cxnSpLocks noChangeShapeType="1"/>
          </p:cNvCxnSpPr>
          <p:nvPr/>
        </p:nvCxnSpPr>
        <p:spPr bwMode="auto">
          <a:xfrm flipV="1">
            <a:off x="2692400" y="1160463"/>
            <a:ext cx="0" cy="612775"/>
          </a:xfrm>
          <a:prstGeom prst="straightConnector1">
            <a:avLst/>
          </a:prstGeom>
          <a:noFill/>
          <a:ln w="25400">
            <a:solidFill>
              <a:srgbClr val="FF6600"/>
            </a:solidFill>
            <a:round/>
            <a:headEnd/>
            <a:tailEnd type="arrow" w="med" len="med"/>
          </a:ln>
          <a:effectLst>
            <a:outerShdw blurRad="40000" dist="20000" dir="5400000" rotWithShape="0">
              <a:srgbClr val="808080">
                <a:alpha val="37999"/>
              </a:srgbClr>
            </a:outerShdw>
          </a:effectLst>
        </p:spPr>
      </p:cxnSp>
      <p:sp>
        <p:nvSpPr>
          <p:cNvPr id="47" name="46 Terminador"/>
          <p:cNvSpPr>
            <a:spLocks noChangeArrowheads="1"/>
          </p:cNvSpPr>
          <p:nvPr/>
        </p:nvSpPr>
        <p:spPr bwMode="auto">
          <a:xfrm>
            <a:off x="4319588" y="1728788"/>
            <a:ext cx="2484437" cy="755650"/>
          </a:xfrm>
          <a:prstGeom prst="flowChartTerminator">
            <a:avLst/>
          </a:prstGeom>
          <a:solidFill>
            <a:srgbClr val="FFCC66"/>
          </a:solidFill>
          <a:ln w="9525">
            <a:solidFill>
              <a:srgbClr val="733945"/>
            </a:solidFill>
            <a:miter lim="800000"/>
            <a:headEnd/>
            <a:tailEnd/>
          </a:ln>
          <a:effectLst>
            <a:outerShdw blurRad="40000" dist="23000" dir="5400000" rotWithShape="0">
              <a:srgbClr val="808080">
                <a:alpha val="34998"/>
              </a:srgbClr>
            </a:outerShdw>
          </a:effectLst>
        </p:spPr>
        <p:txBody>
          <a:bodyPr anchor="ctr"/>
          <a:lstStyle/>
          <a:p>
            <a:pPr algn="ctr">
              <a:defRPr/>
            </a:pPr>
            <a:r>
              <a:rPr lang="ca-ES" sz="2000" dirty="0">
                <a:solidFill>
                  <a:srgbClr val="531B28"/>
                </a:solidFill>
                <a:latin typeface="+mn-lt"/>
                <a:ea typeface="+mn-ea"/>
              </a:rPr>
              <a:t>Adjudicació per expedient acadèmic</a:t>
            </a:r>
          </a:p>
        </p:txBody>
      </p:sp>
      <p:sp>
        <p:nvSpPr>
          <p:cNvPr id="63" name="62 Proceso alternativo"/>
          <p:cNvSpPr>
            <a:spLocks noChangeArrowheads="1"/>
          </p:cNvSpPr>
          <p:nvPr/>
        </p:nvSpPr>
        <p:spPr bwMode="auto">
          <a:xfrm>
            <a:off x="6510338" y="4038600"/>
            <a:ext cx="2235200" cy="865188"/>
          </a:xfrm>
          <a:prstGeom prst="flowChartAlternateProcess">
            <a:avLst/>
          </a:prstGeom>
          <a:gradFill rotWithShape="1">
            <a:gsLst>
              <a:gs pos="0">
                <a:srgbClr val="D6B2B8"/>
              </a:gs>
              <a:gs pos="100000">
                <a:srgbClr val="7C3443"/>
              </a:gs>
            </a:gsLst>
            <a:lin ang="5400000"/>
          </a:gradFill>
          <a:ln w="9525">
            <a:solidFill>
              <a:srgbClr val="733945"/>
            </a:solidFill>
            <a:miter lim="800000"/>
            <a:headEnd/>
            <a:tailEnd/>
          </a:ln>
          <a:effectLst>
            <a:outerShdw blurRad="40000" dist="23000" dir="5400000" rotWithShape="0">
              <a:srgbClr val="808080">
                <a:alpha val="34998"/>
              </a:srgbClr>
            </a:outerShdw>
          </a:effectLst>
        </p:spPr>
        <p:txBody>
          <a:bodyPr anchor="ctr"/>
          <a:lstStyle/>
          <a:p>
            <a:pPr algn="ctr">
              <a:lnSpc>
                <a:spcPts val="3000"/>
              </a:lnSpc>
              <a:defRPr/>
            </a:pPr>
            <a:r>
              <a:rPr lang="ca-ES" sz="3200" dirty="0">
                <a:solidFill>
                  <a:schemeClr val="lt1"/>
                </a:solidFill>
                <a:latin typeface="+mn-lt"/>
                <a:ea typeface="+mn-ea"/>
              </a:rPr>
              <a:t>2a sol·licitud</a:t>
            </a:r>
          </a:p>
        </p:txBody>
      </p:sp>
      <p:sp>
        <p:nvSpPr>
          <p:cNvPr id="25" name="24 Rectángulo"/>
          <p:cNvSpPr>
            <a:spLocks noChangeArrowheads="1"/>
          </p:cNvSpPr>
          <p:nvPr/>
        </p:nvSpPr>
        <p:spPr bwMode="auto">
          <a:xfrm>
            <a:off x="3203575" y="711200"/>
            <a:ext cx="2417763" cy="941388"/>
          </a:xfrm>
          <a:prstGeom prst="rect">
            <a:avLst/>
          </a:prstGeom>
          <a:solidFill>
            <a:srgbClr val="D9D9D9"/>
          </a:solidFill>
          <a:ln w="9525">
            <a:solidFill>
              <a:srgbClr val="733945"/>
            </a:solidFill>
            <a:miter lim="800000"/>
            <a:headEnd/>
            <a:tailEnd/>
          </a:ln>
          <a:effectLst>
            <a:outerShdw blurRad="40000" dist="23000" dir="5400000" rotWithShape="0">
              <a:srgbClr val="808080">
                <a:alpha val="34998"/>
              </a:srgbClr>
            </a:outerShdw>
          </a:effectLst>
        </p:spPr>
        <p:txBody>
          <a:bodyPr anchor="ctr"/>
          <a:lstStyle/>
          <a:p>
            <a:pPr algn="ctr">
              <a:defRPr/>
            </a:pPr>
            <a:r>
              <a:rPr lang="ca-ES" b="1" i="1" dirty="0">
                <a:solidFill>
                  <a:srgbClr val="531B28"/>
                </a:solidFill>
                <a:latin typeface="+mn-lt"/>
                <a:ea typeface="+mn-ea"/>
              </a:rPr>
              <a:t>Alumnat amb els últims 60 crèdits del Grau matriculats</a:t>
            </a:r>
          </a:p>
        </p:txBody>
      </p:sp>
      <p:sp>
        <p:nvSpPr>
          <p:cNvPr id="72" name="71 Terminador"/>
          <p:cNvSpPr>
            <a:spLocks noChangeArrowheads="1"/>
          </p:cNvSpPr>
          <p:nvPr/>
        </p:nvSpPr>
        <p:spPr bwMode="auto">
          <a:xfrm>
            <a:off x="4498975" y="3198813"/>
            <a:ext cx="2305050" cy="755650"/>
          </a:xfrm>
          <a:prstGeom prst="flowChartTerminator">
            <a:avLst/>
          </a:prstGeom>
          <a:solidFill>
            <a:srgbClr val="FFCC66"/>
          </a:solidFill>
          <a:ln w="9525">
            <a:solidFill>
              <a:srgbClr val="733945"/>
            </a:solidFill>
            <a:miter lim="800000"/>
            <a:headEnd/>
            <a:tailEnd/>
          </a:ln>
          <a:effectLst>
            <a:outerShdw blurRad="40000" dist="23000" dir="5400000" rotWithShape="0">
              <a:srgbClr val="808080">
                <a:alpha val="34998"/>
              </a:srgbClr>
            </a:outerShdw>
          </a:effectLst>
        </p:spPr>
        <p:txBody>
          <a:bodyPr anchor="ctr"/>
          <a:lstStyle/>
          <a:p>
            <a:pPr algn="ctr">
              <a:defRPr/>
            </a:pPr>
            <a:r>
              <a:rPr lang="ca-ES" sz="2000" dirty="0">
                <a:solidFill>
                  <a:srgbClr val="531B28"/>
                </a:solidFill>
                <a:latin typeface="+mn-lt"/>
                <a:ea typeface="+mn-ea"/>
              </a:rPr>
              <a:t>Publicació línies de treball vacants</a:t>
            </a:r>
          </a:p>
        </p:txBody>
      </p:sp>
      <p:sp>
        <p:nvSpPr>
          <p:cNvPr id="73" name="72 Terminador"/>
          <p:cNvSpPr>
            <a:spLocks noChangeArrowheads="1"/>
          </p:cNvSpPr>
          <p:nvPr/>
        </p:nvSpPr>
        <p:spPr bwMode="auto">
          <a:xfrm>
            <a:off x="6319838" y="2506663"/>
            <a:ext cx="2616200" cy="647700"/>
          </a:xfrm>
          <a:prstGeom prst="flowChartTerminator">
            <a:avLst/>
          </a:prstGeom>
          <a:solidFill>
            <a:srgbClr val="C4BD97"/>
          </a:solidFill>
          <a:ln w="9525">
            <a:solidFill>
              <a:srgbClr val="733945"/>
            </a:solidFill>
            <a:miter lim="800000"/>
            <a:headEnd/>
            <a:tailEnd/>
          </a:ln>
          <a:effectLst>
            <a:outerShdw blurRad="40000" dist="23000" dir="5400000" rotWithShape="0">
              <a:srgbClr val="808080">
                <a:alpha val="34998"/>
              </a:srgbClr>
            </a:outerShdw>
          </a:effectLst>
        </p:spPr>
        <p:txBody>
          <a:bodyPr anchor="ctr"/>
          <a:lstStyle/>
          <a:p>
            <a:pPr algn="ctr">
              <a:defRPr/>
            </a:pPr>
            <a:r>
              <a:rPr lang="ca-ES" sz="2000" dirty="0">
                <a:solidFill>
                  <a:srgbClr val="531B28"/>
                </a:solidFill>
                <a:latin typeface="+mn-lt"/>
                <a:ea typeface="+mn-ea"/>
              </a:rPr>
              <a:t>Resolució provisional</a:t>
            </a:r>
          </a:p>
        </p:txBody>
      </p:sp>
      <p:cxnSp>
        <p:nvCxnSpPr>
          <p:cNvPr id="81" name="80 Conector recto de flecha"/>
          <p:cNvCxnSpPr>
            <a:cxnSpLocks noChangeShapeType="1"/>
            <a:stCxn id="13" idx="2"/>
          </p:cNvCxnSpPr>
          <p:nvPr/>
        </p:nvCxnSpPr>
        <p:spPr bwMode="auto">
          <a:xfrm>
            <a:off x="1227138" y="1506538"/>
            <a:ext cx="0" cy="2916237"/>
          </a:xfrm>
          <a:prstGeom prst="straightConnector1">
            <a:avLst/>
          </a:prstGeom>
          <a:noFill/>
          <a:ln w="25400">
            <a:solidFill>
              <a:srgbClr val="FF6600"/>
            </a:solidFill>
            <a:round/>
            <a:headEnd/>
            <a:tailEnd type="arrow" w="med" len="med"/>
          </a:ln>
          <a:effectLst>
            <a:outerShdw blurRad="40000" dist="20000" dir="5400000" rotWithShape="0">
              <a:srgbClr val="808080">
                <a:alpha val="37999"/>
              </a:srgbClr>
            </a:outerShdw>
          </a:effectLst>
        </p:spPr>
      </p:cxnSp>
      <p:cxnSp>
        <p:nvCxnSpPr>
          <p:cNvPr id="87" name="86 Conector recto de flecha"/>
          <p:cNvCxnSpPr>
            <a:cxnSpLocks noChangeShapeType="1"/>
            <a:stCxn id="47" idx="3"/>
          </p:cNvCxnSpPr>
          <p:nvPr/>
        </p:nvCxnSpPr>
        <p:spPr bwMode="auto">
          <a:xfrm>
            <a:off x="6804025" y="2106613"/>
            <a:ext cx="828675" cy="0"/>
          </a:xfrm>
          <a:prstGeom prst="straightConnector1">
            <a:avLst/>
          </a:prstGeom>
          <a:noFill/>
          <a:ln w="25400">
            <a:solidFill>
              <a:srgbClr val="FF6600"/>
            </a:solidFill>
            <a:round/>
            <a:headEnd/>
            <a:tailEnd type="arrow" w="med" len="med"/>
          </a:ln>
          <a:effectLst>
            <a:outerShdw blurRad="40000" dist="20000" dir="5400000" rotWithShape="0">
              <a:srgbClr val="808080">
                <a:alpha val="37999"/>
              </a:srgbClr>
            </a:outerShdw>
          </a:effectLst>
        </p:spPr>
      </p:cxnSp>
      <p:cxnSp>
        <p:nvCxnSpPr>
          <p:cNvPr id="90" name="89 Conector recto de flecha"/>
          <p:cNvCxnSpPr>
            <a:cxnSpLocks noChangeShapeType="1"/>
            <a:stCxn id="72" idx="3"/>
          </p:cNvCxnSpPr>
          <p:nvPr/>
        </p:nvCxnSpPr>
        <p:spPr bwMode="auto">
          <a:xfrm>
            <a:off x="6804025" y="3576638"/>
            <a:ext cx="828675" cy="0"/>
          </a:xfrm>
          <a:prstGeom prst="straightConnector1">
            <a:avLst/>
          </a:prstGeom>
          <a:noFill/>
          <a:ln w="25400">
            <a:solidFill>
              <a:srgbClr val="FF6600"/>
            </a:solidFill>
            <a:round/>
            <a:headEnd/>
            <a:tailEnd type="arrow" w="med" len="med"/>
          </a:ln>
          <a:effectLst>
            <a:outerShdw blurRad="40000" dist="20000" dir="5400000" rotWithShape="0">
              <a:srgbClr val="808080">
                <a:alpha val="37999"/>
              </a:srgbClr>
            </a:outerShdw>
          </a:effectLst>
        </p:spPr>
      </p:cxnSp>
      <p:sp>
        <p:nvSpPr>
          <p:cNvPr id="99" name="98 Terminador"/>
          <p:cNvSpPr>
            <a:spLocks noChangeArrowheads="1"/>
          </p:cNvSpPr>
          <p:nvPr/>
        </p:nvSpPr>
        <p:spPr bwMode="auto">
          <a:xfrm>
            <a:off x="6319838" y="6092825"/>
            <a:ext cx="2616200" cy="649288"/>
          </a:xfrm>
          <a:prstGeom prst="flowChartTerminator">
            <a:avLst/>
          </a:prstGeom>
          <a:solidFill>
            <a:srgbClr val="C4BD97"/>
          </a:solidFill>
          <a:ln w="9525">
            <a:solidFill>
              <a:srgbClr val="733945"/>
            </a:solidFill>
            <a:miter lim="800000"/>
            <a:headEnd/>
            <a:tailEnd/>
          </a:ln>
          <a:effectLst>
            <a:outerShdw blurRad="40000" dist="23000" dir="5400000" rotWithShape="0">
              <a:srgbClr val="808080">
                <a:alpha val="34998"/>
              </a:srgbClr>
            </a:outerShdw>
          </a:effectLst>
        </p:spPr>
        <p:txBody>
          <a:bodyPr anchor="ctr"/>
          <a:lstStyle/>
          <a:p>
            <a:pPr algn="ctr">
              <a:defRPr/>
            </a:pPr>
            <a:r>
              <a:rPr lang="ca-ES" sz="2000" dirty="0">
                <a:solidFill>
                  <a:srgbClr val="531B28"/>
                </a:solidFill>
                <a:latin typeface="+mn-lt"/>
                <a:ea typeface="+mn-ea"/>
              </a:rPr>
              <a:t>Resolució definitiva</a:t>
            </a:r>
          </a:p>
        </p:txBody>
      </p:sp>
      <p:sp>
        <p:nvSpPr>
          <p:cNvPr id="110" name="109 Proceso alternativo"/>
          <p:cNvSpPr>
            <a:spLocks noChangeArrowheads="1"/>
          </p:cNvSpPr>
          <p:nvPr/>
        </p:nvSpPr>
        <p:spPr bwMode="auto">
          <a:xfrm>
            <a:off x="3203575" y="4040188"/>
            <a:ext cx="2235200" cy="863600"/>
          </a:xfrm>
          <a:prstGeom prst="flowChartAlternateProcess">
            <a:avLst/>
          </a:prstGeom>
          <a:gradFill rotWithShape="1">
            <a:gsLst>
              <a:gs pos="0">
                <a:srgbClr val="D6B2B8"/>
              </a:gs>
              <a:gs pos="100000">
                <a:srgbClr val="7C3443"/>
              </a:gs>
            </a:gsLst>
            <a:lin ang="5400000"/>
          </a:gradFill>
          <a:ln w="9525">
            <a:solidFill>
              <a:srgbClr val="733945"/>
            </a:solidFill>
            <a:miter lim="800000"/>
            <a:headEnd/>
            <a:tailEnd/>
          </a:ln>
          <a:effectLst>
            <a:outerShdw blurRad="40000" dist="23000" dir="5400000" rotWithShape="0">
              <a:srgbClr val="808080">
                <a:alpha val="34998"/>
              </a:srgbClr>
            </a:outerShdw>
          </a:effectLst>
        </p:spPr>
        <p:txBody>
          <a:bodyPr anchor="ctr"/>
          <a:lstStyle/>
          <a:p>
            <a:pPr algn="ctr">
              <a:lnSpc>
                <a:spcPts val="3000"/>
              </a:lnSpc>
              <a:defRPr/>
            </a:pPr>
            <a:r>
              <a:rPr lang="ca-ES" sz="3200" dirty="0">
                <a:solidFill>
                  <a:schemeClr val="lt1"/>
                </a:solidFill>
                <a:latin typeface="+mn-lt"/>
                <a:ea typeface="+mn-ea"/>
              </a:rPr>
              <a:t>Sol·licitud</a:t>
            </a:r>
          </a:p>
        </p:txBody>
      </p:sp>
      <p:cxnSp>
        <p:nvCxnSpPr>
          <p:cNvPr id="123" name="122 Conector recto de flecha"/>
          <p:cNvCxnSpPr>
            <a:cxnSpLocks noChangeShapeType="1"/>
          </p:cNvCxnSpPr>
          <p:nvPr/>
        </p:nvCxnSpPr>
        <p:spPr bwMode="auto">
          <a:xfrm>
            <a:off x="2700338" y="3576638"/>
            <a:ext cx="1800225" cy="0"/>
          </a:xfrm>
          <a:prstGeom prst="straightConnector1">
            <a:avLst/>
          </a:prstGeom>
          <a:noFill/>
          <a:ln w="25400">
            <a:solidFill>
              <a:srgbClr val="FF6600"/>
            </a:solidFill>
            <a:round/>
            <a:headEnd/>
            <a:tailEnd/>
          </a:ln>
          <a:effectLst>
            <a:outerShdw blurRad="40000" dist="20000" dir="5400000" rotWithShape="0">
              <a:srgbClr val="808080">
                <a:alpha val="37999"/>
              </a:srgbClr>
            </a:outerShdw>
          </a:effectLst>
        </p:spPr>
      </p:cxnSp>
      <p:cxnSp>
        <p:nvCxnSpPr>
          <p:cNvPr id="133" name="132 Conector recto de flecha"/>
          <p:cNvCxnSpPr>
            <a:cxnSpLocks noChangeShapeType="1"/>
          </p:cNvCxnSpPr>
          <p:nvPr/>
        </p:nvCxnSpPr>
        <p:spPr bwMode="auto">
          <a:xfrm>
            <a:off x="2700338" y="3559175"/>
            <a:ext cx="0" cy="863600"/>
          </a:xfrm>
          <a:prstGeom prst="straightConnector1">
            <a:avLst/>
          </a:prstGeom>
          <a:noFill/>
          <a:ln w="25400">
            <a:solidFill>
              <a:srgbClr val="FF6600"/>
            </a:solidFill>
            <a:round/>
            <a:headEnd/>
            <a:tailEnd type="arrow" w="med" len="med"/>
          </a:ln>
          <a:effectLst>
            <a:outerShdw blurRad="40000" dist="20000" dir="5400000" rotWithShape="0">
              <a:srgbClr val="808080">
                <a:alpha val="37999"/>
              </a:srgbClr>
            </a:outerShdw>
          </a:effectLst>
        </p:spPr>
      </p:cxnSp>
      <p:sp>
        <p:nvSpPr>
          <p:cNvPr id="136" name="135 Terminador"/>
          <p:cNvSpPr>
            <a:spLocks noChangeArrowheads="1"/>
          </p:cNvSpPr>
          <p:nvPr/>
        </p:nvSpPr>
        <p:spPr bwMode="auto">
          <a:xfrm>
            <a:off x="4319588" y="5121275"/>
            <a:ext cx="2484437" cy="755650"/>
          </a:xfrm>
          <a:prstGeom prst="flowChartTerminator">
            <a:avLst/>
          </a:prstGeom>
          <a:solidFill>
            <a:srgbClr val="FFCC66"/>
          </a:solidFill>
          <a:ln w="9525">
            <a:solidFill>
              <a:srgbClr val="733945"/>
            </a:solidFill>
            <a:miter lim="800000"/>
            <a:headEnd/>
            <a:tailEnd/>
          </a:ln>
          <a:effectLst>
            <a:outerShdw blurRad="40000" dist="23000" dir="5400000" rotWithShape="0">
              <a:srgbClr val="808080">
                <a:alpha val="34998"/>
              </a:srgbClr>
            </a:outerShdw>
          </a:effectLst>
        </p:spPr>
        <p:txBody>
          <a:bodyPr anchor="ctr"/>
          <a:lstStyle/>
          <a:p>
            <a:pPr algn="ctr">
              <a:defRPr/>
            </a:pPr>
            <a:r>
              <a:rPr lang="ca-ES" sz="2000" dirty="0">
                <a:solidFill>
                  <a:srgbClr val="531B28"/>
                </a:solidFill>
                <a:latin typeface="+mn-lt"/>
                <a:ea typeface="+mn-ea"/>
              </a:rPr>
              <a:t>Adjudicació per expedient acadèmic</a:t>
            </a:r>
          </a:p>
        </p:txBody>
      </p:sp>
      <p:cxnSp>
        <p:nvCxnSpPr>
          <p:cNvPr id="138" name="27 Conector recto de flecha"/>
          <p:cNvCxnSpPr>
            <a:cxnSpLocks noChangeShapeType="1"/>
            <a:stCxn id="63" idx="2"/>
            <a:endCxn id="99" idx="0"/>
          </p:cNvCxnSpPr>
          <p:nvPr/>
        </p:nvCxnSpPr>
        <p:spPr bwMode="auto">
          <a:xfrm>
            <a:off x="7627938" y="4903788"/>
            <a:ext cx="0" cy="1189037"/>
          </a:xfrm>
          <a:prstGeom prst="straightConnector1">
            <a:avLst/>
          </a:prstGeom>
          <a:noFill/>
          <a:ln w="25400">
            <a:solidFill>
              <a:srgbClr val="FF6600"/>
            </a:solidFill>
            <a:round/>
            <a:headEnd/>
            <a:tailEnd type="arrow" w="med" len="med"/>
          </a:ln>
          <a:effectLst>
            <a:outerShdw blurRad="40000" dist="20000" dir="5400000" rotWithShape="0">
              <a:srgbClr val="808080">
                <a:alpha val="37999"/>
              </a:srgbClr>
            </a:outerShdw>
          </a:effectLst>
        </p:spPr>
      </p:cxnSp>
      <p:cxnSp>
        <p:nvCxnSpPr>
          <p:cNvPr id="144" name="143 Conector recto de flecha"/>
          <p:cNvCxnSpPr>
            <a:cxnSpLocks noChangeShapeType="1"/>
            <a:stCxn id="136" idx="3"/>
          </p:cNvCxnSpPr>
          <p:nvPr/>
        </p:nvCxnSpPr>
        <p:spPr bwMode="auto">
          <a:xfrm>
            <a:off x="6804025" y="5499100"/>
            <a:ext cx="828675" cy="0"/>
          </a:xfrm>
          <a:prstGeom prst="straightConnector1">
            <a:avLst/>
          </a:prstGeom>
          <a:noFill/>
          <a:ln w="25400">
            <a:solidFill>
              <a:srgbClr val="FF6600"/>
            </a:solidFill>
            <a:round/>
            <a:headEnd/>
            <a:tailEnd type="arrow" w="med" len="med"/>
          </a:ln>
          <a:effectLst>
            <a:outerShdw blurRad="40000" dist="20000" dir="5400000" rotWithShape="0">
              <a:srgbClr val="808080">
                <a:alpha val="37999"/>
              </a:srgbClr>
            </a:outerShdw>
          </a:effectLst>
        </p:spPr>
      </p:cxnSp>
      <p:cxnSp>
        <p:nvCxnSpPr>
          <p:cNvPr id="155" name="154 Conector recto de flecha"/>
          <p:cNvCxnSpPr>
            <a:cxnSpLocks noChangeShapeType="1"/>
            <a:stCxn id="30" idx="3"/>
            <a:endCxn id="110" idx="1"/>
          </p:cNvCxnSpPr>
          <p:nvPr/>
        </p:nvCxnSpPr>
        <p:spPr bwMode="auto">
          <a:xfrm>
            <a:off x="2416175" y="4467225"/>
            <a:ext cx="787400" cy="4763"/>
          </a:xfrm>
          <a:prstGeom prst="straightConnector1">
            <a:avLst/>
          </a:prstGeom>
          <a:noFill/>
          <a:ln w="25400">
            <a:solidFill>
              <a:srgbClr val="FF6600"/>
            </a:solidFill>
            <a:round/>
            <a:headEnd/>
            <a:tailEnd type="arrow" w="med" len="med"/>
          </a:ln>
          <a:effectLst>
            <a:outerShdw blurRad="40000" dist="20000" dir="5400000" rotWithShape="0">
              <a:srgbClr val="808080">
                <a:alpha val="37999"/>
              </a:srgbClr>
            </a:outerShdw>
          </a:effectLst>
        </p:spPr>
      </p:cxnSp>
      <p:cxnSp>
        <p:nvCxnSpPr>
          <p:cNvPr id="160" name="159 Conector recto de flecha"/>
          <p:cNvCxnSpPr>
            <a:cxnSpLocks noChangeShapeType="1"/>
          </p:cNvCxnSpPr>
          <p:nvPr/>
        </p:nvCxnSpPr>
        <p:spPr bwMode="auto">
          <a:xfrm flipV="1">
            <a:off x="3492500" y="4903788"/>
            <a:ext cx="0" cy="1512887"/>
          </a:xfrm>
          <a:prstGeom prst="straightConnector1">
            <a:avLst/>
          </a:prstGeom>
          <a:noFill/>
          <a:ln w="25400">
            <a:solidFill>
              <a:srgbClr val="FF6600"/>
            </a:solidFill>
            <a:round/>
            <a:headEnd/>
            <a:tailEnd/>
          </a:ln>
          <a:effectLst>
            <a:outerShdw blurRad="40000" dist="20000" dir="5400000" rotWithShape="0">
              <a:srgbClr val="808080">
                <a:alpha val="37999"/>
              </a:srgbClr>
            </a:outerShdw>
          </a:effectLst>
        </p:spPr>
      </p:cxnSp>
      <p:cxnSp>
        <p:nvCxnSpPr>
          <p:cNvPr id="164" name="163 Conector recto de flecha"/>
          <p:cNvCxnSpPr>
            <a:cxnSpLocks noChangeShapeType="1"/>
            <a:endCxn id="99" idx="1"/>
          </p:cNvCxnSpPr>
          <p:nvPr/>
        </p:nvCxnSpPr>
        <p:spPr bwMode="auto">
          <a:xfrm flipV="1">
            <a:off x="3492500" y="6416675"/>
            <a:ext cx="2827338" cy="0"/>
          </a:xfrm>
          <a:prstGeom prst="straightConnector1">
            <a:avLst/>
          </a:prstGeom>
          <a:noFill/>
          <a:ln w="25400">
            <a:solidFill>
              <a:srgbClr val="FF6600"/>
            </a:solidFill>
            <a:round/>
            <a:headEnd/>
            <a:tailEnd type="arrow" w="med" len="med"/>
          </a:ln>
          <a:effectLst>
            <a:outerShdw blurRad="40000" dist="20000" dir="5400000" rotWithShape="0">
              <a:srgbClr val="808080">
                <a:alpha val="37999"/>
              </a:srgbClr>
            </a:outerShdw>
          </a:effectLst>
        </p:spPr>
      </p:cxnSp>
      <p:cxnSp>
        <p:nvCxnSpPr>
          <p:cNvPr id="167" name="166 Conector recto de flecha"/>
          <p:cNvCxnSpPr>
            <a:cxnSpLocks noChangeShapeType="1"/>
          </p:cNvCxnSpPr>
          <p:nvPr/>
        </p:nvCxnSpPr>
        <p:spPr bwMode="auto">
          <a:xfrm>
            <a:off x="5003800" y="5876925"/>
            <a:ext cx="0" cy="539750"/>
          </a:xfrm>
          <a:prstGeom prst="straightConnector1">
            <a:avLst/>
          </a:prstGeom>
          <a:noFill/>
          <a:ln w="25400">
            <a:solidFill>
              <a:srgbClr val="FF6600"/>
            </a:solidFill>
            <a:round/>
            <a:headEnd/>
            <a:tailEnd type="arrow" w="med" len="med"/>
          </a:ln>
          <a:effectLst>
            <a:outerShdw blurRad="40000" dist="20000" dir="5400000" rotWithShape="0">
              <a:srgbClr val="808080">
                <a:alpha val="37999"/>
              </a:srgbClr>
            </a:outerShdw>
          </a:effectLst>
        </p:spPr>
      </p:cxnSp>
      <p:cxnSp>
        <p:nvCxnSpPr>
          <p:cNvPr id="171" name="27 Conector recto de flecha"/>
          <p:cNvCxnSpPr>
            <a:cxnSpLocks noChangeShapeType="1"/>
            <a:stCxn id="73" idx="2"/>
            <a:endCxn id="63" idx="0"/>
          </p:cNvCxnSpPr>
          <p:nvPr/>
        </p:nvCxnSpPr>
        <p:spPr bwMode="auto">
          <a:xfrm flipH="1">
            <a:off x="7627938" y="3154363"/>
            <a:ext cx="0" cy="884237"/>
          </a:xfrm>
          <a:prstGeom prst="straightConnector1">
            <a:avLst/>
          </a:prstGeom>
          <a:noFill/>
          <a:ln w="25400">
            <a:solidFill>
              <a:srgbClr val="FF6600"/>
            </a:solidFill>
            <a:round/>
            <a:headEnd/>
            <a:tailEnd type="arrow" w="med" len="med"/>
          </a:ln>
          <a:effectLst>
            <a:outerShdw blurRad="40000" dist="20000" dir="5400000" rotWithShape="0">
              <a:srgbClr val="808080">
                <a:alpha val="37999"/>
              </a:srgbClr>
            </a:outerShdw>
          </a:effectLst>
        </p:spPr>
      </p:cxnSp>
      <p:cxnSp>
        <p:nvCxnSpPr>
          <p:cNvPr id="176" name="27 Conector recto de flecha"/>
          <p:cNvCxnSpPr>
            <a:cxnSpLocks noChangeShapeType="1"/>
            <a:stCxn id="15" idx="2"/>
            <a:endCxn id="73" idx="0"/>
          </p:cNvCxnSpPr>
          <p:nvPr/>
        </p:nvCxnSpPr>
        <p:spPr bwMode="auto">
          <a:xfrm>
            <a:off x="7627938" y="1587500"/>
            <a:ext cx="0" cy="919163"/>
          </a:xfrm>
          <a:prstGeom prst="straightConnector1">
            <a:avLst/>
          </a:prstGeom>
          <a:noFill/>
          <a:ln w="25400">
            <a:solidFill>
              <a:srgbClr val="FF6600"/>
            </a:solidFill>
            <a:round/>
            <a:headEnd/>
            <a:tailEnd type="arrow" w="med" len="med"/>
          </a:ln>
          <a:effectLst>
            <a:outerShdw blurRad="40000" dist="20000" dir="5400000" rotWithShape="0">
              <a:srgbClr val="808080">
                <a:alpha val="37999"/>
              </a:srgbClr>
            </a:outerShdw>
          </a:effectLst>
        </p:spPr>
      </p:cxnSp>
      <p:sp>
        <p:nvSpPr>
          <p:cNvPr id="30" name="29 Rectángulo"/>
          <p:cNvSpPr>
            <a:spLocks noChangeArrowheads="1"/>
          </p:cNvSpPr>
          <p:nvPr/>
        </p:nvSpPr>
        <p:spPr bwMode="auto">
          <a:xfrm>
            <a:off x="39688" y="3997325"/>
            <a:ext cx="2376487" cy="939800"/>
          </a:xfrm>
          <a:prstGeom prst="rect">
            <a:avLst/>
          </a:prstGeom>
          <a:solidFill>
            <a:srgbClr val="D9D9D9"/>
          </a:solidFill>
          <a:ln w="9525">
            <a:solidFill>
              <a:srgbClr val="733945"/>
            </a:solidFill>
            <a:miter lim="800000"/>
            <a:headEnd/>
            <a:tailEnd/>
          </a:ln>
          <a:effectLst>
            <a:outerShdw blurRad="40000" dist="23000" dir="5400000" rotWithShape="0">
              <a:srgbClr val="808080">
                <a:alpha val="34998"/>
              </a:srgbClr>
            </a:outerShdw>
          </a:effectLst>
        </p:spPr>
        <p:txBody>
          <a:bodyPr anchor="ctr"/>
          <a:lstStyle/>
          <a:p>
            <a:pPr algn="ctr">
              <a:defRPr/>
            </a:pPr>
            <a:r>
              <a:rPr lang="ca-ES" b="1" i="1" dirty="0">
                <a:solidFill>
                  <a:srgbClr val="531B28"/>
                </a:solidFill>
                <a:latin typeface="+mn-lt"/>
                <a:ea typeface="+mn-ea"/>
              </a:rPr>
              <a:t>Alumnat a més de 60 crèdits de graduar-se</a:t>
            </a:r>
          </a:p>
        </p:txBody>
      </p:sp>
    </p:spTree>
    <p:extLst>
      <p:ext uri="{BB962C8B-B14F-4D97-AF65-F5344CB8AC3E}">
        <p14:creationId xmlns:p14="http://schemas.microsoft.com/office/powerpoint/2010/main" val="23336997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4" fill="hold" nodeType="after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par>
                                <p:cTn id="11" presetID="22" presetClass="entr" presetSubtype="8"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76"/>
                                        </p:tgtEl>
                                        <p:attrNameLst>
                                          <p:attrName>style.visibility</p:attrName>
                                        </p:attrNameLst>
                                      </p:cBhvr>
                                      <p:to>
                                        <p:strVal val="visible"/>
                                      </p:to>
                                    </p:set>
                                    <p:animEffect transition="in" filter="wipe(up)">
                                      <p:cBhvr>
                                        <p:cTn id="21" dur="500"/>
                                        <p:tgtEl>
                                          <p:spTgt spid="176"/>
                                        </p:tgtEl>
                                      </p:cBhvr>
                                    </p:animEffect>
                                  </p:childTnLst>
                                </p:cTn>
                              </p:par>
                              <p:par>
                                <p:cTn id="22" presetID="22" presetClass="entr" presetSubtype="8" fill="hold" grpId="0" nodeType="withEffect">
                                  <p:stCondLst>
                                    <p:cond delay="200"/>
                                  </p:stCondLst>
                                  <p:childTnLst>
                                    <p:set>
                                      <p:cBhvr>
                                        <p:cTn id="23" dur="1" fill="hold">
                                          <p:stCondLst>
                                            <p:cond delay="0"/>
                                          </p:stCondLst>
                                        </p:cTn>
                                        <p:tgtEl>
                                          <p:spTgt spid="47"/>
                                        </p:tgtEl>
                                        <p:attrNameLst>
                                          <p:attrName>style.visibility</p:attrName>
                                        </p:attrNameLst>
                                      </p:cBhvr>
                                      <p:to>
                                        <p:strVal val="visible"/>
                                      </p:to>
                                    </p:set>
                                    <p:animEffect transition="in" filter="wipe(left)">
                                      <p:cBhvr>
                                        <p:cTn id="24" dur="500"/>
                                        <p:tgtEl>
                                          <p:spTgt spid="47"/>
                                        </p:tgtEl>
                                      </p:cBhvr>
                                    </p:animEffect>
                                  </p:childTnLst>
                                </p:cTn>
                              </p:par>
                            </p:childTnLst>
                          </p:cTn>
                        </p:par>
                        <p:par>
                          <p:cTn id="25" fill="hold" nodeType="afterGroup">
                            <p:stCondLst>
                              <p:cond delay="700"/>
                            </p:stCondLst>
                            <p:childTnLst>
                              <p:par>
                                <p:cTn id="26" presetID="22" presetClass="entr" presetSubtype="8" fill="hold" nodeType="afterEffect">
                                  <p:stCondLst>
                                    <p:cond delay="0"/>
                                  </p:stCondLst>
                                  <p:childTnLst>
                                    <p:set>
                                      <p:cBhvr>
                                        <p:cTn id="27" dur="1" fill="hold">
                                          <p:stCondLst>
                                            <p:cond delay="0"/>
                                          </p:stCondLst>
                                        </p:cTn>
                                        <p:tgtEl>
                                          <p:spTgt spid="87"/>
                                        </p:tgtEl>
                                        <p:attrNameLst>
                                          <p:attrName>style.visibility</p:attrName>
                                        </p:attrNameLst>
                                      </p:cBhvr>
                                      <p:to>
                                        <p:strVal val="visible"/>
                                      </p:to>
                                    </p:set>
                                    <p:animEffect transition="in" filter="wipe(left)">
                                      <p:cBhvr>
                                        <p:cTn id="28" dur="500"/>
                                        <p:tgtEl>
                                          <p:spTgt spid="87"/>
                                        </p:tgtEl>
                                      </p:cBhvr>
                                    </p:animEffect>
                                  </p:childTnLst>
                                </p:cTn>
                              </p:par>
                            </p:childTnLst>
                          </p:cTn>
                        </p:par>
                        <p:par>
                          <p:cTn id="29" fill="hold" nodeType="afterGroup">
                            <p:stCondLst>
                              <p:cond delay="1200"/>
                            </p:stCondLst>
                            <p:childTnLst>
                              <p:par>
                                <p:cTn id="30" presetID="1" presetClass="entr" presetSubtype="0"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2"/>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nodeType="clickEffect">
                                  <p:stCondLst>
                                    <p:cond delay="0"/>
                                  </p:stCondLst>
                                  <p:childTnLst>
                                    <p:set>
                                      <p:cBhvr>
                                        <p:cTn id="39" dur="1" fill="hold">
                                          <p:stCondLst>
                                            <p:cond delay="0"/>
                                          </p:stCondLst>
                                        </p:cTn>
                                        <p:tgtEl>
                                          <p:spTgt spid="171"/>
                                        </p:tgtEl>
                                        <p:attrNameLst>
                                          <p:attrName>style.visibility</p:attrName>
                                        </p:attrNameLst>
                                      </p:cBhvr>
                                      <p:to>
                                        <p:strVal val="visible"/>
                                      </p:to>
                                    </p:set>
                                    <p:animEffect transition="in" filter="wipe(up)">
                                      <p:cBhvr>
                                        <p:cTn id="40" dur="500"/>
                                        <p:tgtEl>
                                          <p:spTgt spid="171"/>
                                        </p:tgtEl>
                                      </p:cBhvr>
                                    </p:animEffect>
                                  </p:childTnLst>
                                </p:cTn>
                              </p:par>
                              <p:par>
                                <p:cTn id="41" presetID="22" presetClass="entr" presetSubtype="8" fill="hold" nodeType="withEffect">
                                  <p:stCondLst>
                                    <p:cond delay="0"/>
                                  </p:stCondLst>
                                  <p:childTnLst>
                                    <p:set>
                                      <p:cBhvr>
                                        <p:cTn id="42" dur="1" fill="hold">
                                          <p:stCondLst>
                                            <p:cond delay="0"/>
                                          </p:stCondLst>
                                        </p:cTn>
                                        <p:tgtEl>
                                          <p:spTgt spid="90"/>
                                        </p:tgtEl>
                                        <p:attrNameLst>
                                          <p:attrName>style.visibility</p:attrName>
                                        </p:attrNameLst>
                                      </p:cBhvr>
                                      <p:to>
                                        <p:strVal val="visible"/>
                                      </p:to>
                                    </p:set>
                                    <p:animEffect transition="in" filter="wipe(left)">
                                      <p:cBhvr>
                                        <p:cTn id="43" dur="500"/>
                                        <p:tgtEl>
                                          <p:spTgt spid="90"/>
                                        </p:tgtEl>
                                      </p:cBhvr>
                                    </p:animEffect>
                                  </p:childTnLst>
                                </p:cTn>
                              </p:par>
                            </p:childTnLst>
                          </p:cTn>
                        </p:par>
                        <p:par>
                          <p:cTn id="44" fill="hold" nodeType="afterGroup">
                            <p:stCondLst>
                              <p:cond delay="500"/>
                            </p:stCondLst>
                            <p:childTnLst>
                              <p:par>
                                <p:cTn id="45" presetID="1" presetClass="entr" presetSubtype="0" fill="hold" grpId="0" nodeType="after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1" fill="hold" nodeType="clickEffect">
                                  <p:stCondLst>
                                    <p:cond delay="0"/>
                                  </p:stCondLst>
                                  <p:childTnLst>
                                    <p:set>
                                      <p:cBhvr>
                                        <p:cTn id="50" dur="1" fill="hold">
                                          <p:stCondLst>
                                            <p:cond delay="0"/>
                                          </p:stCondLst>
                                        </p:cTn>
                                        <p:tgtEl>
                                          <p:spTgt spid="138"/>
                                        </p:tgtEl>
                                        <p:attrNameLst>
                                          <p:attrName>style.visibility</p:attrName>
                                        </p:attrNameLst>
                                      </p:cBhvr>
                                      <p:to>
                                        <p:strVal val="visible"/>
                                      </p:to>
                                    </p:set>
                                    <p:animEffect transition="in" filter="wipe(up)">
                                      <p:cBhvr>
                                        <p:cTn id="51" dur="500"/>
                                        <p:tgtEl>
                                          <p:spTgt spid="138"/>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36"/>
                                        </p:tgtEl>
                                        <p:attrNameLst>
                                          <p:attrName>style.visibility</p:attrName>
                                        </p:attrNameLst>
                                      </p:cBhvr>
                                      <p:to>
                                        <p:strVal val="visible"/>
                                      </p:to>
                                    </p:set>
                                    <p:animEffect transition="in" filter="wipe(left)">
                                      <p:cBhvr>
                                        <p:cTn id="54" dur="500"/>
                                        <p:tgtEl>
                                          <p:spTgt spid="136"/>
                                        </p:tgtEl>
                                      </p:cBhvr>
                                    </p:animEffect>
                                  </p:childTnLst>
                                </p:cTn>
                              </p:par>
                            </p:childTnLst>
                          </p:cTn>
                        </p:par>
                        <p:par>
                          <p:cTn id="55" fill="hold" nodeType="afterGroup">
                            <p:stCondLst>
                              <p:cond delay="500"/>
                            </p:stCondLst>
                            <p:childTnLst>
                              <p:par>
                                <p:cTn id="56" presetID="22" presetClass="entr" presetSubtype="8" fill="hold" nodeType="afterEffect">
                                  <p:stCondLst>
                                    <p:cond delay="0"/>
                                  </p:stCondLst>
                                  <p:childTnLst>
                                    <p:set>
                                      <p:cBhvr>
                                        <p:cTn id="57" dur="1" fill="hold">
                                          <p:stCondLst>
                                            <p:cond delay="0"/>
                                          </p:stCondLst>
                                        </p:cTn>
                                        <p:tgtEl>
                                          <p:spTgt spid="144"/>
                                        </p:tgtEl>
                                        <p:attrNameLst>
                                          <p:attrName>style.visibility</p:attrName>
                                        </p:attrNameLst>
                                      </p:cBhvr>
                                      <p:to>
                                        <p:strVal val="visible"/>
                                      </p:to>
                                    </p:set>
                                    <p:animEffect transition="in" filter="wipe(left)">
                                      <p:cBhvr>
                                        <p:cTn id="58" dur="500"/>
                                        <p:tgtEl>
                                          <p:spTgt spid="144"/>
                                        </p:tgtEl>
                                      </p:cBhvr>
                                    </p:animEffect>
                                  </p:childTnLst>
                                </p:cTn>
                              </p:par>
                            </p:childTnLst>
                          </p:cTn>
                        </p:par>
                        <p:par>
                          <p:cTn id="59" fill="hold" nodeType="afterGroup">
                            <p:stCondLst>
                              <p:cond delay="1000"/>
                            </p:stCondLst>
                            <p:childTnLst>
                              <p:par>
                                <p:cTn id="60" presetID="1" presetClass="entr" presetSubtype="0"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1" fill="hold" nodeType="click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wipe(up)">
                                      <p:cBhvr>
                                        <p:cTn id="66" dur="500"/>
                                        <p:tgtEl>
                                          <p:spTgt spid="81"/>
                                        </p:tgtEl>
                                      </p:cBhvr>
                                    </p:animEffect>
                                  </p:childTnLst>
                                </p:cTn>
                              </p:par>
                            </p:childTnLst>
                          </p:cTn>
                        </p:par>
                        <p:par>
                          <p:cTn id="67" fill="hold" nodeType="afterGroup">
                            <p:stCondLst>
                              <p:cond delay="500"/>
                            </p:stCondLst>
                            <p:childTnLst>
                              <p:par>
                                <p:cTn id="68" presetID="22" presetClass="entr" presetSubtype="8" fill="hold" nodeType="afterEffect">
                                  <p:stCondLst>
                                    <p:cond delay="0"/>
                                  </p:stCondLst>
                                  <p:childTnLst>
                                    <p:set>
                                      <p:cBhvr>
                                        <p:cTn id="69" dur="1" fill="hold">
                                          <p:stCondLst>
                                            <p:cond delay="0"/>
                                          </p:stCondLst>
                                        </p:cTn>
                                        <p:tgtEl>
                                          <p:spTgt spid="155"/>
                                        </p:tgtEl>
                                        <p:attrNameLst>
                                          <p:attrName>style.visibility</p:attrName>
                                        </p:attrNameLst>
                                      </p:cBhvr>
                                      <p:to>
                                        <p:strVal val="visible"/>
                                      </p:to>
                                    </p:set>
                                    <p:animEffect transition="in" filter="wipe(left)">
                                      <p:cBhvr>
                                        <p:cTn id="70" dur="500"/>
                                        <p:tgtEl>
                                          <p:spTgt spid="155"/>
                                        </p:tgtEl>
                                      </p:cBhvr>
                                    </p:animEffect>
                                  </p:childTnLst>
                                </p:cTn>
                              </p:par>
                              <p:par>
                                <p:cTn id="71" presetID="22" presetClass="entr" presetSubtype="2" fill="hold" nodeType="withEffect">
                                  <p:stCondLst>
                                    <p:cond delay="0"/>
                                  </p:stCondLst>
                                  <p:childTnLst>
                                    <p:set>
                                      <p:cBhvr>
                                        <p:cTn id="72" dur="1" fill="hold">
                                          <p:stCondLst>
                                            <p:cond delay="0"/>
                                          </p:stCondLst>
                                        </p:cTn>
                                        <p:tgtEl>
                                          <p:spTgt spid="123"/>
                                        </p:tgtEl>
                                        <p:attrNameLst>
                                          <p:attrName>style.visibility</p:attrName>
                                        </p:attrNameLst>
                                      </p:cBhvr>
                                      <p:to>
                                        <p:strVal val="visible"/>
                                      </p:to>
                                    </p:set>
                                    <p:animEffect transition="in" filter="wipe(right)">
                                      <p:cBhvr>
                                        <p:cTn id="73" dur="500"/>
                                        <p:tgtEl>
                                          <p:spTgt spid="123"/>
                                        </p:tgtEl>
                                      </p:cBhvr>
                                    </p:animEffect>
                                  </p:childTnLst>
                                </p:cTn>
                              </p:par>
                            </p:childTnLst>
                          </p:cTn>
                        </p:par>
                        <p:par>
                          <p:cTn id="74" fill="hold" nodeType="afterGroup">
                            <p:stCondLst>
                              <p:cond delay="1000"/>
                            </p:stCondLst>
                            <p:childTnLst>
                              <p:par>
                                <p:cTn id="75" presetID="22" presetClass="entr" presetSubtype="1"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up)">
                                      <p:cBhvr>
                                        <p:cTn id="77" dur="500"/>
                                        <p:tgtEl>
                                          <p:spTgt spid="133"/>
                                        </p:tgtEl>
                                      </p:cBhvr>
                                    </p:animEffect>
                                  </p:childTnLst>
                                </p:cTn>
                              </p:par>
                            </p:childTnLst>
                          </p:cTn>
                        </p:par>
                        <p:par>
                          <p:cTn id="78" fill="hold" nodeType="afterGroup">
                            <p:stCondLst>
                              <p:cond delay="1500"/>
                            </p:stCondLst>
                            <p:childTnLst>
                              <p:par>
                                <p:cTn id="79" presetID="1" presetClass="entr" presetSubtype="0" fill="hold" grpId="0" nodeType="afterEffect">
                                  <p:stCondLst>
                                    <p:cond delay="0"/>
                                  </p:stCondLst>
                                  <p:childTnLst>
                                    <p:set>
                                      <p:cBhvr>
                                        <p:cTn id="80" dur="1" fill="hold">
                                          <p:stCondLst>
                                            <p:cond delay="0"/>
                                          </p:stCondLst>
                                        </p:cTn>
                                        <p:tgtEl>
                                          <p:spTgt spid="110"/>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1" fill="hold" nodeType="clickEffect">
                                  <p:stCondLst>
                                    <p:cond delay="0"/>
                                  </p:stCondLst>
                                  <p:childTnLst>
                                    <p:set>
                                      <p:cBhvr>
                                        <p:cTn id="84" dur="1" fill="hold">
                                          <p:stCondLst>
                                            <p:cond delay="0"/>
                                          </p:stCondLst>
                                        </p:cTn>
                                        <p:tgtEl>
                                          <p:spTgt spid="160"/>
                                        </p:tgtEl>
                                        <p:attrNameLst>
                                          <p:attrName>style.visibility</p:attrName>
                                        </p:attrNameLst>
                                      </p:cBhvr>
                                      <p:to>
                                        <p:strVal val="visible"/>
                                      </p:to>
                                    </p:set>
                                    <p:animEffect transition="in" filter="wipe(up)">
                                      <p:cBhvr>
                                        <p:cTn id="85" dur="500"/>
                                        <p:tgtEl>
                                          <p:spTgt spid="160"/>
                                        </p:tgtEl>
                                      </p:cBhvr>
                                    </p:animEffect>
                                  </p:childTnLst>
                                </p:cTn>
                              </p:par>
                            </p:childTnLst>
                          </p:cTn>
                        </p:par>
                        <p:par>
                          <p:cTn id="86" fill="hold" nodeType="afterGroup">
                            <p:stCondLst>
                              <p:cond delay="500"/>
                            </p:stCondLst>
                            <p:childTnLst>
                              <p:par>
                                <p:cTn id="87" presetID="22" presetClass="entr" presetSubtype="8"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wipe(left)">
                                      <p:cBhvr>
                                        <p:cTn id="89" dur="500"/>
                                        <p:tgtEl>
                                          <p:spTgt spid="164"/>
                                        </p:tgtEl>
                                      </p:cBhvr>
                                    </p:animEffect>
                                  </p:childTnLst>
                                </p:cTn>
                              </p:par>
                            </p:childTnLst>
                          </p:cTn>
                        </p:par>
                        <p:par>
                          <p:cTn id="90" fill="hold" nodeType="afterGroup">
                            <p:stCondLst>
                              <p:cond delay="1000"/>
                            </p:stCondLst>
                            <p:childTnLst>
                              <p:par>
                                <p:cTn id="91" presetID="22" presetClass="entr" presetSubtype="1" fill="hold" nodeType="afterEffect">
                                  <p:stCondLst>
                                    <p:cond delay="0"/>
                                  </p:stCondLst>
                                  <p:childTnLst>
                                    <p:set>
                                      <p:cBhvr>
                                        <p:cTn id="92" dur="1" fill="hold">
                                          <p:stCondLst>
                                            <p:cond delay="0"/>
                                          </p:stCondLst>
                                        </p:cTn>
                                        <p:tgtEl>
                                          <p:spTgt spid="167"/>
                                        </p:tgtEl>
                                        <p:attrNameLst>
                                          <p:attrName>style.visibility</p:attrName>
                                        </p:attrNameLst>
                                      </p:cBhvr>
                                      <p:to>
                                        <p:strVal val="visible"/>
                                      </p:to>
                                    </p:set>
                                    <p:animEffect transition="in" filter="wipe(up)">
                                      <p:cBhvr>
                                        <p:cTn id="93" dur="500"/>
                                        <p:tgtEl>
                                          <p:spTgt spid="167"/>
                                        </p:tgtEl>
                                      </p:cBhvr>
                                    </p:animEffect>
                                  </p:childTnLst>
                                </p:cTn>
                              </p:par>
                            </p:childTnLst>
                          </p:cTn>
                        </p:par>
                        <p:par>
                          <p:cTn id="94" fill="hold" nodeType="afterGroup">
                            <p:stCondLst>
                              <p:cond delay="1500"/>
                            </p:stCondLst>
                            <p:childTnLst>
                              <p:par>
                                <p:cTn id="95" presetID="1" presetClass="entr" presetSubtype="0" fill="hold" grpId="1" nodeType="afterEffect">
                                  <p:stCondLst>
                                    <p:cond delay="0"/>
                                  </p:stCondLst>
                                  <p:childTnLst>
                                    <p:set>
                                      <p:cBhvr>
                                        <p:cTn id="96"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4" grpId="0" animBg="1"/>
      <p:bldP spid="47" grpId="0" animBg="1"/>
      <p:bldP spid="63" grpId="0" animBg="1"/>
      <p:bldP spid="72" grpId="0" animBg="1"/>
      <p:bldP spid="73" grpId="0" animBg="1"/>
      <p:bldP spid="99" grpId="0" animBg="1"/>
      <p:bldP spid="99" grpId="1" animBg="1"/>
      <p:bldP spid="110" grpId="0" animBg="1"/>
      <p:bldP spid="13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320675" y="188913"/>
            <a:ext cx="8715375" cy="461962"/>
          </a:xfrm>
          <a:prstGeom prst="rect">
            <a:avLst/>
          </a:prstGeom>
          <a:solidFill>
            <a:srgbClr val="572D36"/>
          </a:solidFill>
          <a:ln w="9525">
            <a:solidFill>
              <a:srgbClr val="572D36"/>
            </a:solidFill>
            <a:miter lim="800000"/>
            <a:headEnd/>
            <a:tailEnd/>
          </a:ln>
          <a:effectLst>
            <a:outerShdw dist="170861" dir="13680767" algn="ctr" rotWithShape="0">
              <a:srgbClr val="C0C0C0">
                <a:alpha val="50000"/>
              </a:srgbClr>
            </a:outerShdw>
          </a:effec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r>
              <a:rPr lang="es-ES" altLang="es-ES_tradnl" sz="2400" b="1">
                <a:solidFill>
                  <a:srgbClr val="FFFFFF"/>
                </a:solidFill>
                <a:effectLst>
                  <a:outerShdw blurRad="38100" dist="38100" dir="2700000" algn="tl">
                    <a:srgbClr val="000000"/>
                  </a:outerShdw>
                </a:effectLst>
                <a:latin typeface="Calibri" pitchFamily="34" charset="0"/>
              </a:rPr>
              <a:t>PROCÉS D’ADJUDICACIÓ DE PLACES</a:t>
            </a:r>
            <a:endParaRPr lang="es-ES_tradnl" altLang="es-ES_tradnl" sz="2400" b="1">
              <a:solidFill>
                <a:srgbClr val="FFFFFF"/>
              </a:solidFill>
              <a:effectLst>
                <a:outerShdw blurRad="38100" dist="38100" dir="2700000" algn="tl">
                  <a:srgbClr val="000000"/>
                </a:outerShdw>
              </a:effectLst>
              <a:latin typeface="Calibri" pitchFamily="34" charset="0"/>
            </a:endParaRPr>
          </a:p>
        </p:txBody>
      </p:sp>
      <p:sp>
        <p:nvSpPr>
          <p:cNvPr id="6" name="5 Rectángulo"/>
          <p:cNvSpPr/>
          <p:nvPr/>
        </p:nvSpPr>
        <p:spPr>
          <a:xfrm>
            <a:off x="2298700" y="771525"/>
            <a:ext cx="4176713" cy="417513"/>
          </a:xfrm>
          <a:prstGeom prst="rect">
            <a:avLst/>
          </a:prstGeom>
          <a:solidFill>
            <a:schemeClr val="accent5">
              <a:lumMod val="20000"/>
              <a:lumOff val="80000"/>
            </a:schemeClr>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ca-ES" sz="2200" dirty="0">
                <a:solidFill>
                  <a:schemeClr val="tx1"/>
                </a:solidFill>
                <a:latin typeface="Arial" panose="020B0604020202020204" pitchFamily="34" charset="0"/>
                <a:cs typeface="Arial" panose="020B0604020202020204" pitchFamily="34" charset="0"/>
              </a:rPr>
              <a:t>TFG PSICOLOGIA 2019-20</a:t>
            </a:r>
          </a:p>
        </p:txBody>
      </p:sp>
      <p:sp>
        <p:nvSpPr>
          <p:cNvPr id="7" name="24 Rectángulo"/>
          <p:cNvSpPr/>
          <p:nvPr/>
        </p:nvSpPr>
        <p:spPr>
          <a:xfrm>
            <a:off x="771525" y="1458913"/>
            <a:ext cx="7632700" cy="45942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Aft>
                <a:spcPts val="600"/>
              </a:spcAft>
              <a:defRPr/>
            </a:pPr>
            <a:r>
              <a:rPr lang="ca-ES" altLang="es-ES_tradnl" sz="2200" b="1" dirty="0">
                <a:cs typeface="Arial" pitchFamily="34" charset="0"/>
              </a:rPr>
              <a:t>315 persones matriculades </a:t>
            </a:r>
            <a:r>
              <a:rPr lang="ca-ES" altLang="es-ES_tradnl" sz="2200" dirty="0">
                <a:cs typeface="Arial" pitchFamily="34" charset="0"/>
              </a:rPr>
              <a:t>(oferta = 320 places)</a:t>
            </a:r>
          </a:p>
          <a:p>
            <a:pPr>
              <a:spcBef>
                <a:spcPts val="600"/>
              </a:spcBef>
              <a:spcAft>
                <a:spcPts val="200"/>
              </a:spcAft>
              <a:defRPr/>
            </a:pPr>
            <a:r>
              <a:rPr lang="ca-ES" altLang="es-ES_tradnl" sz="2200" b="1" dirty="0">
                <a:cs typeface="Arial" pitchFamily="34" charset="0"/>
              </a:rPr>
              <a:t>1ª ronda: 269 estudiants (≤ 60 crèdits)</a:t>
            </a:r>
          </a:p>
          <a:p>
            <a:pPr>
              <a:defRPr/>
            </a:pPr>
            <a:r>
              <a:rPr lang="ca-ES" altLang="es-ES_tradnl" sz="2200" dirty="0">
                <a:cs typeface="Arial" pitchFamily="34" charset="0"/>
              </a:rPr>
              <a:t>	88,8 % resoltes en primera sol·licitud</a:t>
            </a:r>
          </a:p>
          <a:p>
            <a:pPr>
              <a:defRPr/>
            </a:pPr>
            <a:r>
              <a:rPr lang="ca-ES" altLang="es-ES_tradnl" sz="2200" dirty="0">
                <a:cs typeface="Arial" pitchFamily="34" charset="0"/>
              </a:rPr>
              <a:t>			50,2 %  1ª opció</a:t>
            </a:r>
          </a:p>
          <a:p>
            <a:pPr>
              <a:defRPr/>
            </a:pPr>
            <a:r>
              <a:rPr lang="ca-ES" altLang="es-ES_tradnl" sz="2200" dirty="0">
                <a:cs typeface="Arial" pitchFamily="34" charset="0"/>
              </a:rPr>
              <a:t>			19,3 %  2ª opció</a:t>
            </a:r>
          </a:p>
          <a:p>
            <a:pPr>
              <a:defRPr/>
            </a:pPr>
            <a:r>
              <a:rPr lang="ca-ES" altLang="es-ES_tradnl" sz="2200" dirty="0">
                <a:cs typeface="Arial" pitchFamily="34" charset="0"/>
              </a:rPr>
              <a:t>			 7,1 %  3ª opció</a:t>
            </a:r>
          </a:p>
          <a:p>
            <a:pPr>
              <a:defRPr/>
            </a:pPr>
            <a:r>
              <a:rPr lang="ca-ES" altLang="es-ES_tradnl" sz="2200" dirty="0">
                <a:cs typeface="Arial" pitchFamily="34" charset="0"/>
              </a:rPr>
              <a:t>			 6,7 %   4ª opció</a:t>
            </a:r>
          </a:p>
          <a:p>
            <a:pPr>
              <a:defRPr/>
            </a:pPr>
            <a:r>
              <a:rPr lang="ca-ES" altLang="es-ES_tradnl" sz="2200" dirty="0">
                <a:cs typeface="Arial" pitchFamily="34" charset="0"/>
              </a:rPr>
              <a:t>			 4,1 %   5ª opció</a:t>
            </a:r>
          </a:p>
          <a:p>
            <a:pPr>
              <a:defRPr/>
            </a:pPr>
            <a:r>
              <a:rPr lang="ca-ES" altLang="es-ES_tradnl" sz="2200" dirty="0">
                <a:cs typeface="Arial" pitchFamily="34" charset="0"/>
              </a:rPr>
              <a:t>			 1,5 %   C (equip coordinador)</a:t>
            </a:r>
          </a:p>
          <a:p>
            <a:pPr>
              <a:defRPr/>
            </a:pPr>
            <a:r>
              <a:rPr lang="ca-ES" altLang="es-ES_tradnl" sz="2200" dirty="0">
                <a:cs typeface="Arial" pitchFamily="34" charset="0"/>
              </a:rPr>
              <a:t>	11,2 % segona sol·licitud</a:t>
            </a:r>
          </a:p>
          <a:p>
            <a:pPr>
              <a:spcBef>
                <a:spcPts val="600"/>
              </a:spcBef>
              <a:spcAft>
                <a:spcPts val="200"/>
              </a:spcAft>
              <a:defRPr/>
            </a:pPr>
            <a:r>
              <a:rPr lang="ca-ES" altLang="es-ES_tradnl" sz="2200" b="1" dirty="0">
                <a:cs typeface="Arial" pitchFamily="34" charset="0"/>
              </a:rPr>
              <a:t>2ª ronda: 46 estudiants (&gt; 60 crèdits)</a:t>
            </a:r>
          </a:p>
          <a:p>
            <a:pPr>
              <a:defRPr/>
            </a:pPr>
            <a:r>
              <a:rPr lang="ca-ES" altLang="es-ES_tradnl" sz="2200" dirty="0">
                <a:cs typeface="Arial" pitchFamily="34" charset="0"/>
              </a:rPr>
              <a:t>	80,4 % resoltes en primera sol·licitud (1ª a 5ª opció)</a:t>
            </a:r>
          </a:p>
          <a:p>
            <a:pPr>
              <a:defRPr/>
            </a:pPr>
            <a:r>
              <a:rPr lang="ca-ES" altLang="es-ES_tradnl" sz="2200" dirty="0">
                <a:cs typeface="Arial" pitchFamily="34" charset="0"/>
              </a:rPr>
              <a:t>	19,6 % segona sol·licitud o equip coordinador</a:t>
            </a:r>
          </a:p>
        </p:txBody>
      </p:sp>
    </p:spTree>
    <p:extLst>
      <p:ext uri="{BB962C8B-B14F-4D97-AF65-F5344CB8AC3E}">
        <p14:creationId xmlns:p14="http://schemas.microsoft.com/office/powerpoint/2010/main" val="850063576"/>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320675" y="188913"/>
            <a:ext cx="8715375" cy="461962"/>
          </a:xfrm>
          <a:prstGeom prst="rect">
            <a:avLst/>
          </a:prstGeom>
          <a:solidFill>
            <a:srgbClr val="572D36"/>
          </a:solidFill>
          <a:ln w="9525">
            <a:solidFill>
              <a:srgbClr val="572D36"/>
            </a:solidFill>
            <a:miter lim="800000"/>
            <a:headEnd/>
            <a:tailEnd/>
          </a:ln>
          <a:effectLst>
            <a:outerShdw dist="170861" dir="13680767" algn="ctr" rotWithShape="0">
              <a:srgbClr val="C0C0C0">
                <a:alpha val="50000"/>
              </a:srgbClr>
            </a:outerShdw>
          </a:effec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r>
              <a:rPr lang="es-ES" altLang="es-ES_tradnl" sz="2400" b="1">
                <a:solidFill>
                  <a:srgbClr val="FFFFFF"/>
                </a:solidFill>
                <a:effectLst>
                  <a:outerShdw blurRad="38100" dist="38100" dir="2700000" algn="tl">
                    <a:srgbClr val="000000"/>
                  </a:outerShdw>
                </a:effectLst>
                <a:latin typeface="Calibri" pitchFamily="34" charset="0"/>
              </a:rPr>
              <a:t>PROPOSTES DE LÍNIES DE TREBALL</a:t>
            </a:r>
            <a:endParaRPr lang="es-ES_tradnl" altLang="es-ES_tradnl" sz="2400" b="1">
              <a:solidFill>
                <a:srgbClr val="FFFFFF"/>
              </a:solidFill>
              <a:effectLst>
                <a:outerShdw blurRad="38100" dist="38100" dir="2700000" algn="tl">
                  <a:srgbClr val="000000"/>
                </a:outerShdw>
              </a:effectLst>
              <a:latin typeface="Calibri" pitchFamily="34" charset="0"/>
            </a:endParaRPr>
          </a:p>
        </p:txBody>
      </p:sp>
      <p:sp>
        <p:nvSpPr>
          <p:cNvPr id="54275" name="3 Rectángulo"/>
          <p:cNvSpPr>
            <a:spLocks noChangeArrowheads="1"/>
          </p:cNvSpPr>
          <p:nvPr/>
        </p:nvSpPr>
        <p:spPr bwMode="auto">
          <a:xfrm>
            <a:off x="468313" y="890588"/>
            <a:ext cx="8567737"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buFontTx/>
              <a:buChar char="-"/>
            </a:pPr>
            <a:r>
              <a:rPr lang="ca-ES" altLang="es-ES_tradnl" sz="2200"/>
              <a:t> Nom de la persona que supervisarà el treball</a:t>
            </a:r>
          </a:p>
          <a:p>
            <a:pPr>
              <a:buFontTx/>
              <a:buChar char="-"/>
            </a:pPr>
            <a:r>
              <a:rPr lang="ca-ES" altLang="es-ES_tradnl" sz="2200"/>
              <a:t> Matèria més afí a l’oferta</a:t>
            </a:r>
          </a:p>
          <a:p>
            <a:pPr>
              <a:buFontTx/>
              <a:buChar char="-"/>
            </a:pPr>
            <a:r>
              <a:rPr lang="ca-ES" altLang="es-ES_tradnl" sz="2200"/>
              <a:t> Títol il·lustratiu de la proposta</a:t>
            </a:r>
          </a:p>
          <a:p>
            <a:pPr>
              <a:buFontTx/>
              <a:buChar char="-"/>
            </a:pPr>
            <a:r>
              <a:rPr lang="ca-ES" altLang="es-ES_tradnl" sz="2200"/>
              <a:t> Resum breu de la mateixa</a:t>
            </a:r>
          </a:p>
          <a:p>
            <a:pPr>
              <a:buFontTx/>
              <a:buChar char="-"/>
            </a:pPr>
            <a:r>
              <a:rPr lang="ca-ES" altLang="es-ES_tradnl" sz="2200"/>
              <a:t> Lectures recomanades</a:t>
            </a:r>
          </a:p>
          <a:p>
            <a:pPr>
              <a:buFontTx/>
              <a:buChar char="-"/>
            </a:pPr>
            <a:endParaRPr lang="ca-ES" altLang="es-ES_tradnl" sz="2200"/>
          </a:p>
          <a:p>
            <a:pPr>
              <a:buFontTx/>
              <a:buChar char="-"/>
            </a:pPr>
            <a:r>
              <a:rPr lang="ca-ES" altLang="es-ES_tradnl" sz="2200"/>
              <a:t> Quin tipus de treball es proposa</a:t>
            </a:r>
          </a:p>
          <a:p>
            <a:pPr>
              <a:buFontTx/>
              <a:buChar char="-"/>
            </a:pPr>
            <a:r>
              <a:rPr lang="ca-ES" altLang="es-ES_tradnl" sz="2200"/>
              <a:t> Si el professorat </a:t>
            </a:r>
            <a:r>
              <a:rPr lang="ca-ES" altLang="es-ES_tradnl" sz="2200" b="1"/>
              <a:t>accepta</a:t>
            </a:r>
            <a:r>
              <a:rPr lang="ca-ES" altLang="es-ES_tradnl" sz="2200"/>
              <a:t> que l’alumnat treballi per </a:t>
            </a:r>
            <a:r>
              <a:rPr lang="ca-ES" altLang="es-ES_tradnl" sz="2200" b="1"/>
              <a:t>parelles</a:t>
            </a:r>
            <a:r>
              <a:rPr lang="ca-ES" altLang="es-ES_tradnl" sz="2200"/>
              <a:t> (modalitat individual/parelles)</a:t>
            </a:r>
          </a:p>
          <a:p>
            <a:pPr>
              <a:buFontTx/>
              <a:buChar char="-"/>
            </a:pPr>
            <a:r>
              <a:rPr lang="ca-ES" altLang="es-ES_tradnl" sz="2200"/>
              <a:t> Si s’està en disposició de </a:t>
            </a:r>
            <a:r>
              <a:rPr lang="ca-ES" altLang="es-ES_tradnl" sz="2200" b="1"/>
              <a:t>supervisar treballs a distància </a:t>
            </a:r>
            <a:r>
              <a:rPr lang="ca-ES" altLang="es-ES_tradnl" sz="2200"/>
              <a:t>amb alumnat en programa UAB de mobilitat</a:t>
            </a:r>
          </a:p>
        </p:txBody>
      </p:sp>
    </p:spTree>
    <p:extLst>
      <p:ext uri="{BB962C8B-B14F-4D97-AF65-F5344CB8AC3E}">
        <p14:creationId xmlns:p14="http://schemas.microsoft.com/office/powerpoint/2010/main" val="103107461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323850" y="601663"/>
            <a:ext cx="8715375" cy="461962"/>
          </a:xfrm>
          <a:prstGeom prst="rect">
            <a:avLst/>
          </a:prstGeom>
          <a:solidFill>
            <a:srgbClr val="572D36"/>
          </a:solidFill>
          <a:ln w="9525">
            <a:solidFill>
              <a:schemeClr val="tx1"/>
            </a:solidFill>
            <a:miter lim="800000"/>
            <a:headEnd/>
            <a:tailEnd/>
          </a:ln>
          <a:effectLst>
            <a:outerShdw dist="170861" dir="13680767" algn="ctr" rotWithShape="0">
              <a:srgbClr val="C0C0C0">
                <a:alpha val="50000"/>
              </a:srgbClr>
            </a:outerShdw>
          </a:effectLst>
        </p:spPr>
        <p:txBody>
          <a:bodyPr>
            <a:spAutoFit/>
          </a:bodyPr>
          <a:lstStyle/>
          <a:p>
            <a:pPr>
              <a:defRPr/>
            </a:pPr>
            <a:r>
              <a:rPr lang="ca-ES" sz="2400" b="1" dirty="0">
                <a:solidFill>
                  <a:prstClr val="white"/>
                </a:solidFill>
                <a:effectLst>
                  <a:outerShdw blurRad="38100" dist="38100" dir="2700000" algn="tl">
                    <a:srgbClr val="000000"/>
                  </a:outerShdw>
                </a:effectLst>
                <a:latin typeface="Calibri" pitchFamily="34" charset="0"/>
                <a:ea typeface="ＭＳ Ｐゴシック" pitchFamily="-84" charset="-128"/>
              </a:rPr>
              <a:t>TIPOLOGIES DE TREBALL DE FI DE GRAU</a:t>
            </a:r>
          </a:p>
        </p:txBody>
      </p:sp>
      <p:sp>
        <p:nvSpPr>
          <p:cNvPr id="55299" name="19 CuadroTexto"/>
          <p:cNvSpPr txBox="1">
            <a:spLocks noChangeArrowheads="1"/>
          </p:cNvSpPr>
          <p:nvPr/>
        </p:nvSpPr>
        <p:spPr bwMode="auto">
          <a:xfrm>
            <a:off x="181768" y="1556792"/>
            <a:ext cx="8999537"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ca-ES" altLang="es-ES_tradnl" sz="2400" dirty="0">
                <a:solidFill>
                  <a:srgbClr val="000000"/>
                </a:solidFill>
              </a:rPr>
              <a:t>TREBALL TEÒRIC O DE REVISIÓ</a:t>
            </a:r>
          </a:p>
          <a:p>
            <a:pPr>
              <a:spcBef>
                <a:spcPts val="600"/>
              </a:spcBef>
            </a:pPr>
            <a:r>
              <a:rPr lang="ca-ES" altLang="es-ES_tradnl" sz="2400" i="1" dirty="0">
                <a:solidFill>
                  <a:srgbClr val="000000"/>
                </a:solidFill>
              </a:rPr>
              <a:t>Actualització teòrica, revisió sistemàtica</a:t>
            </a:r>
          </a:p>
          <a:p>
            <a:pPr>
              <a:spcBef>
                <a:spcPts val="600"/>
              </a:spcBef>
            </a:pPr>
            <a:endParaRPr lang="ca-ES" altLang="es-ES_tradnl" sz="1600" i="1" dirty="0">
              <a:solidFill>
                <a:srgbClr val="000000"/>
              </a:solidFill>
            </a:endParaRPr>
          </a:p>
          <a:p>
            <a:r>
              <a:rPr lang="ca-ES" altLang="es-ES_tradnl" sz="2400" dirty="0">
                <a:solidFill>
                  <a:srgbClr val="000000"/>
                </a:solidFill>
              </a:rPr>
              <a:t>TREBALL DE RECERCA</a:t>
            </a:r>
          </a:p>
          <a:p>
            <a:pPr>
              <a:spcBef>
                <a:spcPts val="600"/>
              </a:spcBef>
            </a:pPr>
            <a:r>
              <a:rPr lang="ca-ES" altLang="es-ES_tradnl" sz="2400" i="1" dirty="0">
                <a:solidFill>
                  <a:srgbClr val="000000"/>
                </a:solidFill>
              </a:rPr>
              <a:t>Investigació empírica</a:t>
            </a:r>
          </a:p>
          <a:p>
            <a:pPr>
              <a:spcBef>
                <a:spcPts val="600"/>
              </a:spcBef>
            </a:pPr>
            <a:endParaRPr lang="ca-ES" altLang="es-ES_tradnl" sz="1600" i="1" dirty="0">
              <a:solidFill>
                <a:srgbClr val="000000"/>
              </a:solidFill>
            </a:endParaRPr>
          </a:p>
          <a:p>
            <a:r>
              <a:rPr lang="ca-ES" altLang="es-ES_tradnl" sz="2400" dirty="0">
                <a:solidFill>
                  <a:srgbClr val="000000"/>
                </a:solidFill>
              </a:rPr>
              <a:t>TREBALL PROFESSIONAL O DE PROJECTE D’INTERVENCIÓ</a:t>
            </a:r>
          </a:p>
          <a:p>
            <a:pPr>
              <a:spcBef>
                <a:spcPts val="600"/>
              </a:spcBef>
            </a:pPr>
            <a:r>
              <a:rPr lang="ca-ES" altLang="es-ES_tradnl" sz="2400" i="1" dirty="0">
                <a:solidFill>
                  <a:srgbClr val="000000"/>
                </a:solidFill>
              </a:rPr>
              <a:t>Projecte que aporti millores o solucions a alguna problemàtica</a:t>
            </a:r>
          </a:p>
        </p:txBody>
      </p:sp>
    </p:spTree>
    <p:extLst>
      <p:ext uri="{BB962C8B-B14F-4D97-AF65-F5344CB8AC3E}">
        <p14:creationId xmlns:p14="http://schemas.microsoft.com/office/powerpoint/2010/main" val="399379813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320675" y="188913"/>
            <a:ext cx="8715375" cy="461962"/>
          </a:xfrm>
          <a:prstGeom prst="rect">
            <a:avLst/>
          </a:prstGeom>
          <a:solidFill>
            <a:srgbClr val="572D36"/>
          </a:solidFill>
          <a:ln w="9525">
            <a:solidFill>
              <a:srgbClr val="572D36"/>
            </a:solidFill>
            <a:miter lim="800000"/>
            <a:headEnd/>
            <a:tailEnd/>
          </a:ln>
          <a:effectLst>
            <a:outerShdw dist="170861" dir="13680767" algn="ctr" rotWithShape="0">
              <a:srgbClr val="C0C0C0">
                <a:alpha val="50000"/>
              </a:srgbClr>
            </a:outerShdw>
          </a:effec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r>
              <a:rPr lang="es-ES" altLang="es-ES_tradnl" sz="2400" b="1">
                <a:solidFill>
                  <a:srgbClr val="FFFFFF"/>
                </a:solidFill>
                <a:effectLst>
                  <a:outerShdw blurRad="38100" dist="38100" dir="2700000" algn="tl">
                    <a:srgbClr val="000000"/>
                  </a:outerShdw>
                </a:effectLst>
                <a:latin typeface="Calibri" pitchFamily="34" charset="0"/>
              </a:rPr>
              <a:t>DUBTES MÉS FREQÜENTS DEL PROCÉS D’ADJUDICACIÓ</a:t>
            </a:r>
            <a:endParaRPr lang="es-ES_tradnl" altLang="es-ES_tradnl" sz="2400" b="1">
              <a:solidFill>
                <a:srgbClr val="FFFFFF"/>
              </a:solidFill>
              <a:effectLst>
                <a:outerShdw blurRad="38100" dist="38100" dir="2700000" algn="tl">
                  <a:srgbClr val="000000"/>
                </a:outerShdw>
              </a:effectLst>
              <a:latin typeface="Calibri" pitchFamily="34" charset="0"/>
            </a:endParaRPr>
          </a:p>
        </p:txBody>
      </p:sp>
      <p:sp>
        <p:nvSpPr>
          <p:cNvPr id="56323" name="Rectangle 1"/>
          <p:cNvSpPr>
            <a:spLocks noChangeArrowheads="1"/>
          </p:cNvSpPr>
          <p:nvPr/>
        </p:nvSpPr>
        <p:spPr bwMode="auto">
          <a:xfrm>
            <a:off x="323850" y="692150"/>
            <a:ext cx="8561388" cy="5418138"/>
          </a:xfrm>
          <a:prstGeom prst="rect">
            <a:avLst/>
          </a:prstGeom>
          <a:noFill/>
          <a:ln>
            <a:noFill/>
          </a:ln>
          <a:effectLst>
            <a:prstShdw prst="shdw17" dist="17961" dir="2700000">
              <a:srgbClr val="46242B"/>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a:defRPr>
                <a:solidFill>
                  <a:schemeClr val="tx1"/>
                </a:solidFill>
                <a:latin typeface="Arial" panose="020B0604020202020204" pitchFamily="34" charset="0"/>
                <a:ea typeface="ＭＳ Ｐゴシック" panose="020B0600070205080204" pitchFamily="34" charset="-128"/>
              </a:defRPr>
            </a:lvl2pPr>
            <a:lvl3pPr>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buFontTx/>
              <a:buChar char="•"/>
            </a:pPr>
            <a:r>
              <a:rPr lang="ca-ES" altLang="en-US" sz="2600">
                <a:solidFill>
                  <a:srgbClr val="000000"/>
                </a:solidFill>
                <a:latin typeface="Calibri" panose="020F0502020204030204" pitchFamily="34" charset="0"/>
              </a:rPr>
              <a:t>Puc fer el treball amb una parella decidida per mi? </a:t>
            </a:r>
          </a:p>
          <a:p>
            <a:pPr lvl="1" algn="just"/>
            <a:r>
              <a:rPr lang="ca-ES" altLang="en-US">
                <a:latin typeface="Calibri" panose="020F0502020204030204" pitchFamily="34" charset="0"/>
              </a:rPr>
              <a:t>La sol·licitud i adjudicació són individuals (expedient acadèmic). Si us toca plaça en la mateixa línia de treball, i és una línia en la qual el professor accepta parelles, cap problema</a:t>
            </a:r>
          </a:p>
          <a:p>
            <a:pPr lvl="1" algn="just"/>
            <a:endParaRPr lang="ca-ES" altLang="en-US">
              <a:latin typeface="Calibri" panose="020F0502020204030204" pitchFamily="34" charset="0"/>
            </a:endParaRPr>
          </a:p>
          <a:p>
            <a:pPr algn="just">
              <a:buFontTx/>
              <a:buChar char="•"/>
            </a:pPr>
            <a:r>
              <a:rPr lang="ca-ES" altLang="en-US" sz="2600">
                <a:solidFill>
                  <a:srgbClr val="000000"/>
                </a:solidFill>
                <a:latin typeface="Calibri" panose="020F0502020204030204" pitchFamily="34" charset="0"/>
              </a:rPr>
              <a:t>Puc fer una proposta de treball?</a:t>
            </a:r>
          </a:p>
          <a:p>
            <a:pPr lvl="1" algn="just"/>
            <a:r>
              <a:rPr lang="ca-ES" altLang="en-US">
                <a:solidFill>
                  <a:srgbClr val="000000"/>
                </a:solidFill>
                <a:latin typeface="Calibri" panose="020F0502020204030204" pitchFamily="34" charset="0"/>
              </a:rPr>
              <a:t>Les línies venen marcades pel professorat, però hi ha alternatives...</a:t>
            </a:r>
          </a:p>
          <a:p>
            <a:pPr lvl="1" algn="just"/>
            <a:endParaRPr lang="ca-ES" altLang="en-US">
              <a:latin typeface="Calibri" panose="020F0502020204030204" pitchFamily="34" charset="0"/>
            </a:endParaRPr>
          </a:p>
          <a:p>
            <a:pPr algn="just">
              <a:buFontTx/>
              <a:buChar char="•"/>
            </a:pPr>
            <a:r>
              <a:rPr lang="ca-ES" altLang="en-US" sz="2600">
                <a:latin typeface="Calibri" panose="020F0502020204030204" pitchFamily="34" charset="0"/>
              </a:rPr>
              <a:t>Primera sol·licitud: quina casella marco? </a:t>
            </a:r>
          </a:p>
          <a:p>
            <a:pPr lvl="1" algn="just"/>
            <a:r>
              <a:rPr lang="ca-ES" altLang="en-US">
                <a:latin typeface="Calibri" panose="020F0502020204030204" pitchFamily="34" charset="0"/>
              </a:rPr>
              <a:t>En cas que no se us hagi pogut assignar cap de les places sol·licitades, preferiu (marqueu la vostra opció):</a:t>
            </a:r>
          </a:p>
          <a:p>
            <a:pPr lvl="2" algn="just"/>
            <a:r>
              <a:rPr lang="ca-ES" altLang="en-US">
                <a:latin typeface="Calibri" panose="020F0502020204030204" pitchFamily="34" charset="0"/>
              </a:rPr>
              <a:t>Que us sigui assignada una altra plaça</a:t>
            </a:r>
          </a:p>
          <a:p>
            <a:pPr lvl="2" algn="just"/>
            <a:r>
              <a:rPr lang="ca-ES" altLang="en-US">
                <a:latin typeface="Calibri" panose="020F0502020204030204" pitchFamily="34" charset="0"/>
              </a:rPr>
              <a:t>Que no se us assigni cap plaça ja que demanareu alguna de les que quedin lliures en el període de reclamacions</a:t>
            </a:r>
          </a:p>
          <a:p>
            <a:pPr lvl="1" algn="just"/>
            <a:endParaRPr lang="ca-ES" altLang="en-US">
              <a:latin typeface="Calibri" panose="020F0502020204030204" pitchFamily="34" charset="0"/>
            </a:endParaRPr>
          </a:p>
          <a:p>
            <a:pPr algn="just">
              <a:buFontTx/>
              <a:buChar char="•"/>
            </a:pPr>
            <a:r>
              <a:rPr lang="ca-ES" altLang="en-US" sz="2600">
                <a:solidFill>
                  <a:srgbClr val="000000"/>
                </a:solidFill>
                <a:latin typeface="Calibri" panose="020F0502020204030204" pitchFamily="34" charset="0"/>
              </a:rPr>
              <a:t>Altres consideracions a tenir en compte a l’hora de triar (demanda i expedient)</a:t>
            </a:r>
          </a:p>
        </p:txBody>
      </p:sp>
    </p:spTree>
    <p:extLst>
      <p:ext uri="{BB962C8B-B14F-4D97-AF65-F5344CB8AC3E}">
        <p14:creationId xmlns:p14="http://schemas.microsoft.com/office/powerpoint/2010/main" val="2523436233"/>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358900"/>
            <a:ext cx="8139113" cy="531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76" descr="ANd9GcS9jn9HagSQRQGGzt4vjh_4dMn-hDAGDwUnmGmn9L3A1OHIxxaF"/>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73087">
            <a:off x="8236744" y="3331369"/>
            <a:ext cx="98107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12 Rectángulo"/>
          <p:cNvSpPr>
            <a:spLocks noChangeArrowheads="1"/>
          </p:cNvSpPr>
          <p:nvPr/>
        </p:nvSpPr>
        <p:spPr bwMode="auto">
          <a:xfrm>
            <a:off x="107950" y="631825"/>
            <a:ext cx="35941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buFont typeface="Arial" panose="020B0604020202020204" pitchFamily="34" charset="0"/>
              <a:buNone/>
            </a:pPr>
            <a:r>
              <a:rPr lang="ca-ES" altLang="es-ES_tradnl" sz="2600">
                <a:solidFill>
                  <a:srgbClr val="000000"/>
                </a:solidFill>
                <a:latin typeface="Calibri" panose="020F0502020204030204" pitchFamily="34" charset="0"/>
                <a:cs typeface="Times New Roman" panose="02020603050405020304" pitchFamily="18" charset="0"/>
              </a:rPr>
              <a:t>www.uab.cat/psicologia</a:t>
            </a:r>
            <a:endParaRPr lang="ca-ES" altLang="es-ES_tradn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37226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320675" y="188913"/>
            <a:ext cx="8715375" cy="461962"/>
          </a:xfrm>
          <a:prstGeom prst="rect">
            <a:avLst/>
          </a:prstGeom>
          <a:solidFill>
            <a:srgbClr val="572D36"/>
          </a:solidFill>
          <a:ln w="9525">
            <a:solidFill>
              <a:srgbClr val="572D36"/>
            </a:solidFill>
            <a:miter lim="800000"/>
            <a:headEnd/>
            <a:tailEnd/>
          </a:ln>
          <a:effectLst>
            <a:outerShdw dist="170861" dir="13680767" algn="ctr" rotWithShape="0">
              <a:srgbClr val="C0C0C0">
                <a:alpha val="50000"/>
              </a:srgbClr>
            </a:outerShdw>
          </a:effec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r>
              <a:rPr lang="es-ES" altLang="es-ES_tradnl" sz="2400" b="1">
                <a:solidFill>
                  <a:srgbClr val="FFFFFF"/>
                </a:solidFill>
                <a:effectLst>
                  <a:outerShdw blurRad="38100" dist="38100" dir="2700000" algn="tl">
                    <a:srgbClr val="000000"/>
                  </a:outerShdw>
                </a:effectLst>
                <a:latin typeface="Calibri" pitchFamily="34" charset="0"/>
              </a:rPr>
              <a:t>FITES MÉS ENLLÀ DE L’ADJUDICACIÓ…</a:t>
            </a:r>
            <a:endParaRPr lang="es-ES_tradnl" altLang="es-ES_tradnl" sz="2400" b="1">
              <a:solidFill>
                <a:srgbClr val="FFFFFF"/>
              </a:solidFill>
              <a:effectLst>
                <a:outerShdw blurRad="38100" dist="38100" dir="2700000" algn="tl">
                  <a:srgbClr val="000000"/>
                </a:outerShdw>
              </a:effectLst>
              <a:latin typeface="Calibri" pitchFamily="34" charset="0"/>
            </a:endParaRPr>
          </a:p>
        </p:txBody>
      </p:sp>
      <p:sp>
        <p:nvSpPr>
          <p:cNvPr id="58371" name="12 Rectángulo"/>
          <p:cNvSpPr>
            <a:spLocks noChangeArrowheads="1"/>
          </p:cNvSpPr>
          <p:nvPr/>
        </p:nvSpPr>
        <p:spPr bwMode="auto">
          <a:xfrm>
            <a:off x="684213" y="692150"/>
            <a:ext cx="8135937"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buFontTx/>
              <a:buChar char="•"/>
            </a:pPr>
            <a:r>
              <a:rPr lang="ca-ES" altLang="es-ES_tradnl" sz="2600" dirty="0">
                <a:solidFill>
                  <a:srgbClr val="000000"/>
                </a:solidFill>
                <a:latin typeface="Calibri" panose="020F0502020204030204" pitchFamily="34" charset="0"/>
                <a:cs typeface="Times New Roman" panose="02020603050405020304" pitchFamily="18" charset="0"/>
              </a:rPr>
              <a:t>Mitjans de setembre: </a:t>
            </a:r>
            <a:r>
              <a:rPr lang="ca-ES" altLang="es-ES_tradnl" sz="2600" b="1" dirty="0">
                <a:solidFill>
                  <a:srgbClr val="000000"/>
                </a:solidFill>
                <a:latin typeface="Calibri" panose="020F0502020204030204" pitchFamily="34" charset="0"/>
                <a:cs typeface="Times New Roman" panose="02020603050405020304" pitchFamily="18" charset="0"/>
              </a:rPr>
              <a:t>1a sessió presencial </a:t>
            </a:r>
            <a:r>
              <a:rPr lang="ca-ES" altLang="es-ES_tradnl" sz="2600" dirty="0">
                <a:solidFill>
                  <a:srgbClr val="000000"/>
                </a:solidFill>
                <a:latin typeface="Calibri" panose="020F0502020204030204" pitchFamily="34" charset="0"/>
                <a:cs typeface="Times New Roman" panose="02020603050405020304" pitchFamily="18" charset="0"/>
              </a:rPr>
              <a:t>per explicar el funcionament de l’assignatura (OBLIGATÒRIA!)</a:t>
            </a:r>
          </a:p>
          <a:p>
            <a:pPr algn="just"/>
            <a:endParaRPr lang="ca-ES" altLang="es-ES_tradnl" sz="1600" dirty="0">
              <a:solidFill>
                <a:srgbClr val="000000"/>
              </a:solidFill>
              <a:latin typeface="Calibri" panose="020F0502020204030204" pitchFamily="34" charset="0"/>
              <a:cs typeface="Times New Roman" panose="02020603050405020304" pitchFamily="18" charset="0"/>
            </a:endParaRPr>
          </a:p>
          <a:p>
            <a:pPr algn="just">
              <a:buFontTx/>
              <a:buChar char="•"/>
            </a:pPr>
            <a:r>
              <a:rPr lang="ca-ES" altLang="es-ES_tradnl" sz="2600" dirty="0">
                <a:latin typeface="Calibri" panose="020F0502020204030204" pitchFamily="34" charset="0"/>
                <a:cs typeface="Times New Roman" panose="02020603050405020304" pitchFamily="18" charset="0"/>
              </a:rPr>
              <a:t>Principis d’octubre (Resolució definitiva): contacte amb el professorat supervisor (a iniciativa vostra), per fer la primera trobada i centrar el tema</a:t>
            </a:r>
            <a:endParaRPr lang="ca-ES" altLang="es-ES_tradnl" dirty="0">
              <a:latin typeface="Calibri" panose="020F0502020204030204" pitchFamily="34" charset="0"/>
              <a:cs typeface="Times New Roman" panose="02020603050405020304" pitchFamily="18" charset="0"/>
            </a:endParaRPr>
          </a:p>
        </p:txBody>
      </p:sp>
      <p:sp>
        <p:nvSpPr>
          <p:cNvPr id="58373" name="Rectangle 10"/>
          <p:cNvSpPr>
            <a:spLocks noChangeArrowheads="1"/>
          </p:cNvSpPr>
          <p:nvPr/>
        </p:nvSpPr>
        <p:spPr bwMode="auto">
          <a:xfrm>
            <a:off x="971600" y="4221088"/>
            <a:ext cx="5472608" cy="377825"/>
          </a:xfrm>
          <a:prstGeom prst="rect">
            <a:avLst/>
          </a:prstGeom>
          <a:noFill/>
          <a:ln w="38100">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s-ES" altLang="es-ES"/>
          </a:p>
        </p:txBody>
      </p:sp>
      <p:sp>
        <p:nvSpPr>
          <p:cNvPr id="58374" name="Rectangle 10"/>
          <p:cNvSpPr>
            <a:spLocks noChangeArrowheads="1"/>
          </p:cNvSpPr>
          <p:nvPr/>
        </p:nvSpPr>
        <p:spPr bwMode="auto">
          <a:xfrm>
            <a:off x="971600" y="5837971"/>
            <a:ext cx="5042272" cy="377825"/>
          </a:xfrm>
          <a:prstGeom prst="rect">
            <a:avLst/>
          </a:prstGeom>
          <a:noFill/>
          <a:ln w="38100">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s-ES" altLang="es-ES"/>
          </a:p>
        </p:txBody>
      </p:sp>
      <p:sp>
        <p:nvSpPr>
          <p:cNvPr id="3" name="QuadreDeText 2">
            <a:extLst>
              <a:ext uri="{FF2B5EF4-FFF2-40B4-BE49-F238E27FC236}">
                <a16:creationId xmlns:a16="http://schemas.microsoft.com/office/drawing/2014/main" id="{3B2A4839-6384-47A4-8DC4-C11F5F685C5E}"/>
              </a:ext>
            </a:extLst>
          </p:cNvPr>
          <p:cNvSpPr txBox="1"/>
          <p:nvPr/>
        </p:nvSpPr>
        <p:spPr>
          <a:xfrm>
            <a:off x="1152103" y="3105855"/>
            <a:ext cx="8135937" cy="3416320"/>
          </a:xfrm>
          <a:prstGeom prst="rect">
            <a:avLst/>
          </a:prstGeom>
          <a:noFill/>
        </p:spPr>
        <p:txBody>
          <a:bodyPr wrap="square" rtlCol="0">
            <a:spAutoFit/>
          </a:bodyPr>
          <a:lstStyle/>
          <a:p>
            <a:r>
              <a:rPr lang="ca-ES" dirty="0"/>
              <a:t>•</a:t>
            </a:r>
            <a:r>
              <a:rPr lang="ca-ES" b="1" dirty="0"/>
              <a:t>24 de juliol</a:t>
            </a:r>
            <a:r>
              <a:rPr lang="ca-ES" dirty="0"/>
              <a:t>: Publicació de les propostes de línies de treball</a:t>
            </a:r>
          </a:p>
          <a:p>
            <a:endParaRPr lang="ca-ES" dirty="0"/>
          </a:p>
          <a:p>
            <a:r>
              <a:rPr lang="ca-ES" dirty="0"/>
              <a:t>•</a:t>
            </a:r>
            <a:r>
              <a:rPr lang="ca-ES" b="1" dirty="0"/>
              <a:t>15 i 16 de setembre</a:t>
            </a:r>
            <a:r>
              <a:rPr lang="ca-ES" dirty="0"/>
              <a:t>: 1a ronda, 1a sol·licitud (sol·licitud </a:t>
            </a:r>
            <a:r>
              <a:rPr lang="ca-ES" i="1" dirty="0"/>
              <a:t>on-</a:t>
            </a:r>
            <a:r>
              <a:rPr lang="ca-ES" i="1" dirty="0" err="1"/>
              <a:t>line</a:t>
            </a:r>
            <a:r>
              <a:rPr lang="ca-ES" dirty="0"/>
              <a:t>)</a:t>
            </a:r>
          </a:p>
          <a:p>
            <a:endParaRPr lang="ca-ES" dirty="0"/>
          </a:p>
          <a:p>
            <a:r>
              <a:rPr lang="ca-ES" dirty="0"/>
              <a:t>•</a:t>
            </a:r>
            <a:r>
              <a:rPr lang="ca-ES" b="1" dirty="0"/>
              <a:t>21 de setembre</a:t>
            </a:r>
            <a:r>
              <a:rPr lang="ca-ES" dirty="0"/>
              <a:t>: 1a sessió presencial obligatòria</a:t>
            </a:r>
          </a:p>
          <a:p>
            <a:endParaRPr lang="ca-ES" dirty="0"/>
          </a:p>
          <a:p>
            <a:r>
              <a:rPr lang="ca-ES" dirty="0"/>
              <a:t>•</a:t>
            </a:r>
            <a:r>
              <a:rPr lang="ca-ES" b="1" dirty="0"/>
              <a:t>28 de setembre</a:t>
            </a:r>
            <a:r>
              <a:rPr lang="ca-ES" dirty="0"/>
              <a:t>: Publicació resolució provisional i publicació places restants</a:t>
            </a:r>
          </a:p>
          <a:p>
            <a:endParaRPr lang="ca-ES" dirty="0"/>
          </a:p>
          <a:p>
            <a:r>
              <a:rPr lang="ca-ES" dirty="0"/>
              <a:t>•</a:t>
            </a:r>
            <a:r>
              <a:rPr lang="ca-ES" b="1" dirty="0"/>
              <a:t>29 i 30 de setembre</a:t>
            </a:r>
            <a:r>
              <a:rPr lang="ca-ES" dirty="0"/>
              <a:t>: 2a ronda, 2a sol·licitud (sol·licitud </a:t>
            </a:r>
            <a:r>
              <a:rPr lang="ca-ES" i="1" dirty="0"/>
              <a:t>on-</a:t>
            </a:r>
            <a:r>
              <a:rPr lang="ca-ES" i="1" dirty="0" err="1"/>
              <a:t>line</a:t>
            </a:r>
            <a:r>
              <a:rPr lang="ca-ES" dirty="0"/>
              <a:t>)</a:t>
            </a:r>
          </a:p>
          <a:p>
            <a:endParaRPr lang="ca-ES" dirty="0"/>
          </a:p>
          <a:p>
            <a:r>
              <a:rPr lang="ca-ES" dirty="0"/>
              <a:t>•</a:t>
            </a:r>
            <a:r>
              <a:rPr lang="ca-ES" b="1" dirty="0"/>
              <a:t>5 octubre</a:t>
            </a:r>
            <a:r>
              <a:rPr lang="ca-ES" dirty="0"/>
              <a:t>: Publicació resolució definitiva</a:t>
            </a:r>
          </a:p>
          <a:p>
            <a:endParaRPr lang="ca-ES" dirty="0"/>
          </a:p>
        </p:txBody>
      </p:sp>
    </p:spTree>
    <p:extLst>
      <p:ext uri="{BB962C8B-B14F-4D97-AF65-F5344CB8AC3E}">
        <p14:creationId xmlns:p14="http://schemas.microsoft.com/office/powerpoint/2010/main" val="4078764515"/>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a:spLocks noChangeArrowheads="1"/>
          </p:cNvSpPr>
          <p:nvPr/>
        </p:nvSpPr>
        <p:spPr bwMode="auto">
          <a:xfrm>
            <a:off x="609600" y="2279650"/>
            <a:ext cx="7813675" cy="566738"/>
          </a:xfrm>
          <a:prstGeom prst="rect">
            <a:avLst/>
          </a:prstGeom>
          <a:solidFill>
            <a:srgbClr val="E8D3D8"/>
          </a:solidFill>
          <a:ln>
            <a:noFill/>
          </a:ln>
          <a:effectLst>
            <a:outerShdw blurRad="40000" dist="23000" dir="5400000" rotWithShape="0">
              <a:srgbClr val="808080">
                <a:alpha val="34998"/>
              </a:srgbClr>
            </a:outerShdw>
          </a:effectLst>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defRPr/>
            </a:pPr>
            <a:endParaRPr lang="es-ES" altLang="es-ES_tradnl">
              <a:solidFill>
                <a:srgbClr val="FFFFFF"/>
              </a:solidFill>
              <a:latin typeface="Calibri" pitchFamily="34" charset="0"/>
            </a:endParaRPr>
          </a:p>
        </p:txBody>
      </p:sp>
      <p:sp>
        <p:nvSpPr>
          <p:cNvPr id="5" name="Text Box 4"/>
          <p:cNvSpPr txBox="1">
            <a:spLocks noChangeArrowheads="1"/>
          </p:cNvSpPr>
          <p:nvPr/>
        </p:nvSpPr>
        <p:spPr bwMode="auto">
          <a:xfrm>
            <a:off x="320675" y="188913"/>
            <a:ext cx="8715375" cy="461962"/>
          </a:xfrm>
          <a:prstGeom prst="rect">
            <a:avLst/>
          </a:prstGeom>
          <a:solidFill>
            <a:srgbClr val="572D36"/>
          </a:solidFill>
          <a:ln w="9525">
            <a:solidFill>
              <a:srgbClr val="572D36"/>
            </a:solidFill>
            <a:miter lim="800000"/>
            <a:headEnd/>
            <a:tailEnd/>
          </a:ln>
          <a:effectLst>
            <a:outerShdw dist="170861" dir="13680767" algn="ctr" rotWithShape="0">
              <a:srgbClr val="C0C0C0">
                <a:alpha val="50000"/>
              </a:srgbClr>
            </a:outerShdw>
          </a:effec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r>
              <a:rPr lang="es-ES" altLang="es-ES_tradnl" sz="2400" b="1">
                <a:solidFill>
                  <a:srgbClr val="FFFFFF"/>
                </a:solidFill>
                <a:effectLst>
                  <a:outerShdw blurRad="38100" dist="38100" dir="2700000" algn="tl">
                    <a:srgbClr val="000000"/>
                  </a:outerShdw>
                </a:effectLst>
                <a:latin typeface="Calibri" pitchFamily="34" charset="0"/>
              </a:rPr>
              <a:t>METODOLOGIA DEL TREBALL DE FI DE GRAU</a:t>
            </a:r>
            <a:endParaRPr lang="es-ES_tradnl" altLang="es-ES_tradnl" sz="2400" b="1">
              <a:solidFill>
                <a:srgbClr val="FFFFFF"/>
              </a:solidFill>
              <a:effectLst>
                <a:outerShdw blurRad="38100" dist="38100" dir="2700000" algn="tl">
                  <a:srgbClr val="000000"/>
                </a:outerShdw>
              </a:effectLst>
              <a:latin typeface="Calibri" pitchFamily="34" charset="0"/>
            </a:endParaRPr>
          </a:p>
        </p:txBody>
      </p:sp>
      <p:graphicFrame>
        <p:nvGraphicFramePr>
          <p:cNvPr id="7" name="6 Tabla"/>
          <p:cNvGraphicFramePr>
            <a:graphicFrameLocks noGrp="1"/>
          </p:cNvGraphicFramePr>
          <p:nvPr/>
        </p:nvGraphicFramePr>
        <p:xfrm>
          <a:off x="595313" y="1025525"/>
          <a:ext cx="7854950" cy="3079750"/>
        </p:xfrm>
        <a:graphic>
          <a:graphicData uri="http://schemas.openxmlformats.org/drawingml/2006/table">
            <a:tbl>
              <a:tblPr/>
              <a:tblGrid>
                <a:gridCol w="3698875">
                  <a:extLst>
                    <a:ext uri="{9D8B030D-6E8A-4147-A177-3AD203B41FA5}">
                      <a16:colId xmlns:a16="http://schemas.microsoft.com/office/drawing/2014/main" val="20000"/>
                    </a:ext>
                  </a:extLst>
                </a:gridCol>
                <a:gridCol w="1787525">
                  <a:extLst>
                    <a:ext uri="{9D8B030D-6E8A-4147-A177-3AD203B41FA5}">
                      <a16:colId xmlns:a16="http://schemas.microsoft.com/office/drawing/2014/main" val="20001"/>
                    </a:ext>
                  </a:extLst>
                </a:gridCol>
                <a:gridCol w="2368550">
                  <a:extLst>
                    <a:ext uri="{9D8B030D-6E8A-4147-A177-3AD203B41FA5}">
                      <a16:colId xmlns:a16="http://schemas.microsoft.com/office/drawing/2014/main" val="20002"/>
                    </a:ext>
                  </a:extLst>
                </a:gridCol>
              </a:tblGrid>
              <a:tr h="615950">
                <a:tc>
                  <a:txBody>
                    <a:bodyPr/>
                    <a:lstStyle>
                      <a:lvl1pPr indent="225425">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225425" algn="ctr" defTabSz="457200" rtl="0" eaLnBrk="1" fontAlgn="base" latinLnBrk="0" hangingPunct="1">
                        <a:lnSpc>
                          <a:spcPct val="100000"/>
                        </a:lnSpc>
                        <a:spcBef>
                          <a:spcPct val="0"/>
                        </a:spcBef>
                        <a:spcAft>
                          <a:spcPct val="0"/>
                        </a:spcAft>
                        <a:buClrTx/>
                        <a:buSzTx/>
                        <a:buFontTx/>
                        <a:buNone/>
                        <a:tabLst/>
                      </a:pPr>
                      <a:endParaRPr kumimoji="0" lang="ca-ES" altLang="en-US"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anchor="ctr" horzOverflow="overflow">
                    <a:lnL>
                      <a:noFill/>
                    </a:lnL>
                    <a:lnR>
                      <a:noFill/>
                    </a:lnR>
                    <a:lnT>
                      <a:noFill/>
                    </a:lnT>
                    <a:lnB w="57150" cap="flat" cmpd="sng" algn="ctr">
                      <a:solidFill>
                        <a:srgbClr val="4E1F29"/>
                      </a:solidFill>
                      <a:prstDash val="solid"/>
                      <a:round/>
                      <a:headEnd type="none" w="med" len="med"/>
                      <a:tailEnd type="none" w="med" len="med"/>
                    </a:lnB>
                    <a:lnTlToBr>
                      <a:noFill/>
                    </a:lnTlToBr>
                    <a:lnBlToTr>
                      <a:noFill/>
                    </a:lnBlToTr>
                    <a:noFill/>
                  </a:tcPr>
                </a:tc>
                <a:tc>
                  <a:txBody>
                    <a:bodyPr/>
                    <a:lstStyle>
                      <a:lvl1pPr indent="225425">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225425" algn="ctr" defTabSz="457200" rtl="0" eaLnBrk="1" fontAlgn="base" latinLnBrk="0" hangingPunct="1">
                        <a:lnSpc>
                          <a:spcPct val="100000"/>
                        </a:lnSpc>
                        <a:spcBef>
                          <a:spcPct val="0"/>
                        </a:spcBef>
                        <a:spcAft>
                          <a:spcPct val="0"/>
                        </a:spcAft>
                        <a:buClrTx/>
                        <a:buSzTx/>
                        <a:buFontTx/>
                        <a:buNone/>
                        <a:tabLst/>
                      </a:pPr>
                      <a:r>
                        <a:rPr kumimoji="0" lang="ca-ES" altLang="en-US" sz="2400" b="0" i="0" u="none" strike="noStrike" cap="none" normalizeH="0" baseline="0">
                          <a:ln>
                            <a:noFill/>
                          </a:ln>
                          <a:solidFill>
                            <a:schemeClr val="tx1"/>
                          </a:solidFill>
                          <a:effectLst/>
                          <a:latin typeface="Calibri" pitchFamily="34" charset="0"/>
                          <a:ea typeface="Calibri" pitchFamily="34" charset="0"/>
                          <a:cs typeface="Times New Roman" pitchFamily="18" charset="0"/>
                        </a:rPr>
                        <a:t>% d’hores</a:t>
                      </a:r>
                      <a:endParaRPr kumimoji="0" lang="es-ES" altLang="en-US" sz="24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68575" marR="68575" marT="0" marB="0" anchor="ctr" horzOverflow="overflow">
                    <a:lnL>
                      <a:noFill/>
                    </a:lnL>
                    <a:lnR>
                      <a:noFill/>
                    </a:lnR>
                    <a:lnT>
                      <a:noFill/>
                    </a:lnT>
                    <a:lnB w="57150" cap="flat" cmpd="sng" algn="ctr">
                      <a:solidFill>
                        <a:srgbClr val="4E1F29"/>
                      </a:solidFill>
                      <a:prstDash val="solid"/>
                      <a:round/>
                      <a:headEnd type="none" w="med" len="med"/>
                      <a:tailEnd type="none" w="med" len="med"/>
                    </a:lnB>
                    <a:lnTlToBr>
                      <a:noFill/>
                    </a:lnTlToBr>
                    <a:lnBlToTr>
                      <a:noFill/>
                    </a:lnBlToTr>
                    <a:noFill/>
                  </a:tcPr>
                </a:tc>
                <a:tc>
                  <a:txBody>
                    <a:bodyPr/>
                    <a:lstStyle>
                      <a:lvl1pPr indent="225425">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225425" algn="ctr" defTabSz="457200" rtl="0" eaLnBrk="1" fontAlgn="base" latinLnBrk="0" hangingPunct="1">
                        <a:lnSpc>
                          <a:spcPct val="100000"/>
                        </a:lnSpc>
                        <a:spcBef>
                          <a:spcPct val="0"/>
                        </a:spcBef>
                        <a:spcAft>
                          <a:spcPct val="0"/>
                        </a:spcAft>
                        <a:buClrTx/>
                        <a:buSzTx/>
                        <a:buFontTx/>
                        <a:buNone/>
                        <a:tabLst/>
                      </a:pPr>
                      <a:r>
                        <a:rPr kumimoji="0" lang="ca-ES" altLang="en-US"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Hores alumnat</a:t>
                      </a:r>
                      <a:endParaRPr kumimoji="0" lang="es-ES" altLang="en-US"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anchor="ctr" horzOverflow="overflow">
                    <a:lnL>
                      <a:noFill/>
                    </a:lnL>
                    <a:lnR>
                      <a:noFill/>
                    </a:lnR>
                    <a:lnT>
                      <a:noFill/>
                    </a:lnT>
                    <a:lnB w="57150" cap="flat" cmpd="sng" algn="ctr">
                      <a:solidFill>
                        <a:srgbClr val="4E1F2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15950">
                <a:tc>
                  <a:txBody>
                    <a:bodyPr/>
                    <a:lstStyle>
                      <a:lvl1pPr indent="225425">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225425" algn="ctr" defTabSz="457200" rtl="0" eaLnBrk="1" fontAlgn="base" latinLnBrk="0" hangingPunct="1">
                        <a:lnSpc>
                          <a:spcPct val="100000"/>
                        </a:lnSpc>
                        <a:spcBef>
                          <a:spcPct val="0"/>
                        </a:spcBef>
                        <a:spcAft>
                          <a:spcPct val="0"/>
                        </a:spcAft>
                        <a:buClrTx/>
                        <a:buSzTx/>
                        <a:buFontTx/>
                        <a:buNone/>
                        <a:tabLst/>
                      </a:pPr>
                      <a:r>
                        <a:rPr kumimoji="0" lang="ca-ES" altLang="en-US" sz="2400" b="0" i="0" u="none" strike="noStrike" cap="none" normalizeH="0" baseline="0">
                          <a:ln>
                            <a:noFill/>
                          </a:ln>
                          <a:solidFill>
                            <a:schemeClr val="tx1"/>
                          </a:solidFill>
                          <a:effectLst/>
                          <a:latin typeface="Calibri" pitchFamily="34" charset="0"/>
                          <a:ea typeface="Calibri" pitchFamily="34" charset="0"/>
                          <a:cs typeface="Times New Roman" pitchFamily="18" charset="0"/>
                        </a:rPr>
                        <a:t>Activitat supervisada </a:t>
                      </a:r>
                      <a:endParaRPr kumimoji="0" lang="es-ES" altLang="en-US" sz="24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68575" marR="68575" marT="0" marB="0" anchor="ctr" horzOverflow="overflow">
                    <a:lnL>
                      <a:noFill/>
                    </a:lnL>
                    <a:lnR>
                      <a:noFill/>
                    </a:lnR>
                    <a:lnT w="57150" cap="flat" cmpd="sng" algn="ctr">
                      <a:solidFill>
                        <a:srgbClr val="4E1F29"/>
                      </a:solidFill>
                      <a:prstDash val="solid"/>
                      <a:round/>
                      <a:headEnd type="none" w="med" len="med"/>
                      <a:tailEnd type="none" w="med" len="med"/>
                    </a:lnT>
                    <a:lnB w="57150" cap="flat" cmpd="sng" algn="ctr">
                      <a:solidFill>
                        <a:srgbClr val="4E1F29"/>
                      </a:solidFill>
                      <a:prstDash val="solid"/>
                      <a:round/>
                      <a:headEnd type="none" w="med" len="med"/>
                      <a:tailEnd type="none" w="med" len="med"/>
                    </a:lnB>
                    <a:lnTlToBr>
                      <a:noFill/>
                    </a:lnTlToBr>
                    <a:lnBlToTr>
                      <a:noFill/>
                    </a:lnBlToTr>
                    <a:noFill/>
                  </a:tcPr>
                </a:tc>
                <a:tc>
                  <a:txBody>
                    <a:bodyPr/>
                    <a:lstStyle>
                      <a:lvl1pPr indent="225425">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225425" algn="ctr" defTabSz="457200" rtl="0" eaLnBrk="1" fontAlgn="base" latinLnBrk="0" hangingPunct="1">
                        <a:lnSpc>
                          <a:spcPct val="100000"/>
                        </a:lnSpc>
                        <a:spcBef>
                          <a:spcPct val="0"/>
                        </a:spcBef>
                        <a:spcAft>
                          <a:spcPct val="0"/>
                        </a:spcAft>
                        <a:buClrTx/>
                        <a:buSzTx/>
                        <a:buFontTx/>
                        <a:buNone/>
                        <a:tabLst/>
                      </a:pPr>
                      <a:r>
                        <a:rPr kumimoji="0" lang="ca-ES" altLang="en-US"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9%</a:t>
                      </a:r>
                      <a:endParaRPr kumimoji="0" lang="es-ES" altLang="en-US"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anchor="ctr" horzOverflow="overflow">
                    <a:lnL>
                      <a:noFill/>
                    </a:lnL>
                    <a:lnR>
                      <a:noFill/>
                    </a:lnR>
                    <a:lnT w="57150" cap="flat" cmpd="sng" algn="ctr">
                      <a:solidFill>
                        <a:srgbClr val="4E1F29"/>
                      </a:solidFill>
                      <a:prstDash val="solid"/>
                      <a:round/>
                      <a:headEnd type="none" w="med" len="med"/>
                      <a:tailEnd type="none" w="med" len="med"/>
                    </a:lnT>
                    <a:lnB w="57150" cap="flat" cmpd="sng" algn="ctr">
                      <a:solidFill>
                        <a:srgbClr val="4E1F29"/>
                      </a:solidFill>
                      <a:prstDash val="solid"/>
                      <a:round/>
                      <a:headEnd type="none" w="med" len="med"/>
                      <a:tailEnd type="none" w="med" len="med"/>
                    </a:lnB>
                    <a:lnTlToBr>
                      <a:noFill/>
                    </a:lnTlToBr>
                    <a:lnBlToTr>
                      <a:noFill/>
                    </a:lnBlToTr>
                    <a:noFill/>
                  </a:tcPr>
                </a:tc>
                <a:tc>
                  <a:txBody>
                    <a:bodyPr/>
                    <a:lstStyle>
                      <a:lvl1pPr indent="225425">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225425" algn="ctr" defTabSz="457200" rtl="0" eaLnBrk="1" fontAlgn="base" latinLnBrk="0" hangingPunct="1">
                        <a:lnSpc>
                          <a:spcPct val="100000"/>
                        </a:lnSpc>
                        <a:spcBef>
                          <a:spcPct val="0"/>
                        </a:spcBef>
                        <a:spcAft>
                          <a:spcPct val="0"/>
                        </a:spcAft>
                        <a:buClrTx/>
                        <a:buSzTx/>
                        <a:buFontTx/>
                        <a:buNone/>
                        <a:tabLst/>
                      </a:pPr>
                      <a:r>
                        <a:rPr kumimoji="0" lang="ca-ES" altLang="en-US"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13,4</a:t>
                      </a:r>
                      <a:endParaRPr kumimoji="0" lang="es-ES" altLang="en-US"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anchor="ctr" horzOverflow="overflow">
                    <a:lnL>
                      <a:noFill/>
                    </a:lnL>
                    <a:lnR>
                      <a:noFill/>
                    </a:lnR>
                    <a:lnT w="57150" cap="flat" cmpd="sng" algn="ctr">
                      <a:solidFill>
                        <a:srgbClr val="4E1F29"/>
                      </a:solidFill>
                      <a:prstDash val="solid"/>
                      <a:round/>
                      <a:headEnd type="none" w="med" len="med"/>
                      <a:tailEnd type="none" w="med" len="med"/>
                    </a:lnT>
                    <a:lnB w="57150" cap="flat" cmpd="sng" algn="ctr">
                      <a:solidFill>
                        <a:srgbClr val="4E1F2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15950">
                <a:tc>
                  <a:txBody>
                    <a:bodyPr/>
                    <a:lstStyle>
                      <a:lvl1pPr indent="225425">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225425" algn="ctr" defTabSz="457200" rtl="0" eaLnBrk="1" fontAlgn="base" latinLnBrk="0" hangingPunct="1">
                        <a:lnSpc>
                          <a:spcPct val="100000"/>
                        </a:lnSpc>
                        <a:spcBef>
                          <a:spcPct val="0"/>
                        </a:spcBef>
                        <a:spcAft>
                          <a:spcPct val="0"/>
                        </a:spcAft>
                        <a:buClrTx/>
                        <a:buSzTx/>
                        <a:buFontTx/>
                        <a:buNone/>
                        <a:tabLst/>
                      </a:pPr>
                      <a:r>
                        <a:rPr kumimoji="0" lang="ca-ES" altLang="en-US" sz="2400" b="0" i="0" u="none" strike="noStrike" cap="none" normalizeH="0" baseline="0">
                          <a:ln>
                            <a:noFill/>
                          </a:ln>
                          <a:solidFill>
                            <a:schemeClr val="tx1"/>
                          </a:solidFill>
                          <a:effectLst/>
                          <a:latin typeface="Calibri" pitchFamily="34" charset="0"/>
                          <a:ea typeface="Calibri" pitchFamily="34" charset="0"/>
                          <a:cs typeface="Times New Roman" pitchFamily="18" charset="0"/>
                        </a:rPr>
                        <a:t>Activitat autònoma</a:t>
                      </a:r>
                      <a:endParaRPr kumimoji="0" lang="es-ES" altLang="en-US" sz="24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68575" marR="68575" marT="0" marB="0" anchor="ctr" horzOverflow="overflow">
                    <a:lnL>
                      <a:noFill/>
                    </a:lnL>
                    <a:lnR>
                      <a:noFill/>
                    </a:lnR>
                    <a:lnT w="57150" cap="flat" cmpd="sng" algn="ctr">
                      <a:solidFill>
                        <a:srgbClr val="4E1F29"/>
                      </a:solidFill>
                      <a:prstDash val="solid"/>
                      <a:round/>
                      <a:headEnd type="none" w="med" len="med"/>
                      <a:tailEnd type="none" w="med" len="med"/>
                    </a:lnT>
                    <a:lnB w="57150" cap="flat" cmpd="sng" algn="ctr">
                      <a:solidFill>
                        <a:srgbClr val="4E1F29"/>
                      </a:solidFill>
                      <a:prstDash val="solid"/>
                      <a:round/>
                      <a:headEnd type="none" w="med" len="med"/>
                      <a:tailEnd type="none" w="med" len="med"/>
                    </a:lnB>
                    <a:lnTlToBr>
                      <a:noFill/>
                    </a:lnTlToBr>
                    <a:lnBlToTr>
                      <a:noFill/>
                    </a:lnBlToTr>
                    <a:noFill/>
                  </a:tcPr>
                </a:tc>
                <a:tc>
                  <a:txBody>
                    <a:bodyPr/>
                    <a:lstStyle>
                      <a:lvl1pPr indent="225425">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225425" algn="ctr" defTabSz="457200" rtl="0" eaLnBrk="1" fontAlgn="base" latinLnBrk="0" hangingPunct="1">
                        <a:lnSpc>
                          <a:spcPct val="100000"/>
                        </a:lnSpc>
                        <a:spcBef>
                          <a:spcPct val="0"/>
                        </a:spcBef>
                        <a:spcAft>
                          <a:spcPct val="0"/>
                        </a:spcAft>
                        <a:buClrTx/>
                        <a:buSzTx/>
                        <a:buFontTx/>
                        <a:buNone/>
                        <a:tabLst/>
                      </a:pPr>
                      <a:r>
                        <a:rPr kumimoji="0" lang="ca-ES" altLang="en-US"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89%</a:t>
                      </a:r>
                      <a:endParaRPr kumimoji="0" lang="es-ES" altLang="en-US"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anchor="ctr" horzOverflow="overflow">
                    <a:lnL>
                      <a:noFill/>
                    </a:lnL>
                    <a:lnR>
                      <a:noFill/>
                    </a:lnR>
                    <a:lnT w="57150" cap="flat" cmpd="sng" algn="ctr">
                      <a:solidFill>
                        <a:srgbClr val="4E1F29"/>
                      </a:solidFill>
                      <a:prstDash val="solid"/>
                      <a:round/>
                      <a:headEnd type="none" w="med" len="med"/>
                      <a:tailEnd type="none" w="med" len="med"/>
                    </a:lnT>
                    <a:lnB w="57150" cap="flat" cmpd="sng" algn="ctr">
                      <a:solidFill>
                        <a:srgbClr val="4E1F29"/>
                      </a:solidFill>
                      <a:prstDash val="solid"/>
                      <a:round/>
                      <a:headEnd type="none" w="med" len="med"/>
                      <a:tailEnd type="none" w="med" len="med"/>
                    </a:lnB>
                    <a:lnTlToBr>
                      <a:noFill/>
                    </a:lnTlToBr>
                    <a:lnBlToTr>
                      <a:noFill/>
                    </a:lnBlToTr>
                    <a:noFill/>
                  </a:tcPr>
                </a:tc>
                <a:tc>
                  <a:txBody>
                    <a:bodyPr/>
                    <a:lstStyle>
                      <a:lvl1pPr indent="225425">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225425" algn="ctr" defTabSz="457200" rtl="0" eaLnBrk="1" fontAlgn="base" latinLnBrk="0" hangingPunct="1">
                        <a:lnSpc>
                          <a:spcPct val="100000"/>
                        </a:lnSpc>
                        <a:spcBef>
                          <a:spcPct val="0"/>
                        </a:spcBef>
                        <a:spcAft>
                          <a:spcPct val="0"/>
                        </a:spcAft>
                        <a:buClrTx/>
                        <a:buSzTx/>
                        <a:buFontTx/>
                        <a:buNone/>
                        <a:tabLst/>
                      </a:pPr>
                      <a:r>
                        <a:rPr kumimoji="0" lang="ca-ES" altLang="en-US"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134,1</a:t>
                      </a:r>
                      <a:endParaRPr kumimoji="0" lang="es-ES" altLang="en-US"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anchor="ctr" horzOverflow="overflow">
                    <a:lnL>
                      <a:noFill/>
                    </a:lnL>
                    <a:lnR>
                      <a:noFill/>
                    </a:lnR>
                    <a:lnT w="57150" cap="flat" cmpd="sng" algn="ctr">
                      <a:solidFill>
                        <a:srgbClr val="4E1F29"/>
                      </a:solidFill>
                      <a:prstDash val="solid"/>
                      <a:round/>
                      <a:headEnd type="none" w="med" len="med"/>
                      <a:tailEnd type="none" w="med" len="med"/>
                    </a:lnT>
                    <a:lnB w="57150" cap="flat" cmpd="sng" algn="ctr">
                      <a:solidFill>
                        <a:srgbClr val="4E1F2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15950">
                <a:tc>
                  <a:txBody>
                    <a:bodyPr/>
                    <a:lstStyle>
                      <a:lvl1pPr indent="225425">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225425" algn="ctr" defTabSz="457200" rtl="0" eaLnBrk="1" fontAlgn="base" latinLnBrk="0" hangingPunct="1">
                        <a:lnSpc>
                          <a:spcPct val="100000"/>
                        </a:lnSpc>
                        <a:spcBef>
                          <a:spcPct val="0"/>
                        </a:spcBef>
                        <a:spcAft>
                          <a:spcPct val="0"/>
                        </a:spcAft>
                        <a:buClrTx/>
                        <a:buSzTx/>
                        <a:buFontTx/>
                        <a:buNone/>
                        <a:tabLst/>
                      </a:pPr>
                      <a:r>
                        <a:rPr kumimoji="0" lang="ca-ES" altLang="en-US"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Activitat d’avaluació</a:t>
                      </a:r>
                      <a:endParaRPr kumimoji="0" lang="es-ES" altLang="en-US"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anchor="ctr" horzOverflow="overflow">
                    <a:lnL>
                      <a:noFill/>
                    </a:lnL>
                    <a:lnR>
                      <a:noFill/>
                    </a:lnR>
                    <a:lnT w="57150" cap="flat" cmpd="sng" algn="ctr">
                      <a:solidFill>
                        <a:srgbClr val="4E1F29"/>
                      </a:solidFill>
                      <a:prstDash val="solid"/>
                      <a:round/>
                      <a:headEnd type="none" w="med" len="med"/>
                      <a:tailEnd type="none" w="med" len="med"/>
                    </a:lnT>
                    <a:lnB w="57150" cap="flat" cmpd="sng" algn="ctr">
                      <a:solidFill>
                        <a:srgbClr val="4E1F29"/>
                      </a:solidFill>
                      <a:prstDash val="solid"/>
                      <a:round/>
                      <a:headEnd type="none" w="med" len="med"/>
                      <a:tailEnd type="none" w="med" len="med"/>
                    </a:lnB>
                    <a:lnTlToBr>
                      <a:noFill/>
                    </a:lnTlToBr>
                    <a:lnBlToTr>
                      <a:noFill/>
                    </a:lnBlToTr>
                    <a:noFill/>
                  </a:tcPr>
                </a:tc>
                <a:tc>
                  <a:txBody>
                    <a:bodyPr/>
                    <a:lstStyle>
                      <a:lvl1pPr indent="225425">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225425" algn="ctr" defTabSz="457200" rtl="0" eaLnBrk="1" fontAlgn="base" latinLnBrk="0" hangingPunct="1">
                        <a:lnSpc>
                          <a:spcPct val="100000"/>
                        </a:lnSpc>
                        <a:spcBef>
                          <a:spcPct val="0"/>
                        </a:spcBef>
                        <a:spcAft>
                          <a:spcPct val="0"/>
                        </a:spcAft>
                        <a:buClrTx/>
                        <a:buSzTx/>
                        <a:buFontTx/>
                        <a:buNone/>
                        <a:tabLst/>
                      </a:pPr>
                      <a:r>
                        <a:rPr kumimoji="0" lang="ca-ES" altLang="en-US"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2%</a:t>
                      </a:r>
                      <a:endParaRPr kumimoji="0" lang="es-ES" altLang="en-US"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anchor="ctr" horzOverflow="overflow">
                    <a:lnL>
                      <a:noFill/>
                    </a:lnL>
                    <a:lnR>
                      <a:noFill/>
                    </a:lnR>
                    <a:lnT w="57150" cap="flat" cmpd="sng" algn="ctr">
                      <a:solidFill>
                        <a:srgbClr val="4E1F29"/>
                      </a:solidFill>
                      <a:prstDash val="solid"/>
                      <a:round/>
                      <a:headEnd type="none" w="med" len="med"/>
                      <a:tailEnd type="none" w="med" len="med"/>
                    </a:lnT>
                    <a:lnB w="57150" cap="flat" cmpd="sng" algn="ctr">
                      <a:solidFill>
                        <a:srgbClr val="4E1F29"/>
                      </a:solidFill>
                      <a:prstDash val="solid"/>
                      <a:round/>
                      <a:headEnd type="none" w="med" len="med"/>
                      <a:tailEnd type="none" w="med" len="med"/>
                    </a:lnB>
                    <a:lnTlToBr>
                      <a:noFill/>
                    </a:lnTlToBr>
                    <a:lnBlToTr>
                      <a:noFill/>
                    </a:lnBlToTr>
                    <a:noFill/>
                  </a:tcPr>
                </a:tc>
                <a:tc>
                  <a:txBody>
                    <a:bodyPr/>
                    <a:lstStyle>
                      <a:lvl1pPr indent="225425">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225425" algn="ctr" defTabSz="457200" rtl="0" eaLnBrk="1" fontAlgn="base" latinLnBrk="0" hangingPunct="1">
                        <a:lnSpc>
                          <a:spcPct val="100000"/>
                        </a:lnSpc>
                        <a:spcBef>
                          <a:spcPct val="0"/>
                        </a:spcBef>
                        <a:spcAft>
                          <a:spcPct val="0"/>
                        </a:spcAft>
                        <a:buClrTx/>
                        <a:buSzTx/>
                        <a:buFontTx/>
                        <a:buNone/>
                        <a:tabLst/>
                      </a:pPr>
                      <a:r>
                        <a:rPr kumimoji="0" lang="ca-ES" altLang="en-US"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2,5</a:t>
                      </a:r>
                      <a:endParaRPr kumimoji="0" lang="es-ES" altLang="en-US"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anchor="ctr" horzOverflow="overflow">
                    <a:lnL>
                      <a:noFill/>
                    </a:lnL>
                    <a:lnR>
                      <a:noFill/>
                    </a:lnR>
                    <a:lnT w="57150" cap="flat" cmpd="sng" algn="ctr">
                      <a:solidFill>
                        <a:srgbClr val="4E1F29"/>
                      </a:solidFill>
                      <a:prstDash val="solid"/>
                      <a:round/>
                      <a:headEnd type="none" w="med" len="med"/>
                      <a:tailEnd type="none" w="med" len="med"/>
                    </a:lnT>
                    <a:lnB w="57150" cap="flat" cmpd="sng" algn="ctr">
                      <a:solidFill>
                        <a:srgbClr val="4E1F2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15950">
                <a:tc>
                  <a:txBody>
                    <a:bodyPr/>
                    <a:lstStyle/>
                    <a:p>
                      <a:pPr marL="0" marR="0" lvl="0" indent="225425" algn="ctr" defTabSz="457200" rtl="0" eaLnBrk="1" fontAlgn="base" latinLnBrk="0" hangingPunct="1">
                        <a:lnSpc>
                          <a:spcPct val="100000"/>
                        </a:lnSpc>
                        <a:spcBef>
                          <a:spcPct val="0"/>
                        </a:spcBef>
                        <a:spcAft>
                          <a:spcPct val="0"/>
                        </a:spcAft>
                        <a:buClrTx/>
                        <a:buSzTx/>
                        <a:buFontTx/>
                        <a:buNone/>
                        <a:tabLst/>
                      </a:pPr>
                      <a:r>
                        <a:rPr kumimoji="0" lang="es-ES" altLang="en-US"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Total 6 ECTS</a:t>
                      </a:r>
                    </a:p>
                  </a:txBody>
                  <a:tcPr marL="68575" marR="68575" marT="0" marB="0" anchor="ctr" horzOverflow="overflow">
                    <a:lnL>
                      <a:noFill/>
                    </a:lnL>
                    <a:lnR>
                      <a:noFill/>
                    </a:lnR>
                    <a:lnT w="57150" cap="flat" cmpd="sng" algn="ctr">
                      <a:solidFill>
                        <a:srgbClr val="4E1F29"/>
                      </a:solidFill>
                      <a:prstDash val="solid"/>
                      <a:round/>
                      <a:headEnd type="none" w="med" len="med"/>
                      <a:tailEnd type="none" w="med" len="med"/>
                    </a:lnT>
                    <a:lnB w="57150" cap="flat" cmpd="sng" algn="ctr">
                      <a:solidFill>
                        <a:srgbClr val="4E1F29"/>
                      </a:solidFill>
                      <a:prstDash val="solid"/>
                      <a:round/>
                      <a:headEnd type="none" w="med" len="med"/>
                      <a:tailEnd type="none" w="med" len="med"/>
                    </a:lnB>
                    <a:lnTlToBr>
                      <a:noFill/>
                    </a:lnTlToBr>
                    <a:lnBlToTr>
                      <a:noFill/>
                    </a:lnBlToTr>
                    <a:noFill/>
                  </a:tcPr>
                </a:tc>
                <a:tc>
                  <a:txBody>
                    <a:bodyPr/>
                    <a:lstStyle/>
                    <a:p>
                      <a:pPr marL="0" marR="0" lvl="0" indent="225425" algn="ctr" defTabSz="457200" rtl="0" eaLnBrk="1" fontAlgn="base" latinLnBrk="0" hangingPunct="1">
                        <a:lnSpc>
                          <a:spcPct val="100000"/>
                        </a:lnSpc>
                        <a:spcBef>
                          <a:spcPct val="0"/>
                        </a:spcBef>
                        <a:spcAft>
                          <a:spcPct val="0"/>
                        </a:spcAft>
                        <a:buClrTx/>
                        <a:buSzTx/>
                        <a:buFontTx/>
                        <a:buNone/>
                        <a:tabLst/>
                      </a:pPr>
                      <a:endParaRPr kumimoji="0" lang="es-ES" altLang="en-US"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anchor="ctr" horzOverflow="overflow">
                    <a:lnL>
                      <a:noFill/>
                    </a:lnL>
                    <a:lnR>
                      <a:noFill/>
                    </a:lnR>
                    <a:lnT w="57150" cap="flat" cmpd="sng" algn="ctr">
                      <a:solidFill>
                        <a:srgbClr val="4E1F29"/>
                      </a:solidFill>
                      <a:prstDash val="solid"/>
                      <a:round/>
                      <a:headEnd type="none" w="med" len="med"/>
                      <a:tailEnd type="none" w="med" len="med"/>
                    </a:lnT>
                    <a:lnB w="57150" cap="flat" cmpd="sng" algn="ctr">
                      <a:solidFill>
                        <a:srgbClr val="4E1F29"/>
                      </a:solidFill>
                      <a:prstDash val="solid"/>
                      <a:round/>
                      <a:headEnd type="none" w="med" len="med"/>
                      <a:tailEnd type="none" w="med" len="med"/>
                    </a:lnB>
                    <a:lnTlToBr>
                      <a:noFill/>
                    </a:lnTlToBr>
                    <a:lnBlToTr>
                      <a:noFill/>
                    </a:lnBlToTr>
                    <a:noFill/>
                  </a:tcPr>
                </a:tc>
                <a:tc>
                  <a:txBody>
                    <a:bodyPr/>
                    <a:lstStyle/>
                    <a:p>
                      <a:pPr marL="0" marR="0" lvl="0" indent="225425" algn="ctr" defTabSz="457200" rtl="0" eaLnBrk="1" fontAlgn="base" latinLnBrk="0" hangingPunct="1">
                        <a:lnSpc>
                          <a:spcPct val="100000"/>
                        </a:lnSpc>
                        <a:spcBef>
                          <a:spcPct val="0"/>
                        </a:spcBef>
                        <a:spcAft>
                          <a:spcPct val="0"/>
                        </a:spcAft>
                        <a:buClrTx/>
                        <a:buSzTx/>
                        <a:buFontTx/>
                        <a:buNone/>
                        <a:tabLst/>
                      </a:pPr>
                      <a:r>
                        <a:rPr kumimoji="0" lang="es-ES" altLang="en-US"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150</a:t>
                      </a:r>
                    </a:p>
                  </a:txBody>
                  <a:tcPr marL="68575" marR="68575" marT="0" marB="0" anchor="ctr" horzOverflow="overflow">
                    <a:lnL>
                      <a:noFill/>
                    </a:lnL>
                    <a:lnR>
                      <a:noFill/>
                    </a:lnR>
                    <a:lnT w="57150" cap="flat" cmpd="sng" algn="ctr">
                      <a:solidFill>
                        <a:srgbClr val="4E1F29"/>
                      </a:solidFill>
                      <a:prstDash val="solid"/>
                      <a:round/>
                      <a:headEnd type="none" w="med" len="med"/>
                      <a:tailEnd type="none" w="med" len="med"/>
                    </a:lnT>
                    <a:lnB w="57150" cap="flat" cmpd="sng" algn="ctr">
                      <a:solidFill>
                        <a:srgbClr val="4E1F2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9" name="15 Forma libre"/>
          <p:cNvSpPr>
            <a:spLocks/>
          </p:cNvSpPr>
          <p:nvPr/>
        </p:nvSpPr>
        <p:spPr bwMode="auto">
          <a:xfrm rot="200102">
            <a:off x="220663" y="2617788"/>
            <a:ext cx="792162" cy="1890712"/>
          </a:xfrm>
          <a:custGeom>
            <a:avLst/>
            <a:gdLst>
              <a:gd name="T0" fmla="*/ 58847 w 1965036"/>
              <a:gd name="T1" fmla="*/ 0 h 3034145"/>
              <a:gd name="T2" fmla="*/ 11648 w 1965036"/>
              <a:gd name="T3" fmla="*/ 271079 h 3034145"/>
              <a:gd name="T4" fmla="*/ 128736 w 1965036"/>
              <a:gd name="T5" fmla="*/ 507404 h 3034145"/>
              <a:gd name="T6" fmla="*/ 0 60000 65536"/>
              <a:gd name="T7" fmla="*/ 0 60000 65536"/>
              <a:gd name="T8" fmla="*/ 0 60000 65536"/>
            </a:gdLst>
            <a:ahLst/>
            <a:cxnLst>
              <a:cxn ang="T6">
                <a:pos x="T0" y="T1"/>
              </a:cxn>
              <a:cxn ang="T7">
                <a:pos x="T2" y="T3"/>
              </a:cxn>
              <a:cxn ang="T8">
                <a:pos x="T4" y="T5"/>
              </a:cxn>
            </a:cxnLst>
            <a:rect l="0" t="0" r="r" b="b"/>
            <a:pathLst>
              <a:path w="1965036" h="3034145">
                <a:moveTo>
                  <a:pt x="898236" y="0"/>
                </a:moveTo>
                <a:cubicBezTo>
                  <a:pt x="449118" y="557645"/>
                  <a:pt x="0" y="1115291"/>
                  <a:pt x="177800" y="1620982"/>
                </a:cubicBezTo>
                <a:cubicBezTo>
                  <a:pt x="355600" y="2126673"/>
                  <a:pt x="1160318" y="2580409"/>
                  <a:pt x="1965036" y="3034145"/>
                </a:cubicBezTo>
              </a:path>
            </a:pathLst>
          </a:custGeom>
          <a:noFill/>
          <a:ln w="25400" cap="flat" cmpd="sng">
            <a:solidFill>
              <a:srgbClr val="FF0000"/>
            </a:solidFill>
            <a:prstDash val="solid"/>
            <a:round/>
            <a:headEnd/>
            <a:tailEnd type="triangle" w="lg" len="lg"/>
          </a:ln>
          <a:effectLst>
            <a:outerShdw blurRad="40000" dist="20000" dir="5400000" rotWithShape="0">
              <a:srgbClr val="000000">
                <a:alpha val="37999"/>
              </a:srgbClr>
            </a:outerShdw>
          </a:effectLst>
        </p:spPr>
        <p:txBody>
          <a:bodyPr anchor="ctr"/>
          <a:lstStyle/>
          <a:p>
            <a:pPr>
              <a:defRPr/>
            </a:pPr>
            <a:endParaRPr lang="es-ES_tradnl"/>
          </a:p>
        </p:txBody>
      </p:sp>
      <p:graphicFrame>
        <p:nvGraphicFramePr>
          <p:cNvPr id="10" name="Group 71"/>
          <p:cNvGraphicFramePr>
            <a:graphicFrameLocks noGrp="1"/>
          </p:cNvGraphicFramePr>
          <p:nvPr/>
        </p:nvGraphicFramePr>
        <p:xfrm>
          <a:off x="827088" y="4313238"/>
          <a:ext cx="8208962" cy="765175"/>
        </p:xfrm>
        <a:graphic>
          <a:graphicData uri="http://schemas.openxmlformats.org/drawingml/2006/table">
            <a:tbl>
              <a:tblPr/>
              <a:tblGrid>
                <a:gridCol w="4032250">
                  <a:extLst>
                    <a:ext uri="{9D8B030D-6E8A-4147-A177-3AD203B41FA5}">
                      <a16:colId xmlns:a16="http://schemas.microsoft.com/office/drawing/2014/main" val="20000"/>
                    </a:ext>
                  </a:extLst>
                </a:gridCol>
                <a:gridCol w="4176712">
                  <a:extLst>
                    <a:ext uri="{9D8B030D-6E8A-4147-A177-3AD203B41FA5}">
                      <a16:colId xmlns:a16="http://schemas.microsoft.com/office/drawing/2014/main" val="20001"/>
                    </a:ext>
                  </a:extLst>
                </a:gridCol>
              </a:tblGrid>
              <a:tr h="374650">
                <a:tc>
                  <a:txBody>
                    <a:bodyPr/>
                    <a:lstStyle>
                      <a:lvl1pPr indent="225425">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225425" algn="l" defTabSz="457200" rtl="0" eaLnBrk="1" fontAlgn="base" latinLnBrk="0" hangingPunct="1">
                        <a:lnSpc>
                          <a:spcPct val="100000"/>
                        </a:lnSpc>
                        <a:spcBef>
                          <a:spcPct val="0"/>
                        </a:spcBef>
                        <a:spcAft>
                          <a:spcPct val="0"/>
                        </a:spcAft>
                        <a:buClrTx/>
                        <a:buSzTx/>
                        <a:buFontTx/>
                        <a:buNone/>
                        <a:tabLst/>
                      </a:pPr>
                      <a:r>
                        <a:rPr kumimoji="0" lang="ca-ES" altLang="es-ES" sz="2400" b="0" i="1" u="none" strike="noStrike" cap="none" normalizeH="0" baseline="0" dirty="0">
                          <a:ln>
                            <a:noFill/>
                          </a:ln>
                          <a:solidFill>
                            <a:schemeClr val="tx1"/>
                          </a:solidFill>
                          <a:effectLst/>
                          <a:latin typeface="Calibri" pitchFamily="34" charset="0"/>
                          <a:ea typeface="Calibri" pitchFamily="34" charset="0"/>
                          <a:cs typeface="Times New Roman" pitchFamily="18" charset="0"/>
                        </a:rPr>
                        <a:t>Inici: setmana 6 (1er. sem)</a:t>
                      </a:r>
                    </a:p>
                  </a:txBody>
                  <a:tcPr marL="18001" marR="18001" marT="0" marB="0" anchor="ctr" horzOverflow="overflow">
                    <a:lnL>
                      <a:noFill/>
                    </a:lnL>
                    <a:lnR>
                      <a:noFill/>
                    </a:lnR>
                    <a:lnT>
                      <a:noFill/>
                    </a:lnT>
                    <a:lnB>
                      <a:noFill/>
                    </a:lnB>
                    <a:lnTlToBr>
                      <a:noFill/>
                    </a:lnTlToBr>
                    <a:lnBlToTr>
                      <a:noFill/>
                    </a:lnBlToTr>
                    <a:noFill/>
                  </a:tcPr>
                </a:tc>
                <a:tc rowSpan="2">
                  <a:txBody>
                    <a:bodyPr/>
                    <a:lstStyle>
                      <a:lvl1pPr indent="225425">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225425" algn="l" defTabSz="457200" rtl="0" eaLnBrk="1" fontAlgn="base" latinLnBrk="0" hangingPunct="1">
                        <a:lnSpc>
                          <a:spcPct val="125000"/>
                        </a:lnSpc>
                        <a:spcBef>
                          <a:spcPct val="0"/>
                        </a:spcBef>
                        <a:spcAft>
                          <a:spcPct val="0"/>
                        </a:spcAft>
                        <a:buClrTx/>
                        <a:buSzTx/>
                        <a:buFontTx/>
                        <a:buNone/>
                        <a:tabLst/>
                      </a:pPr>
                      <a:r>
                        <a:rPr kumimoji="0" lang="ca-ES" altLang="es-ES" sz="2400" b="0" i="1" u="none" strike="noStrike" cap="none" normalizeH="0" baseline="0" dirty="0">
                          <a:ln>
                            <a:noFill/>
                          </a:ln>
                          <a:solidFill>
                            <a:schemeClr val="tx1"/>
                          </a:solidFill>
                          <a:effectLst/>
                          <a:latin typeface="Calibri" pitchFamily="34" charset="0"/>
                          <a:ea typeface="Calibri" pitchFamily="34" charset="0"/>
                          <a:cs typeface="Times New Roman" pitchFamily="18" charset="0"/>
                        </a:rPr>
                        <a:t>30 setmanes ≡ </a:t>
                      </a:r>
                      <a:r>
                        <a:rPr kumimoji="0" lang="ca-ES" altLang="es-ES" sz="2400" b="1" i="1" u="none" strike="noStrike" cap="none" normalizeH="0" baseline="0" dirty="0">
                          <a:ln>
                            <a:noFill/>
                          </a:ln>
                          <a:solidFill>
                            <a:schemeClr val="tx1"/>
                          </a:solidFill>
                          <a:effectLst/>
                          <a:latin typeface="Calibri" pitchFamily="34" charset="0"/>
                          <a:ea typeface="Calibri" pitchFamily="34" charset="0"/>
                          <a:cs typeface="Times New Roman" pitchFamily="18" charset="0"/>
                        </a:rPr>
                        <a:t>4.5 hores/</a:t>
                      </a:r>
                      <a:r>
                        <a:rPr kumimoji="0" lang="ca-ES" altLang="es-ES" sz="2400" b="1" i="1" u="none" strike="noStrike" cap="none" normalizeH="0" baseline="0" dirty="0" err="1">
                          <a:ln>
                            <a:noFill/>
                          </a:ln>
                          <a:solidFill>
                            <a:schemeClr val="tx1"/>
                          </a:solidFill>
                          <a:effectLst/>
                          <a:latin typeface="Calibri" pitchFamily="34" charset="0"/>
                          <a:ea typeface="Calibri" pitchFamily="34" charset="0"/>
                          <a:cs typeface="Times New Roman" pitchFamily="18" charset="0"/>
                        </a:rPr>
                        <a:t>setm</a:t>
                      </a:r>
                      <a:r>
                        <a:rPr kumimoji="0" lang="ca-ES" altLang="es-ES" sz="2400" b="1" i="1" u="none" strike="noStrike" cap="none" normalizeH="0" baseline="0" dirty="0">
                          <a:ln>
                            <a:noFill/>
                          </a:ln>
                          <a:solidFill>
                            <a:schemeClr val="tx1"/>
                          </a:solidFill>
                          <a:effectLst/>
                          <a:latin typeface="Calibri" pitchFamily="34" charset="0"/>
                          <a:ea typeface="Calibri" pitchFamily="34" charset="0"/>
                          <a:cs typeface="Times New Roman" pitchFamily="18" charset="0"/>
                        </a:rPr>
                        <a:t>.</a:t>
                      </a:r>
                    </a:p>
                  </a:txBody>
                  <a:tcPr marL="18001" marR="18001"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390525">
                <a:tc>
                  <a:txBody>
                    <a:bodyPr/>
                    <a:lstStyle>
                      <a:lvl1pPr indent="225425">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225425" algn="l" defTabSz="457200" rtl="0" eaLnBrk="1" fontAlgn="base" latinLnBrk="0" hangingPunct="1">
                        <a:lnSpc>
                          <a:spcPct val="100000"/>
                        </a:lnSpc>
                        <a:spcBef>
                          <a:spcPct val="0"/>
                        </a:spcBef>
                        <a:spcAft>
                          <a:spcPct val="0"/>
                        </a:spcAft>
                        <a:buClrTx/>
                        <a:buSzTx/>
                        <a:buFontTx/>
                        <a:buNone/>
                        <a:tabLst/>
                      </a:pPr>
                      <a:r>
                        <a:rPr kumimoji="0" lang="ca-ES" altLang="es-ES" sz="2400" b="0" i="1" u="none" strike="noStrike" cap="none" normalizeH="0" baseline="0">
                          <a:ln>
                            <a:noFill/>
                          </a:ln>
                          <a:solidFill>
                            <a:schemeClr val="tx1"/>
                          </a:solidFill>
                          <a:effectLst/>
                          <a:latin typeface="Calibri" pitchFamily="34" charset="0"/>
                          <a:ea typeface="Calibri" pitchFamily="34" charset="0"/>
                          <a:cs typeface="Times New Roman" pitchFamily="18" charset="0"/>
                        </a:rPr>
                        <a:t>Final: setmana 15 (2on. sem)</a:t>
                      </a:r>
                    </a:p>
                  </a:txBody>
                  <a:tcPr marL="18001" marR="18001" marT="0" marB="0" anchor="ctr" horzOverflow="overflow">
                    <a:lnL>
                      <a:noFill/>
                    </a:lnL>
                    <a:lnR>
                      <a:noFill/>
                    </a:lnR>
                    <a:lnT>
                      <a:noFill/>
                    </a:lnT>
                    <a:lnB>
                      <a:noFill/>
                    </a:lnB>
                    <a:lnTlToBr>
                      <a:noFill/>
                    </a:lnTlToBr>
                    <a:lnBlToTr>
                      <a:noFill/>
                    </a:lnBlToTr>
                    <a:noFill/>
                  </a:tcPr>
                </a:tc>
                <a:tc vMerge="1">
                  <a:txBody>
                    <a:bodyPr/>
                    <a:lstStyle/>
                    <a:p>
                      <a:endParaRPr lang="es-ES_tradnl"/>
                    </a:p>
                  </a:txBody>
                  <a:tcPr/>
                </a:tc>
                <a:extLst>
                  <a:ext uri="{0D108BD9-81ED-4DB2-BD59-A6C34878D82A}">
                    <a16:rowId xmlns:a16="http://schemas.microsoft.com/office/drawing/2014/main" val="10001"/>
                  </a:ext>
                </a:extLst>
              </a:tr>
            </a:tbl>
          </a:graphicData>
        </a:graphic>
      </p:graphicFrame>
      <p:sp>
        <p:nvSpPr>
          <p:cNvPr id="11" name="AutoShape 58"/>
          <p:cNvSpPr>
            <a:spLocks/>
          </p:cNvSpPr>
          <p:nvPr/>
        </p:nvSpPr>
        <p:spPr bwMode="auto">
          <a:xfrm>
            <a:off x="4735513" y="4338638"/>
            <a:ext cx="160337" cy="746125"/>
          </a:xfrm>
          <a:prstGeom prst="rightBrace">
            <a:avLst>
              <a:gd name="adj1" fmla="val 47526"/>
              <a:gd name="adj2" fmla="val 50000"/>
            </a:avLst>
          </a:pr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s-ES" altLang="es-ES"/>
          </a:p>
        </p:txBody>
      </p:sp>
    </p:spTree>
    <p:extLst>
      <p:ext uri="{BB962C8B-B14F-4D97-AF65-F5344CB8AC3E}">
        <p14:creationId xmlns:p14="http://schemas.microsoft.com/office/powerpoint/2010/main" val="29286034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nodeType="afterGroup">
                            <p:stCondLst>
                              <p:cond delay="1000"/>
                            </p:stCondLst>
                            <p:childTnLst>
                              <p:par>
                                <p:cTn id="13" presetID="1"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Tabla"/>
          <p:cNvGraphicFramePr>
            <a:graphicFrameLocks noGrp="1"/>
          </p:cNvGraphicFramePr>
          <p:nvPr/>
        </p:nvGraphicFramePr>
        <p:xfrm>
          <a:off x="2381250" y="3292475"/>
          <a:ext cx="6294438" cy="2068513"/>
        </p:xfrm>
        <a:graphic>
          <a:graphicData uri="http://schemas.openxmlformats.org/drawingml/2006/table">
            <a:tbl>
              <a:tblPr/>
              <a:tblGrid>
                <a:gridCol w="3175000">
                  <a:extLst>
                    <a:ext uri="{9D8B030D-6E8A-4147-A177-3AD203B41FA5}">
                      <a16:colId xmlns:a16="http://schemas.microsoft.com/office/drawing/2014/main" val="20000"/>
                    </a:ext>
                  </a:extLst>
                </a:gridCol>
                <a:gridCol w="1619250">
                  <a:extLst>
                    <a:ext uri="{9D8B030D-6E8A-4147-A177-3AD203B41FA5}">
                      <a16:colId xmlns:a16="http://schemas.microsoft.com/office/drawing/2014/main" val="20001"/>
                    </a:ext>
                  </a:extLst>
                </a:gridCol>
                <a:gridCol w="1500188">
                  <a:extLst>
                    <a:ext uri="{9D8B030D-6E8A-4147-A177-3AD203B41FA5}">
                      <a16:colId xmlns:a16="http://schemas.microsoft.com/office/drawing/2014/main" val="20002"/>
                    </a:ext>
                  </a:extLst>
                </a:gridCol>
              </a:tblGrid>
              <a:tr h="304800">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a-ES" altLang="es-ES_tradnl" sz="2000" b="0" i="0" u="none" strike="noStrike" cap="none" normalizeH="0" baseline="0">
                          <a:ln>
                            <a:noFill/>
                          </a:ln>
                          <a:solidFill>
                            <a:schemeClr val="tx1"/>
                          </a:solidFill>
                          <a:effectLst/>
                          <a:latin typeface="Calibri" pitchFamily="34" charset="0"/>
                          <a:ea typeface="Calibri" pitchFamily="34" charset="0"/>
                          <a:cs typeface="Times New Roman" pitchFamily="18" charset="0"/>
                        </a:rPr>
                        <a:t>Evidències INFORME</a:t>
                      </a:r>
                    </a:p>
                  </a:txBody>
                  <a:tcPr marL="68572" marR="68572" marT="0" marB="0" anchor="ctr" horzOverflow="overflow">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es-ES_tradnl" sz="2000" b="0" i="0" u="none" strike="noStrike" cap="none" normalizeH="0" baseline="0">
                          <a:ln>
                            <a:noFill/>
                          </a:ln>
                          <a:solidFill>
                            <a:schemeClr val="tx1"/>
                          </a:solidFill>
                          <a:effectLst/>
                          <a:latin typeface="Calibri" pitchFamily="34" charset="0"/>
                          <a:ea typeface="ＭＳ Ｐゴシック" pitchFamily="34" charset="-128"/>
                          <a:cs typeface="Times New Roman" pitchFamily="18" charset="0"/>
                        </a:rPr>
                        <a:t>Responsable</a:t>
                      </a:r>
                    </a:p>
                  </a:txBody>
                  <a:tcPr marL="68572" marR="68572" marT="0" marB="0" anchor="ctr" horzOverflow="overflow">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es-ES_tradnl" sz="2000" b="0" i="0" u="none" strike="noStrike" cap="none" normalizeH="0" baseline="0">
                          <a:ln>
                            <a:noFill/>
                          </a:ln>
                          <a:solidFill>
                            <a:schemeClr val="tx1"/>
                          </a:solidFill>
                          <a:effectLst/>
                          <a:latin typeface="Calibri" pitchFamily="34" charset="0"/>
                          <a:ea typeface="Calibri" pitchFamily="34" charset="0"/>
                          <a:cs typeface="Times New Roman" pitchFamily="18" charset="0"/>
                        </a:rPr>
                        <a:t>Qualificació</a:t>
                      </a:r>
                    </a:p>
                  </a:txBody>
                  <a:tcPr marL="68572" marR="68572" marT="0" marB="0" anchor="ctr" horzOverflow="overflow">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6263">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a-ES" altLang="es-ES_tradnl" sz="2000" b="0" i="0" u="none" strike="noStrike" cap="none" normalizeH="0" baseline="0">
                          <a:ln>
                            <a:noFill/>
                          </a:ln>
                          <a:solidFill>
                            <a:schemeClr val="tx1"/>
                          </a:solidFill>
                          <a:effectLst/>
                          <a:latin typeface="Calibri" pitchFamily="34" charset="0"/>
                          <a:ea typeface="Calibri" pitchFamily="34" charset="0"/>
                          <a:cs typeface="Times New Roman" pitchFamily="18" charset="0"/>
                        </a:rPr>
                        <a:t>Ev1a. Projecte + S3</a:t>
                      </a:r>
                    </a:p>
                  </a:txBody>
                  <a:tcPr marL="68572" marR="68572" marT="0" marB="0" anchor="ctr" horzOverflow="overflow">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ca-ES" altLang="es-ES_tradnl" sz="2000" b="0" i="0" u="none" strike="noStrike" cap="none" normalizeH="0" baseline="0">
                          <a:ln>
                            <a:noFill/>
                          </a:ln>
                          <a:solidFill>
                            <a:schemeClr val="tx1"/>
                          </a:solidFill>
                          <a:effectLst/>
                          <a:latin typeface="Calibri" pitchFamily="34" charset="0"/>
                          <a:ea typeface="ＭＳ Ｐゴシック" pitchFamily="34" charset="-128"/>
                          <a:cs typeface="Times New Roman" pitchFamily="18" charset="0"/>
                        </a:rPr>
                        <a:t>Supervisors</a:t>
                      </a:r>
                    </a:p>
                  </a:txBody>
                  <a:tcPr marL="68572" marR="68572" marT="0" marB="0" anchor="ctr" horzOverflow="overflow">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es-ES_tradnl" sz="2000" b="0" i="0" u="none" strike="noStrike" cap="none" normalizeH="0" baseline="0">
                          <a:ln>
                            <a:noFill/>
                          </a:ln>
                          <a:solidFill>
                            <a:schemeClr val="tx1"/>
                          </a:solidFill>
                          <a:effectLst/>
                          <a:latin typeface="Calibri" pitchFamily="34" charset="0"/>
                          <a:ea typeface="Calibri" pitchFamily="34" charset="0"/>
                          <a:cs typeface="Times New Roman" pitchFamily="18" charset="0"/>
                        </a:rPr>
                        <a:t>15%</a:t>
                      </a:r>
                    </a:p>
                  </a:txBody>
                  <a:tcPr marL="68572" marR="68572" marT="0" marB="0" anchor="ctr" horzOverflow="overflow">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9750">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ca-ES" altLang="es-ES_tradnl" sz="2000" b="0" i="0" u="none" strike="noStrike" cap="none" normalizeH="0" baseline="0">
                          <a:ln>
                            <a:noFill/>
                          </a:ln>
                          <a:solidFill>
                            <a:schemeClr val="tx1"/>
                          </a:solidFill>
                          <a:effectLst/>
                          <a:latin typeface="Calibri" pitchFamily="34" charset="0"/>
                          <a:ea typeface="Calibri" pitchFamily="34" charset="0"/>
                          <a:cs typeface="Times New Roman" pitchFamily="18" charset="0"/>
                        </a:rPr>
                        <a:t>Ev1b. Desenvolupament + S4</a:t>
                      </a:r>
                    </a:p>
                  </a:txBody>
                  <a:tcPr marL="68572" marR="68572" marT="0" marB="0" anchor="ctr" horzOverflow="overflow">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ca-ES" altLang="es-ES_tradnl" sz="2000" b="0" i="0" u="none" strike="noStrike" cap="none" normalizeH="0" baseline="0">
                          <a:ln>
                            <a:noFill/>
                          </a:ln>
                          <a:solidFill>
                            <a:schemeClr val="tx1"/>
                          </a:solidFill>
                          <a:effectLst/>
                          <a:latin typeface="Calibri" pitchFamily="34" charset="0"/>
                          <a:ea typeface="ＭＳ Ｐゴシック" pitchFamily="34" charset="-128"/>
                          <a:cs typeface="Times New Roman" pitchFamily="18" charset="0"/>
                        </a:rPr>
                        <a:t>Supervisors</a:t>
                      </a:r>
                    </a:p>
                  </a:txBody>
                  <a:tcPr marL="68572" marR="68572" marT="0" marB="0" anchor="ctr" horzOverflow="overflow">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es-ES_tradnl" sz="2000" b="0" i="0" u="none" strike="noStrike" cap="none" normalizeH="0" baseline="0">
                          <a:ln>
                            <a:noFill/>
                          </a:ln>
                          <a:solidFill>
                            <a:schemeClr val="tx1"/>
                          </a:solidFill>
                          <a:effectLst/>
                          <a:latin typeface="Calibri" pitchFamily="34" charset="0"/>
                          <a:ea typeface="ＭＳ Ｐゴシック" pitchFamily="34" charset="-128"/>
                          <a:cs typeface="Times New Roman" pitchFamily="18" charset="0"/>
                        </a:rPr>
                        <a:t>20%</a:t>
                      </a:r>
                    </a:p>
                  </a:txBody>
                  <a:tcPr marL="68572" marR="68572" marT="0" marB="0" anchor="ctr" horzOverflow="overflow">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7700">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a-ES" altLang="es-ES_tradnl" sz="2000" b="0" i="0" u="none" strike="noStrike" cap="none" normalizeH="0" baseline="0">
                          <a:ln>
                            <a:noFill/>
                          </a:ln>
                          <a:solidFill>
                            <a:schemeClr val="tx1"/>
                          </a:solidFill>
                          <a:effectLst/>
                          <a:latin typeface="Calibri" pitchFamily="34" charset="0"/>
                          <a:ea typeface="ＭＳ Ｐゴシック" pitchFamily="34" charset="-128"/>
                          <a:cs typeface="Times New Roman" pitchFamily="18" charset="0"/>
                        </a:rPr>
                        <a:t>Ev1c. Informe final + S5</a:t>
                      </a:r>
                    </a:p>
                  </a:txBody>
                  <a:tcPr marL="68572" marR="68572" marT="0" marB="0" anchor="ctr" horzOverflow="overflow">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ca-ES" altLang="es-ES_tradnl" sz="2000" b="0" i="0" u="none" strike="noStrike" cap="none" normalizeH="0" baseline="0">
                          <a:ln>
                            <a:noFill/>
                          </a:ln>
                          <a:solidFill>
                            <a:schemeClr val="tx1"/>
                          </a:solidFill>
                          <a:effectLst/>
                          <a:latin typeface="Calibri" pitchFamily="34" charset="0"/>
                          <a:ea typeface="ＭＳ Ｐゴシック" pitchFamily="34" charset="-128"/>
                          <a:cs typeface="Times New Roman" pitchFamily="18" charset="0"/>
                        </a:rPr>
                        <a:t>Supervisors</a:t>
                      </a:r>
                    </a:p>
                  </a:txBody>
                  <a:tcPr marL="68572" marR="68572" marT="0" marB="0" anchor="ctr" horzOverflow="overflow">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es-ES_tradnl" sz="2000" b="0" i="0" u="none" strike="noStrike" cap="none" normalizeH="0" baseline="0">
                          <a:ln>
                            <a:noFill/>
                          </a:ln>
                          <a:solidFill>
                            <a:schemeClr val="tx1"/>
                          </a:solidFill>
                          <a:effectLst/>
                          <a:latin typeface="Calibri" pitchFamily="34" charset="0"/>
                          <a:ea typeface="ＭＳ Ｐゴシック" pitchFamily="34" charset="-128"/>
                          <a:cs typeface="Times New Roman" pitchFamily="18" charset="0"/>
                        </a:rPr>
                        <a:t>30%</a:t>
                      </a:r>
                    </a:p>
                  </a:txBody>
                  <a:tcPr marL="68572" marR="68572" marT="0" marB="0" anchor="ctr" horzOverflow="overflow">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pSp>
        <p:nvGrpSpPr>
          <p:cNvPr id="2" name="22 Grupo"/>
          <p:cNvGrpSpPr>
            <a:grpSpLocks/>
          </p:cNvGrpSpPr>
          <p:nvPr/>
        </p:nvGrpSpPr>
        <p:grpSpPr bwMode="auto">
          <a:xfrm>
            <a:off x="263525" y="1192213"/>
            <a:ext cx="8783638" cy="652462"/>
            <a:chOff x="263287" y="1094509"/>
            <a:chExt cx="8783737" cy="651164"/>
          </a:xfrm>
        </p:grpSpPr>
        <p:sp>
          <p:nvSpPr>
            <p:cNvPr id="12" name="11 Rectángulo"/>
            <p:cNvSpPr>
              <a:spLocks noChangeArrowheads="1"/>
            </p:cNvSpPr>
            <p:nvPr/>
          </p:nvSpPr>
          <p:spPr bwMode="auto">
            <a:xfrm>
              <a:off x="263287" y="1094509"/>
              <a:ext cx="1843109" cy="651164"/>
            </a:xfrm>
            <a:prstGeom prst="rect">
              <a:avLst/>
            </a:prstGeom>
            <a:solidFill>
              <a:srgbClr val="E8D3D8"/>
            </a:solidFill>
            <a:ln w="9525">
              <a:solidFill>
                <a:srgbClr val="531B28"/>
              </a:solidFill>
              <a:miter lim="800000"/>
              <a:headEnd/>
              <a:tailEnd/>
            </a:ln>
            <a:effectLst>
              <a:outerShdw blurRad="40000" dist="23000" dir="5400000" rotWithShape="0">
                <a:srgbClr val="808080">
                  <a:alpha val="34998"/>
                </a:srgbClr>
              </a:outerShdw>
            </a:effectLst>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defRPr/>
              </a:pPr>
              <a:r>
                <a:rPr lang="ca-ES" altLang="es-ES_tradnl" sz="2000" b="1">
                  <a:latin typeface="Calibri" pitchFamily="34" charset="0"/>
                </a:rPr>
                <a:t>SUPERVISIÓ</a:t>
              </a:r>
            </a:p>
          </p:txBody>
        </p:sp>
        <p:sp>
          <p:nvSpPr>
            <p:cNvPr id="15" name="14 Rectángulo"/>
            <p:cNvSpPr>
              <a:spLocks noChangeArrowheads="1"/>
            </p:cNvSpPr>
            <p:nvPr/>
          </p:nvSpPr>
          <p:spPr bwMode="auto">
            <a:xfrm>
              <a:off x="3311321" y="1094509"/>
              <a:ext cx="2216175" cy="651164"/>
            </a:xfrm>
            <a:prstGeom prst="rect">
              <a:avLst/>
            </a:prstGeom>
            <a:solidFill>
              <a:srgbClr val="E8D3D8"/>
            </a:solidFill>
            <a:ln w="9525">
              <a:solidFill>
                <a:srgbClr val="531B28"/>
              </a:solidFill>
              <a:miter lim="800000"/>
              <a:headEnd/>
              <a:tailEnd/>
            </a:ln>
            <a:effectLst>
              <a:outerShdw blurRad="40000" dist="23000" dir="5400000" rotWithShape="0">
                <a:srgbClr val="808080">
                  <a:alpha val="34998"/>
                </a:srgbClr>
              </a:outerShdw>
            </a:effectLst>
          </p:spPr>
          <p:txBody>
            <a:bodyPr anchor="ctr"/>
            <a:lstStyle/>
            <a:p>
              <a:pPr algn="ctr">
                <a:defRPr/>
              </a:pPr>
              <a:r>
                <a:rPr lang="ca-ES" sz="2000" b="1" dirty="0">
                  <a:latin typeface="+mn-lt"/>
                  <a:ea typeface="+mn-ea"/>
                </a:rPr>
                <a:t>EV1a / EV1b / EV1c</a:t>
              </a:r>
            </a:p>
            <a:p>
              <a:pPr algn="ctr">
                <a:defRPr/>
              </a:pPr>
              <a:r>
                <a:rPr lang="ca-ES" sz="2000" b="1" dirty="0">
                  <a:solidFill>
                    <a:srgbClr val="FF6600"/>
                  </a:solidFill>
                  <a:latin typeface="+mn-lt"/>
                  <a:ea typeface="+mn-ea"/>
                </a:rPr>
                <a:t>S3          S4         S5</a:t>
              </a:r>
            </a:p>
          </p:txBody>
        </p:sp>
        <p:sp>
          <p:nvSpPr>
            <p:cNvPr id="16" name="15 Rectángulo"/>
            <p:cNvSpPr>
              <a:spLocks noChangeArrowheads="1"/>
            </p:cNvSpPr>
            <p:nvPr/>
          </p:nvSpPr>
          <p:spPr bwMode="auto">
            <a:xfrm>
              <a:off x="6664159" y="1094509"/>
              <a:ext cx="2382865" cy="651164"/>
            </a:xfrm>
            <a:prstGeom prst="rect">
              <a:avLst/>
            </a:prstGeom>
            <a:solidFill>
              <a:srgbClr val="E8D3D8"/>
            </a:solidFill>
            <a:ln w="9525">
              <a:solidFill>
                <a:srgbClr val="531B28"/>
              </a:solidFill>
              <a:miter lim="800000"/>
              <a:headEnd/>
              <a:tailEnd/>
            </a:ln>
            <a:effectLst>
              <a:outerShdw blurRad="40000" dist="23000" dir="5400000" rotWithShape="0">
                <a:srgbClr val="808080">
                  <a:alpha val="34998"/>
                </a:srgbClr>
              </a:outerShdw>
            </a:effectLst>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defRPr/>
              </a:pPr>
              <a:r>
                <a:rPr lang="ca-ES" altLang="es-ES_tradnl" sz="2000" b="1">
                  <a:latin typeface="Calibri" pitchFamily="34" charset="0"/>
                </a:rPr>
                <a:t>65% qualificació</a:t>
              </a:r>
            </a:p>
          </p:txBody>
        </p:sp>
        <p:sp>
          <p:nvSpPr>
            <p:cNvPr id="61469" name="Line 14"/>
            <p:cNvSpPr>
              <a:spLocks noChangeShapeType="1"/>
            </p:cNvSpPr>
            <p:nvPr/>
          </p:nvSpPr>
          <p:spPr bwMode="auto">
            <a:xfrm>
              <a:off x="2169381" y="1420091"/>
              <a:ext cx="1080000" cy="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ca-ES"/>
            </a:p>
          </p:txBody>
        </p:sp>
        <p:sp>
          <p:nvSpPr>
            <p:cNvPr id="61470" name="Line 14"/>
            <p:cNvSpPr>
              <a:spLocks noChangeShapeType="1"/>
            </p:cNvSpPr>
            <p:nvPr/>
          </p:nvSpPr>
          <p:spPr bwMode="auto">
            <a:xfrm>
              <a:off x="5585844" y="1420091"/>
              <a:ext cx="1080000" cy="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ca-ES"/>
            </a:p>
          </p:txBody>
        </p:sp>
      </p:grpSp>
      <p:grpSp>
        <p:nvGrpSpPr>
          <p:cNvPr id="3" name="23 Grupo"/>
          <p:cNvGrpSpPr>
            <a:grpSpLocks/>
          </p:cNvGrpSpPr>
          <p:nvPr/>
        </p:nvGrpSpPr>
        <p:grpSpPr bwMode="auto">
          <a:xfrm>
            <a:off x="7107238" y="1981200"/>
            <a:ext cx="1485900" cy="3373438"/>
            <a:chOff x="7112865" y="1952311"/>
            <a:chExt cx="1485327" cy="4323798"/>
          </a:xfrm>
        </p:grpSpPr>
        <p:sp>
          <p:nvSpPr>
            <p:cNvPr id="20" name="19 Elipse"/>
            <p:cNvSpPr>
              <a:spLocks noChangeArrowheads="1"/>
            </p:cNvSpPr>
            <p:nvPr/>
          </p:nvSpPr>
          <p:spPr bwMode="auto">
            <a:xfrm>
              <a:off x="7112865" y="3394934"/>
              <a:ext cx="1485327" cy="2881175"/>
            </a:xfrm>
            <a:prstGeom prst="ellipse">
              <a:avLst/>
            </a:prstGeom>
            <a:noFill/>
            <a:ln w="28575">
              <a:solidFill>
                <a:srgbClr val="FF6600"/>
              </a:solidFill>
              <a:round/>
              <a:headEnd/>
              <a:tailEnd/>
            </a:ln>
            <a:effectLst>
              <a:outerShdw blurRad="40000" dist="23000" dir="5400000" rotWithShape="0">
                <a:srgbClr val="808080">
                  <a:alpha val="34998"/>
                </a:srgbClr>
              </a:outerShdw>
            </a:effectLst>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defRPr/>
              </a:pPr>
              <a:endParaRPr lang="ca-ES" altLang="es-ES_tradnl">
                <a:solidFill>
                  <a:srgbClr val="FFFFFF"/>
                </a:solidFill>
                <a:latin typeface="Calibri" pitchFamily="34" charset="0"/>
              </a:endParaRPr>
            </a:p>
          </p:txBody>
        </p:sp>
        <p:sp>
          <p:nvSpPr>
            <p:cNvPr id="61465" name="Line 14"/>
            <p:cNvSpPr>
              <a:spLocks noChangeShapeType="1"/>
            </p:cNvSpPr>
            <p:nvPr/>
          </p:nvSpPr>
          <p:spPr bwMode="auto">
            <a:xfrm rot="5400000" flipH="1">
              <a:off x="7114892" y="2680312"/>
              <a:ext cx="1456001" cy="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ca-ES"/>
            </a:p>
          </p:txBody>
        </p:sp>
      </p:grpSp>
      <p:sp>
        <p:nvSpPr>
          <p:cNvPr id="18" name="Text Box 4"/>
          <p:cNvSpPr txBox="1">
            <a:spLocks noChangeArrowheads="1"/>
          </p:cNvSpPr>
          <p:nvPr/>
        </p:nvSpPr>
        <p:spPr bwMode="auto">
          <a:xfrm>
            <a:off x="320675" y="188913"/>
            <a:ext cx="8715375" cy="461962"/>
          </a:xfrm>
          <a:prstGeom prst="rect">
            <a:avLst/>
          </a:prstGeom>
          <a:solidFill>
            <a:srgbClr val="572D36"/>
          </a:solidFill>
          <a:ln w="9525">
            <a:solidFill>
              <a:srgbClr val="572D36"/>
            </a:solidFill>
            <a:miter lim="800000"/>
            <a:headEnd/>
            <a:tailEnd/>
          </a:ln>
          <a:effectLst>
            <a:outerShdw dist="170861" dir="13680767" algn="ctr" rotWithShape="0">
              <a:srgbClr val="C0C0C0">
                <a:alpha val="50000"/>
              </a:srgbClr>
            </a:outerShdw>
          </a:effec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r>
              <a:rPr lang="es-ES" altLang="es-ES_tradnl" sz="2400" b="1">
                <a:solidFill>
                  <a:srgbClr val="FFFFFF"/>
                </a:solidFill>
                <a:effectLst>
                  <a:outerShdw blurRad="38100" dist="38100" dir="2700000" algn="tl">
                    <a:srgbClr val="000000"/>
                  </a:outerShdw>
                </a:effectLst>
                <a:latin typeface="Calibri" pitchFamily="34" charset="0"/>
              </a:rPr>
              <a:t>AVALUACIÓ DEL TREBALL DE FI DE GRAU</a:t>
            </a:r>
            <a:endParaRPr lang="es-ES_tradnl" altLang="es-ES_tradnl" sz="2400" b="1">
              <a:solidFill>
                <a:srgbClr val="FFFFFF"/>
              </a:solidFill>
              <a:effectLst>
                <a:outerShdw blurRad="38100" dist="38100" dir="2700000" algn="tl">
                  <a:srgbClr val="000000"/>
                </a:outerShdw>
              </a:effectLst>
              <a:latin typeface="Calibri" pitchFamily="34" charset="0"/>
            </a:endParaRPr>
          </a:p>
        </p:txBody>
      </p:sp>
      <p:sp>
        <p:nvSpPr>
          <p:cNvPr id="17" name="16 Rectángulo"/>
          <p:cNvSpPr>
            <a:spLocks noChangeArrowheads="1"/>
          </p:cNvSpPr>
          <p:nvPr/>
        </p:nvSpPr>
        <p:spPr bwMode="auto">
          <a:xfrm>
            <a:off x="327025" y="3573463"/>
            <a:ext cx="1843088" cy="1774825"/>
          </a:xfrm>
          <a:prstGeom prst="rect">
            <a:avLst/>
          </a:prstGeom>
          <a:solidFill>
            <a:srgbClr val="E8D3D8"/>
          </a:solidFill>
          <a:ln w="9525">
            <a:solidFill>
              <a:srgbClr val="531B28"/>
            </a:solidFill>
            <a:miter lim="800000"/>
            <a:headEnd/>
            <a:tailEnd/>
          </a:ln>
          <a:effectLst>
            <a:outerShdw blurRad="40000" dist="23000" dir="5400000" rotWithShape="0">
              <a:srgbClr val="808080">
                <a:alpha val="34998"/>
              </a:srgbClr>
            </a:outerShdw>
          </a:effectLst>
        </p:spPr>
        <p:txBody>
          <a:bodyPr anchor="ctr"/>
          <a:lstStyle/>
          <a:p>
            <a:pPr algn="ctr">
              <a:defRPr/>
            </a:pPr>
            <a:r>
              <a:rPr lang="ca-ES" sz="2000" b="1" dirty="0">
                <a:solidFill>
                  <a:srgbClr val="FF6600"/>
                </a:solidFill>
                <a:latin typeface="+mn-lt"/>
                <a:ea typeface="+mn-ea"/>
              </a:rPr>
              <a:t>Octubre-2020 fins </a:t>
            </a:r>
          </a:p>
          <a:p>
            <a:pPr algn="ctr">
              <a:defRPr/>
            </a:pPr>
            <a:r>
              <a:rPr lang="ca-ES" sz="2000" b="1" dirty="0">
                <a:solidFill>
                  <a:srgbClr val="FF6600"/>
                </a:solidFill>
                <a:latin typeface="+mn-lt"/>
                <a:ea typeface="+mn-ea"/>
              </a:rPr>
              <a:t>Maig-2021</a:t>
            </a:r>
          </a:p>
        </p:txBody>
      </p:sp>
      <p:sp>
        <p:nvSpPr>
          <p:cNvPr id="14" name="7 Rectángulo"/>
          <p:cNvSpPr>
            <a:spLocks noChangeArrowheads="1"/>
          </p:cNvSpPr>
          <p:nvPr/>
        </p:nvSpPr>
        <p:spPr bwMode="auto">
          <a:xfrm>
            <a:off x="2209800" y="1660525"/>
            <a:ext cx="1025525" cy="657225"/>
          </a:xfrm>
          <a:prstGeom prst="rect">
            <a:avLst/>
          </a:prstGeom>
          <a:solidFill>
            <a:srgbClr val="E8D3D8"/>
          </a:solidFill>
          <a:ln w="28575">
            <a:solidFill>
              <a:srgbClr val="FF6600"/>
            </a:solidFill>
            <a:miter lim="800000"/>
            <a:headEnd/>
            <a:tailEnd/>
          </a:ln>
          <a:effectLst>
            <a:outerShdw blurRad="40000" dist="23000" dir="5400000" rotWithShape="0">
              <a:srgbClr val="808080">
                <a:alpha val="34998"/>
              </a:srgbClr>
            </a:outerShdw>
          </a:effectLst>
        </p:spPr>
        <p:txBody>
          <a:bodyPr lIns="72000" rIns="72000" anchor="ctr"/>
          <a:lstStyle/>
          <a:p>
            <a:pPr algn="ctr">
              <a:defRPr/>
            </a:pPr>
            <a:r>
              <a:rPr lang="ca-ES" sz="2000" b="1" dirty="0">
                <a:solidFill>
                  <a:srgbClr val="FF6600"/>
                </a:solidFill>
                <a:latin typeface="+mn-lt"/>
                <a:ea typeface="+mn-ea"/>
              </a:rPr>
              <a:t>S2 </a:t>
            </a:r>
          </a:p>
          <a:p>
            <a:pPr algn="ctr">
              <a:defRPr/>
            </a:pPr>
            <a:r>
              <a:rPr lang="ca-ES" sz="2000" b="1" dirty="0">
                <a:solidFill>
                  <a:srgbClr val="FF6600"/>
                </a:solidFill>
                <a:latin typeface="+mn-lt"/>
                <a:ea typeface="+mn-ea"/>
              </a:rPr>
              <a:t>objectiu</a:t>
            </a:r>
          </a:p>
        </p:txBody>
      </p:sp>
    </p:spTree>
    <p:extLst>
      <p:ext uri="{BB962C8B-B14F-4D97-AF65-F5344CB8AC3E}">
        <p14:creationId xmlns:p14="http://schemas.microsoft.com/office/powerpoint/2010/main" val="34847087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2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a:spLocks noChangeArrowheads="1"/>
          </p:cNvSpPr>
          <p:nvPr/>
        </p:nvSpPr>
        <p:spPr bwMode="auto">
          <a:xfrm>
            <a:off x="312738" y="2236788"/>
            <a:ext cx="3100387" cy="566737"/>
          </a:xfrm>
          <a:prstGeom prst="rect">
            <a:avLst/>
          </a:prstGeom>
          <a:solidFill>
            <a:srgbClr val="E8D3D8"/>
          </a:solidFill>
          <a:ln w="28575">
            <a:solidFill>
              <a:srgbClr val="FF6600"/>
            </a:solidFill>
            <a:miter lim="800000"/>
            <a:headEnd/>
            <a:tailEnd/>
          </a:ln>
          <a:effectLst>
            <a:outerShdw blurRad="40000" dist="23000" dir="5400000" rotWithShape="0">
              <a:srgbClr val="808080">
                <a:alpha val="34998"/>
              </a:srgbClr>
            </a:outerShdw>
          </a:effectLst>
        </p:spPr>
        <p:txBody>
          <a:bodyPr anchor="ctr"/>
          <a:lstStyle/>
          <a:p>
            <a:pPr>
              <a:defRPr/>
            </a:pPr>
            <a:r>
              <a:rPr lang="ca-ES" sz="2000" b="1" dirty="0">
                <a:solidFill>
                  <a:srgbClr val="FF6600"/>
                </a:solidFill>
                <a:latin typeface="+mn-lt"/>
                <a:ea typeface="+mn-ea"/>
              </a:rPr>
              <a:t>ALTRES FITES AVALUATIVES</a:t>
            </a:r>
          </a:p>
        </p:txBody>
      </p:sp>
      <p:graphicFrame>
        <p:nvGraphicFramePr>
          <p:cNvPr id="11" name="10 Tabla"/>
          <p:cNvGraphicFramePr>
            <a:graphicFrameLocks noGrp="1"/>
          </p:cNvGraphicFramePr>
          <p:nvPr/>
        </p:nvGraphicFramePr>
        <p:xfrm>
          <a:off x="2549525" y="3292475"/>
          <a:ext cx="5956300" cy="2068513"/>
        </p:xfrm>
        <a:graphic>
          <a:graphicData uri="http://schemas.openxmlformats.org/drawingml/2006/table">
            <a:tbl>
              <a:tblPr/>
              <a:tblGrid>
                <a:gridCol w="2632075">
                  <a:extLst>
                    <a:ext uri="{9D8B030D-6E8A-4147-A177-3AD203B41FA5}">
                      <a16:colId xmlns:a16="http://schemas.microsoft.com/office/drawing/2014/main" val="20000"/>
                    </a:ext>
                  </a:extLst>
                </a:gridCol>
                <a:gridCol w="1870075">
                  <a:extLst>
                    <a:ext uri="{9D8B030D-6E8A-4147-A177-3AD203B41FA5}">
                      <a16:colId xmlns:a16="http://schemas.microsoft.com/office/drawing/2014/main" val="20001"/>
                    </a:ext>
                  </a:extLst>
                </a:gridCol>
                <a:gridCol w="1454150">
                  <a:extLst>
                    <a:ext uri="{9D8B030D-6E8A-4147-A177-3AD203B41FA5}">
                      <a16:colId xmlns:a16="http://schemas.microsoft.com/office/drawing/2014/main" val="20002"/>
                    </a:ext>
                  </a:extLst>
                </a:gridCol>
              </a:tblGrid>
              <a:tr h="304800">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a-ES" altLang="es-ES_tradnl" sz="2000" b="0" i="0" u="none" strike="noStrike" cap="none" normalizeH="0" baseline="0">
                          <a:ln>
                            <a:noFill/>
                          </a:ln>
                          <a:solidFill>
                            <a:schemeClr val="tx1"/>
                          </a:solidFill>
                          <a:effectLst/>
                          <a:latin typeface="Calibri" pitchFamily="34" charset="0"/>
                          <a:ea typeface="Calibri" pitchFamily="34" charset="0"/>
                          <a:cs typeface="Times New Roman" pitchFamily="18" charset="0"/>
                        </a:rPr>
                        <a:t>Evidències DIFUSIÓ</a:t>
                      </a:r>
                    </a:p>
                  </a:txBody>
                  <a:tcPr marL="68580" marR="68580" marT="0" marB="0" anchor="ctr" horzOverflow="overflow">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es-ES_tradnl" sz="2000" b="0" i="0" u="none" strike="noStrike" cap="none" normalizeH="0" baseline="0">
                          <a:ln>
                            <a:noFill/>
                          </a:ln>
                          <a:solidFill>
                            <a:schemeClr val="tx1"/>
                          </a:solidFill>
                          <a:effectLst/>
                          <a:latin typeface="Calibri" pitchFamily="34" charset="0"/>
                          <a:ea typeface="ＭＳ Ｐゴシック" pitchFamily="34" charset="-128"/>
                          <a:cs typeface="Times New Roman" pitchFamily="18" charset="0"/>
                        </a:rPr>
                        <a:t>Responsable</a:t>
                      </a:r>
                    </a:p>
                  </a:txBody>
                  <a:tcPr marL="68580" marR="68580" marT="0" marB="0" anchor="ctr" horzOverflow="overflow">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es-ES_tradnl" sz="2000" b="0" i="0" u="none" strike="noStrike" cap="none" normalizeH="0" baseline="0">
                          <a:ln>
                            <a:noFill/>
                          </a:ln>
                          <a:solidFill>
                            <a:schemeClr val="tx1"/>
                          </a:solidFill>
                          <a:effectLst/>
                          <a:latin typeface="Calibri" pitchFamily="34" charset="0"/>
                          <a:ea typeface="Calibri" pitchFamily="34" charset="0"/>
                          <a:cs typeface="Times New Roman" pitchFamily="18" charset="0"/>
                        </a:rPr>
                        <a:t>Qualificació</a:t>
                      </a:r>
                    </a:p>
                  </a:txBody>
                  <a:tcPr marL="68580" marR="68580" marT="0" marB="0" anchor="ctr" horzOverflow="overflow">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6263">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a-ES" altLang="es-ES_tradnl" sz="2000" b="0" i="0" u="none" strike="noStrike" cap="none" normalizeH="0" baseline="0">
                          <a:ln>
                            <a:noFill/>
                          </a:ln>
                          <a:solidFill>
                            <a:schemeClr val="tx1"/>
                          </a:solidFill>
                          <a:effectLst/>
                          <a:latin typeface="Calibri" pitchFamily="34" charset="0"/>
                          <a:ea typeface="Calibri" pitchFamily="34" charset="0"/>
                          <a:cs typeface="Times New Roman" pitchFamily="18" charset="0"/>
                        </a:rPr>
                        <a:t>Ev2a. Resum executiu</a:t>
                      </a:r>
                    </a:p>
                  </a:txBody>
                  <a:tcPr marL="68580" marR="68580" marT="0" marB="0" anchor="ctr" horzOverflow="overflow">
                    <a:lnL>
                      <a:noFill/>
                    </a:lnL>
                    <a:lnR>
                      <a:noFill/>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ca-ES" altLang="es-ES_tradnl" sz="2000" b="0" i="0" u="none" strike="noStrike" cap="none" normalizeH="0" baseline="0">
                          <a:ln>
                            <a:noFill/>
                          </a:ln>
                          <a:solidFill>
                            <a:schemeClr val="tx1"/>
                          </a:solidFill>
                          <a:effectLst/>
                          <a:latin typeface="Calibri" pitchFamily="34" charset="0"/>
                          <a:ea typeface="ＭＳ Ｐゴシック" pitchFamily="34" charset="-128"/>
                          <a:cs typeface="Times New Roman" pitchFamily="18" charset="0"/>
                        </a:rPr>
                        <a:t>Avaluadors</a:t>
                      </a:r>
                    </a:p>
                  </a:txBody>
                  <a:tcPr marL="68580" marR="68580" marT="0" marB="0" anchor="ctr" horzOverflow="overflow">
                    <a:lnL>
                      <a:noFill/>
                    </a:lnL>
                    <a:lnR>
                      <a:noFill/>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es-ES_tradnl" sz="2000" b="0" i="0" u="none" strike="noStrike" cap="none" normalizeH="0" baseline="0">
                          <a:ln>
                            <a:noFill/>
                          </a:ln>
                          <a:solidFill>
                            <a:schemeClr val="tx1"/>
                          </a:solidFill>
                          <a:effectLst/>
                          <a:latin typeface="Calibri" pitchFamily="34" charset="0"/>
                          <a:ea typeface="Calibri" pitchFamily="34" charset="0"/>
                          <a:cs typeface="Times New Roman" pitchFamily="18" charset="0"/>
                        </a:rPr>
                        <a:t>10%</a:t>
                      </a:r>
                    </a:p>
                  </a:txBody>
                  <a:tcPr marL="68580" marR="68580" marT="0" marB="0" anchor="ctr" horzOverflow="overflow">
                    <a:lnL>
                      <a:noFill/>
                    </a:lnL>
                    <a:lnR>
                      <a:noFill/>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9750">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ca-ES" altLang="es-ES_tradnl" sz="2000" b="0" i="0" u="none" strike="noStrike" cap="none" normalizeH="0" baseline="0">
                          <a:ln>
                            <a:noFill/>
                          </a:ln>
                          <a:solidFill>
                            <a:schemeClr val="tx1"/>
                          </a:solidFill>
                          <a:effectLst/>
                          <a:latin typeface="Calibri" pitchFamily="34" charset="0"/>
                          <a:ea typeface="Calibri" pitchFamily="34" charset="0"/>
                          <a:cs typeface="Times New Roman" pitchFamily="18" charset="0"/>
                        </a:rPr>
                        <a:t>Ev2b. Nota de premsa</a:t>
                      </a:r>
                    </a:p>
                  </a:txBody>
                  <a:tcPr marL="68580" marR="68580" marT="0" marB="0" anchor="ct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ca-ES" altLang="es-ES_tradnl" sz="2000" b="0" i="0" u="none" strike="noStrike" cap="none" normalizeH="0" baseline="0">
                          <a:ln>
                            <a:noFill/>
                          </a:ln>
                          <a:solidFill>
                            <a:schemeClr val="tx1"/>
                          </a:solidFill>
                          <a:effectLst/>
                          <a:latin typeface="Calibri" pitchFamily="34" charset="0"/>
                          <a:ea typeface="ＭＳ Ｐゴシック" pitchFamily="34" charset="-128"/>
                          <a:cs typeface="Times New Roman" pitchFamily="18" charset="0"/>
                        </a:rPr>
                        <a:t>Avaluadors</a:t>
                      </a:r>
                    </a:p>
                  </a:txBody>
                  <a:tcPr marL="68580" marR="68580" marT="0" marB="0" anchor="ct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es-ES_tradnl" sz="2000" b="0" i="0" u="none" strike="noStrike" cap="none" normalizeH="0" baseline="0">
                          <a:ln>
                            <a:noFill/>
                          </a:ln>
                          <a:solidFill>
                            <a:schemeClr val="tx1"/>
                          </a:solidFill>
                          <a:effectLst/>
                          <a:latin typeface="Calibri" pitchFamily="34" charset="0"/>
                          <a:ea typeface="ＭＳ Ｐゴシック" pitchFamily="34" charset="-128"/>
                          <a:cs typeface="Times New Roman" pitchFamily="18" charset="0"/>
                        </a:rPr>
                        <a:t>5%</a:t>
                      </a:r>
                    </a:p>
                  </a:txBody>
                  <a:tcPr marL="68580" marR="68580" marT="0" marB="0" anchor="ct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7700">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a-ES" altLang="es-ES_tradnl" sz="2000" b="0" i="0" u="none" strike="noStrike" cap="none" normalizeH="0" baseline="0">
                          <a:ln>
                            <a:noFill/>
                          </a:ln>
                          <a:solidFill>
                            <a:schemeClr val="tx1"/>
                          </a:solidFill>
                          <a:effectLst/>
                          <a:latin typeface="Calibri" pitchFamily="34" charset="0"/>
                          <a:ea typeface="ＭＳ Ｐゴシック" pitchFamily="34" charset="-128"/>
                          <a:cs typeface="Times New Roman" pitchFamily="18" charset="0"/>
                        </a:rPr>
                        <a:t>Ev2c. Presentació (S6)</a:t>
                      </a:r>
                    </a:p>
                  </a:txBody>
                  <a:tcPr marL="68580" marR="68580" marT="0" marB="0" anchor="ct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ca-ES" altLang="es-ES_tradnl" sz="2000" b="0" i="0" u="none" strike="noStrike" cap="none" normalizeH="0" baseline="0">
                          <a:ln>
                            <a:noFill/>
                          </a:ln>
                          <a:solidFill>
                            <a:schemeClr val="tx1"/>
                          </a:solidFill>
                          <a:effectLst/>
                          <a:latin typeface="Calibri" pitchFamily="34" charset="0"/>
                          <a:ea typeface="ＭＳ Ｐゴシック" pitchFamily="34" charset="-128"/>
                          <a:cs typeface="Times New Roman" pitchFamily="18" charset="0"/>
                        </a:rPr>
                        <a:t>Avaluadors</a:t>
                      </a:r>
                    </a:p>
                  </a:txBody>
                  <a:tcPr marL="68580" marR="68580" marT="0" marB="0" anchor="ct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es-ES_tradnl" sz="2000" b="0" i="0" u="none" strike="noStrike" cap="none" normalizeH="0" baseline="0">
                          <a:ln>
                            <a:noFill/>
                          </a:ln>
                          <a:solidFill>
                            <a:schemeClr val="tx1"/>
                          </a:solidFill>
                          <a:effectLst/>
                          <a:latin typeface="Calibri" pitchFamily="34" charset="0"/>
                          <a:ea typeface="ＭＳ Ｐゴシック" pitchFamily="34" charset="-128"/>
                          <a:cs typeface="Times New Roman" pitchFamily="18" charset="0"/>
                        </a:rPr>
                        <a:t>20%</a:t>
                      </a:r>
                    </a:p>
                  </a:txBody>
                  <a:tcPr marL="68580" marR="68580" marT="0" marB="0" anchor="ct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pSp>
        <p:nvGrpSpPr>
          <p:cNvPr id="62484" name="22 Grupo"/>
          <p:cNvGrpSpPr>
            <a:grpSpLocks/>
          </p:cNvGrpSpPr>
          <p:nvPr/>
        </p:nvGrpSpPr>
        <p:grpSpPr bwMode="auto">
          <a:xfrm>
            <a:off x="263525" y="1192213"/>
            <a:ext cx="8783638" cy="652462"/>
            <a:chOff x="263287" y="1094509"/>
            <a:chExt cx="8783737" cy="651164"/>
          </a:xfrm>
        </p:grpSpPr>
        <p:sp>
          <p:nvSpPr>
            <p:cNvPr id="12" name="11 Rectángulo"/>
            <p:cNvSpPr>
              <a:spLocks noChangeArrowheads="1"/>
            </p:cNvSpPr>
            <p:nvPr/>
          </p:nvSpPr>
          <p:spPr bwMode="auto">
            <a:xfrm>
              <a:off x="263287" y="1094509"/>
              <a:ext cx="1843109" cy="651164"/>
            </a:xfrm>
            <a:prstGeom prst="rect">
              <a:avLst/>
            </a:prstGeom>
            <a:solidFill>
              <a:srgbClr val="E8D3D8"/>
            </a:solidFill>
            <a:ln w="9525">
              <a:solidFill>
                <a:srgbClr val="531B28"/>
              </a:solidFill>
              <a:miter lim="800000"/>
              <a:headEnd/>
              <a:tailEnd/>
            </a:ln>
            <a:effectLst>
              <a:outerShdw blurRad="40000" dist="23000" dir="5400000" rotWithShape="0">
                <a:srgbClr val="808080">
                  <a:alpha val="34998"/>
                </a:srgbClr>
              </a:outerShdw>
            </a:effectLst>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defRPr/>
              </a:pPr>
              <a:r>
                <a:rPr lang="ca-ES" altLang="es-ES_tradnl" sz="2000" b="1">
                  <a:latin typeface="Calibri" pitchFamily="34" charset="0"/>
                </a:rPr>
                <a:t>SUPERVISIÓ</a:t>
              </a:r>
            </a:p>
          </p:txBody>
        </p:sp>
        <p:sp>
          <p:nvSpPr>
            <p:cNvPr id="15" name="14 Rectángulo"/>
            <p:cNvSpPr>
              <a:spLocks noChangeArrowheads="1"/>
            </p:cNvSpPr>
            <p:nvPr/>
          </p:nvSpPr>
          <p:spPr bwMode="auto">
            <a:xfrm>
              <a:off x="3311321" y="1094509"/>
              <a:ext cx="2216175" cy="651164"/>
            </a:xfrm>
            <a:prstGeom prst="rect">
              <a:avLst/>
            </a:prstGeom>
            <a:solidFill>
              <a:srgbClr val="E8D3D8"/>
            </a:solidFill>
            <a:ln w="9525">
              <a:solidFill>
                <a:srgbClr val="531B28"/>
              </a:solidFill>
              <a:miter lim="800000"/>
              <a:headEnd/>
              <a:tailEnd/>
            </a:ln>
            <a:effectLst>
              <a:outerShdw blurRad="40000" dist="23000" dir="5400000" rotWithShape="0">
                <a:srgbClr val="808080">
                  <a:alpha val="34998"/>
                </a:srgbClr>
              </a:outerShdw>
            </a:effectLst>
          </p:spPr>
          <p:txBody>
            <a:bodyPr anchor="ctr"/>
            <a:lstStyle/>
            <a:p>
              <a:pPr algn="ctr">
                <a:defRPr/>
              </a:pPr>
              <a:r>
                <a:rPr lang="ca-ES" sz="2000" b="1" dirty="0">
                  <a:latin typeface="+mn-lt"/>
                  <a:ea typeface="+mn-ea"/>
                </a:rPr>
                <a:t>EV1a / EV1b / EV1c</a:t>
              </a:r>
            </a:p>
          </p:txBody>
        </p:sp>
        <p:sp>
          <p:nvSpPr>
            <p:cNvPr id="16" name="15 Rectángulo"/>
            <p:cNvSpPr>
              <a:spLocks noChangeArrowheads="1"/>
            </p:cNvSpPr>
            <p:nvPr/>
          </p:nvSpPr>
          <p:spPr bwMode="auto">
            <a:xfrm>
              <a:off x="6664159" y="1094509"/>
              <a:ext cx="2382865" cy="651164"/>
            </a:xfrm>
            <a:prstGeom prst="rect">
              <a:avLst/>
            </a:prstGeom>
            <a:solidFill>
              <a:srgbClr val="E8D3D8"/>
            </a:solidFill>
            <a:ln w="9525">
              <a:solidFill>
                <a:srgbClr val="531B28"/>
              </a:solidFill>
              <a:miter lim="800000"/>
              <a:headEnd/>
              <a:tailEnd/>
            </a:ln>
            <a:effectLst>
              <a:outerShdw blurRad="40000" dist="23000" dir="5400000" rotWithShape="0">
                <a:srgbClr val="808080">
                  <a:alpha val="34998"/>
                </a:srgbClr>
              </a:outerShdw>
            </a:effectLst>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defRPr/>
              </a:pPr>
              <a:r>
                <a:rPr lang="ca-ES" altLang="es-ES_tradnl" sz="2000" b="1">
                  <a:latin typeface="Calibri" pitchFamily="34" charset="0"/>
                </a:rPr>
                <a:t>65% qualificació</a:t>
              </a:r>
            </a:p>
          </p:txBody>
        </p:sp>
        <p:sp>
          <p:nvSpPr>
            <p:cNvPr id="62494" name="Line 14"/>
            <p:cNvSpPr>
              <a:spLocks noChangeShapeType="1"/>
            </p:cNvSpPr>
            <p:nvPr/>
          </p:nvSpPr>
          <p:spPr bwMode="auto">
            <a:xfrm>
              <a:off x="2169381" y="1420091"/>
              <a:ext cx="1080000" cy="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ca-ES"/>
            </a:p>
          </p:txBody>
        </p:sp>
        <p:sp>
          <p:nvSpPr>
            <p:cNvPr id="62495" name="Line 14"/>
            <p:cNvSpPr>
              <a:spLocks noChangeShapeType="1"/>
            </p:cNvSpPr>
            <p:nvPr/>
          </p:nvSpPr>
          <p:spPr bwMode="auto">
            <a:xfrm>
              <a:off x="5585844" y="1420091"/>
              <a:ext cx="1080000" cy="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ca-ES"/>
            </a:p>
          </p:txBody>
        </p:sp>
      </p:grpSp>
      <p:grpSp>
        <p:nvGrpSpPr>
          <p:cNvPr id="3" name="23 Grupo"/>
          <p:cNvGrpSpPr>
            <a:grpSpLocks/>
          </p:cNvGrpSpPr>
          <p:nvPr/>
        </p:nvGrpSpPr>
        <p:grpSpPr bwMode="auto">
          <a:xfrm>
            <a:off x="7019925" y="2706688"/>
            <a:ext cx="1485900" cy="2655887"/>
            <a:chOff x="7112865" y="1952311"/>
            <a:chExt cx="1485327" cy="4323798"/>
          </a:xfrm>
        </p:grpSpPr>
        <p:sp>
          <p:nvSpPr>
            <p:cNvPr id="20" name="19 Elipse"/>
            <p:cNvSpPr>
              <a:spLocks noChangeArrowheads="1"/>
            </p:cNvSpPr>
            <p:nvPr/>
          </p:nvSpPr>
          <p:spPr bwMode="auto">
            <a:xfrm>
              <a:off x="7112865" y="3394439"/>
              <a:ext cx="1485327" cy="2881670"/>
            </a:xfrm>
            <a:prstGeom prst="ellipse">
              <a:avLst/>
            </a:prstGeom>
            <a:noFill/>
            <a:ln w="28575">
              <a:solidFill>
                <a:srgbClr val="FF6600"/>
              </a:solidFill>
              <a:round/>
              <a:headEnd/>
              <a:tailEnd/>
            </a:ln>
            <a:effectLst>
              <a:outerShdw blurRad="40000" dist="23000" dir="5400000" rotWithShape="0">
                <a:srgbClr val="808080">
                  <a:alpha val="34998"/>
                </a:srgbClr>
              </a:outerShdw>
            </a:effectLst>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defRPr/>
              </a:pPr>
              <a:endParaRPr lang="ca-ES" altLang="es-ES_tradnl">
                <a:solidFill>
                  <a:srgbClr val="FFFFFF"/>
                </a:solidFill>
                <a:latin typeface="Calibri" pitchFamily="34" charset="0"/>
              </a:endParaRPr>
            </a:p>
          </p:txBody>
        </p:sp>
        <p:sp>
          <p:nvSpPr>
            <p:cNvPr id="62490" name="Line 14"/>
            <p:cNvSpPr>
              <a:spLocks noChangeShapeType="1"/>
            </p:cNvSpPr>
            <p:nvPr/>
          </p:nvSpPr>
          <p:spPr bwMode="auto">
            <a:xfrm rot="5400000" flipH="1">
              <a:off x="7114892" y="2680312"/>
              <a:ext cx="1456001" cy="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ca-ES"/>
            </a:p>
          </p:txBody>
        </p:sp>
      </p:grpSp>
      <p:sp>
        <p:nvSpPr>
          <p:cNvPr id="22" name="21 Rectángulo"/>
          <p:cNvSpPr>
            <a:spLocks noChangeArrowheads="1"/>
          </p:cNvSpPr>
          <p:nvPr/>
        </p:nvSpPr>
        <p:spPr bwMode="auto">
          <a:xfrm>
            <a:off x="6659563" y="2057400"/>
            <a:ext cx="2382837" cy="650875"/>
          </a:xfrm>
          <a:prstGeom prst="rect">
            <a:avLst/>
          </a:prstGeom>
          <a:solidFill>
            <a:srgbClr val="E8D3D8"/>
          </a:solidFill>
          <a:ln w="9525">
            <a:solidFill>
              <a:srgbClr val="531B28"/>
            </a:solidFill>
            <a:miter lim="800000"/>
            <a:headEnd/>
            <a:tailEnd/>
          </a:ln>
          <a:effectLst>
            <a:outerShdw blurRad="40000" dist="23000" dir="5400000" rotWithShape="0">
              <a:srgbClr val="808080">
                <a:alpha val="34998"/>
              </a:srgbClr>
            </a:outerShdw>
          </a:effectLst>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defRPr/>
            </a:pPr>
            <a:r>
              <a:rPr lang="ca-ES" altLang="es-ES_tradnl" sz="2000" b="1">
                <a:latin typeface="Calibri" pitchFamily="34" charset="0"/>
              </a:rPr>
              <a:t>35% qualificació</a:t>
            </a:r>
          </a:p>
        </p:txBody>
      </p:sp>
      <p:sp>
        <p:nvSpPr>
          <p:cNvPr id="18" name="Text Box 4"/>
          <p:cNvSpPr txBox="1">
            <a:spLocks noChangeArrowheads="1"/>
          </p:cNvSpPr>
          <p:nvPr/>
        </p:nvSpPr>
        <p:spPr bwMode="auto">
          <a:xfrm>
            <a:off x="320675" y="188913"/>
            <a:ext cx="8715375" cy="461962"/>
          </a:xfrm>
          <a:prstGeom prst="rect">
            <a:avLst/>
          </a:prstGeom>
          <a:solidFill>
            <a:srgbClr val="572D36"/>
          </a:solidFill>
          <a:ln w="9525">
            <a:solidFill>
              <a:srgbClr val="572D36"/>
            </a:solidFill>
            <a:miter lim="800000"/>
            <a:headEnd/>
            <a:tailEnd/>
          </a:ln>
          <a:effectLst>
            <a:outerShdw dist="170861" dir="13680767" algn="ctr" rotWithShape="0">
              <a:srgbClr val="C0C0C0">
                <a:alpha val="50000"/>
              </a:srgbClr>
            </a:outerShdw>
          </a:effec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r>
              <a:rPr lang="es-ES" altLang="es-ES_tradnl" sz="2400" b="1">
                <a:solidFill>
                  <a:srgbClr val="FFFFFF"/>
                </a:solidFill>
                <a:effectLst>
                  <a:outerShdw blurRad="38100" dist="38100" dir="2700000" algn="tl">
                    <a:srgbClr val="000000"/>
                  </a:outerShdw>
                </a:effectLst>
                <a:latin typeface="Calibri" pitchFamily="34" charset="0"/>
              </a:rPr>
              <a:t>AVALUACIÓ DEL TREBALL DE FI DE GRAU</a:t>
            </a:r>
            <a:endParaRPr lang="es-ES_tradnl" altLang="es-ES_tradnl" sz="2400" b="1">
              <a:solidFill>
                <a:srgbClr val="FFFFFF"/>
              </a:solidFill>
              <a:effectLst>
                <a:outerShdw blurRad="38100" dist="38100" dir="2700000" algn="tl">
                  <a:srgbClr val="000000"/>
                </a:outerShdw>
              </a:effectLst>
              <a:latin typeface="Calibri" pitchFamily="34" charset="0"/>
            </a:endParaRPr>
          </a:p>
        </p:txBody>
      </p:sp>
      <p:sp>
        <p:nvSpPr>
          <p:cNvPr id="17" name="16 Rectángulo"/>
          <p:cNvSpPr>
            <a:spLocks noChangeArrowheads="1"/>
          </p:cNvSpPr>
          <p:nvPr/>
        </p:nvSpPr>
        <p:spPr bwMode="auto">
          <a:xfrm>
            <a:off x="327025" y="3573463"/>
            <a:ext cx="1843088" cy="1774825"/>
          </a:xfrm>
          <a:prstGeom prst="rect">
            <a:avLst/>
          </a:prstGeom>
          <a:solidFill>
            <a:srgbClr val="E8D3D8"/>
          </a:solidFill>
          <a:ln w="9525">
            <a:solidFill>
              <a:srgbClr val="531B28"/>
            </a:solidFill>
            <a:miter lim="800000"/>
            <a:headEnd/>
            <a:tailEnd/>
          </a:ln>
          <a:effectLst>
            <a:outerShdw blurRad="40000" dist="23000" dir="5400000" rotWithShape="0">
              <a:srgbClr val="808080">
                <a:alpha val="34998"/>
              </a:srgbClr>
            </a:outerShdw>
          </a:effectLst>
        </p:spPr>
        <p:txBody>
          <a:bodyPr anchor="ctr"/>
          <a:lstStyle/>
          <a:p>
            <a:pPr algn="ctr">
              <a:defRPr/>
            </a:pPr>
            <a:r>
              <a:rPr lang="ca-ES" sz="2000" b="1" dirty="0">
                <a:solidFill>
                  <a:srgbClr val="FF6600"/>
                </a:solidFill>
                <a:latin typeface="+mn-lt"/>
                <a:ea typeface="+mn-ea"/>
              </a:rPr>
              <a:t>Maig-2021 </a:t>
            </a:r>
          </a:p>
          <a:p>
            <a:pPr algn="ctr">
              <a:defRPr/>
            </a:pPr>
            <a:r>
              <a:rPr lang="ca-ES" sz="2000" b="1" dirty="0">
                <a:solidFill>
                  <a:srgbClr val="FF6600"/>
                </a:solidFill>
                <a:latin typeface="+mn-lt"/>
                <a:ea typeface="+mn-ea"/>
              </a:rPr>
              <a:t>fins </a:t>
            </a:r>
          </a:p>
          <a:p>
            <a:pPr algn="ctr">
              <a:defRPr/>
            </a:pPr>
            <a:r>
              <a:rPr lang="ca-ES" sz="2000" b="1" dirty="0">
                <a:solidFill>
                  <a:srgbClr val="FF6600"/>
                </a:solidFill>
                <a:latin typeface="+mn-lt"/>
                <a:ea typeface="+mn-ea"/>
              </a:rPr>
              <a:t>Juny-2021</a:t>
            </a:r>
          </a:p>
        </p:txBody>
      </p:sp>
    </p:spTree>
    <p:extLst>
      <p:ext uri="{BB962C8B-B14F-4D97-AF65-F5344CB8AC3E}">
        <p14:creationId xmlns:p14="http://schemas.microsoft.com/office/powerpoint/2010/main" val="27896679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par>
                          <p:cTn id="15" fill="hold" nodeType="afterGroup">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left)">
                                      <p:cBhvr>
                                        <p:cTn id="18" dur="500"/>
                                        <p:tgtEl>
                                          <p:spTgt spid="2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42" name="Group 26">
            <a:extLst>
              <a:ext uri="{FF2B5EF4-FFF2-40B4-BE49-F238E27FC236}">
                <a16:creationId xmlns:a16="http://schemas.microsoft.com/office/drawing/2014/main" id="{266855F5-AF7E-43CE-86B3-DF336DCA49D9}"/>
              </a:ext>
            </a:extLst>
          </p:cNvPr>
          <p:cNvGraphicFramePr>
            <a:graphicFrameLocks noGrp="1"/>
          </p:cNvGraphicFramePr>
          <p:nvPr>
            <p:ph sz="half" idx="1"/>
          </p:nvPr>
        </p:nvGraphicFramePr>
        <p:xfrm>
          <a:off x="1116013" y="3575050"/>
          <a:ext cx="7704137" cy="1600200"/>
        </p:xfrm>
        <a:graphic>
          <a:graphicData uri="http://schemas.openxmlformats.org/drawingml/2006/table">
            <a:tbl>
              <a:tblPr/>
              <a:tblGrid>
                <a:gridCol w="2069196">
                  <a:extLst>
                    <a:ext uri="{9D8B030D-6E8A-4147-A177-3AD203B41FA5}">
                      <a16:colId xmlns:a16="http://schemas.microsoft.com/office/drawing/2014/main" val="20000"/>
                    </a:ext>
                  </a:extLst>
                </a:gridCol>
                <a:gridCol w="5634941">
                  <a:extLst>
                    <a:ext uri="{9D8B030D-6E8A-4147-A177-3AD203B41FA5}">
                      <a16:colId xmlns:a16="http://schemas.microsoft.com/office/drawing/2014/main" val="20001"/>
                    </a:ext>
                  </a:extLst>
                </a:gridCol>
              </a:tblGrid>
              <a:tr h="879475">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Una menció</a:t>
                      </a:r>
                    </a:p>
                  </a:txBody>
                  <a:tcPr marL="91421" marR="914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30 ECTS </a:t>
                      </a:r>
                      <a:r>
                        <a:rPr kumimoji="0" lang="ca-ES" altLang="en-US" sz="2000" b="0" i="0" u="none" strike="noStrike" cap="none" normalizeH="0" baseline="0" dirty="0">
                          <a:ln>
                            <a:noFill/>
                          </a:ln>
                          <a:solidFill>
                            <a:schemeClr val="tx1"/>
                          </a:solidFill>
                          <a:effectLst/>
                          <a:latin typeface="Arial Narrow" pitchFamily="34" charset="0"/>
                          <a:ea typeface="Times New Roman" pitchFamily="18" charset="0"/>
                          <a:cs typeface="Arial" pitchFamily="34" charset="0"/>
                        </a:rPr>
                        <a:t>(5 assignatures)</a:t>
                      </a:r>
                      <a:r>
                        <a:rPr kumimoji="0" lang="ca-ES" alt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de l’oferta d’una menció </a:t>
                      </a: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+ 24 ECTS </a:t>
                      </a:r>
                      <a:r>
                        <a:rPr kumimoji="0" lang="ca-ES" altLang="en-US" sz="2000" b="0" i="0" u="none" strike="noStrike" cap="none" normalizeH="0" baseline="0" dirty="0">
                          <a:ln>
                            <a:noFill/>
                          </a:ln>
                          <a:solidFill>
                            <a:schemeClr val="tx1"/>
                          </a:solidFill>
                          <a:effectLst/>
                          <a:latin typeface="Arial Narrow" pitchFamily="34" charset="0"/>
                          <a:ea typeface="Times New Roman" pitchFamily="18" charset="0"/>
                          <a:cs typeface="Arial" pitchFamily="34" charset="0"/>
                        </a:rPr>
                        <a:t>(4 assignatures)</a:t>
                      </a:r>
                      <a:r>
                        <a:rPr kumimoji="0" lang="ca-ES" alt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de qualsevol menció</a:t>
                      </a:r>
                    </a:p>
                  </a:txBody>
                  <a:tcPr marL="91421" marR="914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0725">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ca-ES" altLang="en-US" sz="2000" b="0" i="0" u="none" strike="noStrike" cap="none" normalizeH="0" baseline="0">
                          <a:ln>
                            <a:noFill/>
                          </a:ln>
                          <a:solidFill>
                            <a:schemeClr val="tx1"/>
                          </a:solidFill>
                          <a:effectLst/>
                          <a:latin typeface="Arial" pitchFamily="34" charset="0"/>
                          <a:ea typeface="Times New Roman" pitchFamily="18" charset="0"/>
                          <a:cs typeface="Arial" pitchFamily="34" charset="0"/>
                        </a:rPr>
                        <a:t>Dues Mencions</a:t>
                      </a:r>
                    </a:p>
                  </a:txBody>
                  <a:tcPr marL="91421" marR="914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30 ECTS </a:t>
                      </a:r>
                      <a:r>
                        <a:rPr kumimoji="0" lang="ca-ES" altLang="en-US" sz="2000" b="0" i="0" u="none" strike="noStrike" cap="none" normalizeH="0" baseline="0" dirty="0">
                          <a:ln>
                            <a:noFill/>
                          </a:ln>
                          <a:solidFill>
                            <a:schemeClr val="tx1"/>
                          </a:solidFill>
                          <a:effectLst/>
                          <a:latin typeface="Arial Narrow" pitchFamily="34" charset="0"/>
                          <a:ea typeface="Times New Roman" pitchFamily="18" charset="0"/>
                          <a:cs typeface="Arial" pitchFamily="34" charset="0"/>
                        </a:rPr>
                        <a:t>(5 assignatures)</a:t>
                      </a:r>
                      <a:r>
                        <a:rPr kumimoji="0" lang="ca-ES" alt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de </a:t>
                      </a:r>
                      <a:r>
                        <a:rPr kumimoji="0" lang="ca-ES" altLang="en-US"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cadascuna de les dues</a:t>
                      </a:r>
                      <a:r>
                        <a:rPr kumimoji="0" lang="ca-ES" alt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mencions </a:t>
                      </a:r>
                      <a:r>
                        <a:rPr kumimoji="0" lang="ca-ES" altLang="en-US" sz="2000" b="0" i="0" u="none" strike="noStrike" cap="none" normalizeH="0" baseline="0" dirty="0">
                          <a:ln>
                            <a:noFill/>
                          </a:ln>
                          <a:solidFill>
                            <a:schemeClr val="tx1"/>
                          </a:solidFill>
                          <a:effectLst/>
                          <a:latin typeface="Arial Narrow" panose="020B0606020202030204" pitchFamily="34" charset="0"/>
                          <a:ea typeface="Times New Roman" pitchFamily="18" charset="0"/>
                          <a:cs typeface="Arial" pitchFamily="34" charset="0"/>
                        </a:rPr>
                        <a:t>(es pot excedir 240 ECTS, fins 246)</a:t>
                      </a:r>
                    </a:p>
                  </a:txBody>
                  <a:tcPr marL="91421" marR="914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1277" name="2 Rectángulo">
            <a:extLst>
              <a:ext uri="{FF2B5EF4-FFF2-40B4-BE49-F238E27FC236}">
                <a16:creationId xmlns:a16="http://schemas.microsoft.com/office/drawing/2014/main" id="{7BEEDCE2-892B-4B25-BB49-E43859E6740D}"/>
              </a:ext>
            </a:extLst>
          </p:cNvPr>
          <p:cNvSpPr>
            <a:spLocks noChangeArrowheads="1"/>
          </p:cNvSpPr>
          <p:nvPr/>
        </p:nvSpPr>
        <p:spPr bwMode="auto">
          <a:xfrm>
            <a:off x="107950" y="2813050"/>
            <a:ext cx="90360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spcAft>
                <a:spcPct val="20000"/>
              </a:spcAft>
              <a:buFontTx/>
              <a:buChar char="•"/>
            </a:pPr>
            <a:r>
              <a:rPr lang="ca-ES" altLang="es-ES" sz="2000">
                <a:latin typeface="Arial" panose="020B0604020202020204" pitchFamily="34" charset="0"/>
              </a:rPr>
              <a:t> Per </a:t>
            </a:r>
            <a:r>
              <a:rPr lang="ca-ES" altLang="es-ES" sz="2000" b="1">
                <a:latin typeface="Arial" panose="020B0604020202020204" pitchFamily="34" charset="0"/>
              </a:rPr>
              <a:t>opcionalment obtenir una menció, </a:t>
            </a:r>
            <a:r>
              <a:rPr lang="ca-ES" altLang="es-ES" sz="2000">
                <a:latin typeface="Arial" panose="020B0604020202020204" pitchFamily="34" charset="0"/>
              </a:rPr>
              <a:t>d’aquests 54 crèdits optatius s’han de cursar 30 crèdits vinculats</a:t>
            </a:r>
            <a:endParaRPr lang="ca-ES" altLang="es-ES" sz="2000">
              <a:solidFill>
                <a:srgbClr val="1E6487"/>
              </a:solidFill>
              <a:latin typeface="Franklin Gothic Medium" panose="020B0603020102020204" pitchFamily="34" charset="0"/>
            </a:endParaRPr>
          </a:p>
        </p:txBody>
      </p:sp>
      <p:graphicFrame>
        <p:nvGraphicFramePr>
          <p:cNvPr id="5" name="Group 51">
            <a:extLst>
              <a:ext uri="{FF2B5EF4-FFF2-40B4-BE49-F238E27FC236}">
                <a16:creationId xmlns:a16="http://schemas.microsoft.com/office/drawing/2014/main" id="{2FE13563-31F8-49E7-B33F-B2EA4533E15B}"/>
              </a:ext>
            </a:extLst>
          </p:cNvPr>
          <p:cNvGraphicFramePr>
            <a:graphicFrameLocks noGrp="1"/>
          </p:cNvGraphicFramePr>
          <p:nvPr/>
        </p:nvGraphicFramePr>
        <p:xfrm>
          <a:off x="1116013" y="1219200"/>
          <a:ext cx="7704137" cy="1433513"/>
        </p:xfrm>
        <a:graphic>
          <a:graphicData uri="http://schemas.openxmlformats.org/drawingml/2006/table">
            <a:tbl>
              <a:tblPr/>
              <a:tblGrid>
                <a:gridCol w="1941925">
                  <a:extLst>
                    <a:ext uri="{9D8B030D-6E8A-4147-A177-3AD203B41FA5}">
                      <a16:colId xmlns:a16="http://schemas.microsoft.com/office/drawing/2014/main" val="20000"/>
                    </a:ext>
                  </a:extLst>
                </a:gridCol>
                <a:gridCol w="5762212">
                  <a:extLst>
                    <a:ext uri="{9D8B030D-6E8A-4147-A177-3AD203B41FA5}">
                      <a16:colId xmlns:a16="http://schemas.microsoft.com/office/drawing/2014/main" val="20001"/>
                    </a:ext>
                  </a:extLst>
                </a:gridCol>
              </a:tblGrid>
              <a:tr h="1433513">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Sense Menció</a:t>
                      </a:r>
                    </a:p>
                  </a:txBody>
                  <a:tcPr marL="91427" marR="91427" marT="45724" marB="4572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54 ECTS </a:t>
                      </a:r>
                      <a:r>
                        <a:rPr kumimoji="0" lang="ca-ES" altLang="en-US" sz="2000" b="0" i="0" u="none" strike="noStrike" cap="none" normalizeH="0" baseline="0" dirty="0">
                          <a:ln>
                            <a:noFill/>
                          </a:ln>
                          <a:solidFill>
                            <a:schemeClr val="tx1"/>
                          </a:solidFill>
                          <a:effectLst/>
                          <a:latin typeface="Arial Narrow" panose="020B0606020202030204" pitchFamily="34" charset="0"/>
                          <a:ea typeface="Times New Roman" pitchFamily="18" charset="0"/>
                          <a:cs typeface="Arial" pitchFamily="34" charset="0"/>
                        </a:rPr>
                        <a:t>(9 assignatures*) </a:t>
                      </a:r>
                      <a:r>
                        <a:rPr kumimoji="0" lang="ca-ES" alt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d’entre tota l’oferta de 40 assignatures optatives de la facultat</a:t>
                      </a: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2000" b="0" i="0" u="none" strike="noStrike" cap="none" normalizeH="0" baseline="0" dirty="0">
                          <a:ln>
                            <a:noFill/>
                          </a:ln>
                          <a:solidFill>
                            <a:schemeClr val="tx1"/>
                          </a:solidFill>
                          <a:effectLst/>
                          <a:latin typeface="Arial Narrow" panose="020B0606020202030204" pitchFamily="34" charset="0"/>
                          <a:ea typeface="Times New Roman" pitchFamily="18" charset="0"/>
                          <a:cs typeface="Arial" pitchFamily="34" charset="0"/>
                        </a:rPr>
                        <a:t>(*excepcions al nombre d’OT al bloc següent)</a:t>
                      </a: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ca-ES" altLang="en-US" sz="2000" b="1" i="0" u="none" strike="noStrike" cap="none" normalizeH="0" baseline="0" dirty="0">
                          <a:ln>
                            <a:noFill/>
                          </a:ln>
                          <a:solidFill>
                            <a:srgbClr val="002060"/>
                          </a:solidFill>
                          <a:effectLst/>
                          <a:latin typeface="Arial" pitchFamily="34" charset="0"/>
                          <a:ea typeface="Times New Roman" pitchFamily="18" charset="0"/>
                          <a:cs typeface="Arial" pitchFamily="34" charset="0"/>
                        </a:rPr>
                        <a:t>ÚNIC REQUISIT PER GRADUAR-SE!!!</a:t>
                      </a:r>
                    </a:p>
                  </a:txBody>
                  <a:tcPr marL="91427" marR="91427" marT="45724" marB="4572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8" name="19 Tabla">
            <a:extLst>
              <a:ext uri="{FF2B5EF4-FFF2-40B4-BE49-F238E27FC236}">
                <a16:creationId xmlns:a16="http://schemas.microsoft.com/office/drawing/2014/main" id="{434BB249-D7BF-4564-A299-755DE55BCB36}"/>
              </a:ext>
            </a:extLst>
          </p:cNvPr>
          <p:cNvGraphicFramePr>
            <a:graphicFrameLocks noGrp="1"/>
          </p:cNvGraphicFramePr>
          <p:nvPr/>
        </p:nvGraphicFramePr>
        <p:xfrm>
          <a:off x="4859338" y="5354638"/>
          <a:ext cx="3960812" cy="1098551"/>
        </p:xfrm>
        <a:graphic>
          <a:graphicData uri="http://schemas.openxmlformats.org/drawingml/2006/table">
            <a:tbl>
              <a:tblPr/>
              <a:tblGrid>
                <a:gridCol w="1872902">
                  <a:extLst>
                    <a:ext uri="{9D8B030D-6E8A-4147-A177-3AD203B41FA5}">
                      <a16:colId xmlns:a16="http://schemas.microsoft.com/office/drawing/2014/main" val="20000"/>
                    </a:ext>
                  </a:extLst>
                </a:gridCol>
                <a:gridCol w="2087910">
                  <a:extLst>
                    <a:ext uri="{9D8B030D-6E8A-4147-A177-3AD203B41FA5}">
                      <a16:colId xmlns:a16="http://schemas.microsoft.com/office/drawing/2014/main" val="20001"/>
                    </a:ext>
                  </a:extLst>
                </a:gridCol>
              </a:tblGrid>
              <a:tr h="365836">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ca-ES" altLang="en-US" sz="1800" b="0" i="0" u="none" strike="noStrike" cap="none" normalizeH="0" baseline="0" dirty="0">
                          <a:ln>
                            <a:noFill/>
                          </a:ln>
                          <a:solidFill>
                            <a:schemeClr val="tx1"/>
                          </a:solidFill>
                          <a:effectLst/>
                          <a:latin typeface="Arial" charset="0"/>
                          <a:ea typeface="Times New Roman" charset="0"/>
                          <a:cs typeface="Arial" charset="0"/>
                        </a:rPr>
                        <a:t>Salut</a:t>
                      </a:r>
                    </a:p>
                  </a:txBody>
                  <a:tcPr marL="91449" marR="91449" marT="45696" marB="4569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 typeface="Wingdings" charset="2"/>
                        <a:buNone/>
                        <a:tabLst/>
                      </a:pPr>
                      <a:r>
                        <a:rPr kumimoji="0" lang="ca-ES" altLang="en-US" sz="1800" b="0" i="0" u="none" strike="noStrike" cap="none" normalizeH="0" baseline="0" dirty="0">
                          <a:ln>
                            <a:noFill/>
                          </a:ln>
                          <a:solidFill>
                            <a:schemeClr val="tx1"/>
                          </a:solidFill>
                          <a:effectLst/>
                          <a:latin typeface="Arial" charset="0"/>
                          <a:ea typeface="Times New Roman" charset="0"/>
                          <a:cs typeface="Arial" charset="0"/>
                        </a:rPr>
                        <a:t>Treball i </a:t>
                      </a:r>
                      <a:r>
                        <a:rPr kumimoji="0" lang="ca-ES" altLang="en-US" sz="1800" b="0" i="0" u="none" strike="noStrike" cap="none" normalizeH="0" baseline="0" dirty="0" err="1">
                          <a:ln>
                            <a:noFill/>
                          </a:ln>
                          <a:solidFill>
                            <a:schemeClr val="tx1"/>
                          </a:solidFill>
                          <a:effectLst/>
                          <a:latin typeface="Arial" charset="0"/>
                          <a:ea typeface="Times New Roman" charset="0"/>
                          <a:cs typeface="Arial" charset="0"/>
                        </a:rPr>
                        <a:t>Organitz</a:t>
                      </a:r>
                      <a:r>
                        <a:rPr kumimoji="0" lang="ca-ES" altLang="en-US" sz="1800" b="0" i="0" u="none" strike="noStrike" cap="none" normalizeH="0" baseline="0" dirty="0">
                          <a:ln>
                            <a:noFill/>
                          </a:ln>
                          <a:solidFill>
                            <a:schemeClr val="tx1"/>
                          </a:solidFill>
                          <a:effectLst/>
                          <a:latin typeface="Arial" charset="0"/>
                          <a:ea typeface="Times New Roman" charset="0"/>
                          <a:cs typeface="Arial" charset="0"/>
                        </a:rPr>
                        <a:t>.</a:t>
                      </a:r>
                    </a:p>
                  </a:txBody>
                  <a:tcPr marL="91449" marR="91449" marT="45696" marB="4569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6879">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ca-ES" altLang="en-US" sz="1800" b="0" i="0" u="none" strike="noStrike" cap="none" normalizeH="0" baseline="0">
                          <a:ln>
                            <a:noFill/>
                          </a:ln>
                          <a:solidFill>
                            <a:schemeClr val="tx1"/>
                          </a:solidFill>
                          <a:effectLst/>
                          <a:latin typeface="Arial" charset="0"/>
                          <a:ea typeface="Times New Roman" charset="0"/>
                          <a:cs typeface="Arial" charset="0"/>
                        </a:rPr>
                        <a:t>Clínica Infantil</a:t>
                      </a:r>
                    </a:p>
                  </a:txBody>
                  <a:tcPr marL="91449" marR="91449" marT="45696" marB="4569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 typeface="Wingdings" charset="2"/>
                        <a:buNone/>
                        <a:tabLst/>
                      </a:pPr>
                      <a:r>
                        <a:rPr kumimoji="0" lang="ca-ES" altLang="en-US" sz="1800" b="0" i="0" u="none" strike="noStrike" cap="none" normalizeH="0" baseline="0" dirty="0">
                          <a:ln>
                            <a:noFill/>
                          </a:ln>
                          <a:solidFill>
                            <a:schemeClr val="tx1"/>
                          </a:solidFill>
                          <a:effectLst/>
                          <a:latin typeface="Arial" charset="0"/>
                          <a:ea typeface="Times New Roman" charset="0"/>
                          <a:cs typeface="Arial" charset="0"/>
                        </a:rPr>
                        <a:t>Clínica Ed. Adulta</a:t>
                      </a:r>
                    </a:p>
                  </a:txBody>
                  <a:tcPr marL="91449" marR="91449" marT="45696" marB="4569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836">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 typeface="Wingdings" charset="2"/>
                        <a:buNone/>
                        <a:tabLst/>
                      </a:pPr>
                      <a:r>
                        <a:rPr kumimoji="0" lang="ca-ES" altLang="en-US" sz="1800" b="0" i="0" u="none" strike="noStrike" cap="none" normalizeH="0" baseline="0">
                          <a:ln>
                            <a:noFill/>
                          </a:ln>
                          <a:solidFill>
                            <a:schemeClr val="tx1"/>
                          </a:solidFill>
                          <a:effectLst/>
                          <a:latin typeface="Arial" charset="0"/>
                          <a:ea typeface="Times New Roman" charset="0"/>
                          <a:cs typeface="Arial" charset="0"/>
                        </a:rPr>
                        <a:t>Psicosocial</a:t>
                      </a:r>
                    </a:p>
                  </a:txBody>
                  <a:tcPr marL="91449" marR="91449" marT="45696" marB="4569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 typeface="Wingdings" charset="2"/>
                        <a:buNone/>
                        <a:tabLst/>
                      </a:pPr>
                      <a:r>
                        <a:rPr kumimoji="0" lang="ca-ES" altLang="en-US" sz="1800" b="0" i="0" u="none" strike="noStrike" cap="none" normalizeH="0" baseline="0" dirty="0" err="1">
                          <a:ln>
                            <a:noFill/>
                          </a:ln>
                          <a:solidFill>
                            <a:schemeClr val="tx1"/>
                          </a:solidFill>
                          <a:effectLst/>
                          <a:latin typeface="Arial" charset="0"/>
                          <a:ea typeface="Times New Roman" charset="0"/>
                          <a:cs typeface="Arial" charset="0"/>
                        </a:rPr>
                        <a:t>Psicoeducativa</a:t>
                      </a:r>
                      <a:endParaRPr kumimoji="0" lang="ca-ES" altLang="en-US" sz="1800" b="0" i="0" u="none" strike="noStrike" cap="none" normalizeH="0" baseline="0" dirty="0">
                        <a:ln>
                          <a:noFill/>
                        </a:ln>
                        <a:solidFill>
                          <a:schemeClr val="tx1"/>
                        </a:solidFill>
                        <a:effectLst/>
                        <a:latin typeface="Arial" charset="0"/>
                        <a:ea typeface="Times New Roman" charset="0"/>
                        <a:cs typeface="Arial" charset="0"/>
                      </a:endParaRPr>
                    </a:p>
                  </a:txBody>
                  <a:tcPr marL="91449" marR="91449" marT="45696" marB="4569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9" name="20 Flecha doblada">
            <a:extLst>
              <a:ext uri="{FF2B5EF4-FFF2-40B4-BE49-F238E27FC236}">
                <a16:creationId xmlns:a16="http://schemas.microsoft.com/office/drawing/2014/main" id="{EB70841E-B9A1-4DCA-9FEF-2A27EE3E30C5}"/>
              </a:ext>
            </a:extLst>
          </p:cNvPr>
          <p:cNvSpPr>
            <a:spLocks/>
          </p:cNvSpPr>
          <p:nvPr/>
        </p:nvSpPr>
        <p:spPr bwMode="auto">
          <a:xfrm flipV="1">
            <a:off x="4033838" y="5175250"/>
            <a:ext cx="812800" cy="869950"/>
          </a:xfrm>
          <a:custGeom>
            <a:avLst/>
            <a:gdLst>
              <a:gd name="T0" fmla="*/ 609600 w 812800"/>
              <a:gd name="T1" fmla="*/ 0 h 869950"/>
              <a:gd name="T2" fmla="*/ 609600 w 812800"/>
              <a:gd name="T3" fmla="*/ 406400 h 869950"/>
              <a:gd name="T4" fmla="*/ 101600 w 812800"/>
              <a:gd name="T5" fmla="*/ 869950 h 869950"/>
              <a:gd name="T6" fmla="*/ 812800 w 812800"/>
              <a:gd name="T7" fmla="*/ 203200 h 869950"/>
              <a:gd name="T8" fmla="*/ 17694720 60000 65536"/>
              <a:gd name="T9" fmla="*/ 5898240 60000 65536"/>
              <a:gd name="T10" fmla="*/ 5898240 60000 65536"/>
              <a:gd name="T11" fmla="*/ 0 60000 65536"/>
            </a:gdLst>
            <a:ahLst/>
            <a:cxnLst>
              <a:cxn ang="T8">
                <a:pos x="T0" y="T1"/>
              </a:cxn>
              <a:cxn ang="T9">
                <a:pos x="T2" y="T3"/>
              </a:cxn>
              <a:cxn ang="T10">
                <a:pos x="T4" y="T5"/>
              </a:cxn>
              <a:cxn ang="T11">
                <a:pos x="T6" y="T7"/>
              </a:cxn>
            </a:cxnLst>
            <a:rect l="0" t="0" r="r" b="b"/>
            <a:pathLst>
              <a:path w="812800" h="869950">
                <a:moveTo>
                  <a:pt x="0" y="869950"/>
                </a:moveTo>
                <a:lnTo>
                  <a:pt x="0" y="457200"/>
                </a:lnTo>
                <a:lnTo>
                  <a:pt x="-1" y="457199"/>
                </a:lnTo>
                <a:cubicBezTo>
                  <a:pt x="0" y="260807"/>
                  <a:pt x="159207" y="101600"/>
                  <a:pt x="355600" y="101600"/>
                </a:cubicBezTo>
                <a:cubicBezTo>
                  <a:pt x="355600" y="101599"/>
                  <a:pt x="355600" y="101600"/>
                  <a:pt x="355600" y="101600"/>
                </a:cubicBezTo>
                <a:lnTo>
                  <a:pt x="609600" y="101600"/>
                </a:lnTo>
                <a:lnTo>
                  <a:pt x="609600" y="0"/>
                </a:lnTo>
                <a:lnTo>
                  <a:pt x="812800" y="203200"/>
                </a:lnTo>
                <a:lnTo>
                  <a:pt x="609600" y="406400"/>
                </a:lnTo>
                <a:lnTo>
                  <a:pt x="609600" y="304800"/>
                </a:lnTo>
                <a:lnTo>
                  <a:pt x="355600" y="304800"/>
                </a:lnTo>
                <a:lnTo>
                  <a:pt x="355600" y="304799"/>
                </a:lnTo>
                <a:cubicBezTo>
                  <a:pt x="271431" y="304799"/>
                  <a:pt x="203199" y="373031"/>
                  <a:pt x="203199" y="457199"/>
                </a:cubicBezTo>
                <a:lnTo>
                  <a:pt x="203200" y="869950"/>
                </a:lnTo>
                <a:lnTo>
                  <a:pt x="0" y="869950"/>
                </a:lnTo>
                <a:close/>
              </a:path>
            </a:pathLst>
          </a:custGeom>
          <a:gradFill rotWithShape="1">
            <a:gsLst>
              <a:gs pos="0">
                <a:srgbClr val="D6B2B8"/>
              </a:gs>
              <a:gs pos="100000">
                <a:srgbClr val="7C3443"/>
              </a:gs>
            </a:gsLst>
            <a:lin ang="5400000"/>
          </a:gradFill>
          <a:ln w="9525" cap="flat" cmpd="sng">
            <a:solidFill>
              <a:srgbClr val="733945"/>
            </a:solidFill>
            <a:prstDash val="solid"/>
            <a:round/>
            <a:headEnd/>
            <a:tailEnd/>
          </a:ln>
          <a:effectLst>
            <a:outerShdw blurRad="63500" dist="23000" dir="5400000" rotWithShape="0">
              <a:srgbClr val="000000">
                <a:alpha val="34998"/>
              </a:srgbClr>
            </a:outerShdw>
          </a:effectLst>
        </p:spPr>
        <p:txBody>
          <a:bodyPr anchor="ctr"/>
          <a:lstStyle/>
          <a:p>
            <a:pPr>
              <a:defRPr/>
            </a:pPr>
            <a:endParaRPr lang="es-ES_tradnl"/>
          </a:p>
        </p:txBody>
      </p:sp>
      <p:sp>
        <p:nvSpPr>
          <p:cNvPr id="11301" name="2 Rectángulo">
            <a:extLst>
              <a:ext uri="{FF2B5EF4-FFF2-40B4-BE49-F238E27FC236}">
                <a16:creationId xmlns:a16="http://schemas.microsoft.com/office/drawing/2014/main" id="{770C5BEC-F41F-4EE0-8201-B65992F60538}"/>
              </a:ext>
            </a:extLst>
          </p:cNvPr>
          <p:cNvSpPr>
            <a:spLocks noChangeArrowheads="1"/>
          </p:cNvSpPr>
          <p:nvPr/>
        </p:nvSpPr>
        <p:spPr bwMode="auto">
          <a:xfrm>
            <a:off x="107950" y="765175"/>
            <a:ext cx="8783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spcAft>
                <a:spcPct val="20000"/>
              </a:spcAft>
              <a:buFontTx/>
              <a:buChar char="•"/>
            </a:pPr>
            <a:r>
              <a:rPr lang="ca-ES" altLang="es-ES" sz="2000">
                <a:latin typeface="Arial" panose="020B0604020202020204" pitchFamily="34" charset="0"/>
              </a:rPr>
              <a:t> Per </a:t>
            </a:r>
            <a:r>
              <a:rPr lang="ca-ES" altLang="es-ES" sz="2000" b="1">
                <a:latin typeface="Arial" panose="020B0604020202020204" pitchFamily="34" charset="0"/>
              </a:rPr>
              <a:t>graduar-se</a:t>
            </a:r>
            <a:r>
              <a:rPr lang="ca-ES" altLang="es-ES" sz="2000">
                <a:latin typeface="Arial" panose="020B0604020202020204" pitchFamily="34" charset="0"/>
              </a:rPr>
              <a:t> s’han de cursar 54 crèdits optatius</a:t>
            </a:r>
            <a:endParaRPr lang="ca-ES" altLang="es-ES" sz="2000">
              <a:solidFill>
                <a:srgbClr val="1E6487"/>
              </a:solidFill>
              <a:latin typeface="Franklin Gothic Medium" panose="020B0603020102020204" pitchFamily="34" charset="0"/>
            </a:endParaRPr>
          </a:p>
        </p:txBody>
      </p:sp>
    </p:spTree>
    <p:extLst>
      <p:ext uri="{BB962C8B-B14F-4D97-AF65-F5344CB8AC3E}">
        <p14:creationId xmlns:p14="http://schemas.microsoft.com/office/powerpoint/2010/main" val="10264866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a:spLocks noChangeArrowheads="1"/>
          </p:cNvSpPr>
          <p:nvPr/>
        </p:nvSpPr>
        <p:spPr bwMode="auto">
          <a:xfrm>
            <a:off x="609600" y="2286000"/>
            <a:ext cx="7813675" cy="568325"/>
          </a:xfrm>
          <a:prstGeom prst="rect">
            <a:avLst/>
          </a:prstGeom>
          <a:solidFill>
            <a:srgbClr val="E8D3D8"/>
          </a:solidFill>
          <a:ln>
            <a:noFill/>
          </a:ln>
          <a:effectLst>
            <a:outerShdw blurRad="40000" dist="23000" dir="5400000" rotWithShape="0">
              <a:srgbClr val="808080">
                <a:alpha val="34998"/>
              </a:srgbClr>
            </a:outerShdw>
          </a:effectLst>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defRPr/>
            </a:pPr>
            <a:endParaRPr lang="es-ES" altLang="es-ES_tradnl">
              <a:solidFill>
                <a:srgbClr val="FFFFFF"/>
              </a:solidFill>
              <a:latin typeface="Calibri" pitchFamily="34" charset="0"/>
            </a:endParaRPr>
          </a:p>
        </p:txBody>
      </p:sp>
      <p:sp>
        <p:nvSpPr>
          <p:cNvPr id="5" name="Text Box 4"/>
          <p:cNvSpPr txBox="1">
            <a:spLocks noChangeArrowheads="1"/>
          </p:cNvSpPr>
          <p:nvPr/>
        </p:nvSpPr>
        <p:spPr bwMode="auto">
          <a:xfrm>
            <a:off x="320675" y="188913"/>
            <a:ext cx="8715375" cy="461962"/>
          </a:xfrm>
          <a:prstGeom prst="rect">
            <a:avLst/>
          </a:prstGeom>
          <a:solidFill>
            <a:srgbClr val="572D36"/>
          </a:solidFill>
          <a:ln w="9525">
            <a:solidFill>
              <a:srgbClr val="572D36"/>
            </a:solidFill>
            <a:miter lim="800000"/>
            <a:headEnd/>
            <a:tailEnd/>
          </a:ln>
          <a:effectLst>
            <a:outerShdw dist="170861" dir="13680767" algn="ctr" rotWithShape="0">
              <a:srgbClr val="C0C0C0">
                <a:alpha val="50000"/>
              </a:srgbClr>
            </a:outerShdw>
          </a:effec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r>
              <a:rPr lang="es-ES" altLang="es-ES_tradnl" sz="2400" b="1">
                <a:solidFill>
                  <a:srgbClr val="FFFFFF"/>
                </a:solidFill>
                <a:effectLst>
                  <a:outerShdw blurRad="38100" dist="38100" dir="2700000" algn="tl">
                    <a:srgbClr val="000000"/>
                  </a:outerShdw>
                </a:effectLst>
                <a:latin typeface="Calibri" pitchFamily="34" charset="0"/>
              </a:rPr>
              <a:t>METODOLOGIA DEL TREBALL DE FI DE GRAU</a:t>
            </a:r>
            <a:endParaRPr lang="es-ES_tradnl" altLang="es-ES_tradnl" sz="2400" b="1">
              <a:solidFill>
                <a:srgbClr val="FFFFFF"/>
              </a:solidFill>
              <a:effectLst>
                <a:outerShdw blurRad="38100" dist="38100" dir="2700000" algn="tl">
                  <a:srgbClr val="000000"/>
                </a:outerShdw>
              </a:effectLst>
              <a:latin typeface="Calibri" pitchFamily="34" charset="0"/>
            </a:endParaRPr>
          </a:p>
        </p:txBody>
      </p:sp>
      <p:graphicFrame>
        <p:nvGraphicFramePr>
          <p:cNvPr id="7" name="6 Tabla"/>
          <p:cNvGraphicFramePr>
            <a:graphicFrameLocks noGrp="1"/>
          </p:cNvGraphicFramePr>
          <p:nvPr/>
        </p:nvGraphicFramePr>
        <p:xfrm>
          <a:off x="595313" y="1025525"/>
          <a:ext cx="7854950" cy="2463800"/>
        </p:xfrm>
        <a:graphic>
          <a:graphicData uri="http://schemas.openxmlformats.org/drawingml/2006/table">
            <a:tbl>
              <a:tblPr/>
              <a:tblGrid>
                <a:gridCol w="3698875">
                  <a:extLst>
                    <a:ext uri="{9D8B030D-6E8A-4147-A177-3AD203B41FA5}">
                      <a16:colId xmlns:a16="http://schemas.microsoft.com/office/drawing/2014/main" val="20000"/>
                    </a:ext>
                  </a:extLst>
                </a:gridCol>
                <a:gridCol w="1787525">
                  <a:extLst>
                    <a:ext uri="{9D8B030D-6E8A-4147-A177-3AD203B41FA5}">
                      <a16:colId xmlns:a16="http://schemas.microsoft.com/office/drawing/2014/main" val="20001"/>
                    </a:ext>
                  </a:extLst>
                </a:gridCol>
                <a:gridCol w="2368550">
                  <a:extLst>
                    <a:ext uri="{9D8B030D-6E8A-4147-A177-3AD203B41FA5}">
                      <a16:colId xmlns:a16="http://schemas.microsoft.com/office/drawing/2014/main" val="20002"/>
                    </a:ext>
                  </a:extLst>
                </a:gridCol>
              </a:tblGrid>
              <a:tr h="615950">
                <a:tc>
                  <a:txBody>
                    <a:bodyPr/>
                    <a:lstStyle>
                      <a:lvl1pPr indent="225425">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225425" algn="ctr" defTabSz="457200" rtl="0" eaLnBrk="1" fontAlgn="base" latinLnBrk="0" hangingPunct="1">
                        <a:lnSpc>
                          <a:spcPct val="100000"/>
                        </a:lnSpc>
                        <a:spcBef>
                          <a:spcPct val="0"/>
                        </a:spcBef>
                        <a:spcAft>
                          <a:spcPct val="0"/>
                        </a:spcAft>
                        <a:buClrTx/>
                        <a:buSzTx/>
                        <a:buFontTx/>
                        <a:buNone/>
                        <a:tabLst/>
                      </a:pPr>
                      <a:endParaRPr kumimoji="0" lang="ca-ES" altLang="en-US"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anchor="ctr" horzOverflow="overflow">
                    <a:lnL>
                      <a:noFill/>
                    </a:lnL>
                    <a:lnR>
                      <a:noFill/>
                    </a:lnR>
                    <a:lnT>
                      <a:noFill/>
                    </a:lnT>
                    <a:lnB w="57150" cap="flat" cmpd="sng" algn="ctr">
                      <a:solidFill>
                        <a:srgbClr val="4E1F29"/>
                      </a:solidFill>
                      <a:prstDash val="solid"/>
                      <a:round/>
                      <a:headEnd type="none" w="med" len="med"/>
                      <a:tailEnd type="none" w="med" len="med"/>
                    </a:lnB>
                    <a:lnTlToBr>
                      <a:noFill/>
                    </a:lnTlToBr>
                    <a:lnBlToTr>
                      <a:noFill/>
                    </a:lnBlToTr>
                    <a:noFill/>
                  </a:tcPr>
                </a:tc>
                <a:tc>
                  <a:txBody>
                    <a:bodyPr/>
                    <a:lstStyle>
                      <a:lvl1pPr indent="225425">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225425" algn="ctr" defTabSz="457200" rtl="0" eaLnBrk="1" fontAlgn="base" latinLnBrk="0" hangingPunct="1">
                        <a:lnSpc>
                          <a:spcPct val="100000"/>
                        </a:lnSpc>
                        <a:spcBef>
                          <a:spcPct val="0"/>
                        </a:spcBef>
                        <a:spcAft>
                          <a:spcPct val="0"/>
                        </a:spcAft>
                        <a:buClrTx/>
                        <a:buSzTx/>
                        <a:buFontTx/>
                        <a:buNone/>
                        <a:tabLst/>
                      </a:pPr>
                      <a:r>
                        <a:rPr kumimoji="0" lang="ca-ES" altLang="en-US" sz="2400" b="0" i="0" u="none" strike="noStrike" cap="none" normalizeH="0" baseline="0">
                          <a:ln>
                            <a:noFill/>
                          </a:ln>
                          <a:solidFill>
                            <a:schemeClr val="tx1"/>
                          </a:solidFill>
                          <a:effectLst/>
                          <a:latin typeface="Calibri" pitchFamily="34" charset="0"/>
                          <a:ea typeface="Calibri" pitchFamily="34" charset="0"/>
                          <a:cs typeface="Times New Roman" pitchFamily="18" charset="0"/>
                        </a:rPr>
                        <a:t>% d’hores</a:t>
                      </a:r>
                      <a:endParaRPr kumimoji="0" lang="es-ES" altLang="en-US" sz="24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68575" marR="68575" marT="0" marB="0" anchor="ctr" horzOverflow="overflow">
                    <a:lnL>
                      <a:noFill/>
                    </a:lnL>
                    <a:lnR>
                      <a:noFill/>
                    </a:lnR>
                    <a:lnT>
                      <a:noFill/>
                    </a:lnT>
                    <a:lnB w="57150" cap="flat" cmpd="sng" algn="ctr">
                      <a:solidFill>
                        <a:srgbClr val="4E1F29"/>
                      </a:solidFill>
                      <a:prstDash val="solid"/>
                      <a:round/>
                      <a:headEnd type="none" w="med" len="med"/>
                      <a:tailEnd type="none" w="med" len="med"/>
                    </a:lnB>
                    <a:lnTlToBr>
                      <a:noFill/>
                    </a:lnTlToBr>
                    <a:lnBlToTr>
                      <a:noFill/>
                    </a:lnBlToTr>
                    <a:noFill/>
                  </a:tcPr>
                </a:tc>
                <a:tc>
                  <a:txBody>
                    <a:bodyPr/>
                    <a:lstStyle>
                      <a:lvl1pPr indent="225425">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225425" algn="ctr" defTabSz="457200" rtl="0" eaLnBrk="1" fontAlgn="base" latinLnBrk="0" hangingPunct="1">
                        <a:lnSpc>
                          <a:spcPct val="100000"/>
                        </a:lnSpc>
                        <a:spcBef>
                          <a:spcPct val="0"/>
                        </a:spcBef>
                        <a:spcAft>
                          <a:spcPct val="0"/>
                        </a:spcAft>
                        <a:buClrTx/>
                        <a:buSzTx/>
                        <a:buFontTx/>
                        <a:buNone/>
                        <a:tabLst/>
                      </a:pPr>
                      <a:r>
                        <a:rPr kumimoji="0" lang="ca-ES" altLang="en-US" sz="2400" b="0" i="0" u="none" strike="noStrike" cap="none" normalizeH="0" baseline="0">
                          <a:ln>
                            <a:noFill/>
                          </a:ln>
                          <a:solidFill>
                            <a:schemeClr val="tx1"/>
                          </a:solidFill>
                          <a:effectLst/>
                          <a:latin typeface="Calibri" pitchFamily="34" charset="0"/>
                          <a:ea typeface="Calibri" pitchFamily="34" charset="0"/>
                          <a:cs typeface="Times New Roman" pitchFamily="18" charset="0"/>
                        </a:rPr>
                        <a:t>Hores alumnat</a:t>
                      </a:r>
                      <a:endParaRPr kumimoji="0" lang="es-ES" altLang="en-US"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anchor="ctr" horzOverflow="overflow">
                    <a:lnL>
                      <a:noFill/>
                    </a:lnL>
                    <a:lnR>
                      <a:noFill/>
                    </a:lnR>
                    <a:lnT>
                      <a:noFill/>
                    </a:lnT>
                    <a:lnB w="57150" cap="flat" cmpd="sng" algn="ctr">
                      <a:solidFill>
                        <a:srgbClr val="4E1F2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15950">
                <a:tc>
                  <a:txBody>
                    <a:bodyPr/>
                    <a:lstStyle>
                      <a:lvl1pPr indent="225425">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225425" algn="ctr" defTabSz="457200" rtl="0" eaLnBrk="1" fontAlgn="base" latinLnBrk="0" hangingPunct="1">
                        <a:lnSpc>
                          <a:spcPct val="100000"/>
                        </a:lnSpc>
                        <a:spcBef>
                          <a:spcPct val="0"/>
                        </a:spcBef>
                        <a:spcAft>
                          <a:spcPct val="0"/>
                        </a:spcAft>
                        <a:buClrTx/>
                        <a:buSzTx/>
                        <a:buFontTx/>
                        <a:buNone/>
                        <a:tabLst/>
                      </a:pPr>
                      <a:r>
                        <a:rPr kumimoji="0" lang="ca-ES" altLang="en-US" sz="2400" b="0" i="0" u="none" strike="noStrike" cap="none" normalizeH="0" baseline="0">
                          <a:ln>
                            <a:noFill/>
                          </a:ln>
                          <a:solidFill>
                            <a:schemeClr val="tx1"/>
                          </a:solidFill>
                          <a:effectLst/>
                          <a:latin typeface="Calibri" pitchFamily="34" charset="0"/>
                          <a:ea typeface="Calibri" pitchFamily="34" charset="0"/>
                          <a:cs typeface="Times New Roman" pitchFamily="18" charset="0"/>
                        </a:rPr>
                        <a:t>Activitat supervisada </a:t>
                      </a:r>
                      <a:endParaRPr kumimoji="0" lang="es-ES" altLang="en-US" sz="24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68575" marR="68575" marT="0" marB="0" anchor="ctr" horzOverflow="overflow">
                    <a:lnL>
                      <a:noFill/>
                    </a:lnL>
                    <a:lnR>
                      <a:noFill/>
                    </a:lnR>
                    <a:lnT w="57150" cap="flat" cmpd="sng" algn="ctr">
                      <a:solidFill>
                        <a:srgbClr val="4E1F29"/>
                      </a:solidFill>
                      <a:prstDash val="solid"/>
                      <a:round/>
                      <a:headEnd type="none" w="med" len="med"/>
                      <a:tailEnd type="none" w="med" len="med"/>
                    </a:lnT>
                    <a:lnB w="57150" cap="flat" cmpd="sng" algn="ctr">
                      <a:solidFill>
                        <a:srgbClr val="4E1F29"/>
                      </a:solidFill>
                      <a:prstDash val="solid"/>
                      <a:round/>
                      <a:headEnd type="none" w="med" len="med"/>
                      <a:tailEnd type="none" w="med" len="med"/>
                    </a:lnB>
                    <a:lnTlToBr>
                      <a:noFill/>
                    </a:lnTlToBr>
                    <a:lnBlToTr>
                      <a:noFill/>
                    </a:lnBlToTr>
                    <a:noFill/>
                  </a:tcPr>
                </a:tc>
                <a:tc>
                  <a:txBody>
                    <a:bodyPr/>
                    <a:lstStyle>
                      <a:lvl1pPr indent="225425">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225425" algn="ctr" defTabSz="457200" rtl="0" eaLnBrk="1" fontAlgn="base" latinLnBrk="0" hangingPunct="1">
                        <a:lnSpc>
                          <a:spcPct val="100000"/>
                        </a:lnSpc>
                        <a:spcBef>
                          <a:spcPct val="0"/>
                        </a:spcBef>
                        <a:spcAft>
                          <a:spcPct val="0"/>
                        </a:spcAft>
                        <a:buClrTx/>
                        <a:buSzTx/>
                        <a:buFontTx/>
                        <a:buNone/>
                        <a:tabLst/>
                      </a:pPr>
                      <a:r>
                        <a:rPr kumimoji="0" lang="ca-ES" altLang="en-US"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9%</a:t>
                      </a:r>
                      <a:endParaRPr kumimoji="0" lang="es-ES" altLang="en-US"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anchor="ctr" horzOverflow="overflow">
                    <a:lnL>
                      <a:noFill/>
                    </a:lnL>
                    <a:lnR>
                      <a:noFill/>
                    </a:lnR>
                    <a:lnT w="57150" cap="flat" cmpd="sng" algn="ctr">
                      <a:solidFill>
                        <a:srgbClr val="4E1F29"/>
                      </a:solidFill>
                      <a:prstDash val="solid"/>
                      <a:round/>
                      <a:headEnd type="none" w="med" len="med"/>
                      <a:tailEnd type="none" w="med" len="med"/>
                    </a:lnT>
                    <a:lnB w="57150" cap="flat" cmpd="sng" algn="ctr">
                      <a:solidFill>
                        <a:srgbClr val="4E1F29"/>
                      </a:solidFill>
                      <a:prstDash val="solid"/>
                      <a:round/>
                      <a:headEnd type="none" w="med" len="med"/>
                      <a:tailEnd type="none" w="med" len="med"/>
                    </a:lnB>
                    <a:lnTlToBr>
                      <a:noFill/>
                    </a:lnTlToBr>
                    <a:lnBlToTr>
                      <a:noFill/>
                    </a:lnBlToTr>
                    <a:noFill/>
                  </a:tcPr>
                </a:tc>
                <a:tc>
                  <a:txBody>
                    <a:bodyPr/>
                    <a:lstStyle>
                      <a:lvl1pPr indent="225425">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225425" algn="ctr" defTabSz="457200" rtl="0" eaLnBrk="1" fontAlgn="base" latinLnBrk="0" hangingPunct="1">
                        <a:lnSpc>
                          <a:spcPct val="100000"/>
                        </a:lnSpc>
                        <a:spcBef>
                          <a:spcPct val="0"/>
                        </a:spcBef>
                        <a:spcAft>
                          <a:spcPct val="0"/>
                        </a:spcAft>
                        <a:buClrTx/>
                        <a:buSzTx/>
                        <a:buFontTx/>
                        <a:buNone/>
                        <a:tabLst/>
                      </a:pPr>
                      <a:r>
                        <a:rPr kumimoji="0" lang="ca-ES" altLang="en-US"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13,4</a:t>
                      </a:r>
                      <a:endParaRPr kumimoji="0" lang="es-ES" altLang="en-US"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anchor="ctr" horzOverflow="overflow">
                    <a:lnL>
                      <a:noFill/>
                    </a:lnL>
                    <a:lnR>
                      <a:noFill/>
                    </a:lnR>
                    <a:lnT w="57150" cap="flat" cmpd="sng" algn="ctr">
                      <a:solidFill>
                        <a:srgbClr val="4E1F29"/>
                      </a:solidFill>
                      <a:prstDash val="solid"/>
                      <a:round/>
                      <a:headEnd type="none" w="med" len="med"/>
                      <a:tailEnd type="none" w="med" len="med"/>
                    </a:lnT>
                    <a:lnB w="57150" cap="flat" cmpd="sng" algn="ctr">
                      <a:solidFill>
                        <a:srgbClr val="4E1F2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15950">
                <a:tc>
                  <a:txBody>
                    <a:bodyPr/>
                    <a:lstStyle>
                      <a:lvl1pPr indent="225425">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225425" algn="ctr" defTabSz="457200" rtl="0" eaLnBrk="1" fontAlgn="base" latinLnBrk="0" hangingPunct="1">
                        <a:lnSpc>
                          <a:spcPct val="100000"/>
                        </a:lnSpc>
                        <a:spcBef>
                          <a:spcPct val="0"/>
                        </a:spcBef>
                        <a:spcAft>
                          <a:spcPct val="0"/>
                        </a:spcAft>
                        <a:buClrTx/>
                        <a:buSzTx/>
                        <a:buFontTx/>
                        <a:buNone/>
                        <a:tabLst/>
                      </a:pPr>
                      <a:r>
                        <a:rPr kumimoji="0" lang="ca-ES" altLang="en-US" sz="2400" b="0" i="0" u="none" strike="noStrike" cap="none" normalizeH="0" baseline="0">
                          <a:ln>
                            <a:noFill/>
                          </a:ln>
                          <a:solidFill>
                            <a:schemeClr val="tx1"/>
                          </a:solidFill>
                          <a:effectLst/>
                          <a:latin typeface="Calibri" pitchFamily="34" charset="0"/>
                          <a:ea typeface="Calibri" pitchFamily="34" charset="0"/>
                          <a:cs typeface="Times New Roman" pitchFamily="18" charset="0"/>
                        </a:rPr>
                        <a:t>Activitat autònoma</a:t>
                      </a:r>
                      <a:endParaRPr kumimoji="0" lang="es-ES" altLang="en-US" sz="24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68575" marR="68575" marT="0" marB="0" anchor="ctr" horzOverflow="overflow">
                    <a:lnL>
                      <a:noFill/>
                    </a:lnL>
                    <a:lnR>
                      <a:noFill/>
                    </a:lnR>
                    <a:lnT w="57150" cap="flat" cmpd="sng" algn="ctr">
                      <a:solidFill>
                        <a:srgbClr val="4E1F29"/>
                      </a:solidFill>
                      <a:prstDash val="solid"/>
                      <a:round/>
                      <a:headEnd type="none" w="med" len="med"/>
                      <a:tailEnd type="none" w="med" len="med"/>
                    </a:lnT>
                    <a:lnB w="57150" cap="flat" cmpd="sng" algn="ctr">
                      <a:solidFill>
                        <a:srgbClr val="4E1F29"/>
                      </a:solidFill>
                      <a:prstDash val="solid"/>
                      <a:round/>
                      <a:headEnd type="none" w="med" len="med"/>
                      <a:tailEnd type="none" w="med" len="med"/>
                    </a:lnB>
                    <a:lnTlToBr>
                      <a:noFill/>
                    </a:lnTlToBr>
                    <a:lnBlToTr>
                      <a:noFill/>
                    </a:lnBlToTr>
                    <a:noFill/>
                  </a:tcPr>
                </a:tc>
                <a:tc>
                  <a:txBody>
                    <a:bodyPr/>
                    <a:lstStyle>
                      <a:lvl1pPr indent="225425">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225425" algn="ctr" defTabSz="457200" rtl="0" eaLnBrk="1" fontAlgn="base" latinLnBrk="0" hangingPunct="1">
                        <a:lnSpc>
                          <a:spcPct val="100000"/>
                        </a:lnSpc>
                        <a:spcBef>
                          <a:spcPct val="0"/>
                        </a:spcBef>
                        <a:spcAft>
                          <a:spcPct val="0"/>
                        </a:spcAft>
                        <a:buClrTx/>
                        <a:buSzTx/>
                        <a:buFontTx/>
                        <a:buNone/>
                        <a:tabLst/>
                      </a:pPr>
                      <a:r>
                        <a:rPr kumimoji="0" lang="ca-ES" altLang="en-US"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89%</a:t>
                      </a:r>
                      <a:endParaRPr kumimoji="0" lang="es-ES" altLang="en-US"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anchor="ctr" horzOverflow="overflow">
                    <a:lnL>
                      <a:noFill/>
                    </a:lnL>
                    <a:lnR>
                      <a:noFill/>
                    </a:lnR>
                    <a:lnT w="57150" cap="flat" cmpd="sng" algn="ctr">
                      <a:solidFill>
                        <a:srgbClr val="4E1F29"/>
                      </a:solidFill>
                      <a:prstDash val="solid"/>
                      <a:round/>
                      <a:headEnd type="none" w="med" len="med"/>
                      <a:tailEnd type="none" w="med" len="med"/>
                    </a:lnT>
                    <a:lnB w="57150" cap="flat" cmpd="sng" algn="ctr">
                      <a:solidFill>
                        <a:srgbClr val="4E1F29"/>
                      </a:solidFill>
                      <a:prstDash val="solid"/>
                      <a:round/>
                      <a:headEnd type="none" w="med" len="med"/>
                      <a:tailEnd type="none" w="med" len="med"/>
                    </a:lnB>
                    <a:lnTlToBr>
                      <a:noFill/>
                    </a:lnTlToBr>
                    <a:lnBlToTr>
                      <a:noFill/>
                    </a:lnBlToTr>
                    <a:noFill/>
                  </a:tcPr>
                </a:tc>
                <a:tc>
                  <a:txBody>
                    <a:bodyPr/>
                    <a:lstStyle>
                      <a:lvl1pPr indent="225425">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225425" algn="ctr" defTabSz="457200" rtl="0" eaLnBrk="1" fontAlgn="base" latinLnBrk="0" hangingPunct="1">
                        <a:lnSpc>
                          <a:spcPct val="100000"/>
                        </a:lnSpc>
                        <a:spcBef>
                          <a:spcPct val="0"/>
                        </a:spcBef>
                        <a:spcAft>
                          <a:spcPct val="0"/>
                        </a:spcAft>
                        <a:buClrTx/>
                        <a:buSzTx/>
                        <a:buFontTx/>
                        <a:buNone/>
                        <a:tabLst/>
                      </a:pPr>
                      <a:r>
                        <a:rPr kumimoji="0" lang="ca-ES" altLang="en-US"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134,1</a:t>
                      </a:r>
                      <a:endParaRPr kumimoji="0" lang="es-ES" altLang="en-US"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anchor="ctr" horzOverflow="overflow">
                    <a:lnL>
                      <a:noFill/>
                    </a:lnL>
                    <a:lnR>
                      <a:noFill/>
                    </a:lnR>
                    <a:lnT w="57150" cap="flat" cmpd="sng" algn="ctr">
                      <a:solidFill>
                        <a:srgbClr val="4E1F29"/>
                      </a:solidFill>
                      <a:prstDash val="solid"/>
                      <a:round/>
                      <a:headEnd type="none" w="med" len="med"/>
                      <a:tailEnd type="none" w="med" len="med"/>
                    </a:lnT>
                    <a:lnB w="57150" cap="flat" cmpd="sng" algn="ctr">
                      <a:solidFill>
                        <a:srgbClr val="4E1F2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15950">
                <a:tc>
                  <a:txBody>
                    <a:bodyPr/>
                    <a:lstStyle>
                      <a:lvl1pPr indent="225425">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225425" algn="ctr" defTabSz="457200" rtl="0" eaLnBrk="1" fontAlgn="base" latinLnBrk="0" hangingPunct="1">
                        <a:lnSpc>
                          <a:spcPct val="100000"/>
                        </a:lnSpc>
                        <a:spcBef>
                          <a:spcPct val="0"/>
                        </a:spcBef>
                        <a:spcAft>
                          <a:spcPct val="0"/>
                        </a:spcAft>
                        <a:buClrTx/>
                        <a:buSzTx/>
                        <a:buFontTx/>
                        <a:buNone/>
                        <a:tabLst/>
                      </a:pPr>
                      <a:r>
                        <a:rPr kumimoji="0" lang="ca-ES" altLang="en-US" sz="2400" b="0" i="0" u="none" strike="noStrike" cap="none" normalizeH="0" baseline="0">
                          <a:ln>
                            <a:noFill/>
                          </a:ln>
                          <a:solidFill>
                            <a:schemeClr val="tx1"/>
                          </a:solidFill>
                          <a:effectLst/>
                          <a:latin typeface="Calibri" pitchFamily="34" charset="0"/>
                          <a:ea typeface="Calibri" pitchFamily="34" charset="0"/>
                          <a:cs typeface="Times New Roman" pitchFamily="18" charset="0"/>
                        </a:rPr>
                        <a:t>Activitat d’avaluació</a:t>
                      </a:r>
                      <a:endParaRPr kumimoji="0" lang="es-ES" altLang="en-US" sz="24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68575" marR="68575" marT="0" marB="0" anchor="ctr" horzOverflow="overflow">
                    <a:lnL>
                      <a:noFill/>
                    </a:lnL>
                    <a:lnR>
                      <a:noFill/>
                    </a:lnR>
                    <a:lnT w="57150" cap="flat" cmpd="sng" algn="ctr">
                      <a:solidFill>
                        <a:srgbClr val="4E1F29"/>
                      </a:solidFill>
                      <a:prstDash val="solid"/>
                      <a:round/>
                      <a:headEnd type="none" w="med" len="med"/>
                      <a:tailEnd type="none" w="med" len="med"/>
                    </a:lnT>
                    <a:lnB w="57150" cap="flat" cmpd="sng" algn="ctr">
                      <a:solidFill>
                        <a:srgbClr val="4E1F29"/>
                      </a:solidFill>
                      <a:prstDash val="solid"/>
                      <a:round/>
                      <a:headEnd type="none" w="med" len="med"/>
                      <a:tailEnd type="none" w="med" len="med"/>
                    </a:lnB>
                    <a:lnTlToBr>
                      <a:noFill/>
                    </a:lnTlToBr>
                    <a:lnBlToTr>
                      <a:noFill/>
                    </a:lnBlToTr>
                    <a:noFill/>
                  </a:tcPr>
                </a:tc>
                <a:tc>
                  <a:txBody>
                    <a:bodyPr/>
                    <a:lstStyle>
                      <a:lvl1pPr indent="225425">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225425" algn="ctr" defTabSz="457200" rtl="0" eaLnBrk="1" fontAlgn="base" latinLnBrk="0" hangingPunct="1">
                        <a:lnSpc>
                          <a:spcPct val="100000"/>
                        </a:lnSpc>
                        <a:spcBef>
                          <a:spcPct val="0"/>
                        </a:spcBef>
                        <a:spcAft>
                          <a:spcPct val="0"/>
                        </a:spcAft>
                        <a:buClrTx/>
                        <a:buSzTx/>
                        <a:buFontTx/>
                        <a:buNone/>
                        <a:tabLst/>
                      </a:pPr>
                      <a:r>
                        <a:rPr kumimoji="0" lang="ca-ES" altLang="en-US"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2%</a:t>
                      </a:r>
                      <a:endParaRPr kumimoji="0" lang="es-ES" altLang="en-US"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anchor="ctr" horzOverflow="overflow">
                    <a:lnL>
                      <a:noFill/>
                    </a:lnL>
                    <a:lnR>
                      <a:noFill/>
                    </a:lnR>
                    <a:lnT w="57150" cap="flat" cmpd="sng" algn="ctr">
                      <a:solidFill>
                        <a:srgbClr val="4E1F29"/>
                      </a:solidFill>
                      <a:prstDash val="solid"/>
                      <a:round/>
                      <a:headEnd type="none" w="med" len="med"/>
                      <a:tailEnd type="none" w="med" len="med"/>
                    </a:lnT>
                    <a:lnB w="57150" cap="flat" cmpd="sng" algn="ctr">
                      <a:solidFill>
                        <a:srgbClr val="4E1F29"/>
                      </a:solidFill>
                      <a:prstDash val="solid"/>
                      <a:round/>
                      <a:headEnd type="none" w="med" len="med"/>
                      <a:tailEnd type="none" w="med" len="med"/>
                    </a:lnB>
                    <a:lnTlToBr>
                      <a:noFill/>
                    </a:lnTlToBr>
                    <a:lnBlToTr>
                      <a:noFill/>
                    </a:lnBlToTr>
                    <a:noFill/>
                  </a:tcPr>
                </a:tc>
                <a:tc>
                  <a:txBody>
                    <a:bodyPr/>
                    <a:lstStyle>
                      <a:lvl1pPr indent="225425">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225425" algn="ctr" defTabSz="457200" rtl="0" eaLnBrk="1" fontAlgn="base" latinLnBrk="0" hangingPunct="1">
                        <a:lnSpc>
                          <a:spcPct val="100000"/>
                        </a:lnSpc>
                        <a:spcBef>
                          <a:spcPct val="0"/>
                        </a:spcBef>
                        <a:spcAft>
                          <a:spcPct val="0"/>
                        </a:spcAft>
                        <a:buClrTx/>
                        <a:buSzTx/>
                        <a:buFontTx/>
                        <a:buNone/>
                        <a:tabLst/>
                      </a:pPr>
                      <a:r>
                        <a:rPr kumimoji="0" lang="ca-ES" altLang="en-US"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2,5</a:t>
                      </a:r>
                      <a:endParaRPr kumimoji="0" lang="es-ES" altLang="en-US"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anchor="ctr" horzOverflow="overflow">
                    <a:lnL>
                      <a:noFill/>
                    </a:lnL>
                    <a:lnR>
                      <a:noFill/>
                    </a:lnR>
                    <a:lnT w="57150" cap="flat" cmpd="sng" algn="ctr">
                      <a:solidFill>
                        <a:srgbClr val="4E1F29"/>
                      </a:solidFill>
                      <a:prstDash val="solid"/>
                      <a:round/>
                      <a:headEnd type="none" w="med" len="med"/>
                      <a:tailEnd type="none" w="med" len="med"/>
                    </a:lnT>
                    <a:lnB w="57150" cap="flat" cmpd="sng" algn="ctr">
                      <a:solidFill>
                        <a:srgbClr val="4E1F2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9" name="8 Rectángulo"/>
          <p:cNvSpPr>
            <a:spLocks noChangeArrowheads="1"/>
          </p:cNvSpPr>
          <p:nvPr/>
        </p:nvSpPr>
        <p:spPr bwMode="auto">
          <a:xfrm>
            <a:off x="539750" y="4292600"/>
            <a:ext cx="3817938" cy="652463"/>
          </a:xfrm>
          <a:prstGeom prst="rect">
            <a:avLst/>
          </a:prstGeom>
          <a:solidFill>
            <a:srgbClr val="E8D3D8"/>
          </a:solidFill>
          <a:ln w="9525">
            <a:solidFill>
              <a:srgbClr val="531B28"/>
            </a:solidFill>
            <a:miter lim="800000"/>
            <a:headEnd/>
            <a:tailEnd/>
          </a:ln>
          <a:effectLst>
            <a:outerShdw blurRad="40000" dist="23000" dir="5400000" rotWithShape="0">
              <a:srgbClr val="808080">
                <a:alpha val="34998"/>
              </a:srgbClr>
            </a:outerShdw>
          </a:effectLst>
        </p:spPr>
        <p:txBody>
          <a:bodyPr anchor="ctr"/>
          <a:lstStyle/>
          <a:p>
            <a:pPr algn="ctr">
              <a:defRPr/>
            </a:pPr>
            <a:r>
              <a:rPr lang="ca-ES" sz="2000" b="1" dirty="0">
                <a:latin typeface="+mn-lt"/>
                <a:ea typeface="+mn-ea"/>
              </a:rPr>
              <a:t>Agents implicats: Coordinació, supervisió, avaluació</a:t>
            </a:r>
          </a:p>
        </p:txBody>
      </p:sp>
      <p:sp>
        <p:nvSpPr>
          <p:cNvPr id="63510" name="Line 14"/>
          <p:cNvSpPr>
            <a:spLocks noChangeShapeType="1"/>
          </p:cNvSpPr>
          <p:nvPr/>
        </p:nvSpPr>
        <p:spPr bwMode="auto">
          <a:xfrm>
            <a:off x="4357688" y="4638675"/>
            <a:ext cx="790575" cy="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ca-ES"/>
          </a:p>
        </p:txBody>
      </p:sp>
      <p:sp>
        <p:nvSpPr>
          <p:cNvPr id="11" name="10 Rectángulo"/>
          <p:cNvSpPr>
            <a:spLocks noChangeArrowheads="1"/>
          </p:cNvSpPr>
          <p:nvPr/>
        </p:nvSpPr>
        <p:spPr bwMode="auto">
          <a:xfrm>
            <a:off x="5148263" y="4079875"/>
            <a:ext cx="3024187" cy="1077913"/>
          </a:xfrm>
          <a:prstGeom prst="rect">
            <a:avLst/>
          </a:prstGeom>
          <a:solidFill>
            <a:srgbClr val="E8D3D8"/>
          </a:solidFill>
          <a:ln w="9525">
            <a:solidFill>
              <a:srgbClr val="531B28"/>
            </a:solidFill>
            <a:miter lim="800000"/>
            <a:headEnd/>
            <a:tailEnd/>
          </a:ln>
          <a:effectLst>
            <a:outerShdw blurRad="40000" dist="23000" dir="5400000" rotWithShape="0">
              <a:srgbClr val="808080">
                <a:alpha val="34998"/>
              </a:srgbClr>
            </a:outerShdw>
          </a:effectLst>
        </p:spPr>
        <p:txBody>
          <a:bodyPr anchor="ctr"/>
          <a:lstStyle/>
          <a:p>
            <a:pPr marL="0" lvl="1" algn="ctr">
              <a:defRPr/>
            </a:pPr>
            <a:r>
              <a:rPr lang="ca-ES" sz="2400" b="1" dirty="0">
                <a:latin typeface="+mn-lt"/>
                <a:ea typeface="+mn-ea"/>
              </a:rPr>
              <a:t>AULA MOODLE DE L’ASSIGNATURA (adreça electrònica)</a:t>
            </a:r>
          </a:p>
        </p:txBody>
      </p:sp>
      <p:sp>
        <p:nvSpPr>
          <p:cNvPr id="8" name="7 Rectángulo"/>
          <p:cNvSpPr>
            <a:spLocks noChangeArrowheads="1"/>
          </p:cNvSpPr>
          <p:nvPr/>
        </p:nvSpPr>
        <p:spPr bwMode="auto">
          <a:xfrm>
            <a:off x="5148263" y="5303838"/>
            <a:ext cx="3024187" cy="1077912"/>
          </a:xfrm>
          <a:prstGeom prst="rect">
            <a:avLst/>
          </a:prstGeom>
          <a:solidFill>
            <a:srgbClr val="E8D3D8"/>
          </a:solidFill>
          <a:ln w="9525">
            <a:solidFill>
              <a:srgbClr val="531B28"/>
            </a:solidFill>
            <a:miter lim="800000"/>
            <a:headEnd/>
            <a:tailEnd/>
          </a:ln>
          <a:effectLst>
            <a:outerShdw blurRad="40000" dist="23000" dir="5400000" rotWithShape="0">
              <a:srgbClr val="808080">
                <a:alpha val="34998"/>
              </a:srgbClr>
            </a:outerShdw>
          </a:effectLst>
        </p:spPr>
        <p:txBody>
          <a:bodyPr anchor="ctr"/>
          <a:lstStyle/>
          <a:p>
            <a:pPr marL="0" lvl="1" algn="ctr">
              <a:defRPr/>
            </a:pPr>
            <a:r>
              <a:rPr lang="ca-ES" sz="2400" b="1" dirty="0">
                <a:latin typeface="+mn-lt"/>
                <a:ea typeface="+mn-ea"/>
              </a:rPr>
              <a:t>Manual del TFG</a:t>
            </a:r>
          </a:p>
        </p:txBody>
      </p:sp>
    </p:spTree>
    <p:extLst>
      <p:ext uri="{BB962C8B-B14F-4D97-AF65-F5344CB8AC3E}">
        <p14:creationId xmlns:p14="http://schemas.microsoft.com/office/powerpoint/2010/main" val="3840533438"/>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320675" y="188913"/>
            <a:ext cx="8715375" cy="461962"/>
          </a:xfrm>
          <a:prstGeom prst="rect">
            <a:avLst/>
          </a:prstGeom>
          <a:solidFill>
            <a:srgbClr val="572D36"/>
          </a:solidFill>
          <a:ln w="9525">
            <a:solidFill>
              <a:srgbClr val="572D36"/>
            </a:solidFill>
            <a:miter lim="800000"/>
            <a:headEnd/>
            <a:tailEnd/>
          </a:ln>
          <a:effectLst>
            <a:outerShdw dist="170861" dir="13680767" algn="ctr" rotWithShape="0">
              <a:srgbClr val="C0C0C0">
                <a:alpha val="50000"/>
              </a:srgbClr>
            </a:outerShdw>
          </a:effec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r>
              <a:rPr lang="es-ES" altLang="es-ES_tradnl" sz="2400" b="1">
                <a:solidFill>
                  <a:srgbClr val="FFFFFF"/>
                </a:solidFill>
                <a:effectLst>
                  <a:outerShdw blurRad="38100" dist="38100" dir="2700000" algn="tl">
                    <a:srgbClr val="000000"/>
                  </a:outerShdw>
                </a:effectLst>
                <a:latin typeface="Calibri" pitchFamily="34" charset="0"/>
              </a:rPr>
              <a:t>METODOLOGIA DEL TREBALL DE FI DE GRAU</a:t>
            </a:r>
            <a:endParaRPr lang="es-ES_tradnl" altLang="es-ES_tradnl" sz="2400" b="1">
              <a:solidFill>
                <a:srgbClr val="FFFFFF"/>
              </a:solidFill>
              <a:effectLst>
                <a:outerShdw blurRad="38100" dist="38100" dir="2700000" algn="tl">
                  <a:srgbClr val="000000"/>
                </a:outerShdw>
              </a:effectLst>
              <a:latin typeface="Calibri" pitchFamily="34" charset="0"/>
            </a:endParaRPr>
          </a:p>
        </p:txBody>
      </p:sp>
      <p:sp>
        <p:nvSpPr>
          <p:cNvPr id="8" name="7 Rectángulo"/>
          <p:cNvSpPr>
            <a:spLocks noChangeArrowheads="1"/>
          </p:cNvSpPr>
          <p:nvPr/>
        </p:nvSpPr>
        <p:spPr bwMode="auto">
          <a:xfrm>
            <a:off x="5148263" y="5303838"/>
            <a:ext cx="3024187" cy="1077912"/>
          </a:xfrm>
          <a:prstGeom prst="rect">
            <a:avLst/>
          </a:prstGeom>
          <a:solidFill>
            <a:srgbClr val="E8D3D8"/>
          </a:solidFill>
          <a:ln w="9525">
            <a:solidFill>
              <a:srgbClr val="531B28"/>
            </a:solidFill>
            <a:miter lim="800000"/>
            <a:headEnd/>
            <a:tailEnd/>
          </a:ln>
          <a:effectLst>
            <a:outerShdw blurRad="40000" dist="23000" dir="5400000" rotWithShape="0">
              <a:srgbClr val="808080">
                <a:alpha val="34998"/>
              </a:srgbClr>
            </a:outerShdw>
          </a:effectLst>
        </p:spPr>
        <p:txBody>
          <a:bodyPr anchor="ctr"/>
          <a:lstStyle/>
          <a:p>
            <a:pPr marL="0" lvl="1" algn="ctr">
              <a:defRPr/>
            </a:pPr>
            <a:r>
              <a:rPr lang="ca-ES" sz="2400" b="1" dirty="0">
                <a:latin typeface="+mn-lt"/>
                <a:ea typeface="+mn-ea"/>
              </a:rPr>
              <a:t>Manual del TFG</a:t>
            </a:r>
          </a:p>
        </p:txBody>
      </p:sp>
      <p:pic>
        <p:nvPicPr>
          <p:cNvPr id="2" name="Imatge 1">
            <a:extLst>
              <a:ext uri="{FF2B5EF4-FFF2-40B4-BE49-F238E27FC236}">
                <a16:creationId xmlns:a16="http://schemas.microsoft.com/office/drawing/2014/main" id="{DF2955F2-FD9B-4C55-834D-BA71FF6AD3A0}"/>
              </a:ext>
            </a:extLst>
          </p:cNvPr>
          <p:cNvPicPr>
            <a:picLocks noChangeAspect="1"/>
          </p:cNvPicPr>
          <p:nvPr/>
        </p:nvPicPr>
        <p:blipFill>
          <a:blip r:embed="rId3"/>
          <a:stretch>
            <a:fillRect/>
          </a:stretch>
        </p:blipFill>
        <p:spPr>
          <a:xfrm>
            <a:off x="1633537" y="1081087"/>
            <a:ext cx="6970911" cy="5569950"/>
          </a:xfrm>
          <a:prstGeom prst="rect">
            <a:avLst/>
          </a:prstGeom>
        </p:spPr>
      </p:pic>
    </p:spTree>
    <p:extLst>
      <p:ext uri="{BB962C8B-B14F-4D97-AF65-F5344CB8AC3E}">
        <p14:creationId xmlns:p14="http://schemas.microsoft.com/office/powerpoint/2010/main" val="1111122390"/>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Título"/>
          <p:cNvSpPr>
            <a:spLocks noGrp="1"/>
          </p:cNvSpPr>
          <p:nvPr>
            <p:ph type="ctrTitle" idx="4294967295"/>
          </p:nvPr>
        </p:nvSpPr>
        <p:spPr>
          <a:xfrm>
            <a:off x="685800" y="2708275"/>
            <a:ext cx="7772400" cy="1944688"/>
          </a:xfrm>
        </p:spPr>
        <p:txBody>
          <a:bodyPr/>
          <a:lstStyle/>
          <a:p>
            <a:r>
              <a:rPr lang="ca-ES" altLang="ca-ES" sz="5500" dirty="0">
                <a:latin typeface="Franklin Gothic Demi" panose="020B0703020102020204" pitchFamily="34" charset="0"/>
                <a:ea typeface="ＭＳ Ｐゴシック" panose="020B0600070205080204" pitchFamily="34" charset="-128"/>
              </a:rPr>
              <a:t>Jornada Informativa</a:t>
            </a:r>
            <a:br>
              <a:rPr lang="ca-ES" altLang="ca-ES" dirty="0">
                <a:latin typeface="Franklin Gothic Demi" panose="020B0703020102020204" pitchFamily="34" charset="0"/>
                <a:ea typeface="ＭＳ Ｐゴシック" panose="020B0600070205080204" pitchFamily="34" charset="-128"/>
              </a:rPr>
            </a:br>
            <a:r>
              <a:rPr lang="ca-ES" altLang="ca-ES" dirty="0">
                <a:latin typeface="Franklin Gothic Book" panose="020B0503020102020204" pitchFamily="34" charset="0"/>
                <a:ea typeface="ＭＳ Ｐゴシック" panose="020B0600070205080204" pitchFamily="34" charset="-128"/>
              </a:rPr>
              <a:t> Facultat de Psicologia</a:t>
            </a:r>
            <a:br>
              <a:rPr lang="ca-ES" altLang="ca-ES" dirty="0">
                <a:latin typeface="Franklin Gothic Book" panose="020B0503020102020204" pitchFamily="34" charset="0"/>
                <a:ea typeface="ＭＳ Ｐゴシック" panose="020B0600070205080204" pitchFamily="34" charset="-128"/>
              </a:rPr>
            </a:br>
            <a:r>
              <a:rPr lang="ca-ES" altLang="ca-ES" sz="4000" dirty="0">
                <a:latin typeface="Franklin Gothic Book" panose="020B0503020102020204" pitchFamily="34" charset="0"/>
                <a:ea typeface="ＭＳ Ｐゴシック" panose="020B0600070205080204" pitchFamily="34" charset="-128"/>
              </a:rPr>
              <a:t>Curs 2020-2021</a:t>
            </a:r>
            <a:br>
              <a:rPr lang="ca-ES" altLang="ca-ES" sz="4000" dirty="0">
                <a:latin typeface="Franklin Gothic Book" panose="020B0503020102020204" pitchFamily="34" charset="0"/>
                <a:ea typeface="ＭＳ Ｐゴシック" panose="020B0600070205080204" pitchFamily="34" charset="-128"/>
              </a:rPr>
            </a:br>
            <a:endParaRPr lang="ca-ES" altLang="ca-ES" sz="4000" dirty="0">
              <a:latin typeface="Franklin Gothic Book" panose="020B0503020102020204" pitchFamily="34" charset="0"/>
              <a:ea typeface="ＭＳ Ｐゴシック" panose="020B0600070205080204" pitchFamily="34" charset="-128"/>
            </a:endParaRPr>
          </a:p>
        </p:txBody>
      </p:sp>
      <p:sp>
        <p:nvSpPr>
          <p:cNvPr id="3" name="2 Subtítulo"/>
          <p:cNvSpPr>
            <a:spLocks noGrp="1"/>
          </p:cNvSpPr>
          <p:nvPr>
            <p:ph type="subTitle" idx="4294967295"/>
          </p:nvPr>
        </p:nvSpPr>
        <p:spPr>
          <a:xfrm>
            <a:off x="5148263" y="5229225"/>
            <a:ext cx="3384550" cy="695325"/>
          </a:xfrm>
        </p:spPr>
        <p:txBody>
          <a:bodyPr/>
          <a:lstStyle/>
          <a:p>
            <a:pPr marL="0" indent="0" algn="ctr">
              <a:buFont typeface="Arial" charset="0"/>
              <a:buNone/>
              <a:defRPr/>
            </a:pPr>
            <a:r>
              <a:rPr lang="ca-ES" dirty="0">
                <a:latin typeface="Franklin Gothic Demi" pitchFamily="34" charset="0"/>
              </a:rPr>
              <a:t>9</a:t>
            </a:r>
            <a:r>
              <a:rPr lang="ca-ES" dirty="0">
                <a:solidFill>
                  <a:schemeClr val="tx1">
                    <a:tint val="75000"/>
                  </a:schemeClr>
                </a:solidFill>
                <a:latin typeface="Franklin Gothic Demi" pitchFamily="34" charset="0"/>
              </a:rPr>
              <a:t>  </a:t>
            </a:r>
            <a:r>
              <a:rPr lang="ca-ES" dirty="0">
                <a:latin typeface="Franklin Gothic Demi" pitchFamily="34" charset="0"/>
              </a:rPr>
              <a:t>juliol 2020</a:t>
            </a:r>
          </a:p>
        </p:txBody>
      </p:sp>
    </p:spTree>
    <p:extLst>
      <p:ext uri="{BB962C8B-B14F-4D97-AF65-F5344CB8AC3E}">
        <p14:creationId xmlns:p14="http://schemas.microsoft.com/office/powerpoint/2010/main" val="138907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63" name="Group 19">
            <a:extLst>
              <a:ext uri="{FF2B5EF4-FFF2-40B4-BE49-F238E27FC236}">
                <a16:creationId xmlns:a16="http://schemas.microsoft.com/office/drawing/2014/main" id="{0D544304-3232-4520-B933-BD22BE1513FD}"/>
              </a:ext>
            </a:extLst>
          </p:cNvPr>
          <p:cNvGraphicFramePr>
            <a:graphicFrameLocks noGrp="1"/>
          </p:cNvGraphicFramePr>
          <p:nvPr/>
        </p:nvGraphicFramePr>
        <p:xfrm>
          <a:off x="468313" y="3000375"/>
          <a:ext cx="8207375" cy="2949575"/>
        </p:xfrm>
        <a:graphic>
          <a:graphicData uri="http://schemas.openxmlformats.org/drawingml/2006/table">
            <a:tbl>
              <a:tblPr/>
              <a:tblGrid>
                <a:gridCol w="8207375">
                  <a:extLst>
                    <a:ext uri="{9D8B030D-6E8A-4147-A177-3AD203B41FA5}">
                      <a16:colId xmlns:a16="http://schemas.microsoft.com/office/drawing/2014/main" val="20000"/>
                    </a:ext>
                  </a:extLst>
                </a:gridCol>
              </a:tblGrid>
              <a:tr h="2949575">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ts val="1200"/>
                        </a:spcAft>
                        <a:buClrTx/>
                        <a:buSzTx/>
                        <a:buFont typeface="Arial" pitchFamily="34" charset="0"/>
                        <a:buChar char="•"/>
                        <a:tabLst/>
                      </a:pPr>
                      <a:r>
                        <a:rPr kumimoji="0" lang="ca-ES" altLang="en-US" sz="2000" b="0" i="0" u="none" strike="noStrike" cap="none" normalizeH="0" baseline="0" dirty="0">
                          <a:ln>
                            <a:noFill/>
                          </a:ln>
                          <a:solidFill>
                            <a:schemeClr val="tx1"/>
                          </a:solidFill>
                          <a:effectLst/>
                          <a:latin typeface="Arial" pitchFamily="34" charset="0"/>
                          <a:ea typeface="ＭＳ Ｐゴシック" pitchFamily="34" charset="-128"/>
                        </a:rPr>
                        <a:t> 3 de les 6 mencions es programen en torn de matí i tarda</a:t>
                      </a:r>
                    </a:p>
                    <a:p>
                      <a:pPr marL="0" marR="0" lvl="0" indent="0"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ca-ES" altLang="en-US" sz="2000" b="0" i="0" u="none" strike="noStrike" cap="none" normalizeH="0" baseline="0" dirty="0">
                          <a:ln>
                            <a:noFill/>
                          </a:ln>
                          <a:solidFill>
                            <a:schemeClr val="tx1"/>
                          </a:solidFill>
                          <a:effectLst/>
                          <a:latin typeface="Arial" pitchFamily="34" charset="0"/>
                          <a:ea typeface="ＭＳ Ｐゴシック" pitchFamily="34" charset="-128"/>
                        </a:rPr>
                        <a:t> Es garanteix la compatibilitat d’horaris d’assignatures de la mateixa menció</a:t>
                      </a:r>
                    </a:p>
                    <a:p>
                      <a:pPr marL="0" marR="0" lvl="0" indent="0" algn="l" defTabSz="914400" rtl="0" eaLnBrk="1" fontAlgn="base" latinLnBrk="0" hangingPunct="1">
                        <a:lnSpc>
                          <a:spcPct val="100000"/>
                        </a:lnSpc>
                        <a:spcBef>
                          <a:spcPct val="0"/>
                        </a:spcBef>
                        <a:spcAft>
                          <a:spcPts val="1200"/>
                        </a:spcAft>
                        <a:buClrTx/>
                        <a:buSzTx/>
                        <a:buFont typeface="Arial" pitchFamily="34" charset="0"/>
                        <a:buChar char="•"/>
                        <a:tabLst/>
                      </a:pPr>
                      <a:r>
                        <a:rPr kumimoji="0" lang="ca-ES" altLang="en-US" sz="2000" b="0" i="0" u="none" strike="noStrike" cap="none" normalizeH="0" baseline="0" dirty="0">
                          <a:ln>
                            <a:noFill/>
                          </a:ln>
                          <a:solidFill>
                            <a:schemeClr val="tx1"/>
                          </a:solidFill>
                          <a:effectLst/>
                          <a:latin typeface="Arial" pitchFamily="34" charset="0"/>
                          <a:ea typeface="ＭＳ Ｐゴシック" pitchFamily="34" charset="-128"/>
                        </a:rPr>
                        <a:t> S’han combinat horaris de parelles de mencions afins per afavorir dobles mencions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ca-ES" altLang="en-US" sz="20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 Pràctiques Externes: assignatura comuna a totes les mencions</a:t>
                      </a:r>
                    </a:p>
                    <a:p>
                      <a:pPr marL="74295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ca-ES" altLang="en-US" sz="18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Suma com a tipus B de qualsevol de les mencions</a:t>
                      </a:r>
                    </a:p>
                    <a:p>
                      <a:pPr marL="74295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ca-ES" altLang="en-US" sz="18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Suma com a crèdits sanitaris amb independència del centre on es facin</a:t>
                      </a:r>
                    </a:p>
                  </a:txBody>
                  <a:tcPr marL="91427" marR="91427" marT="45750" marB="4575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3320" name="2 Rectángulo">
            <a:extLst>
              <a:ext uri="{FF2B5EF4-FFF2-40B4-BE49-F238E27FC236}">
                <a16:creationId xmlns:a16="http://schemas.microsoft.com/office/drawing/2014/main" id="{9F98B4A4-EE61-4220-8561-D9BBCC68B112}"/>
              </a:ext>
            </a:extLst>
          </p:cNvPr>
          <p:cNvSpPr>
            <a:spLocks noChangeArrowheads="1"/>
          </p:cNvSpPr>
          <p:nvPr/>
        </p:nvSpPr>
        <p:spPr bwMode="auto">
          <a:xfrm>
            <a:off x="107950" y="620713"/>
            <a:ext cx="9036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spcAft>
                <a:spcPct val="20000"/>
              </a:spcAft>
              <a:buFontTx/>
              <a:buChar char="•"/>
            </a:pPr>
            <a:r>
              <a:rPr lang="ca-ES" altLang="es-ES" sz="2000">
                <a:latin typeface="Arial" panose="020B0604020202020204" pitchFamily="34" charset="0"/>
              </a:rPr>
              <a:t> Per </a:t>
            </a:r>
            <a:r>
              <a:rPr lang="ca-ES" altLang="es-ES" sz="2000" b="1">
                <a:latin typeface="Arial" panose="020B0604020202020204" pitchFamily="34" charset="0"/>
              </a:rPr>
              <a:t>opcionalment obtenir una menció </a:t>
            </a:r>
            <a:r>
              <a:rPr lang="ca-ES" altLang="es-ES" sz="2000">
                <a:latin typeface="Arial" panose="020B0604020202020204" pitchFamily="34" charset="0"/>
              </a:rPr>
              <a:t>s’han de cursar 30 crèdits vinculats</a:t>
            </a:r>
            <a:endParaRPr lang="ca-ES" altLang="es-ES" sz="2000">
              <a:solidFill>
                <a:srgbClr val="1E6487"/>
              </a:solidFill>
              <a:latin typeface="Franklin Gothic Medium" panose="020B0603020102020204" pitchFamily="34" charset="0"/>
            </a:endParaRPr>
          </a:p>
        </p:txBody>
      </p:sp>
      <p:graphicFrame>
        <p:nvGraphicFramePr>
          <p:cNvPr id="5" name="Group 31">
            <a:extLst>
              <a:ext uri="{FF2B5EF4-FFF2-40B4-BE49-F238E27FC236}">
                <a16:creationId xmlns:a16="http://schemas.microsoft.com/office/drawing/2014/main" id="{56F06640-3A59-4FB0-B77B-483499F5CEF9}"/>
              </a:ext>
            </a:extLst>
          </p:cNvPr>
          <p:cNvGraphicFramePr>
            <a:graphicFrameLocks/>
          </p:cNvGraphicFramePr>
          <p:nvPr/>
        </p:nvGraphicFramePr>
        <p:xfrm>
          <a:off x="250825" y="1052513"/>
          <a:ext cx="8636000" cy="1655762"/>
        </p:xfrm>
        <a:graphic>
          <a:graphicData uri="http://schemas.openxmlformats.org/drawingml/2006/table">
            <a:tbl>
              <a:tblPr/>
              <a:tblGrid>
                <a:gridCol w="1296256">
                  <a:extLst>
                    <a:ext uri="{9D8B030D-6E8A-4147-A177-3AD203B41FA5}">
                      <a16:colId xmlns:a16="http://schemas.microsoft.com/office/drawing/2014/main" val="20000"/>
                    </a:ext>
                  </a:extLst>
                </a:gridCol>
                <a:gridCol w="7339744">
                  <a:extLst>
                    <a:ext uri="{9D8B030D-6E8A-4147-A177-3AD203B41FA5}">
                      <a16:colId xmlns:a16="http://schemas.microsoft.com/office/drawing/2014/main" val="20001"/>
                    </a:ext>
                  </a:extLst>
                </a:gridCol>
              </a:tblGrid>
              <a:tr h="1655762">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Dels 30 ECTS</a:t>
                      </a:r>
                    </a:p>
                  </a:txBody>
                  <a:tcPr marL="91442" marR="91442" marT="45708" marB="4570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ts val="1200"/>
                        </a:spcAft>
                        <a:buClrTx/>
                        <a:buSzTx/>
                        <a:buFont typeface="Wingdings" pitchFamily="2" charset="2"/>
                        <a:buChar char="q"/>
                        <a:tabLst/>
                      </a:pPr>
                      <a:r>
                        <a:rPr kumimoji="0" lang="ca-ES" alt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Almenys 12 crèdits </a:t>
                      </a:r>
                      <a:r>
                        <a:rPr kumimoji="0" lang="ca-ES" altLang="en-US" sz="2000" b="0" i="0" u="none" strike="noStrike" cap="none" normalizeH="0" baseline="0" dirty="0">
                          <a:ln>
                            <a:noFill/>
                          </a:ln>
                          <a:solidFill>
                            <a:schemeClr val="tx1"/>
                          </a:solidFill>
                          <a:effectLst/>
                          <a:latin typeface="Arial Narrow" pitchFamily="34" charset="0"/>
                          <a:ea typeface="Times New Roman" pitchFamily="18" charset="0"/>
                          <a:cs typeface="Arial" pitchFamily="34" charset="0"/>
                        </a:rPr>
                        <a:t>(2 assignatures)</a:t>
                      </a:r>
                      <a:r>
                        <a:rPr kumimoji="0" lang="ca-ES" alt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del bloc A*</a:t>
                      </a:r>
                    </a:p>
                    <a:p>
                      <a:pPr marL="0" marR="0" lvl="0" indent="0" algn="l" defTabSz="914400" rtl="0" eaLnBrk="1" fontAlgn="base" latinLnBrk="0" hangingPunct="1">
                        <a:lnSpc>
                          <a:spcPct val="100000"/>
                        </a:lnSpc>
                        <a:spcBef>
                          <a:spcPct val="0"/>
                        </a:spcBef>
                        <a:spcAft>
                          <a:spcPts val="1200"/>
                        </a:spcAft>
                        <a:buClrTx/>
                        <a:buSzTx/>
                        <a:buFont typeface="Wingdings" pitchFamily="2" charset="2"/>
                        <a:buChar char="q"/>
                        <a:tabLst/>
                      </a:pPr>
                      <a:r>
                        <a:rPr kumimoji="0" lang="ca-ES" alt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Almenys 6 crèdits </a:t>
                      </a:r>
                      <a:r>
                        <a:rPr kumimoji="0" lang="ca-ES" altLang="en-US" sz="2000" b="0" i="0" u="none" strike="noStrike" cap="none" normalizeH="0" baseline="0" dirty="0">
                          <a:ln>
                            <a:noFill/>
                          </a:ln>
                          <a:solidFill>
                            <a:schemeClr val="tx1"/>
                          </a:solidFill>
                          <a:effectLst/>
                          <a:latin typeface="Arial Narrow" pitchFamily="34" charset="0"/>
                          <a:ea typeface="Times New Roman" pitchFamily="18" charset="0"/>
                          <a:cs typeface="Arial" pitchFamily="34" charset="0"/>
                        </a:rPr>
                        <a:t>(1 assignatura)</a:t>
                      </a:r>
                      <a:r>
                        <a:rPr kumimoji="0" lang="ca-ES" alt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del bloc B</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ca-ES" altLang="en-US" sz="1800" b="0" i="0" u="none" strike="noStrike" cap="none" normalizeH="0" baseline="0" dirty="0">
                          <a:ln>
                            <a:noFill/>
                          </a:ln>
                          <a:solidFill>
                            <a:schemeClr val="tx1"/>
                          </a:solidFill>
                          <a:effectLst/>
                          <a:latin typeface="Arial" pitchFamily="34" charset="0"/>
                          <a:ea typeface="Times New Roman" pitchFamily="18" charset="0"/>
                          <a:cs typeface="Arial" pitchFamily="34" charset="0"/>
                        </a:rPr>
                        <a:t>Excepte la menció en Psicologia de la Salut, que té una assignatura prescriptiva</a:t>
                      </a:r>
                    </a:p>
                  </a:txBody>
                  <a:tcPr marL="91442" marR="91442" marT="45708" marB="4570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82874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12" name="Group 72">
            <a:extLst>
              <a:ext uri="{FF2B5EF4-FFF2-40B4-BE49-F238E27FC236}">
                <a16:creationId xmlns:a16="http://schemas.microsoft.com/office/drawing/2014/main" id="{60E3680A-240C-472E-A1DC-C632F7E6755C}"/>
              </a:ext>
            </a:extLst>
          </p:cNvPr>
          <p:cNvGraphicFramePr>
            <a:graphicFrameLocks noGrp="1"/>
          </p:cNvGraphicFramePr>
          <p:nvPr/>
        </p:nvGraphicFramePr>
        <p:xfrm>
          <a:off x="539750" y="765175"/>
          <a:ext cx="8064500" cy="5348289"/>
        </p:xfrm>
        <a:graphic>
          <a:graphicData uri="http://schemas.openxmlformats.org/drawingml/2006/table">
            <a:tbl>
              <a:tblPr/>
              <a:tblGrid>
                <a:gridCol w="6264498">
                  <a:extLst>
                    <a:ext uri="{9D8B030D-6E8A-4147-A177-3AD203B41FA5}">
                      <a16:colId xmlns:a16="http://schemas.microsoft.com/office/drawing/2014/main" val="20000"/>
                    </a:ext>
                  </a:extLst>
                </a:gridCol>
                <a:gridCol w="974502">
                  <a:extLst>
                    <a:ext uri="{9D8B030D-6E8A-4147-A177-3AD203B41FA5}">
                      <a16:colId xmlns:a16="http://schemas.microsoft.com/office/drawing/2014/main" val="20001"/>
                    </a:ext>
                  </a:extLst>
                </a:gridCol>
                <a:gridCol w="825500">
                  <a:extLst>
                    <a:ext uri="{9D8B030D-6E8A-4147-A177-3AD203B41FA5}">
                      <a16:colId xmlns:a16="http://schemas.microsoft.com/office/drawing/2014/main" val="20002"/>
                    </a:ext>
                  </a:extLst>
                </a:gridCol>
              </a:tblGrid>
              <a:tr h="640118">
                <a:tc gridSpan="3">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ca-ES" altLang="en-US" sz="1800" b="1" i="0" u="none" strike="noStrike" cap="none" normalizeH="0" baseline="0" dirty="0">
                          <a:ln>
                            <a:noFill/>
                          </a:ln>
                          <a:solidFill>
                            <a:srgbClr val="FFC000"/>
                          </a:solidFill>
                          <a:effectLst/>
                          <a:latin typeface="Arial" pitchFamily="34" charset="0"/>
                          <a:ea typeface="SimSun" pitchFamily="2" charset="-122"/>
                          <a:cs typeface="Arial" pitchFamily="34" charset="0"/>
                        </a:rPr>
                        <a:t>MENCIÓ: Psicologia de la Salut  (M1)</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ca-ES" altLang="en-US" sz="1800" b="1" i="0" u="none" strike="noStrike" cap="none" normalizeH="0" baseline="0" dirty="0">
                          <a:ln>
                            <a:noFill/>
                          </a:ln>
                          <a:solidFill>
                            <a:srgbClr val="FFC000"/>
                          </a:solidFill>
                          <a:effectLst/>
                          <a:latin typeface="Arial Narrow" panose="020B0606020202030204" pitchFamily="34" charset="0"/>
                          <a:ea typeface="SimSun" pitchFamily="2" charset="-122"/>
                          <a:cs typeface="Arial" pitchFamily="34" charset="0"/>
                        </a:rPr>
                        <a:t>(30 ECTS –mínim 5 assignatures)</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0"/>
                  </a:ext>
                </a:extLst>
              </a:tr>
              <a:tr h="335300">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1" i="0" u="none" strike="noStrike" cap="none" normalizeH="0" baseline="0" dirty="0">
                          <a:ln>
                            <a:noFill/>
                          </a:ln>
                          <a:solidFill>
                            <a:schemeClr val="bg1"/>
                          </a:solidFill>
                          <a:effectLst/>
                          <a:latin typeface="Arial" pitchFamily="34" charset="0"/>
                          <a:ea typeface="SimSun" pitchFamily="2" charset="-122"/>
                          <a:cs typeface="Arial" pitchFamily="34" charset="0"/>
                        </a:rPr>
                        <a:t>Assignatura prescriptiva</a:t>
                      </a:r>
                      <a:endParaRPr kumimoji="0" lang="ca-ES" altLang="en-US" sz="1400" b="0" i="0" u="none" strike="noStrike" cap="none" normalizeH="0" baseline="0" dirty="0">
                        <a:ln>
                          <a:noFill/>
                        </a:ln>
                        <a:solidFill>
                          <a:schemeClr val="bg1"/>
                        </a:solidFill>
                        <a:effectLst/>
                        <a:latin typeface="Arial" pitchFamily="34" charset="0"/>
                        <a:ea typeface="SimSun" pitchFamily="2" charset="-122"/>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E1F29"/>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1" i="0" u="none" strike="noStrike" cap="none" normalizeH="0" baseline="0" dirty="0">
                          <a:ln>
                            <a:noFill/>
                          </a:ln>
                          <a:solidFill>
                            <a:schemeClr val="bg1"/>
                          </a:solidFill>
                          <a:effectLst/>
                          <a:latin typeface="Arial" pitchFamily="34" charset="0"/>
                          <a:ea typeface="SimSun" pitchFamily="2" charset="-122"/>
                          <a:cs typeface="Arial" pitchFamily="34" charset="0"/>
                        </a:rPr>
                        <a:t>Tipus</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E1F29"/>
                    </a:solid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1" i="0" u="none" strike="noStrike" cap="none" normalizeH="0" baseline="0" dirty="0">
                          <a:ln>
                            <a:noFill/>
                          </a:ln>
                          <a:solidFill>
                            <a:schemeClr val="bg1"/>
                          </a:solidFill>
                          <a:effectLst/>
                          <a:latin typeface="Arial" pitchFamily="34" charset="0"/>
                          <a:ea typeface="SimSun" pitchFamily="2" charset="-122"/>
                          <a:cs typeface="Arial" pitchFamily="34" charset="0"/>
                        </a:rPr>
                        <a:t>ECTS</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E1F29"/>
                    </a:solidFill>
                  </a:tcPr>
                </a:tc>
                <a:extLst>
                  <a:ext uri="{0D108BD9-81ED-4DB2-BD59-A6C34878D82A}">
                    <a16:rowId xmlns:a16="http://schemas.microsoft.com/office/drawing/2014/main" val="10001"/>
                  </a:ext>
                </a:extLst>
              </a:tr>
              <a:tr h="335300">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1" i="0" u="none" strike="noStrike" cap="none" normalizeH="0" baseline="0" dirty="0">
                          <a:ln>
                            <a:noFill/>
                          </a:ln>
                          <a:solidFill>
                            <a:schemeClr val="tx1"/>
                          </a:solidFill>
                          <a:effectLst/>
                          <a:latin typeface="Arial" pitchFamily="34" charset="0"/>
                          <a:ea typeface="SimSun" pitchFamily="2" charset="-122"/>
                          <a:cs typeface="Arial" pitchFamily="34" charset="0"/>
                        </a:rPr>
                        <a:t>Psicologia de la salut: fonaments </a:t>
                      </a:r>
                      <a:r>
                        <a:rPr kumimoji="0" lang="ca-ES" altLang="en-US" sz="1600" b="0" i="0" u="none" strike="noStrike" cap="none" normalizeH="0" baseline="0" dirty="0">
                          <a:ln>
                            <a:noFill/>
                          </a:ln>
                          <a:solidFill>
                            <a:srgbClr val="000066"/>
                          </a:solidFill>
                          <a:effectLst/>
                          <a:latin typeface="Arial Narrow" panose="020B0606020202030204" pitchFamily="34" charset="0"/>
                          <a:ea typeface="SimSun" pitchFamily="2" charset="-122"/>
                          <a:cs typeface="Arial" pitchFamily="34" charset="0"/>
                        </a:rPr>
                        <a:t>(G1, G5)</a:t>
                      </a:r>
                      <a:endParaRPr kumimoji="0" lang="ca-ES" altLang="en-US" sz="1600" b="0" i="0" u="none" strike="noStrike" cap="none" normalizeH="0" baseline="0" dirty="0">
                        <a:ln>
                          <a:noFill/>
                        </a:ln>
                        <a:solidFill>
                          <a:schemeClr val="tx1"/>
                        </a:solidFill>
                        <a:effectLst/>
                        <a:latin typeface="Arial Narrow" panose="020B0606020202030204" pitchFamily="34" charset="0"/>
                        <a:ea typeface="SimSun" pitchFamily="2" charset="-122"/>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1" i="0" u="none" strike="noStrike" cap="none" normalizeH="0" baseline="0" dirty="0">
                          <a:ln>
                            <a:noFill/>
                          </a:ln>
                          <a:solidFill>
                            <a:schemeClr val="tx1"/>
                          </a:solidFill>
                          <a:effectLst/>
                          <a:latin typeface="Arial" pitchFamily="34" charset="0"/>
                          <a:ea typeface="SimSun" pitchFamily="2" charset="-122"/>
                          <a:cs typeface="Arial" pitchFamily="34" charset="0"/>
                        </a:rPr>
                        <a:t>“OB”</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s-ES" altLang="en-US" sz="1600" b="0" i="0" u="none" strike="noStrike" cap="none" normalizeH="0" baseline="0" dirty="0">
                          <a:ln>
                            <a:noFill/>
                          </a:ln>
                          <a:solidFill>
                            <a:schemeClr val="tx1"/>
                          </a:solidFill>
                          <a:effectLst/>
                          <a:latin typeface="Arial" pitchFamily="34" charset="0"/>
                          <a:ea typeface="SimSun" pitchFamily="2" charset="-122"/>
                          <a:cs typeface="Arial" pitchFamily="34" charset="0"/>
                        </a:rPr>
                        <a:t>6</a:t>
                      </a:r>
                      <a:endParaRPr kumimoji="0" lang="ca-ES" altLang="en-US" sz="1600" b="0" i="0" u="none" strike="noStrike" cap="none" normalizeH="0" baseline="0" dirty="0">
                        <a:ln>
                          <a:noFill/>
                        </a:ln>
                        <a:solidFill>
                          <a:schemeClr val="tx1"/>
                        </a:solidFill>
                        <a:effectLst/>
                        <a:latin typeface="Arial" pitchFamily="34" charset="0"/>
                        <a:ea typeface="SimSun" pitchFamily="2" charset="-122"/>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5300">
                <a:tc gridSpan="3">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1" i="0" u="none" strike="noStrike" cap="none" normalizeH="0" baseline="0" dirty="0">
                          <a:ln>
                            <a:noFill/>
                          </a:ln>
                          <a:solidFill>
                            <a:schemeClr val="bg1"/>
                          </a:solidFill>
                          <a:effectLst/>
                          <a:latin typeface="Arial" pitchFamily="34" charset="0"/>
                          <a:ea typeface="ＭＳ Ｐゴシック" pitchFamily="34" charset="-128"/>
                        </a:rPr>
                        <a:t>Bloc A (6 ECTS mínim) – mínim 1 assignatura-</a:t>
                      </a:r>
                      <a:endParaRPr kumimoji="0" lang="ca-ES" altLang="en-US" sz="1600" b="0" i="0" u="none" strike="noStrike" cap="none" normalizeH="0" baseline="0" dirty="0">
                        <a:ln>
                          <a:noFill/>
                        </a:ln>
                        <a:solidFill>
                          <a:schemeClr val="bg1"/>
                        </a:solidFill>
                        <a:effectLst/>
                        <a:latin typeface="Arial" pitchFamily="34" charset="0"/>
                        <a:ea typeface="ＭＳ Ｐゴシック" pitchFamily="34" charset="-128"/>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3"/>
                  </a:ext>
                </a:extLst>
              </a:tr>
              <a:tr h="335300">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rPr>
                        <a:t>Intervenció en psicologia de la salut </a:t>
                      </a:r>
                      <a:r>
                        <a:rPr kumimoji="0" lang="ca-ES" altLang="en-US" sz="1600" b="0" i="0" u="none" strike="noStrike" cap="none" normalizeH="0" baseline="0" dirty="0">
                          <a:ln>
                            <a:noFill/>
                          </a:ln>
                          <a:solidFill>
                            <a:srgbClr val="000066"/>
                          </a:solidFill>
                          <a:effectLst/>
                          <a:latin typeface="Arial Narrow" panose="020B0606020202030204" pitchFamily="34" charset="0"/>
                          <a:ea typeface="SimSun" pitchFamily="2" charset="-122"/>
                          <a:cs typeface="Arial" pitchFamily="34" charset="0"/>
                        </a:rPr>
                        <a:t>(G1)</a:t>
                      </a:r>
                      <a:endParaRPr kumimoji="0" lang="ca-ES" altLang="en-US" sz="1600" b="0" i="0" u="none" strike="noStrike" cap="none" normalizeH="0" baseline="0" dirty="0">
                        <a:ln>
                          <a:noFill/>
                        </a:ln>
                        <a:solidFill>
                          <a:schemeClr val="tx1"/>
                        </a:solidFill>
                        <a:effectLst/>
                        <a:latin typeface="Arial" pitchFamily="34" charset="0"/>
                        <a:ea typeface="ＭＳ Ｐゴシック" pitchFamily="34" charset="-128"/>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SimSun" pitchFamily="2" charset="-122"/>
                          <a:cs typeface="Arial" pitchFamily="34" charset="0"/>
                        </a:rPr>
                        <a:t>OT</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SimSun" pitchFamily="2" charset="-122"/>
                          <a:cs typeface="Arial" pitchFamily="34" charset="0"/>
                        </a:rPr>
                        <a:t>6</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5300">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rPr>
                        <a:t>Educació per a la salut </a:t>
                      </a:r>
                      <a:r>
                        <a:rPr kumimoji="0" lang="ca-ES" altLang="en-US" sz="1600" b="0" i="0" u="none" strike="noStrike" cap="none" normalizeH="0" baseline="0" dirty="0">
                          <a:ln>
                            <a:noFill/>
                          </a:ln>
                          <a:solidFill>
                            <a:srgbClr val="000066"/>
                          </a:solidFill>
                          <a:effectLst/>
                          <a:latin typeface="Arial Narrow" panose="020B0606020202030204" pitchFamily="34" charset="0"/>
                          <a:ea typeface="SimSun" pitchFamily="2" charset="-122"/>
                          <a:cs typeface="Arial" pitchFamily="34" charset="0"/>
                        </a:rPr>
                        <a:t>(G1)</a:t>
                      </a:r>
                      <a:endParaRPr kumimoji="0" lang="ca-ES" altLang="en-US" sz="1600" b="0" i="0" u="none" strike="noStrike" cap="none" normalizeH="0" baseline="0" dirty="0">
                        <a:ln>
                          <a:noFill/>
                        </a:ln>
                        <a:solidFill>
                          <a:schemeClr val="tx1"/>
                        </a:solidFill>
                        <a:effectLst/>
                        <a:latin typeface="Arial" pitchFamily="34" charset="0"/>
                        <a:ea typeface="ＭＳ Ｐゴシック" pitchFamily="34" charset="-128"/>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OT</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SimSun" pitchFamily="2" charset="-122"/>
                          <a:cs typeface="Arial" pitchFamily="34" charset="0"/>
                        </a:rPr>
                        <a:t>6</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5300">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rPr>
                        <a:t>Estrès i salut </a:t>
                      </a:r>
                      <a:r>
                        <a:rPr kumimoji="0" lang="ca-ES" altLang="en-US" sz="1600" b="0" i="0" u="none" strike="noStrike" cap="none" normalizeH="0" baseline="0" dirty="0">
                          <a:ln>
                            <a:noFill/>
                          </a:ln>
                          <a:solidFill>
                            <a:srgbClr val="000066"/>
                          </a:solidFill>
                          <a:effectLst/>
                          <a:latin typeface="Arial Narrow" panose="020B0606020202030204" pitchFamily="34" charset="0"/>
                          <a:ea typeface="SimSun" pitchFamily="2" charset="-122"/>
                          <a:cs typeface="Arial" pitchFamily="34" charset="0"/>
                        </a:rPr>
                        <a:t>(G1, G5)</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OT</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SimSun" pitchFamily="2" charset="-122"/>
                          <a:cs typeface="Arial" pitchFamily="34" charset="0"/>
                        </a:rPr>
                        <a:t>6</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5300">
                <a:tc gridSpan="3">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1" i="0" u="none" strike="noStrike" cap="none" normalizeH="0" baseline="0" dirty="0">
                          <a:ln>
                            <a:noFill/>
                          </a:ln>
                          <a:solidFill>
                            <a:schemeClr val="bg1"/>
                          </a:solidFill>
                          <a:effectLst/>
                          <a:latin typeface="Arial" pitchFamily="34" charset="0"/>
                          <a:ea typeface="SimSun" pitchFamily="2" charset="-122"/>
                          <a:cs typeface="Arial" pitchFamily="34" charset="0"/>
                        </a:rPr>
                        <a:t>Bloc B (6 ECTS mínim) –mínim 1 assignatura-</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7"/>
                  </a:ext>
                </a:extLst>
              </a:tr>
              <a:tr h="335300">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rPr>
                        <a:t>Àmbits d’aplicació en psicologia de la salut </a:t>
                      </a:r>
                      <a:r>
                        <a:rPr kumimoji="0" lang="ca-ES" altLang="en-US" sz="1600" b="0" i="0" u="none" strike="noStrike" cap="none" normalizeH="0" baseline="0" dirty="0">
                          <a:ln>
                            <a:noFill/>
                          </a:ln>
                          <a:solidFill>
                            <a:srgbClr val="000066"/>
                          </a:solidFill>
                          <a:effectLst/>
                          <a:latin typeface="Arial Narrow" panose="020B0606020202030204" pitchFamily="34" charset="0"/>
                          <a:ea typeface="SimSun" pitchFamily="2" charset="-122"/>
                          <a:cs typeface="Arial" pitchFamily="34" charset="0"/>
                        </a:rPr>
                        <a:t>(G1)</a:t>
                      </a:r>
                      <a:endParaRPr kumimoji="0" lang="ca-ES" altLang="en-US" sz="1600" b="0" i="0" u="none" strike="noStrike" cap="none" normalizeH="0" baseline="0" dirty="0">
                        <a:ln>
                          <a:noFill/>
                        </a:ln>
                        <a:solidFill>
                          <a:schemeClr val="tx1"/>
                        </a:solidFill>
                        <a:effectLst/>
                        <a:latin typeface="Arial" pitchFamily="34" charset="0"/>
                        <a:ea typeface="ＭＳ Ｐゴシック" pitchFamily="34" charset="-128"/>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OT</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SimSun" pitchFamily="2" charset="-122"/>
                          <a:cs typeface="Arial" pitchFamily="34" charset="0"/>
                        </a:rPr>
                        <a:t>6</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5300">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rPr>
                        <a:t>Activitat física i salut </a:t>
                      </a:r>
                      <a:r>
                        <a:rPr kumimoji="0" lang="ca-ES" altLang="en-US" sz="1600" b="0" i="0" u="none" strike="noStrike" cap="none" normalizeH="0" baseline="0" dirty="0">
                          <a:ln>
                            <a:noFill/>
                          </a:ln>
                          <a:solidFill>
                            <a:srgbClr val="000066"/>
                          </a:solidFill>
                          <a:effectLst/>
                          <a:latin typeface="Arial Narrow" panose="020B0606020202030204" pitchFamily="34" charset="0"/>
                          <a:ea typeface="SimSun" pitchFamily="2" charset="-122"/>
                          <a:cs typeface="Arial" pitchFamily="34" charset="0"/>
                        </a:rPr>
                        <a:t>(G1)</a:t>
                      </a: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cs typeface="+mn-cs"/>
                        </a:rPr>
                        <a:t> </a:t>
                      </a:r>
                      <a:endParaRPr kumimoji="0" lang="ca-ES" altLang="en-US" sz="1600" b="0" i="0" u="none" strike="noStrike" cap="none" normalizeH="0" baseline="0" dirty="0">
                        <a:ln>
                          <a:noFill/>
                        </a:ln>
                        <a:solidFill>
                          <a:schemeClr val="tx1"/>
                        </a:solidFill>
                        <a:effectLst/>
                        <a:latin typeface="Arial" pitchFamily="34" charset="0"/>
                        <a:ea typeface="ＭＳ Ｐゴシック" pitchFamily="34" charset="-128"/>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OT</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SimSun" pitchFamily="2" charset="-122"/>
                          <a:cs typeface="Arial" pitchFamily="34" charset="0"/>
                        </a:rPr>
                        <a:t>6</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35300">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rPr>
                        <a:t>Psicologia de l’esport </a:t>
                      </a:r>
                      <a:r>
                        <a:rPr kumimoji="0" lang="ca-ES" altLang="en-US" sz="1600" b="0" i="0" u="none" strike="noStrike" cap="none" normalizeH="0" baseline="0" dirty="0">
                          <a:ln>
                            <a:noFill/>
                          </a:ln>
                          <a:solidFill>
                            <a:srgbClr val="000066"/>
                          </a:solidFill>
                          <a:effectLst/>
                          <a:latin typeface="Arial Narrow" panose="020B0606020202030204" pitchFamily="34" charset="0"/>
                          <a:ea typeface="SimSun" pitchFamily="2" charset="-122"/>
                          <a:cs typeface="Arial" pitchFamily="34" charset="0"/>
                        </a:rPr>
                        <a:t>(G1)</a:t>
                      </a:r>
                      <a:endParaRPr kumimoji="0" lang="ca-ES" altLang="en-US" sz="1600" b="0" i="0" u="none" strike="noStrike" cap="none" normalizeH="0" baseline="0" dirty="0">
                        <a:ln>
                          <a:noFill/>
                        </a:ln>
                        <a:solidFill>
                          <a:schemeClr val="tx1"/>
                        </a:solidFill>
                        <a:effectLst/>
                        <a:latin typeface="Arial" pitchFamily="34" charset="0"/>
                        <a:ea typeface="ＭＳ Ｐゴシック" pitchFamily="34" charset="-128"/>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SimSun" pitchFamily="2" charset="-122"/>
                          <a:cs typeface="Arial" pitchFamily="34" charset="0"/>
                        </a:rPr>
                        <a:t>OT</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SimSun" pitchFamily="2" charset="-122"/>
                          <a:cs typeface="Arial" pitchFamily="34" charset="0"/>
                        </a:rPr>
                        <a:t>6</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5300">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rPr>
                        <a:t>Psicologia i envelliment </a:t>
                      </a:r>
                      <a:r>
                        <a:rPr kumimoji="0" lang="ca-ES" altLang="en-US" sz="1600" b="0" i="0" u="none" strike="noStrike" cap="none" normalizeH="0" baseline="0" dirty="0">
                          <a:ln>
                            <a:noFill/>
                          </a:ln>
                          <a:solidFill>
                            <a:srgbClr val="000066"/>
                          </a:solidFill>
                          <a:effectLst/>
                          <a:latin typeface="Arial Narrow" panose="020B0606020202030204" pitchFamily="34" charset="0"/>
                          <a:ea typeface="SimSun" pitchFamily="2" charset="-122"/>
                          <a:cs typeface="Arial" pitchFamily="34" charset="0"/>
                        </a:rPr>
                        <a:t>(G5)</a:t>
                      </a: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cs typeface="+mn-cs"/>
                        </a:rPr>
                        <a:t> </a:t>
                      </a:r>
                      <a:endParaRPr kumimoji="0" lang="ca-ES" altLang="en-US" sz="1600" b="0" i="0" u="none" strike="noStrike" cap="none" normalizeH="0" baseline="0" dirty="0">
                        <a:ln>
                          <a:noFill/>
                        </a:ln>
                        <a:solidFill>
                          <a:schemeClr val="tx1"/>
                        </a:solidFill>
                        <a:effectLst/>
                        <a:latin typeface="Arial" pitchFamily="34" charset="0"/>
                        <a:ea typeface="ＭＳ Ｐゴシック" pitchFamily="34" charset="-128"/>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SimSun" pitchFamily="2" charset="-122"/>
                          <a:cs typeface="Arial" pitchFamily="34" charset="0"/>
                        </a:rPr>
                        <a:t>OT</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SimSun" pitchFamily="2" charset="-122"/>
                          <a:cs typeface="Arial" pitchFamily="34" charset="0"/>
                        </a:rPr>
                        <a:t>6</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49271">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rPr>
                        <a:t>Psicologia social aplicada </a:t>
                      </a:r>
                      <a:r>
                        <a:rPr kumimoji="0" lang="ca-ES" altLang="en-US" sz="1600" b="0" i="0" u="none" strike="noStrike" cap="none" normalizeH="0" baseline="0" dirty="0">
                          <a:ln>
                            <a:noFill/>
                          </a:ln>
                          <a:solidFill>
                            <a:srgbClr val="000066"/>
                          </a:solidFill>
                          <a:effectLst/>
                          <a:latin typeface="Arial Narrow" panose="020B0606020202030204" pitchFamily="34" charset="0"/>
                          <a:ea typeface="SimSun" pitchFamily="2" charset="-122"/>
                          <a:cs typeface="Arial" pitchFamily="34" charset="0"/>
                        </a:rPr>
                        <a:t>(G1, G5)</a:t>
                      </a:r>
                      <a:endParaRPr kumimoji="0" lang="ca-ES" altLang="en-US" sz="1600" b="0" i="0" u="none" strike="noStrike" cap="none" normalizeH="0" baseline="0" dirty="0">
                        <a:ln>
                          <a:noFill/>
                        </a:ln>
                        <a:solidFill>
                          <a:schemeClr val="tx1"/>
                        </a:solidFill>
                        <a:effectLst/>
                        <a:latin typeface="Arial" pitchFamily="34" charset="0"/>
                        <a:ea typeface="ＭＳ Ｐゴシック" pitchFamily="34" charset="-128"/>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OT</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SimSun" pitchFamily="2" charset="-122"/>
                          <a:cs typeface="Arial" pitchFamily="34" charset="0"/>
                        </a:rPr>
                        <a:t>6</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35300">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bg1">
                              <a:lumMod val="65000"/>
                            </a:schemeClr>
                          </a:solidFill>
                          <a:effectLst/>
                          <a:latin typeface="Arial" pitchFamily="34" charset="0"/>
                          <a:ea typeface="ＭＳ Ｐゴシック" pitchFamily="34" charset="-128"/>
                        </a:rPr>
                        <a:t>Valoració de preferències i presa de decisions </a:t>
                      </a:r>
                      <a:r>
                        <a:rPr kumimoji="0" lang="ca-ES" altLang="en-US" sz="1600" b="0" i="1" u="none" strike="noStrike" cap="none" normalizeH="0" baseline="0" dirty="0">
                          <a:ln>
                            <a:noFill/>
                          </a:ln>
                          <a:solidFill>
                            <a:schemeClr val="bg1">
                              <a:lumMod val="65000"/>
                            </a:schemeClr>
                          </a:solidFill>
                          <a:effectLst/>
                          <a:latin typeface="Arial Narrow" panose="020B0606020202030204" pitchFamily="34" charset="0"/>
                          <a:ea typeface="ＭＳ Ｐゴシック" pitchFamily="34" charset="-128"/>
                        </a:rPr>
                        <a:t>(no programada 20-21)</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bg1">
                              <a:lumMod val="65000"/>
                            </a:schemeClr>
                          </a:solidFill>
                          <a:effectLst/>
                          <a:latin typeface="Arial" pitchFamily="34" charset="0"/>
                          <a:ea typeface="SimSun" pitchFamily="2" charset="-122"/>
                          <a:cs typeface="Arial" pitchFamily="34" charset="0"/>
                        </a:rPr>
                        <a:t>OT</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bg1">
                              <a:lumMod val="65000"/>
                            </a:schemeClr>
                          </a:solidFill>
                          <a:effectLst/>
                          <a:latin typeface="Arial" pitchFamily="34" charset="0"/>
                          <a:ea typeface="SimSun" pitchFamily="2" charset="-122"/>
                          <a:cs typeface="Arial" pitchFamily="34" charset="0"/>
                        </a:rPr>
                        <a:t>6</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35300">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1" i="0" u="none" strike="noStrike" cap="none" normalizeH="0" baseline="0" dirty="0">
                          <a:ln>
                            <a:noFill/>
                          </a:ln>
                          <a:solidFill>
                            <a:schemeClr val="bg1"/>
                          </a:solidFill>
                          <a:effectLst/>
                          <a:latin typeface="Arial" pitchFamily="34" charset="0"/>
                          <a:ea typeface="ＭＳ Ｐゴシック" pitchFamily="34" charset="-128"/>
                        </a:rPr>
                        <a:t>Pràctiques externes </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C646D"/>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1" i="0" u="none" strike="noStrike" cap="none" normalizeH="0" baseline="0" dirty="0">
                          <a:ln>
                            <a:noFill/>
                          </a:ln>
                          <a:solidFill>
                            <a:schemeClr val="bg1"/>
                          </a:solidFill>
                          <a:effectLst/>
                          <a:latin typeface="Arial" pitchFamily="34" charset="0"/>
                          <a:ea typeface="SimSun" pitchFamily="2" charset="-122"/>
                          <a:cs typeface="Arial" pitchFamily="34" charset="0"/>
                        </a:rPr>
                        <a:t>OT</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C646D"/>
                    </a:solid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1" i="0" u="none" strike="noStrike" cap="none" normalizeH="0" baseline="0" dirty="0">
                          <a:ln>
                            <a:noFill/>
                          </a:ln>
                          <a:solidFill>
                            <a:schemeClr val="bg1"/>
                          </a:solidFill>
                          <a:effectLst/>
                          <a:latin typeface="Arial" pitchFamily="34" charset="0"/>
                          <a:ea typeface="SimSun" pitchFamily="2" charset="-122"/>
                          <a:cs typeface="Arial" pitchFamily="34" charset="0"/>
                        </a:rPr>
                        <a:t>6</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C646D"/>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797800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85" name="Group 69">
            <a:extLst>
              <a:ext uri="{FF2B5EF4-FFF2-40B4-BE49-F238E27FC236}">
                <a16:creationId xmlns:a16="http://schemas.microsoft.com/office/drawing/2014/main" id="{0EB01F5C-D2E2-481C-BBF1-ABC0C23D2D31}"/>
              </a:ext>
            </a:extLst>
          </p:cNvPr>
          <p:cNvGraphicFramePr>
            <a:graphicFrameLocks noGrp="1"/>
          </p:cNvGraphicFramePr>
          <p:nvPr/>
        </p:nvGraphicFramePr>
        <p:xfrm>
          <a:off x="539750" y="765175"/>
          <a:ext cx="8353425" cy="5351460"/>
        </p:xfrm>
        <a:graphic>
          <a:graphicData uri="http://schemas.openxmlformats.org/drawingml/2006/table">
            <a:tbl>
              <a:tblPr/>
              <a:tblGrid>
                <a:gridCol w="6697103">
                  <a:extLst>
                    <a:ext uri="{9D8B030D-6E8A-4147-A177-3AD203B41FA5}">
                      <a16:colId xmlns:a16="http://schemas.microsoft.com/office/drawing/2014/main" val="20000"/>
                    </a:ext>
                  </a:extLst>
                </a:gridCol>
                <a:gridCol w="792154">
                  <a:extLst>
                    <a:ext uri="{9D8B030D-6E8A-4147-A177-3AD203B41FA5}">
                      <a16:colId xmlns:a16="http://schemas.microsoft.com/office/drawing/2014/main" val="20001"/>
                    </a:ext>
                  </a:extLst>
                </a:gridCol>
                <a:gridCol w="864168">
                  <a:extLst>
                    <a:ext uri="{9D8B030D-6E8A-4147-A177-3AD203B41FA5}">
                      <a16:colId xmlns:a16="http://schemas.microsoft.com/office/drawing/2014/main" val="20002"/>
                    </a:ext>
                  </a:extLst>
                </a:gridCol>
              </a:tblGrid>
              <a:tr h="640165">
                <a:tc gridSpan="3">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ca-ES" altLang="en-US" sz="1800" b="1" i="0" u="none" strike="noStrike" cap="none" normalizeH="0" baseline="0" dirty="0">
                          <a:ln>
                            <a:noFill/>
                          </a:ln>
                          <a:solidFill>
                            <a:srgbClr val="FFC000"/>
                          </a:solidFill>
                          <a:effectLst/>
                          <a:latin typeface="Arial" pitchFamily="34" charset="0"/>
                          <a:ea typeface="SimSun" pitchFamily="2" charset="-122"/>
                          <a:cs typeface="Arial" pitchFamily="34" charset="0"/>
                        </a:rPr>
                        <a:t>MENCIÓ: Psicologia clínica de la infància i l’adolescència (M2)</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ca-ES" altLang="en-US" sz="1800" b="1" i="0" u="none" strike="noStrike" cap="none" normalizeH="0" baseline="0" dirty="0">
                          <a:ln>
                            <a:noFill/>
                          </a:ln>
                          <a:solidFill>
                            <a:srgbClr val="FFC000"/>
                          </a:solidFill>
                          <a:effectLst/>
                          <a:latin typeface="Arial Narrow" panose="020B0606020202030204" pitchFamily="34" charset="0"/>
                          <a:ea typeface="SimSun" pitchFamily="2" charset="-122"/>
                          <a:cs typeface="Arial" pitchFamily="34" charset="0"/>
                        </a:rPr>
                        <a:t>(30 ECTS –mínim 5 assignatures)</a:t>
                      </a:r>
                    </a:p>
                  </a:txBody>
                  <a:tcPr marL="91448" marR="91448"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0"/>
                  </a:ext>
                </a:extLst>
              </a:tr>
              <a:tr h="336619">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1" i="0" u="none" strike="noStrike" kern="1200" cap="none" normalizeH="0" baseline="0" dirty="0">
                          <a:ln>
                            <a:noFill/>
                          </a:ln>
                          <a:solidFill>
                            <a:schemeClr val="bg1"/>
                          </a:solidFill>
                          <a:effectLst/>
                          <a:latin typeface="Arial" pitchFamily="34" charset="0"/>
                          <a:ea typeface="SimSun" pitchFamily="2" charset="-122"/>
                          <a:cs typeface="Arial" pitchFamily="34" charset="0"/>
                        </a:rPr>
                        <a:t>Títol assignatura</a:t>
                      </a:r>
                    </a:p>
                  </a:txBody>
                  <a:tcPr marL="91448" marR="91448"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1" i="0" u="none" strike="noStrike" cap="none" normalizeH="0" baseline="0" dirty="0">
                          <a:ln>
                            <a:noFill/>
                          </a:ln>
                          <a:solidFill>
                            <a:schemeClr val="bg1"/>
                          </a:solidFill>
                          <a:effectLst/>
                          <a:latin typeface="Arial" pitchFamily="34" charset="0"/>
                          <a:ea typeface="SimSun" pitchFamily="2" charset="-122"/>
                          <a:cs typeface="Arial" pitchFamily="34" charset="0"/>
                        </a:rPr>
                        <a:t>Tipus</a:t>
                      </a:r>
                    </a:p>
                  </a:txBody>
                  <a:tcPr marL="91448" marR="91448" marT="45737" marB="45737" horzOverflow="overflow">
                    <a:lnL w="12700" cap="flat" cmpd="sng" algn="ctr">
                      <a:solidFill>
                        <a:srgbClr val="000000"/>
                      </a:solidFill>
                      <a:prstDash val="solid"/>
                      <a:round/>
                      <a:headEnd type="none" w="med" len="med"/>
                      <a:tailEnd type="none" w="med" len="med"/>
                    </a:lnL>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1" i="0" u="none" strike="noStrike" cap="none" normalizeH="0" baseline="0" dirty="0">
                          <a:ln>
                            <a:noFill/>
                          </a:ln>
                          <a:solidFill>
                            <a:schemeClr val="bg1"/>
                          </a:solidFill>
                          <a:effectLst/>
                          <a:latin typeface="Arial" pitchFamily="34" charset="0"/>
                          <a:ea typeface="SimSun" pitchFamily="2" charset="-122"/>
                          <a:cs typeface="Arial" pitchFamily="34" charset="0"/>
                        </a:rPr>
                        <a:t>ECTS</a:t>
                      </a:r>
                    </a:p>
                  </a:txBody>
                  <a:tcPr marL="91448" marR="91448" marT="45737" marB="45737" horzOverflow="overflow">
                    <a:solidFill>
                      <a:schemeClr val="accent2"/>
                    </a:solidFill>
                  </a:tcPr>
                </a:tc>
                <a:extLst>
                  <a:ext uri="{0D108BD9-81ED-4DB2-BD59-A6C34878D82A}">
                    <a16:rowId xmlns:a16="http://schemas.microsoft.com/office/drawing/2014/main" val="10001"/>
                  </a:ext>
                </a:extLst>
              </a:tr>
              <a:tr h="336619">
                <a:tc gridSpan="3">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1" i="0" u="none" strike="noStrike" cap="none" normalizeH="0" baseline="0" dirty="0">
                          <a:ln>
                            <a:noFill/>
                          </a:ln>
                          <a:solidFill>
                            <a:schemeClr val="bg1"/>
                          </a:solidFill>
                          <a:effectLst/>
                          <a:latin typeface="Arial" pitchFamily="34" charset="0"/>
                          <a:ea typeface="SimSun" pitchFamily="2" charset="-122"/>
                          <a:cs typeface="Arial" pitchFamily="34" charset="0"/>
                        </a:rPr>
                        <a:t>Bloc A (12 ECTS mínim) –mínim 2 assignatures-</a:t>
                      </a:r>
                    </a:p>
                  </a:txBody>
                  <a:tcPr marL="91448" marR="91448"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tc hMerge="1">
                  <a:txBody>
                    <a:bodyPr/>
                    <a:lstStyle/>
                    <a:p>
                      <a:endParaRPr lang="es-ES_tradnl"/>
                    </a:p>
                  </a:txBody>
                  <a:tcPr/>
                </a:tc>
                <a:tc hMerge="1">
                  <a:txBody>
                    <a:bodyPr/>
                    <a:lstStyle/>
                    <a:p>
                      <a:endParaRPr lang="es-ES_tradnl" dirty="0"/>
                    </a:p>
                  </a:txBody>
                  <a:tcPr/>
                </a:tc>
                <a:extLst>
                  <a:ext uri="{0D108BD9-81ED-4DB2-BD59-A6C34878D82A}">
                    <a16:rowId xmlns:a16="http://schemas.microsoft.com/office/drawing/2014/main" val="10002"/>
                  </a:ext>
                </a:extLst>
              </a:tr>
              <a:tr h="335337">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rPr>
                        <a:t>Psicopatologia de la infància i l’adolescència </a:t>
                      </a:r>
                      <a:r>
                        <a:rPr kumimoji="0" lang="ca-ES" altLang="en-US" sz="1600" b="0" i="0" u="none" strike="noStrike" cap="none" normalizeH="0" baseline="0" dirty="0">
                          <a:ln>
                            <a:noFill/>
                          </a:ln>
                          <a:solidFill>
                            <a:srgbClr val="000066"/>
                          </a:solidFill>
                          <a:effectLst/>
                          <a:latin typeface="Arial Narrow" panose="020B0606020202030204" pitchFamily="34" charset="0"/>
                          <a:ea typeface="SimSun" pitchFamily="2" charset="-122"/>
                          <a:cs typeface="Arial" pitchFamily="34" charset="0"/>
                        </a:rPr>
                        <a:t>(G1, G5)</a:t>
                      </a:r>
                      <a:endParaRPr kumimoji="0" lang="ca-ES" altLang="en-US" sz="1600" b="0" i="0" u="none" strike="noStrike" cap="none" normalizeH="0" baseline="0" dirty="0">
                        <a:ln>
                          <a:noFill/>
                        </a:ln>
                        <a:solidFill>
                          <a:schemeClr val="tx1"/>
                        </a:solidFill>
                        <a:effectLst/>
                        <a:latin typeface="Arial" pitchFamily="34" charset="0"/>
                        <a:ea typeface="ＭＳ Ｐゴシック" pitchFamily="34" charset="-128"/>
                      </a:endParaRPr>
                    </a:p>
                  </a:txBody>
                  <a:tcPr marL="91448" marR="91448"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OT</a:t>
                      </a:r>
                    </a:p>
                  </a:txBody>
                  <a:tcPr marL="91448" marR="91448"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SimSun" pitchFamily="2" charset="-122"/>
                          <a:cs typeface="Arial" pitchFamily="34" charset="0"/>
                        </a:rPr>
                        <a:t>6</a:t>
                      </a:r>
                    </a:p>
                  </a:txBody>
                  <a:tcPr marL="91448" marR="91448"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5337">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rPr>
                        <a:t>Avaluació psicològica clínica en la infància i l’adolescència </a:t>
                      </a:r>
                      <a:r>
                        <a:rPr kumimoji="0" lang="ca-ES" altLang="en-US" sz="1600" b="0" i="0" u="none" strike="noStrike" cap="none" normalizeH="0" baseline="0" dirty="0">
                          <a:ln>
                            <a:noFill/>
                          </a:ln>
                          <a:solidFill>
                            <a:srgbClr val="000066"/>
                          </a:solidFill>
                          <a:effectLst/>
                          <a:latin typeface="Arial Narrow" panose="020B0606020202030204" pitchFamily="34" charset="0"/>
                          <a:ea typeface="SimSun" pitchFamily="2" charset="-122"/>
                          <a:cs typeface="Arial" pitchFamily="34" charset="0"/>
                        </a:rPr>
                        <a:t>(G1)</a:t>
                      </a:r>
                      <a:endParaRPr kumimoji="0" lang="ca-ES" altLang="en-US" sz="1600" b="0" i="0" u="none" strike="noStrike" cap="none" normalizeH="0" baseline="0" dirty="0">
                        <a:ln>
                          <a:noFill/>
                        </a:ln>
                        <a:solidFill>
                          <a:schemeClr val="tx1"/>
                        </a:solidFill>
                        <a:effectLst/>
                        <a:latin typeface="Arial" pitchFamily="34" charset="0"/>
                        <a:ea typeface="ＭＳ Ｐゴシック" pitchFamily="34" charset="-128"/>
                      </a:endParaRPr>
                    </a:p>
                  </a:txBody>
                  <a:tcPr marL="91448" marR="91448"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OT</a:t>
                      </a:r>
                    </a:p>
                  </a:txBody>
                  <a:tcPr marL="91448" marR="91448"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SimSun" pitchFamily="2" charset="-122"/>
                          <a:cs typeface="Arial" pitchFamily="34" charset="0"/>
                        </a:rPr>
                        <a:t>6</a:t>
                      </a:r>
                    </a:p>
                  </a:txBody>
                  <a:tcPr marL="91448" marR="91448"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5337">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rPr>
                        <a:t>Tractaments </a:t>
                      </a:r>
                      <a:r>
                        <a:rPr kumimoji="0" lang="ca-ES" altLang="en-US" sz="1600" b="0" i="0" u="none" strike="noStrike" cap="none" normalizeH="0" baseline="0" dirty="0" err="1">
                          <a:ln>
                            <a:noFill/>
                          </a:ln>
                          <a:solidFill>
                            <a:schemeClr val="tx1"/>
                          </a:solidFill>
                          <a:effectLst/>
                          <a:latin typeface="Arial" pitchFamily="34" charset="0"/>
                          <a:ea typeface="ＭＳ Ｐゴシック" pitchFamily="34" charset="-128"/>
                        </a:rPr>
                        <a:t>cognitivoconductuals</a:t>
                      </a: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rPr>
                        <a:t> en la infància i l’adolescència </a:t>
                      </a:r>
                      <a:r>
                        <a:rPr kumimoji="0" lang="ca-ES" altLang="en-US" sz="1600" b="0" i="0" u="none" strike="noStrike" cap="none" normalizeH="0" baseline="0" dirty="0">
                          <a:ln>
                            <a:noFill/>
                          </a:ln>
                          <a:solidFill>
                            <a:srgbClr val="000066"/>
                          </a:solidFill>
                          <a:effectLst/>
                          <a:latin typeface="Arial Narrow" panose="020B0606020202030204" pitchFamily="34" charset="0"/>
                          <a:ea typeface="SimSun" pitchFamily="2" charset="-122"/>
                          <a:cs typeface="Arial" pitchFamily="34" charset="0"/>
                        </a:rPr>
                        <a:t>(G1, G5)</a:t>
                      </a:r>
                      <a:endParaRPr kumimoji="0" lang="ca-ES" altLang="en-US" sz="1600" b="0" i="0" u="none" strike="noStrike" cap="none" normalizeH="0" baseline="0" dirty="0">
                        <a:ln>
                          <a:noFill/>
                        </a:ln>
                        <a:solidFill>
                          <a:schemeClr val="tx1"/>
                        </a:solidFill>
                        <a:effectLst/>
                        <a:latin typeface="Arial" pitchFamily="34" charset="0"/>
                        <a:ea typeface="ＭＳ Ｐゴシック" pitchFamily="34" charset="-128"/>
                      </a:endParaRPr>
                    </a:p>
                  </a:txBody>
                  <a:tcPr marL="91448" marR="0"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OT</a:t>
                      </a:r>
                    </a:p>
                  </a:txBody>
                  <a:tcPr marL="91448" marR="91448"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SimSun" pitchFamily="2" charset="-122"/>
                          <a:cs typeface="Arial" pitchFamily="34" charset="0"/>
                        </a:rPr>
                        <a:t>6</a:t>
                      </a:r>
                    </a:p>
                  </a:txBody>
                  <a:tcPr marL="91448" marR="91448"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5337">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rPr>
                        <a:t>Discapacitat intel·lectual i trastorns del desenvolupament </a:t>
                      </a:r>
                      <a:r>
                        <a:rPr kumimoji="0" lang="ca-ES" altLang="en-US" sz="1600" b="0" i="0" u="none" strike="noStrike" cap="none" normalizeH="0" baseline="0" dirty="0">
                          <a:ln>
                            <a:noFill/>
                          </a:ln>
                          <a:solidFill>
                            <a:srgbClr val="000066"/>
                          </a:solidFill>
                          <a:effectLst/>
                          <a:latin typeface="Arial Narrow" panose="020B0606020202030204" pitchFamily="34" charset="0"/>
                          <a:ea typeface="SimSun" pitchFamily="2" charset="-122"/>
                          <a:cs typeface="Arial" pitchFamily="34" charset="0"/>
                        </a:rPr>
                        <a:t>(G1, G5)</a:t>
                      </a:r>
                      <a:endParaRPr kumimoji="0" lang="ca-ES" altLang="en-US" sz="1600" b="0" i="0" u="none" strike="noStrike" cap="none" normalizeH="0" baseline="0" dirty="0">
                        <a:ln>
                          <a:noFill/>
                        </a:ln>
                        <a:solidFill>
                          <a:schemeClr val="tx1"/>
                        </a:solidFill>
                        <a:effectLst/>
                        <a:latin typeface="Arial" pitchFamily="34" charset="0"/>
                        <a:ea typeface="ＭＳ Ｐゴシック" pitchFamily="34" charset="-128"/>
                      </a:endParaRPr>
                    </a:p>
                  </a:txBody>
                  <a:tcPr marL="91448" marR="91448"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OT</a:t>
                      </a:r>
                    </a:p>
                  </a:txBody>
                  <a:tcPr marL="91448" marR="91448"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SimSun" pitchFamily="2" charset="-122"/>
                          <a:cs typeface="Arial" pitchFamily="34" charset="0"/>
                        </a:rPr>
                        <a:t>6</a:t>
                      </a:r>
                    </a:p>
                  </a:txBody>
                  <a:tcPr marL="91448" marR="91448"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5365">
                <a:tc gridSpan="3">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1" i="0" u="none" strike="noStrike" cap="none" normalizeH="0" baseline="0" dirty="0">
                          <a:ln>
                            <a:noFill/>
                          </a:ln>
                          <a:solidFill>
                            <a:schemeClr val="bg1"/>
                          </a:solidFill>
                          <a:effectLst/>
                          <a:latin typeface="Arial" pitchFamily="34" charset="0"/>
                          <a:ea typeface="SimSun" pitchFamily="2" charset="-122"/>
                          <a:cs typeface="Arial" pitchFamily="34" charset="0"/>
                        </a:rPr>
                        <a:t>Bloc B (6 ECTS mínim) –mínim 1 assignatura-</a:t>
                      </a:r>
                    </a:p>
                  </a:txBody>
                  <a:tcPr marL="91448" marR="91448"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7"/>
                  </a:ext>
                </a:extLst>
              </a:tr>
              <a:tr h="335337">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bg1">
                              <a:lumMod val="65000"/>
                            </a:schemeClr>
                          </a:solidFill>
                          <a:effectLst/>
                          <a:latin typeface="Arial" pitchFamily="34" charset="0"/>
                          <a:ea typeface="ＭＳ Ｐゴシック" pitchFamily="34" charset="-128"/>
                        </a:rPr>
                        <a:t>Elaboració i anàlisis d’enquestes </a:t>
                      </a:r>
                      <a:r>
                        <a:rPr kumimoji="0" lang="ca-ES" altLang="en-US" sz="1600" b="0" i="1" u="none" strike="noStrike" cap="none" normalizeH="0" baseline="0" dirty="0">
                          <a:ln>
                            <a:noFill/>
                          </a:ln>
                          <a:solidFill>
                            <a:schemeClr val="bg1">
                              <a:lumMod val="65000"/>
                            </a:schemeClr>
                          </a:solidFill>
                          <a:effectLst/>
                          <a:latin typeface="Arial Narrow" panose="020B0606020202030204" pitchFamily="34" charset="0"/>
                          <a:ea typeface="ＭＳ Ｐゴシック" pitchFamily="34" charset="-128"/>
                        </a:rPr>
                        <a:t>(no programada 2020-21)</a:t>
                      </a:r>
                      <a:endParaRPr kumimoji="0" lang="ca-ES" altLang="en-US" sz="1600" b="0" i="0" u="none" strike="noStrike" cap="none" normalizeH="0" baseline="0" dirty="0">
                        <a:ln>
                          <a:noFill/>
                        </a:ln>
                        <a:solidFill>
                          <a:schemeClr val="bg1">
                            <a:lumMod val="65000"/>
                          </a:schemeClr>
                        </a:solidFill>
                        <a:effectLst/>
                        <a:latin typeface="Arial" pitchFamily="34" charset="0"/>
                        <a:ea typeface="ＭＳ Ｐゴシック" pitchFamily="34" charset="-128"/>
                      </a:endParaRPr>
                    </a:p>
                  </a:txBody>
                  <a:tcPr marL="91448" marR="91448"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bg1">
                              <a:lumMod val="65000"/>
                            </a:schemeClr>
                          </a:solidFill>
                          <a:effectLst/>
                          <a:latin typeface="Arial" pitchFamily="34" charset="0"/>
                          <a:ea typeface="SimSun" pitchFamily="2" charset="-122"/>
                          <a:cs typeface="Arial" pitchFamily="34" charset="0"/>
                        </a:rPr>
                        <a:t>OT</a:t>
                      </a:r>
                    </a:p>
                  </a:txBody>
                  <a:tcPr marL="91448" marR="91448"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bg1">
                              <a:lumMod val="65000"/>
                            </a:schemeClr>
                          </a:solidFill>
                          <a:effectLst/>
                          <a:latin typeface="Arial" pitchFamily="34" charset="0"/>
                          <a:ea typeface="SimSun" pitchFamily="2" charset="-122"/>
                          <a:cs typeface="Arial" pitchFamily="34" charset="0"/>
                        </a:rPr>
                        <a:t>6</a:t>
                      </a:r>
                    </a:p>
                  </a:txBody>
                  <a:tcPr marL="91448" marR="91448"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5337">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bg1">
                              <a:lumMod val="65000"/>
                            </a:schemeClr>
                          </a:solidFill>
                          <a:effectLst/>
                          <a:latin typeface="Arial" pitchFamily="34" charset="0"/>
                          <a:ea typeface="ＭＳ Ｐゴシック" pitchFamily="34" charset="-128"/>
                        </a:rPr>
                        <a:t>Tècniques d’observació </a:t>
                      </a:r>
                      <a:r>
                        <a:rPr kumimoji="0" lang="ca-ES" altLang="en-US" sz="1600" b="0" i="1" u="none" strike="noStrike" cap="none" normalizeH="0" baseline="0" dirty="0">
                          <a:ln>
                            <a:noFill/>
                          </a:ln>
                          <a:solidFill>
                            <a:schemeClr val="bg1">
                              <a:lumMod val="65000"/>
                            </a:schemeClr>
                          </a:solidFill>
                          <a:effectLst/>
                          <a:latin typeface="Arial Narrow" panose="020B0606020202030204" pitchFamily="34" charset="0"/>
                          <a:ea typeface="ＭＳ Ｐゴシック" pitchFamily="34" charset="-128"/>
                        </a:rPr>
                        <a:t>(no programada 2020-21)</a:t>
                      </a:r>
                      <a:endParaRPr kumimoji="0" lang="ca-ES" altLang="en-US" sz="1600" b="0" i="0" u="none" strike="noStrike" cap="none" normalizeH="0" baseline="0" dirty="0">
                        <a:ln>
                          <a:noFill/>
                        </a:ln>
                        <a:solidFill>
                          <a:schemeClr val="bg1">
                            <a:lumMod val="65000"/>
                          </a:schemeClr>
                        </a:solidFill>
                        <a:effectLst/>
                        <a:latin typeface="Arial" pitchFamily="34" charset="0"/>
                        <a:ea typeface="ＭＳ Ｐゴシック" pitchFamily="34" charset="-128"/>
                      </a:endParaRPr>
                    </a:p>
                  </a:txBody>
                  <a:tcPr marL="91448" marR="91448"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bg1">
                              <a:lumMod val="65000"/>
                            </a:schemeClr>
                          </a:solidFill>
                          <a:effectLst/>
                          <a:latin typeface="Arial" pitchFamily="34" charset="0"/>
                          <a:ea typeface="SimSun" pitchFamily="2" charset="-122"/>
                          <a:cs typeface="Arial" pitchFamily="34" charset="0"/>
                        </a:rPr>
                        <a:t>OT</a:t>
                      </a:r>
                    </a:p>
                  </a:txBody>
                  <a:tcPr marL="91448" marR="91448"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bg1">
                              <a:lumMod val="65000"/>
                            </a:schemeClr>
                          </a:solidFill>
                          <a:effectLst/>
                          <a:latin typeface="Arial" pitchFamily="34" charset="0"/>
                          <a:ea typeface="SimSun" pitchFamily="2" charset="-122"/>
                          <a:cs typeface="Arial" pitchFamily="34" charset="0"/>
                        </a:rPr>
                        <a:t>6</a:t>
                      </a:r>
                    </a:p>
                  </a:txBody>
                  <a:tcPr marL="91448" marR="91448"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35337">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err="1">
                          <a:ln>
                            <a:noFill/>
                          </a:ln>
                          <a:solidFill>
                            <a:schemeClr val="tx1"/>
                          </a:solidFill>
                          <a:effectLst/>
                          <a:latin typeface="Arial" pitchFamily="34" charset="0"/>
                          <a:ea typeface="ＭＳ Ｐゴシック" pitchFamily="34" charset="-128"/>
                        </a:rPr>
                        <a:t>Psicoendocrinologia</a:t>
                      </a: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rPr>
                        <a:t> </a:t>
                      </a:r>
                      <a:r>
                        <a:rPr kumimoji="0" lang="ca-ES" altLang="en-US" sz="1600" b="0" i="0" u="none" strike="noStrike" cap="none" normalizeH="0" baseline="0" dirty="0">
                          <a:ln>
                            <a:noFill/>
                          </a:ln>
                          <a:solidFill>
                            <a:srgbClr val="000066"/>
                          </a:solidFill>
                          <a:effectLst/>
                          <a:latin typeface="Arial Narrow" panose="020B0606020202030204" pitchFamily="34" charset="0"/>
                          <a:ea typeface="SimSun" pitchFamily="2" charset="-122"/>
                          <a:cs typeface="Arial" pitchFamily="34" charset="0"/>
                        </a:rPr>
                        <a:t>(G1, G5) </a:t>
                      </a:r>
                      <a:endParaRPr kumimoji="0" lang="ca-ES" altLang="en-US" sz="1600" b="0" i="0" u="none" strike="noStrike" cap="none" normalizeH="0" baseline="0" dirty="0">
                        <a:ln>
                          <a:noFill/>
                        </a:ln>
                        <a:solidFill>
                          <a:schemeClr val="tx1"/>
                        </a:solidFill>
                        <a:effectLst/>
                        <a:latin typeface="Arial" pitchFamily="34" charset="0"/>
                        <a:ea typeface="ＭＳ Ｐゴシック" pitchFamily="34" charset="-128"/>
                      </a:endParaRPr>
                    </a:p>
                  </a:txBody>
                  <a:tcPr marL="91448" marR="91448"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OT</a:t>
                      </a:r>
                    </a:p>
                  </a:txBody>
                  <a:tcPr marL="91448" marR="91448"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SimSun" pitchFamily="2" charset="-122"/>
                          <a:cs typeface="Arial" pitchFamily="34" charset="0"/>
                        </a:rPr>
                        <a:t>6</a:t>
                      </a:r>
                    </a:p>
                  </a:txBody>
                  <a:tcPr marL="91448" marR="91448"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5337">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rPr>
                        <a:t>Psicofarmacologia </a:t>
                      </a:r>
                      <a:r>
                        <a:rPr kumimoji="0" lang="ca-ES" altLang="en-US" sz="1600" b="0" i="0" u="none" strike="noStrike" cap="none" normalizeH="0" baseline="0" dirty="0">
                          <a:ln>
                            <a:noFill/>
                          </a:ln>
                          <a:solidFill>
                            <a:srgbClr val="000066"/>
                          </a:solidFill>
                          <a:effectLst/>
                          <a:latin typeface="Arial Narrow" panose="020B0606020202030204" pitchFamily="34" charset="0"/>
                          <a:ea typeface="SimSun" pitchFamily="2" charset="-122"/>
                          <a:cs typeface="Arial" pitchFamily="34" charset="0"/>
                        </a:rPr>
                        <a:t>(G1, G5) </a:t>
                      </a:r>
                      <a:endParaRPr kumimoji="0" lang="ca-ES" altLang="en-US" sz="1600" b="0" i="0" u="none" strike="noStrike" cap="none" normalizeH="0" baseline="0" dirty="0">
                        <a:ln>
                          <a:noFill/>
                        </a:ln>
                        <a:solidFill>
                          <a:schemeClr val="tx1"/>
                        </a:solidFill>
                        <a:effectLst/>
                        <a:latin typeface="Arial" pitchFamily="34" charset="0"/>
                        <a:ea typeface="ＭＳ Ｐゴシック" pitchFamily="34" charset="-128"/>
                      </a:endParaRPr>
                    </a:p>
                  </a:txBody>
                  <a:tcPr marL="91448" marR="91448"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OT</a:t>
                      </a:r>
                    </a:p>
                  </a:txBody>
                  <a:tcPr marL="91448" marR="91448"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6</a:t>
                      </a:r>
                    </a:p>
                  </a:txBody>
                  <a:tcPr marL="91448" marR="91448"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49322">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rPr>
                        <a:t>Psicogenètica </a:t>
                      </a:r>
                      <a:r>
                        <a:rPr kumimoji="0" lang="ca-ES" altLang="en-US" sz="1600" b="0" i="0" u="none" strike="noStrike" cap="none" normalizeH="0" baseline="0" dirty="0">
                          <a:ln>
                            <a:noFill/>
                          </a:ln>
                          <a:solidFill>
                            <a:srgbClr val="000066"/>
                          </a:solidFill>
                          <a:effectLst/>
                          <a:latin typeface="Arial Narrow" panose="020B0606020202030204" pitchFamily="34" charset="0"/>
                          <a:ea typeface="SimSun" pitchFamily="2" charset="-122"/>
                          <a:cs typeface="Arial" pitchFamily="34" charset="0"/>
                        </a:rPr>
                        <a:t>(G1, G5) </a:t>
                      </a:r>
                      <a:endParaRPr kumimoji="0" lang="ca-ES" altLang="en-US" sz="1600" b="0" i="0" u="none" strike="noStrike" cap="none" normalizeH="0" baseline="0" dirty="0">
                        <a:ln>
                          <a:noFill/>
                        </a:ln>
                        <a:solidFill>
                          <a:schemeClr val="tx1"/>
                        </a:solidFill>
                        <a:effectLst/>
                        <a:latin typeface="Arial" pitchFamily="34" charset="0"/>
                        <a:ea typeface="ＭＳ Ｐゴシック" pitchFamily="34" charset="-128"/>
                      </a:endParaRPr>
                    </a:p>
                  </a:txBody>
                  <a:tcPr marL="91448" marR="91448"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a:ln>
                            <a:noFill/>
                          </a:ln>
                          <a:solidFill>
                            <a:schemeClr val="tx1"/>
                          </a:solidFill>
                          <a:effectLst/>
                          <a:latin typeface="Arial" pitchFamily="34" charset="0"/>
                          <a:ea typeface="SimSun" pitchFamily="2" charset="-122"/>
                          <a:cs typeface="Arial" pitchFamily="34" charset="0"/>
                        </a:rPr>
                        <a:t>OT</a:t>
                      </a:r>
                    </a:p>
                  </a:txBody>
                  <a:tcPr marL="91448" marR="91448"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SimSun" pitchFamily="2" charset="-122"/>
                          <a:cs typeface="Arial" pitchFamily="34" charset="0"/>
                        </a:rPr>
                        <a:t>6</a:t>
                      </a:r>
                    </a:p>
                  </a:txBody>
                  <a:tcPr marL="91448" marR="91448"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35337">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ＭＳ Ｐゴシック" pitchFamily="34" charset="-128"/>
                        </a:rPr>
                        <a:t>Infància i família en contextos de dificultats </a:t>
                      </a:r>
                      <a:r>
                        <a:rPr kumimoji="0" lang="ca-ES" altLang="en-US" sz="1600" b="0" i="0" u="none" strike="noStrike" cap="none" normalizeH="0" baseline="0" dirty="0">
                          <a:ln>
                            <a:noFill/>
                          </a:ln>
                          <a:solidFill>
                            <a:srgbClr val="000066"/>
                          </a:solidFill>
                          <a:effectLst/>
                          <a:latin typeface="Arial Narrow" panose="020B0606020202030204" pitchFamily="34" charset="0"/>
                          <a:ea typeface="SimSun" pitchFamily="2" charset="-122"/>
                          <a:cs typeface="Arial" pitchFamily="34" charset="0"/>
                        </a:rPr>
                        <a:t>(G1, G5) </a:t>
                      </a:r>
                      <a:endParaRPr kumimoji="0" lang="ca-ES" altLang="en-US" sz="1600" b="0" i="0" u="none" strike="noStrike" cap="none" normalizeH="0" baseline="0" dirty="0">
                        <a:ln>
                          <a:noFill/>
                        </a:ln>
                        <a:solidFill>
                          <a:schemeClr val="tx1"/>
                        </a:solidFill>
                        <a:effectLst/>
                        <a:latin typeface="Arial" pitchFamily="34" charset="0"/>
                        <a:ea typeface="ＭＳ Ｐゴシック" pitchFamily="34" charset="-128"/>
                      </a:endParaRPr>
                    </a:p>
                  </a:txBody>
                  <a:tcPr marL="91448" marR="91448"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SimSun" pitchFamily="2" charset="-122"/>
                          <a:cs typeface="Arial" pitchFamily="34" charset="0"/>
                        </a:rPr>
                        <a:t>OT</a:t>
                      </a:r>
                    </a:p>
                  </a:txBody>
                  <a:tcPr marL="91448" marR="91448"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0" i="0" u="none" strike="noStrike" cap="none" normalizeH="0" baseline="0" dirty="0">
                          <a:ln>
                            <a:noFill/>
                          </a:ln>
                          <a:solidFill>
                            <a:schemeClr val="tx1"/>
                          </a:solidFill>
                          <a:effectLst/>
                          <a:latin typeface="Arial" pitchFamily="34" charset="0"/>
                          <a:ea typeface="SimSun" pitchFamily="2" charset="-122"/>
                          <a:cs typeface="Arial" pitchFamily="34" charset="0"/>
                        </a:rPr>
                        <a:t>6</a:t>
                      </a:r>
                    </a:p>
                  </a:txBody>
                  <a:tcPr marL="91448" marR="91448"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35337">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1" i="0" u="none" strike="noStrike" cap="none" normalizeH="0" baseline="0" dirty="0">
                          <a:ln>
                            <a:noFill/>
                          </a:ln>
                          <a:solidFill>
                            <a:schemeClr val="bg1"/>
                          </a:solidFill>
                          <a:effectLst/>
                          <a:latin typeface="Arial" pitchFamily="34" charset="0"/>
                          <a:ea typeface="ＭＳ Ｐゴシック" pitchFamily="34" charset="-128"/>
                        </a:rPr>
                        <a:t>Pràctiques externes</a:t>
                      </a:r>
                    </a:p>
                  </a:txBody>
                  <a:tcPr marL="91448" marR="91448"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848C"/>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1" i="0" u="none" strike="noStrike" cap="none" normalizeH="0" baseline="0">
                          <a:ln>
                            <a:noFill/>
                          </a:ln>
                          <a:solidFill>
                            <a:schemeClr val="bg1"/>
                          </a:solidFill>
                          <a:effectLst/>
                          <a:latin typeface="Arial" pitchFamily="34" charset="0"/>
                          <a:ea typeface="SimSun" pitchFamily="2" charset="-122"/>
                          <a:cs typeface="Arial" pitchFamily="34" charset="0"/>
                        </a:rPr>
                        <a:t>OT</a:t>
                      </a:r>
                    </a:p>
                  </a:txBody>
                  <a:tcPr marL="91448" marR="91448"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848C"/>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ca-ES" altLang="en-US" sz="1600" b="1" i="0" u="none" strike="noStrike" cap="none" normalizeH="0" baseline="0" dirty="0">
                          <a:ln>
                            <a:noFill/>
                          </a:ln>
                          <a:solidFill>
                            <a:schemeClr val="bg1"/>
                          </a:solidFill>
                          <a:effectLst/>
                          <a:latin typeface="Arial" pitchFamily="34" charset="0"/>
                          <a:ea typeface="SimSun" pitchFamily="2" charset="-122"/>
                          <a:cs typeface="Arial" pitchFamily="34" charset="0"/>
                        </a:rPr>
                        <a:t>6</a:t>
                      </a:r>
                    </a:p>
                  </a:txBody>
                  <a:tcPr marL="91448" marR="91448"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848C"/>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250239978"/>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682A37"/>
      </a:dk2>
      <a:lt2>
        <a:srgbClr val="EEECE1"/>
      </a:lt2>
      <a:accent1>
        <a:srgbClr val="743C48"/>
      </a:accent1>
      <a:accent2>
        <a:srgbClr val="84525D"/>
      </a:accent2>
      <a:accent3>
        <a:srgbClr val="895A64"/>
      </a:accent3>
      <a:accent4>
        <a:srgbClr val="997079"/>
      </a:accent4>
      <a:accent5>
        <a:srgbClr val="B09097"/>
      </a:accent5>
      <a:accent6>
        <a:srgbClr val="D0BEC2"/>
      </a:accent6>
      <a:hlink>
        <a:srgbClr val="008A4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13643</TotalTime>
  <Words>9905</Words>
  <Application>Microsoft Office PowerPoint</Application>
  <PresentationFormat>Presentación en pantalla (4:3)</PresentationFormat>
  <Paragraphs>922</Paragraphs>
  <Slides>62</Slides>
  <Notes>39</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62</vt:i4>
      </vt:variant>
    </vt:vector>
  </HeadingPairs>
  <TitlesOfParts>
    <vt:vector size="74" baseType="lpstr">
      <vt:lpstr>Arial</vt:lpstr>
      <vt:lpstr>Arial Black</vt:lpstr>
      <vt:lpstr>Arial Narrow</vt:lpstr>
      <vt:lpstr>Calibri</vt:lpstr>
      <vt:lpstr>Eras Demi ITC</vt:lpstr>
      <vt:lpstr>Franklin Gothic Book</vt:lpstr>
      <vt:lpstr>Franklin Gothic Demi</vt:lpstr>
      <vt:lpstr>Franklin Gothic Medium</vt:lpstr>
      <vt:lpstr>Times New Roman</vt:lpstr>
      <vt:lpstr>Wingdings</vt:lpstr>
      <vt:lpstr>Wingdings 2</vt:lpstr>
      <vt:lpstr>Office Theme</vt:lpstr>
      <vt:lpstr>Jornada Informativa  Facultat de Psicologia Grau en Psicologia Curs 2020-2021 </vt:lpstr>
      <vt:lpstr>Presentación de PowerPoint</vt:lpstr>
      <vt:lpstr>4rt CURS I MENCIONS  Dra. Eva Penelo Coordinadora del Grau en Psicologia </vt:lpstr>
      <vt:lpstr>Estructura 4rt curs (60 crèdits)</vt:lpstr>
      <vt:lpstr>OPTATIVITAT I MENCIONS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OPTATIVITAT I MENCIONS</vt:lpstr>
      <vt:lpstr>ESTRUCTURA DE DOCÈNCIA DIRIGIDA I HORARIS</vt:lpstr>
      <vt:lpstr>Presentación de PowerPoint</vt:lpstr>
      <vt:lpstr>Presentación de PowerPoint</vt:lpstr>
      <vt:lpstr>Màster Universitari Regulat en Psicologia General Sanitària</vt:lpstr>
      <vt:lpstr>Presentación de PowerPoint</vt:lpstr>
      <vt:lpstr>Presentación de PowerPoint</vt:lpstr>
      <vt:lpstr>CRÈDITS QUE CAL CURSAR A 4rt</vt:lpstr>
      <vt:lpstr>Presentación de PowerPoint</vt:lpstr>
      <vt:lpstr>Presentación de PowerPoint</vt:lpstr>
      <vt:lpstr>Presentación de PowerPoint</vt:lpstr>
      <vt:lpstr>Presentación de PowerPoint</vt:lpstr>
      <vt:lpstr>Presentación de PowerPoint</vt:lpstr>
      <vt:lpstr>Presentación de PowerPoint</vt:lpstr>
      <vt:lpstr>RECORDEU MATRICULAR EL TFG, ASSIGNATURA OBLIGATÒRIA, JUNTAMENT AMB LES ASSIGNATURES OPTATIVES QUE CURSAREU DEL VOSTRE PLA D’ESTUDIS</vt:lpstr>
      <vt:lpstr>Presentación de PowerPoint</vt:lpstr>
      <vt:lpstr>Presentación de PowerPoint</vt:lpstr>
      <vt:lpstr>  Pràctiques Externes de Psicologia Optativa anual. 6 crèdits. Total 150 hores  Presencials en el centre: 120 hores   Restants 30 hores: treball autònom (realització memòria) i supervisat (tutories amb tutor/a acadèmic/a) </vt:lpstr>
      <vt:lpstr>Característiques dels Centres de Pràctiques Externes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TREBALL DE FINAL DE GRAU  Dr. Joel Feliu  Coordinador de l’assignatura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Jornada Informativa  Facultat de Psicologia Curs 2020-2021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MATRÍCULA 2012-13</dc:title>
  <dc:creator>Manyifica</dc:creator>
  <cp:lastModifiedBy>Eva Penelo Werner</cp:lastModifiedBy>
  <cp:revision>1012</cp:revision>
  <dcterms:created xsi:type="dcterms:W3CDTF">2012-07-12T11:29:55Z</dcterms:created>
  <dcterms:modified xsi:type="dcterms:W3CDTF">2020-07-10T13:34:30Z</dcterms:modified>
</cp:coreProperties>
</file>