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1" r:id="rId1"/>
    <p:sldMasterId id="2147483652" r:id="rId2"/>
    <p:sldMasterId id="2147483686" r:id="rId3"/>
  </p:sldMasterIdLst>
  <p:notesMasterIdLst>
    <p:notesMasterId r:id="rId33"/>
  </p:notesMasterIdLst>
  <p:handoutMasterIdLst>
    <p:handoutMasterId r:id="rId34"/>
  </p:handoutMasterIdLst>
  <p:sldIdLst>
    <p:sldId id="571" r:id="rId4"/>
    <p:sldId id="573" r:id="rId5"/>
    <p:sldId id="574" r:id="rId6"/>
    <p:sldId id="575" r:id="rId7"/>
    <p:sldId id="576" r:id="rId8"/>
    <p:sldId id="577" r:id="rId9"/>
    <p:sldId id="578" r:id="rId10"/>
    <p:sldId id="566" r:id="rId11"/>
    <p:sldId id="567" r:id="rId12"/>
    <p:sldId id="568" r:id="rId13"/>
    <p:sldId id="569" r:id="rId14"/>
    <p:sldId id="506" r:id="rId15"/>
    <p:sldId id="559" r:id="rId16"/>
    <p:sldId id="562" r:id="rId17"/>
    <p:sldId id="579" r:id="rId18"/>
    <p:sldId id="561" r:id="rId19"/>
    <p:sldId id="552" r:id="rId20"/>
    <p:sldId id="580" r:id="rId21"/>
    <p:sldId id="553" r:id="rId22"/>
    <p:sldId id="554" r:id="rId23"/>
    <p:sldId id="583" r:id="rId24"/>
    <p:sldId id="588" r:id="rId25"/>
    <p:sldId id="587" r:id="rId26"/>
    <p:sldId id="589" r:id="rId27"/>
    <p:sldId id="591" r:id="rId28"/>
    <p:sldId id="590" r:id="rId29"/>
    <p:sldId id="584" r:id="rId30"/>
    <p:sldId id="586" r:id="rId31"/>
    <p:sldId id="582" r:id="rId32"/>
  </p:sldIdLst>
  <p:sldSz cx="9144000" cy="6858000" type="screen4x3"/>
  <p:notesSz cx="6797675" cy="9928225"/>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novi" initials="R" lastIdx="1" clrIdx="0"/>
  <p:cmAuthor id="1" name="nebot" initials="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DBDD7F"/>
    <a:srgbClr val="854762"/>
    <a:srgbClr val="C698BB"/>
    <a:srgbClr val="B171A2"/>
    <a:srgbClr val="FFE1FF"/>
    <a:srgbClr val="FFCCFF"/>
    <a:srgbClr val="F6B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09" autoAdjust="0"/>
    <p:restoredTop sz="99759" autoAdjust="0"/>
  </p:normalViewPr>
  <p:slideViewPr>
    <p:cSldViewPr>
      <p:cViewPr>
        <p:scale>
          <a:sx n="70" d="100"/>
          <a:sy n="70" d="100"/>
        </p:scale>
        <p:origin x="-1254" y="-942"/>
      </p:cViewPr>
      <p:guideLst>
        <p:guide orient="horz" pos="1480"/>
        <p:guide pos="96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s-ES"/>
          </a:p>
        </p:txBody>
      </p:sp>
      <p:sp>
        <p:nvSpPr>
          <p:cNvPr id="155651" name="Rectangle 3"/>
          <p:cNvSpPr>
            <a:spLocks noGrp="1" noChangeArrowheads="1"/>
          </p:cNvSpPr>
          <p:nvPr>
            <p:ph type="dt" sz="quarter" idx="1"/>
          </p:nvPr>
        </p:nvSpPr>
        <p:spPr bwMode="auto">
          <a:xfrm>
            <a:off x="3852863" y="0"/>
            <a:ext cx="294481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s-ES"/>
          </a:p>
        </p:txBody>
      </p:sp>
      <p:sp>
        <p:nvSpPr>
          <p:cNvPr id="155652" name="Rectangle 4"/>
          <p:cNvSpPr>
            <a:spLocks noGrp="1" noChangeArrowheads="1"/>
          </p:cNvSpPr>
          <p:nvPr>
            <p:ph type="ftr" sz="quarter" idx="2"/>
          </p:nvPr>
        </p:nvSpPr>
        <p:spPr bwMode="auto">
          <a:xfrm>
            <a:off x="0" y="9431338"/>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s-ES"/>
          </a:p>
        </p:txBody>
      </p:sp>
      <p:sp>
        <p:nvSpPr>
          <p:cNvPr id="155653" name="Rectangle 5"/>
          <p:cNvSpPr>
            <a:spLocks noGrp="1" noChangeArrowheads="1"/>
          </p:cNvSpPr>
          <p:nvPr>
            <p:ph type="sldNum" sz="quarter" idx="3"/>
          </p:nvPr>
        </p:nvSpPr>
        <p:spPr bwMode="auto">
          <a:xfrm>
            <a:off x="3852863" y="9431338"/>
            <a:ext cx="294481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DA609B68-66BA-461D-9AD8-658807D3AFF2}" type="slidenum">
              <a:rPr lang="es-ES"/>
              <a:pPr>
                <a:defRPr/>
              </a:pPr>
              <a:t>‹#›</a:t>
            </a:fld>
            <a:endParaRPr lang="es-ES"/>
          </a:p>
        </p:txBody>
      </p:sp>
    </p:spTree>
    <p:extLst>
      <p:ext uri="{BB962C8B-B14F-4D97-AF65-F5344CB8AC3E}">
        <p14:creationId xmlns:p14="http://schemas.microsoft.com/office/powerpoint/2010/main" val="3648639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s-ES"/>
          </a:p>
        </p:txBody>
      </p:sp>
      <p:sp>
        <p:nvSpPr>
          <p:cNvPr id="8195" name="Rectangle 3"/>
          <p:cNvSpPr>
            <a:spLocks noGrp="1" noChangeArrowheads="1"/>
          </p:cNvSpPr>
          <p:nvPr>
            <p:ph type="dt" idx="1"/>
          </p:nvPr>
        </p:nvSpPr>
        <p:spPr bwMode="auto">
          <a:xfrm>
            <a:off x="3852863" y="0"/>
            <a:ext cx="294481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s-ES"/>
          </a:p>
        </p:txBody>
      </p:sp>
      <p:sp>
        <p:nvSpPr>
          <p:cNvPr id="37892"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04875" y="4714875"/>
            <a:ext cx="498792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8198" name="Rectangle 6"/>
          <p:cNvSpPr>
            <a:spLocks noGrp="1" noChangeArrowheads="1"/>
          </p:cNvSpPr>
          <p:nvPr>
            <p:ph type="ftr" sz="quarter" idx="4"/>
          </p:nvPr>
        </p:nvSpPr>
        <p:spPr bwMode="auto">
          <a:xfrm>
            <a:off x="0" y="9431338"/>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s-ES"/>
          </a:p>
        </p:txBody>
      </p:sp>
      <p:sp>
        <p:nvSpPr>
          <p:cNvPr id="8199" name="Rectangle 7"/>
          <p:cNvSpPr>
            <a:spLocks noGrp="1" noChangeArrowheads="1"/>
          </p:cNvSpPr>
          <p:nvPr>
            <p:ph type="sldNum" sz="quarter" idx="5"/>
          </p:nvPr>
        </p:nvSpPr>
        <p:spPr bwMode="auto">
          <a:xfrm>
            <a:off x="3852863" y="9431338"/>
            <a:ext cx="294481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BFC874FB-81FA-4431-BF7D-8299727BC14F}" type="slidenum">
              <a:rPr lang="es-ES"/>
              <a:pPr>
                <a:defRPr/>
              </a:pPr>
              <a:t>‹#›</a:t>
            </a:fld>
            <a:endParaRPr lang="es-ES"/>
          </a:p>
        </p:txBody>
      </p:sp>
    </p:spTree>
    <p:extLst>
      <p:ext uri="{BB962C8B-B14F-4D97-AF65-F5344CB8AC3E}">
        <p14:creationId xmlns:p14="http://schemas.microsoft.com/office/powerpoint/2010/main" val="16002240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p:cNvSpPr>
            <a:spLocks noGrp="1"/>
          </p:cNvSpPr>
          <p:nvPr>
            <p:ph type="ctrTitle"/>
          </p:nvPr>
        </p:nvSpPr>
        <p:spPr>
          <a:xfrm>
            <a:off x="685800" y="2130425"/>
            <a:ext cx="7772400" cy="1470025"/>
          </a:xfrm>
        </p:spPr>
        <p:txBody>
          <a:bodyPr/>
          <a:lstStyle/>
          <a:p>
            <a:r>
              <a:rPr lang="ca-ES" smtClean="0"/>
              <a:t>Feu clic aquí per editar l'estil</a:t>
            </a:r>
            <a:endParaRPr lang="es-ES"/>
          </a:p>
        </p:txBody>
      </p:sp>
      <p:sp>
        <p:nvSpPr>
          <p:cNvPr id="3" name="Subtíto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a-ES" smtClean="0"/>
              <a:t>Feu clic aquí per editar l'estil de subtítols del patró.</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DF926561-8553-464E-9C6A-3B6AA52DF003}" type="slidenum">
              <a:rPr lang="ca-ES"/>
              <a:pPr>
                <a:defRPr/>
              </a:pPr>
              <a:t>‹#›</a:t>
            </a:fld>
            <a:endParaRPr lang="ca-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es-ES"/>
          </a:p>
        </p:txBody>
      </p:sp>
      <p:sp>
        <p:nvSpPr>
          <p:cNvPr id="3" name="Contenidor de text vertical 2"/>
          <p:cNvSpPr>
            <a:spLocks noGrp="1"/>
          </p:cNvSpPr>
          <p:nvPr>
            <p:ph type="body" orient="vert" idx="1"/>
          </p:nvPr>
        </p:nvSpPr>
        <p:spPr/>
        <p:txBody>
          <a:bodyPr vert="eaVert"/>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675D3FF8-9CE1-4341-9321-B0A50F994BDC}" type="slidenum">
              <a:rPr lang="ca-ES"/>
              <a:pPr>
                <a:defRPr/>
              </a:pPr>
              <a:t>‹#›</a:t>
            </a:fld>
            <a:endParaRPr lang="ca-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6629400" y="274638"/>
            <a:ext cx="2057400" cy="5851525"/>
          </a:xfrm>
        </p:spPr>
        <p:txBody>
          <a:bodyPr vert="eaVert"/>
          <a:lstStyle/>
          <a:p>
            <a:r>
              <a:rPr lang="ca-ES" smtClean="0"/>
              <a:t>Feu clic aquí per editar l'estil</a:t>
            </a:r>
            <a:endParaRPr lang="es-ES"/>
          </a:p>
        </p:txBody>
      </p:sp>
      <p:sp>
        <p:nvSpPr>
          <p:cNvPr id="3" name="Contenidor de text vertical 2"/>
          <p:cNvSpPr>
            <a:spLocks noGrp="1"/>
          </p:cNvSpPr>
          <p:nvPr>
            <p:ph type="body" orient="vert" idx="1"/>
          </p:nvPr>
        </p:nvSpPr>
        <p:spPr>
          <a:xfrm>
            <a:off x="457200" y="274638"/>
            <a:ext cx="6019800" cy="5851525"/>
          </a:xfrm>
        </p:spPr>
        <p:txBody>
          <a:bodyPr vert="eaVert"/>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5B25EC54-EB2C-436A-9A74-FF79BEE1F1B2}" type="slidenum">
              <a:rPr lang="ca-ES"/>
              <a:pPr>
                <a:defRPr/>
              </a:pPr>
              <a:t>‹#›</a:t>
            </a:fld>
            <a:endParaRPr lang="ca-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p:cNvSpPr>
            <a:spLocks noGrp="1"/>
          </p:cNvSpPr>
          <p:nvPr>
            <p:ph type="ctrTitle"/>
          </p:nvPr>
        </p:nvSpPr>
        <p:spPr>
          <a:xfrm>
            <a:off x="685800" y="2130425"/>
            <a:ext cx="7772400" cy="1470025"/>
          </a:xfrm>
        </p:spPr>
        <p:txBody>
          <a:bodyPr/>
          <a:lstStyle/>
          <a:p>
            <a:r>
              <a:rPr lang="ca-ES" smtClean="0"/>
              <a:t>Feu clic aquí per editar l'estil</a:t>
            </a:r>
            <a:endParaRPr lang="es-ES"/>
          </a:p>
        </p:txBody>
      </p:sp>
      <p:sp>
        <p:nvSpPr>
          <p:cNvPr id="3" name="Subtíto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a-ES" smtClean="0"/>
              <a:t>Feu clic aquí per editar l'estil de subtítols del patró.</a:t>
            </a:r>
            <a:endParaRPr lang="es-ES"/>
          </a:p>
        </p:txBody>
      </p:sp>
      <p:sp>
        <p:nvSpPr>
          <p:cNvPr id="4" name="Marcador de fecha 3"/>
          <p:cNvSpPr>
            <a:spLocks noGrp="1"/>
          </p:cNvSpPr>
          <p:nvPr>
            <p:ph type="dt" sz="half" idx="10"/>
          </p:nvPr>
        </p:nvSpPr>
        <p:spPr/>
        <p:txBody>
          <a:bodyPr/>
          <a:lstStyle>
            <a:lvl1pPr>
              <a:defRPr/>
            </a:lvl1pPr>
          </a:lstStyle>
          <a:p>
            <a:pPr>
              <a:defRPr/>
            </a:pPr>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ca-ES"/>
          </a:p>
        </p:txBody>
      </p:sp>
      <p:sp>
        <p:nvSpPr>
          <p:cNvPr id="6" name="Marcador de número de diapositiva 5"/>
          <p:cNvSpPr>
            <a:spLocks noGrp="1"/>
          </p:cNvSpPr>
          <p:nvPr>
            <p:ph type="sldNum" sz="quarter" idx="12"/>
          </p:nvPr>
        </p:nvSpPr>
        <p:spPr/>
        <p:txBody>
          <a:bodyPr/>
          <a:lstStyle>
            <a:lvl1pPr>
              <a:defRPr/>
            </a:lvl1pPr>
          </a:lstStyle>
          <a:p>
            <a:pPr>
              <a:defRPr/>
            </a:pPr>
            <a:fld id="{80DB75A0-1C98-4E60-9B1C-072D9AD9E3EA}" type="slidenum">
              <a:rPr lang="es-ES"/>
              <a:pPr>
                <a:defRPr/>
              </a:pPr>
              <a:t>‹#›</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es-ES"/>
          </a:p>
        </p:txBody>
      </p:sp>
      <p:sp>
        <p:nvSpPr>
          <p:cNvPr id="3" name="Contenidor de contingut 2"/>
          <p:cNvSpPr>
            <a:spLocks noGrp="1"/>
          </p:cNvSpPr>
          <p:nvPr>
            <p:ph idx="1"/>
          </p:nvPr>
        </p:nvSpPr>
        <p:spPr/>
        <p:txBody>
          <a:body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Marcador de fecha 3"/>
          <p:cNvSpPr>
            <a:spLocks noGrp="1"/>
          </p:cNvSpPr>
          <p:nvPr>
            <p:ph type="dt" sz="half" idx="10"/>
          </p:nvPr>
        </p:nvSpPr>
        <p:spPr/>
        <p:txBody>
          <a:bodyPr/>
          <a:lstStyle>
            <a:lvl1pPr>
              <a:defRPr/>
            </a:lvl1pPr>
          </a:lstStyle>
          <a:p>
            <a:pPr>
              <a:defRPr/>
            </a:pPr>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ca-ES"/>
          </a:p>
        </p:txBody>
      </p:sp>
      <p:sp>
        <p:nvSpPr>
          <p:cNvPr id="6" name="Marcador de número de diapositiva 5"/>
          <p:cNvSpPr>
            <a:spLocks noGrp="1"/>
          </p:cNvSpPr>
          <p:nvPr>
            <p:ph type="sldNum" sz="quarter" idx="12"/>
          </p:nvPr>
        </p:nvSpPr>
        <p:spPr/>
        <p:txBody>
          <a:bodyPr/>
          <a:lstStyle>
            <a:lvl1pPr>
              <a:defRPr/>
            </a:lvl1pPr>
          </a:lstStyle>
          <a:p>
            <a:pPr>
              <a:defRPr/>
            </a:pPr>
            <a:fld id="{1D9B56BA-EE45-46F0-BD8C-C99A890B2826}" type="slidenum">
              <a:rPr lang="es-ES"/>
              <a:pPr>
                <a:defRPr/>
              </a:pPr>
              <a:t>‹#›</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p:cNvSpPr>
            <a:spLocks noGrp="1"/>
          </p:cNvSpPr>
          <p:nvPr>
            <p:ph type="title"/>
          </p:nvPr>
        </p:nvSpPr>
        <p:spPr>
          <a:xfrm>
            <a:off x="722313" y="4406900"/>
            <a:ext cx="7772400" cy="1362075"/>
          </a:xfrm>
        </p:spPr>
        <p:txBody>
          <a:bodyPr anchor="t"/>
          <a:lstStyle>
            <a:lvl1pPr algn="l">
              <a:defRPr sz="4000" b="1" cap="all"/>
            </a:lvl1pPr>
          </a:lstStyle>
          <a:p>
            <a:r>
              <a:rPr lang="ca-ES" smtClean="0"/>
              <a:t>Feu clic aquí per editar l'estil</a:t>
            </a:r>
            <a:endParaRPr lang="es-ES"/>
          </a:p>
        </p:txBody>
      </p:sp>
      <p:sp>
        <p:nvSpPr>
          <p:cNvPr id="3" name="Contenidor de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a-ES" smtClean="0"/>
              <a:t>Feu clic aquí per editar els estils de text</a:t>
            </a:r>
          </a:p>
        </p:txBody>
      </p:sp>
      <p:sp>
        <p:nvSpPr>
          <p:cNvPr id="4" name="Marcador de fecha 3"/>
          <p:cNvSpPr>
            <a:spLocks noGrp="1"/>
          </p:cNvSpPr>
          <p:nvPr>
            <p:ph type="dt" sz="half" idx="10"/>
          </p:nvPr>
        </p:nvSpPr>
        <p:spPr/>
        <p:txBody>
          <a:bodyPr/>
          <a:lstStyle>
            <a:lvl1pPr>
              <a:defRPr/>
            </a:lvl1pPr>
          </a:lstStyle>
          <a:p>
            <a:pPr>
              <a:defRPr/>
            </a:pPr>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ca-ES"/>
          </a:p>
        </p:txBody>
      </p:sp>
      <p:sp>
        <p:nvSpPr>
          <p:cNvPr id="6" name="Marcador de número de diapositiva 5"/>
          <p:cNvSpPr>
            <a:spLocks noGrp="1"/>
          </p:cNvSpPr>
          <p:nvPr>
            <p:ph type="sldNum" sz="quarter" idx="12"/>
          </p:nvPr>
        </p:nvSpPr>
        <p:spPr/>
        <p:txBody>
          <a:bodyPr/>
          <a:lstStyle>
            <a:lvl1pPr>
              <a:defRPr/>
            </a:lvl1pPr>
          </a:lstStyle>
          <a:p>
            <a:pPr>
              <a:defRPr/>
            </a:pPr>
            <a:fld id="{9B551A04-3F54-42DC-A7BA-56CF576F25CC}" type="slidenum">
              <a:rPr lang="es-ES"/>
              <a:pPr>
                <a:defRPr/>
              </a:pPr>
              <a:t>‹#›</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es-ES"/>
          </a:p>
        </p:txBody>
      </p:sp>
      <p:sp>
        <p:nvSpPr>
          <p:cNvPr id="3" name="Contenidor de contingut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contingut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5" name="Marcador de fecha 3"/>
          <p:cNvSpPr>
            <a:spLocks noGrp="1"/>
          </p:cNvSpPr>
          <p:nvPr>
            <p:ph type="dt" sz="half" idx="10"/>
          </p:nvPr>
        </p:nvSpPr>
        <p:spPr/>
        <p:txBody>
          <a:bodyPr/>
          <a:lstStyle>
            <a:lvl1pPr>
              <a:defRPr/>
            </a:lvl1pPr>
          </a:lstStyle>
          <a:p>
            <a:pPr>
              <a:defRPr/>
            </a:pPr>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ca-ES"/>
          </a:p>
        </p:txBody>
      </p:sp>
      <p:sp>
        <p:nvSpPr>
          <p:cNvPr id="7" name="Marcador de número de diapositiva 5"/>
          <p:cNvSpPr>
            <a:spLocks noGrp="1"/>
          </p:cNvSpPr>
          <p:nvPr>
            <p:ph type="sldNum" sz="quarter" idx="12"/>
          </p:nvPr>
        </p:nvSpPr>
        <p:spPr/>
        <p:txBody>
          <a:bodyPr/>
          <a:lstStyle>
            <a:lvl1pPr>
              <a:defRPr/>
            </a:lvl1pPr>
          </a:lstStyle>
          <a:p>
            <a:pPr>
              <a:defRPr/>
            </a:pPr>
            <a:fld id="{939EAB7A-E927-4907-A48F-6350FE41B83A}" type="slidenum">
              <a:rPr lang="es-ES"/>
              <a:pPr>
                <a:defRPr/>
              </a:pPr>
              <a:t>‹#›</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lvl1pPr>
              <a:defRPr/>
            </a:lvl1pPr>
          </a:lstStyle>
          <a:p>
            <a:r>
              <a:rPr lang="ca-ES" smtClean="0"/>
              <a:t>Feu clic aquí per editar l'estil</a:t>
            </a:r>
            <a:endParaRPr lang="es-ES"/>
          </a:p>
        </p:txBody>
      </p:sp>
      <p:sp>
        <p:nvSpPr>
          <p:cNvPr id="3" name="Contenidor de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els estils de text</a:t>
            </a:r>
          </a:p>
        </p:txBody>
      </p:sp>
      <p:sp>
        <p:nvSpPr>
          <p:cNvPr id="4" name="Contenidor de conting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5" name="Contenidor de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els estils de text</a:t>
            </a:r>
          </a:p>
        </p:txBody>
      </p:sp>
      <p:sp>
        <p:nvSpPr>
          <p:cNvPr id="6" name="Contenidor de conting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7" name="Marcador de fecha 3"/>
          <p:cNvSpPr>
            <a:spLocks noGrp="1"/>
          </p:cNvSpPr>
          <p:nvPr>
            <p:ph type="dt" sz="half" idx="10"/>
          </p:nvPr>
        </p:nvSpPr>
        <p:spPr/>
        <p:txBody>
          <a:bodyPr/>
          <a:lstStyle>
            <a:lvl1pPr>
              <a:defRPr/>
            </a:lvl1pPr>
          </a:lstStyle>
          <a:p>
            <a:pPr>
              <a:defRPr/>
            </a:pPr>
            <a:endParaRPr lang="es-ES"/>
          </a:p>
        </p:txBody>
      </p:sp>
      <p:sp>
        <p:nvSpPr>
          <p:cNvPr id="8" name="Marcador de pie de página 4"/>
          <p:cNvSpPr>
            <a:spLocks noGrp="1"/>
          </p:cNvSpPr>
          <p:nvPr>
            <p:ph type="ftr" sz="quarter" idx="11"/>
          </p:nvPr>
        </p:nvSpPr>
        <p:spPr/>
        <p:txBody>
          <a:bodyPr/>
          <a:lstStyle>
            <a:lvl1pPr>
              <a:defRPr/>
            </a:lvl1pPr>
          </a:lstStyle>
          <a:p>
            <a:pPr>
              <a:defRPr/>
            </a:pPr>
            <a:endParaRPr lang="ca-ES"/>
          </a:p>
        </p:txBody>
      </p:sp>
      <p:sp>
        <p:nvSpPr>
          <p:cNvPr id="9" name="Marcador de número de diapositiva 5"/>
          <p:cNvSpPr>
            <a:spLocks noGrp="1"/>
          </p:cNvSpPr>
          <p:nvPr>
            <p:ph type="sldNum" sz="quarter" idx="12"/>
          </p:nvPr>
        </p:nvSpPr>
        <p:spPr/>
        <p:txBody>
          <a:bodyPr/>
          <a:lstStyle>
            <a:lvl1pPr>
              <a:defRPr/>
            </a:lvl1pPr>
          </a:lstStyle>
          <a:p>
            <a:pPr>
              <a:defRPr/>
            </a:pPr>
            <a:fld id="{70C8AF72-7ADF-4975-98A5-B14C67777267}" type="slidenum">
              <a:rPr lang="es-ES"/>
              <a:pPr>
                <a:defRPr/>
              </a:pPr>
              <a:t>‹#›</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es-ES"/>
          </a:p>
        </p:txBody>
      </p:sp>
      <p:sp>
        <p:nvSpPr>
          <p:cNvPr id="3" name="Marcador de fecha 3"/>
          <p:cNvSpPr>
            <a:spLocks noGrp="1"/>
          </p:cNvSpPr>
          <p:nvPr>
            <p:ph type="dt" sz="half" idx="10"/>
          </p:nvPr>
        </p:nvSpPr>
        <p:spPr/>
        <p:txBody>
          <a:bodyPr/>
          <a:lstStyle>
            <a:lvl1pPr>
              <a:defRPr/>
            </a:lvl1pPr>
          </a:lstStyle>
          <a:p>
            <a:pPr>
              <a:defRPr/>
            </a:pPr>
            <a:endParaRPr lang="es-ES"/>
          </a:p>
        </p:txBody>
      </p:sp>
      <p:sp>
        <p:nvSpPr>
          <p:cNvPr id="4" name="Marcador de pie de página 4"/>
          <p:cNvSpPr>
            <a:spLocks noGrp="1"/>
          </p:cNvSpPr>
          <p:nvPr>
            <p:ph type="ftr" sz="quarter" idx="11"/>
          </p:nvPr>
        </p:nvSpPr>
        <p:spPr/>
        <p:txBody>
          <a:bodyPr/>
          <a:lstStyle>
            <a:lvl1pPr>
              <a:defRPr/>
            </a:lvl1pPr>
          </a:lstStyle>
          <a:p>
            <a:pPr>
              <a:defRPr/>
            </a:pPr>
            <a:endParaRPr lang="ca-ES"/>
          </a:p>
        </p:txBody>
      </p:sp>
      <p:sp>
        <p:nvSpPr>
          <p:cNvPr id="5" name="Marcador de número de diapositiva 5"/>
          <p:cNvSpPr>
            <a:spLocks noGrp="1"/>
          </p:cNvSpPr>
          <p:nvPr>
            <p:ph type="sldNum" sz="quarter" idx="12"/>
          </p:nvPr>
        </p:nvSpPr>
        <p:spPr/>
        <p:txBody>
          <a:bodyPr/>
          <a:lstStyle>
            <a:lvl1pPr>
              <a:defRPr/>
            </a:lvl1pPr>
          </a:lstStyle>
          <a:p>
            <a:pPr>
              <a:defRPr/>
            </a:pPr>
            <a:fld id="{56B04E5C-4A80-49E9-A0B0-FAE497A52F38}" type="slidenum">
              <a:rPr lang="es-ES"/>
              <a:pPr>
                <a:defRPr/>
              </a:pPr>
              <a:t>‹#›</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endParaRPr lang="es-ES"/>
          </a:p>
        </p:txBody>
      </p:sp>
      <p:sp>
        <p:nvSpPr>
          <p:cNvPr id="3" name="Marcador de pie de página 4"/>
          <p:cNvSpPr>
            <a:spLocks noGrp="1"/>
          </p:cNvSpPr>
          <p:nvPr>
            <p:ph type="ftr" sz="quarter" idx="11"/>
          </p:nvPr>
        </p:nvSpPr>
        <p:spPr/>
        <p:txBody>
          <a:bodyPr/>
          <a:lstStyle>
            <a:lvl1pPr>
              <a:defRPr/>
            </a:lvl1pPr>
          </a:lstStyle>
          <a:p>
            <a:pPr>
              <a:defRPr/>
            </a:pPr>
            <a:endParaRPr lang="ca-ES"/>
          </a:p>
        </p:txBody>
      </p:sp>
      <p:sp>
        <p:nvSpPr>
          <p:cNvPr id="4" name="Marcador de número de diapositiva 5"/>
          <p:cNvSpPr>
            <a:spLocks noGrp="1"/>
          </p:cNvSpPr>
          <p:nvPr>
            <p:ph type="sldNum" sz="quarter" idx="12"/>
          </p:nvPr>
        </p:nvSpPr>
        <p:spPr/>
        <p:txBody>
          <a:bodyPr/>
          <a:lstStyle>
            <a:lvl1pPr>
              <a:defRPr/>
            </a:lvl1pPr>
          </a:lstStyle>
          <a:p>
            <a:pPr>
              <a:defRPr/>
            </a:pPr>
            <a:fld id="{BCD72E97-0797-4FBA-9ADC-C122E501EEF3}" type="slidenum">
              <a:rPr lang="es-ES"/>
              <a:pPr>
                <a:defRPr/>
              </a:pPr>
              <a:t>‹#›</a:t>
            </a:fld>
            <a:endParaRPr lang="es-E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457200" y="273050"/>
            <a:ext cx="3008313" cy="1162050"/>
          </a:xfrm>
        </p:spPr>
        <p:txBody>
          <a:bodyPr anchor="b"/>
          <a:lstStyle>
            <a:lvl1pPr algn="l">
              <a:defRPr sz="2000" b="1"/>
            </a:lvl1pPr>
          </a:lstStyle>
          <a:p>
            <a:r>
              <a:rPr lang="ca-ES" smtClean="0"/>
              <a:t>Feu clic aquí per editar l'estil</a:t>
            </a:r>
            <a:endParaRPr lang="es-ES"/>
          </a:p>
        </p:txBody>
      </p:sp>
      <p:sp>
        <p:nvSpPr>
          <p:cNvPr id="3" name="Contenidor de conting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els estils de text</a:t>
            </a:r>
          </a:p>
        </p:txBody>
      </p:sp>
      <p:sp>
        <p:nvSpPr>
          <p:cNvPr id="5" name="Marcador de fecha 3"/>
          <p:cNvSpPr>
            <a:spLocks noGrp="1"/>
          </p:cNvSpPr>
          <p:nvPr>
            <p:ph type="dt" sz="half" idx="10"/>
          </p:nvPr>
        </p:nvSpPr>
        <p:spPr/>
        <p:txBody>
          <a:bodyPr/>
          <a:lstStyle>
            <a:lvl1pPr>
              <a:defRPr/>
            </a:lvl1pPr>
          </a:lstStyle>
          <a:p>
            <a:pPr>
              <a:defRPr/>
            </a:pPr>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ca-ES"/>
          </a:p>
        </p:txBody>
      </p:sp>
      <p:sp>
        <p:nvSpPr>
          <p:cNvPr id="7" name="Marcador de número de diapositiva 5"/>
          <p:cNvSpPr>
            <a:spLocks noGrp="1"/>
          </p:cNvSpPr>
          <p:nvPr>
            <p:ph type="sldNum" sz="quarter" idx="12"/>
          </p:nvPr>
        </p:nvSpPr>
        <p:spPr/>
        <p:txBody>
          <a:bodyPr/>
          <a:lstStyle>
            <a:lvl1pPr>
              <a:defRPr/>
            </a:lvl1pPr>
          </a:lstStyle>
          <a:p>
            <a:pPr>
              <a:defRPr/>
            </a:pPr>
            <a:fld id="{8A16CBA1-69D2-4591-80CE-327A13286C03}"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es-ES"/>
          </a:p>
        </p:txBody>
      </p:sp>
      <p:sp>
        <p:nvSpPr>
          <p:cNvPr id="3" name="Contenidor de contingut 2"/>
          <p:cNvSpPr>
            <a:spLocks noGrp="1"/>
          </p:cNvSpPr>
          <p:nvPr>
            <p:ph idx="1"/>
          </p:nvPr>
        </p:nvSpPr>
        <p:spPr/>
        <p:txBody>
          <a:body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69EA20C9-7B27-4FF1-81C0-8D24458AA6EF}" type="slidenum">
              <a:rPr lang="ca-ES"/>
              <a:pPr>
                <a:defRPr/>
              </a:pPr>
              <a:t>‹#›</a:t>
            </a:fld>
            <a:endParaRPr lang="ca-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1792288" y="4800600"/>
            <a:ext cx="5486400" cy="566738"/>
          </a:xfrm>
        </p:spPr>
        <p:txBody>
          <a:bodyPr anchor="b"/>
          <a:lstStyle>
            <a:lvl1pPr algn="l">
              <a:defRPr sz="2000" b="1"/>
            </a:lvl1pPr>
          </a:lstStyle>
          <a:p>
            <a:r>
              <a:rPr lang="ca-ES" smtClean="0"/>
              <a:t>Feu clic aquí per editar l'estil</a:t>
            </a:r>
            <a:endParaRPr lang="es-ES"/>
          </a:p>
        </p:txBody>
      </p:sp>
      <p:sp>
        <p:nvSpPr>
          <p:cNvPr id="3" name="Contenidor d'imat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Contenidor de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els estils de text</a:t>
            </a:r>
          </a:p>
        </p:txBody>
      </p:sp>
      <p:sp>
        <p:nvSpPr>
          <p:cNvPr id="5" name="Marcador de fecha 3"/>
          <p:cNvSpPr>
            <a:spLocks noGrp="1"/>
          </p:cNvSpPr>
          <p:nvPr>
            <p:ph type="dt" sz="half" idx="10"/>
          </p:nvPr>
        </p:nvSpPr>
        <p:spPr/>
        <p:txBody>
          <a:bodyPr/>
          <a:lstStyle>
            <a:lvl1pPr>
              <a:defRPr/>
            </a:lvl1pPr>
          </a:lstStyle>
          <a:p>
            <a:pPr>
              <a:defRPr/>
            </a:pPr>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ca-ES"/>
          </a:p>
        </p:txBody>
      </p:sp>
      <p:sp>
        <p:nvSpPr>
          <p:cNvPr id="7" name="Marcador de número de diapositiva 5"/>
          <p:cNvSpPr>
            <a:spLocks noGrp="1"/>
          </p:cNvSpPr>
          <p:nvPr>
            <p:ph type="sldNum" sz="quarter" idx="12"/>
          </p:nvPr>
        </p:nvSpPr>
        <p:spPr/>
        <p:txBody>
          <a:bodyPr/>
          <a:lstStyle>
            <a:lvl1pPr>
              <a:defRPr/>
            </a:lvl1pPr>
          </a:lstStyle>
          <a:p>
            <a:pPr>
              <a:defRPr/>
            </a:pPr>
            <a:fld id="{96A8D237-283F-4DF0-AFEF-0C16212BDFF2}" type="slidenum">
              <a:rPr lang="es-ES"/>
              <a:pPr>
                <a:defRPr/>
              </a:pPr>
              <a:t>‹#›</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es-ES"/>
          </a:p>
        </p:txBody>
      </p:sp>
      <p:sp>
        <p:nvSpPr>
          <p:cNvPr id="3" name="Contenidor de text vertical 2"/>
          <p:cNvSpPr>
            <a:spLocks noGrp="1"/>
          </p:cNvSpPr>
          <p:nvPr>
            <p:ph type="body" orient="vert" idx="1"/>
          </p:nvPr>
        </p:nvSpPr>
        <p:spPr/>
        <p:txBody>
          <a:bodyPr vert="eaVert"/>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Marcador de fecha 3"/>
          <p:cNvSpPr>
            <a:spLocks noGrp="1"/>
          </p:cNvSpPr>
          <p:nvPr>
            <p:ph type="dt" sz="half" idx="10"/>
          </p:nvPr>
        </p:nvSpPr>
        <p:spPr/>
        <p:txBody>
          <a:bodyPr/>
          <a:lstStyle>
            <a:lvl1pPr>
              <a:defRPr/>
            </a:lvl1pPr>
          </a:lstStyle>
          <a:p>
            <a:pPr>
              <a:defRPr/>
            </a:pPr>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ca-ES"/>
          </a:p>
        </p:txBody>
      </p:sp>
      <p:sp>
        <p:nvSpPr>
          <p:cNvPr id="6" name="Marcador de número de diapositiva 5"/>
          <p:cNvSpPr>
            <a:spLocks noGrp="1"/>
          </p:cNvSpPr>
          <p:nvPr>
            <p:ph type="sldNum" sz="quarter" idx="12"/>
          </p:nvPr>
        </p:nvSpPr>
        <p:spPr/>
        <p:txBody>
          <a:bodyPr/>
          <a:lstStyle>
            <a:lvl1pPr>
              <a:defRPr/>
            </a:lvl1pPr>
          </a:lstStyle>
          <a:p>
            <a:pPr>
              <a:defRPr/>
            </a:pPr>
            <a:fld id="{1FDE676F-10C7-49CB-8850-9B7C051417EA}" type="slidenum">
              <a:rPr lang="es-ES"/>
              <a:pPr>
                <a:defRPr/>
              </a:pPr>
              <a:t>‹#›</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6629400" y="274638"/>
            <a:ext cx="2057400" cy="5851525"/>
          </a:xfrm>
        </p:spPr>
        <p:txBody>
          <a:bodyPr vert="eaVert"/>
          <a:lstStyle/>
          <a:p>
            <a:r>
              <a:rPr lang="ca-ES" smtClean="0"/>
              <a:t>Feu clic aquí per editar l'estil</a:t>
            </a:r>
            <a:endParaRPr lang="es-ES"/>
          </a:p>
        </p:txBody>
      </p:sp>
      <p:sp>
        <p:nvSpPr>
          <p:cNvPr id="3" name="Contenidor de text vertical 2"/>
          <p:cNvSpPr>
            <a:spLocks noGrp="1"/>
          </p:cNvSpPr>
          <p:nvPr>
            <p:ph type="body" orient="vert" idx="1"/>
          </p:nvPr>
        </p:nvSpPr>
        <p:spPr>
          <a:xfrm>
            <a:off x="457200" y="274638"/>
            <a:ext cx="6019800" cy="5851525"/>
          </a:xfrm>
        </p:spPr>
        <p:txBody>
          <a:bodyPr vert="eaVert"/>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Marcador de fecha 3"/>
          <p:cNvSpPr>
            <a:spLocks noGrp="1"/>
          </p:cNvSpPr>
          <p:nvPr>
            <p:ph type="dt" sz="half" idx="10"/>
          </p:nvPr>
        </p:nvSpPr>
        <p:spPr/>
        <p:txBody>
          <a:bodyPr/>
          <a:lstStyle>
            <a:lvl1pPr>
              <a:defRPr/>
            </a:lvl1pPr>
          </a:lstStyle>
          <a:p>
            <a:pPr>
              <a:defRPr/>
            </a:pPr>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ca-ES"/>
          </a:p>
        </p:txBody>
      </p:sp>
      <p:sp>
        <p:nvSpPr>
          <p:cNvPr id="6" name="Marcador de número de diapositiva 5"/>
          <p:cNvSpPr>
            <a:spLocks noGrp="1"/>
          </p:cNvSpPr>
          <p:nvPr>
            <p:ph type="sldNum" sz="quarter" idx="12"/>
          </p:nvPr>
        </p:nvSpPr>
        <p:spPr/>
        <p:txBody>
          <a:bodyPr/>
          <a:lstStyle>
            <a:lvl1pPr>
              <a:defRPr/>
            </a:lvl1pPr>
          </a:lstStyle>
          <a:p>
            <a:pPr>
              <a:defRPr/>
            </a:pPr>
            <a:fld id="{0BEF2ACE-B977-4FE9-BC37-DA4FBA1DBE22}" type="slidenum">
              <a:rPr lang="es-ES"/>
              <a:pPr>
                <a:defRPr/>
              </a:pPr>
              <a:t>‹#›</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ol">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Rectangle 17"/>
          <p:cNvSpPr>
            <a:spLocks noChangeArrowheads="1"/>
          </p:cNvSpPr>
          <p:nvPr userDrawn="1"/>
        </p:nvSpPr>
        <p:spPr bwMode="auto">
          <a:xfrm>
            <a:off x="468313" y="2665413"/>
            <a:ext cx="365125" cy="1008062"/>
          </a:xfrm>
          <a:prstGeom prst="rect">
            <a:avLst/>
          </a:prstGeom>
          <a:gradFill rotWithShape="1">
            <a:gsLst>
              <a:gs pos="0">
                <a:srgbClr val="1E6487">
                  <a:gamma/>
                  <a:shade val="46275"/>
                  <a:invGamma/>
                </a:srgbClr>
              </a:gs>
              <a:gs pos="50000">
                <a:srgbClr val="1E6487">
                  <a:alpha val="60001"/>
                </a:srgbClr>
              </a:gs>
              <a:gs pos="100000">
                <a:srgbClr val="1E6487">
                  <a:gamma/>
                  <a:shade val="46275"/>
                  <a:invGamma/>
                </a:srgbClr>
              </a:gs>
            </a:gsLst>
            <a:lin ang="0" scaled="1"/>
          </a:gradFill>
          <a:ln w="9525">
            <a:noFill/>
            <a:miter lim="800000"/>
            <a:headEnd/>
            <a:tailEnd/>
          </a:ln>
          <a:effectLst/>
        </p:spPr>
        <p:txBody>
          <a:bodyPr wrap="none" anchor="ctr"/>
          <a:lstStyle/>
          <a:p>
            <a:pPr>
              <a:defRPr/>
            </a:pPr>
            <a:endParaRPr lang="es-ES" sz="2800">
              <a:solidFill>
                <a:srgbClr val="000000"/>
              </a:solidFill>
              <a:latin typeface="Tahoma" pitchFamily="34" charset="0"/>
            </a:endParaRPr>
          </a:p>
        </p:txBody>
      </p:sp>
      <p:sp>
        <p:nvSpPr>
          <p:cNvPr id="4" name="Rectangle 16"/>
          <p:cNvSpPr>
            <a:spLocks noChangeArrowheads="1"/>
          </p:cNvSpPr>
          <p:nvPr userDrawn="1"/>
        </p:nvSpPr>
        <p:spPr bwMode="auto">
          <a:xfrm>
            <a:off x="796925" y="2665413"/>
            <a:ext cx="8383588" cy="1008062"/>
          </a:xfrm>
          <a:prstGeom prst="rect">
            <a:avLst/>
          </a:prstGeom>
          <a:solidFill>
            <a:srgbClr val="1E6487">
              <a:alpha val="60001"/>
            </a:srgbClr>
          </a:solidFill>
          <a:ln w="9525">
            <a:noFill/>
            <a:miter lim="800000"/>
            <a:headEnd/>
            <a:tailEnd/>
          </a:ln>
          <a:effectLst/>
        </p:spPr>
        <p:txBody>
          <a:bodyPr wrap="none" anchor="ctr"/>
          <a:lstStyle/>
          <a:p>
            <a:pPr>
              <a:defRPr/>
            </a:pPr>
            <a:endParaRPr lang="es-ES" sz="2800">
              <a:solidFill>
                <a:srgbClr val="000000"/>
              </a:solidFill>
              <a:latin typeface="Tahoma" pitchFamily="34" charset="0"/>
            </a:endParaRPr>
          </a:p>
        </p:txBody>
      </p:sp>
      <p:pic>
        <p:nvPicPr>
          <p:cNvPr id="5" name="Picture 26" descr="ByN alargado"/>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323850" y="604838"/>
            <a:ext cx="2735263" cy="1060450"/>
          </a:xfrm>
          <a:prstGeom prst="rect">
            <a:avLst/>
          </a:prstGeom>
          <a:noFill/>
          <a:ln w="9525">
            <a:noFill/>
            <a:miter lim="800000"/>
            <a:headEnd/>
            <a:tailEnd/>
          </a:ln>
        </p:spPr>
      </p:pic>
      <p:pic>
        <p:nvPicPr>
          <p:cNvPr id="6" name="Picture 35"/>
          <p:cNvPicPr>
            <a:picLocks noChangeAspect="1" noChangeArrowheads="1"/>
          </p:cNvPicPr>
          <p:nvPr userDrawn="1"/>
        </p:nvPicPr>
        <p:blipFill>
          <a:blip r:embed="rId4" cstate="print"/>
          <a:srcRect l="15364" t="19646" r="70456" b="77408"/>
          <a:stretch>
            <a:fillRect/>
          </a:stretch>
        </p:blipFill>
        <p:spPr bwMode="auto">
          <a:xfrm>
            <a:off x="3563938" y="692150"/>
            <a:ext cx="4824412" cy="803275"/>
          </a:xfrm>
          <a:prstGeom prst="rect">
            <a:avLst/>
          </a:prstGeom>
          <a:noFill/>
          <a:ln w="9525">
            <a:noFill/>
            <a:miter lim="800000"/>
            <a:headEnd/>
            <a:tailEnd/>
          </a:ln>
        </p:spPr>
      </p:pic>
      <p:sp>
        <p:nvSpPr>
          <p:cNvPr id="44038" name="Rectangle 6"/>
          <p:cNvSpPr>
            <a:spLocks noGrp="1" noChangeArrowheads="1"/>
          </p:cNvSpPr>
          <p:nvPr>
            <p:ph type="ctrTitle"/>
          </p:nvPr>
        </p:nvSpPr>
        <p:spPr>
          <a:xfrm>
            <a:off x="1187450" y="2549525"/>
            <a:ext cx="7632700" cy="1239838"/>
          </a:xfrm>
        </p:spPr>
        <p:txBody>
          <a:bodyPr/>
          <a:lstStyle>
            <a:lvl1pPr algn="l">
              <a:defRPr sz="2400"/>
            </a:lvl1pPr>
          </a:lstStyle>
          <a:p>
            <a:r>
              <a:rPr lang="es-ES"/>
              <a:t>Titol</a:t>
            </a:r>
          </a:p>
        </p:txBody>
      </p:sp>
    </p:spTree>
    <p:extLst>
      <p:ext uri="{BB962C8B-B14F-4D97-AF65-F5344CB8AC3E}">
        <p14:creationId xmlns:p14="http://schemas.microsoft.com/office/powerpoint/2010/main" val="2668417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4" name="Contenidor de peu de pàgina 3"/>
          <p:cNvSpPr txBox="1">
            <a:spLocks noGrp="1"/>
          </p:cNvSpPr>
          <p:nvPr userDrawn="1"/>
        </p:nvSpPr>
        <p:spPr bwMode="auto">
          <a:xfrm>
            <a:off x="3492500" y="44450"/>
            <a:ext cx="5651500" cy="268288"/>
          </a:xfrm>
          <a:prstGeom prst="rect">
            <a:avLst/>
          </a:prstGeom>
          <a:noFill/>
          <a:ln w="9525">
            <a:noFill/>
            <a:miter lim="800000"/>
            <a:headEnd/>
            <a:tailEnd/>
          </a:ln>
        </p:spPr>
        <p:txBody>
          <a:bodyPr/>
          <a:lstStyle/>
          <a:p>
            <a:pPr algn="ctr"/>
            <a:r>
              <a:rPr lang="es-ES" sz="1200" dirty="0">
                <a:solidFill>
                  <a:srgbClr val="000000"/>
                </a:solidFill>
                <a:latin typeface="Palatino Linotype" pitchFamily="18" charset="0"/>
              </a:rPr>
              <a:t>	          </a:t>
            </a:r>
            <a:r>
              <a:rPr lang="es-ES" sz="1600" b="1" dirty="0">
                <a:solidFill>
                  <a:srgbClr val="FFFFFF"/>
                </a:solidFill>
                <a:latin typeface="Tahoma" pitchFamily="34" charset="0"/>
              </a:rPr>
              <a:t>                   </a:t>
            </a:r>
            <a:r>
              <a:rPr lang="es-ES" sz="1600" b="1" dirty="0" err="1" smtClean="0">
                <a:solidFill>
                  <a:srgbClr val="FFFFFF"/>
                </a:solidFill>
                <a:latin typeface="Tahoma" pitchFamily="34" charset="0"/>
              </a:rPr>
              <a:t>Sessió</a:t>
            </a:r>
            <a:r>
              <a:rPr lang="es-ES" sz="1600" b="1" dirty="0" smtClean="0">
                <a:solidFill>
                  <a:srgbClr val="FFFFFF"/>
                </a:solidFill>
                <a:latin typeface="Tahoma" pitchFamily="34" charset="0"/>
              </a:rPr>
              <a:t> </a:t>
            </a:r>
            <a:r>
              <a:rPr lang="es-ES" sz="1600" b="1" dirty="0" err="1" smtClean="0">
                <a:solidFill>
                  <a:srgbClr val="FFFFFF"/>
                </a:solidFill>
                <a:latin typeface="Tahoma" pitchFamily="34" charset="0"/>
              </a:rPr>
              <a:t>d'acollida</a:t>
            </a:r>
            <a:r>
              <a:rPr lang="es-ES" sz="1600" b="1" dirty="0" smtClean="0">
                <a:solidFill>
                  <a:srgbClr val="FFFFFF"/>
                </a:solidFill>
                <a:latin typeface="Tahoma" pitchFamily="34" charset="0"/>
              </a:rPr>
              <a:t> 2015-16</a:t>
            </a:r>
            <a:endParaRPr lang="es-ES" sz="1600" b="1" dirty="0">
              <a:solidFill>
                <a:srgbClr val="FFFFFF"/>
              </a:solidFill>
              <a:latin typeface="Tahoma" pitchFamily="34" charset="0"/>
            </a:endParaRPr>
          </a:p>
        </p:txBody>
      </p:sp>
      <p:sp>
        <p:nvSpPr>
          <p:cNvPr id="2" name="Títol 1"/>
          <p:cNvSpPr>
            <a:spLocks noGrp="1"/>
          </p:cNvSpPr>
          <p:nvPr>
            <p:ph type="title"/>
          </p:nvPr>
        </p:nvSpPr>
        <p:spPr/>
        <p:txBody>
          <a:bodyPr/>
          <a:lstStyle/>
          <a:p>
            <a:r>
              <a:rPr lang="ca-ES" smtClean="0"/>
              <a:t>Feu clic aquí per editar l'estil</a:t>
            </a:r>
            <a:endParaRPr lang="es-ES"/>
          </a:p>
        </p:txBody>
      </p:sp>
      <p:sp>
        <p:nvSpPr>
          <p:cNvPr id="3" name="Contenidor de contingut 2"/>
          <p:cNvSpPr>
            <a:spLocks noGrp="1"/>
          </p:cNvSpPr>
          <p:nvPr>
            <p:ph idx="1"/>
          </p:nvPr>
        </p:nvSpPr>
        <p:spPr/>
        <p:txBody>
          <a:body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Tree>
    <p:extLst>
      <p:ext uri="{BB962C8B-B14F-4D97-AF65-F5344CB8AC3E}">
        <p14:creationId xmlns:p14="http://schemas.microsoft.com/office/powerpoint/2010/main" val="116854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p:cNvSpPr>
            <a:spLocks noGrp="1"/>
          </p:cNvSpPr>
          <p:nvPr>
            <p:ph type="title"/>
          </p:nvPr>
        </p:nvSpPr>
        <p:spPr>
          <a:xfrm>
            <a:off x="722313" y="4406900"/>
            <a:ext cx="7772400" cy="1362075"/>
          </a:xfrm>
        </p:spPr>
        <p:txBody>
          <a:bodyPr anchor="t"/>
          <a:lstStyle>
            <a:lvl1pPr algn="l">
              <a:defRPr sz="4000" b="1" cap="all"/>
            </a:lvl1pPr>
          </a:lstStyle>
          <a:p>
            <a:r>
              <a:rPr lang="ca-ES" smtClean="0"/>
              <a:t>Feu clic aquí per editar l'estil</a:t>
            </a:r>
            <a:endParaRPr lang="es-ES"/>
          </a:p>
        </p:txBody>
      </p:sp>
      <p:sp>
        <p:nvSpPr>
          <p:cNvPr id="3" name="Contenidor de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a-ES" smtClean="0"/>
              <a:t>Feu clic aquí per editar els estils de text</a:t>
            </a:r>
          </a:p>
        </p:txBody>
      </p:sp>
      <p:sp>
        <p:nvSpPr>
          <p:cNvPr id="4" name="Contenidor de peu de pàgina 3"/>
          <p:cNvSpPr>
            <a:spLocks noGrp="1"/>
          </p:cNvSpPr>
          <p:nvPr>
            <p:ph type="ftr" sz="quarter" idx="10"/>
          </p:nvPr>
        </p:nvSpPr>
        <p:spPr>
          <a:xfrm>
            <a:off x="3492500" y="44450"/>
            <a:ext cx="5651500" cy="268288"/>
          </a:xfrm>
          <a:prstGeom prst="rect">
            <a:avLst/>
          </a:prstGeom>
        </p:spPr>
        <p:txBody>
          <a:bodyPr/>
          <a:lstStyle>
            <a:lvl1pPr>
              <a:defRPr/>
            </a:lvl1pPr>
          </a:lstStyle>
          <a:p>
            <a:pPr>
              <a:defRPr/>
            </a:pPr>
            <a:r>
              <a:rPr lang="es-ES" sz="2800" dirty="0" smtClean="0">
                <a:solidFill>
                  <a:srgbClr val="000000"/>
                </a:solidFill>
                <a:latin typeface="Tahoma" pitchFamily="34" charset="0"/>
              </a:rPr>
              <a:t>	          </a:t>
            </a:r>
            <a:r>
              <a:rPr lang="es-ES" sz="1600" b="1" dirty="0" smtClean="0">
                <a:solidFill>
                  <a:srgbClr val="FFFFFF"/>
                </a:solidFill>
                <a:latin typeface="Tahoma"/>
              </a:rPr>
              <a:t>                   </a:t>
            </a:r>
            <a:r>
              <a:rPr lang="es-ES" sz="1600" b="1" dirty="0" err="1" smtClean="0">
                <a:solidFill>
                  <a:srgbClr val="FFFFFF"/>
                </a:solidFill>
                <a:latin typeface="Tahoma"/>
              </a:rPr>
              <a:t>Sessió</a:t>
            </a:r>
            <a:r>
              <a:rPr lang="es-ES" sz="1600" b="1" dirty="0" smtClean="0">
                <a:solidFill>
                  <a:srgbClr val="FFFFFF"/>
                </a:solidFill>
                <a:latin typeface="Tahoma"/>
              </a:rPr>
              <a:t> </a:t>
            </a:r>
            <a:r>
              <a:rPr lang="es-ES" sz="1600" b="1" dirty="0" err="1" smtClean="0">
                <a:solidFill>
                  <a:srgbClr val="FFFFFF"/>
                </a:solidFill>
                <a:latin typeface="Tahoma"/>
              </a:rPr>
              <a:t>d’acollida</a:t>
            </a:r>
            <a:r>
              <a:rPr lang="es-ES" sz="1600" b="1" dirty="0" smtClean="0">
                <a:solidFill>
                  <a:srgbClr val="FFFFFF"/>
                </a:solidFill>
                <a:latin typeface="Tahoma"/>
              </a:rPr>
              <a:t> 2014</a:t>
            </a:r>
            <a:endParaRPr lang="es-ES" sz="1600" b="1" dirty="0">
              <a:solidFill>
                <a:srgbClr val="FFFFFF"/>
              </a:solidFill>
              <a:latin typeface="Tahoma"/>
            </a:endParaRPr>
          </a:p>
        </p:txBody>
      </p:sp>
    </p:spTree>
    <p:extLst>
      <p:ext uri="{BB962C8B-B14F-4D97-AF65-F5344CB8AC3E}">
        <p14:creationId xmlns:p14="http://schemas.microsoft.com/office/powerpoint/2010/main" val="7533601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es-ES"/>
          </a:p>
        </p:txBody>
      </p:sp>
      <p:sp>
        <p:nvSpPr>
          <p:cNvPr id="3" name="Contenidor de contingut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contingut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5" name="Contenidor de peu de pàgina 4"/>
          <p:cNvSpPr>
            <a:spLocks noGrp="1"/>
          </p:cNvSpPr>
          <p:nvPr>
            <p:ph type="ftr" sz="quarter" idx="10"/>
          </p:nvPr>
        </p:nvSpPr>
        <p:spPr>
          <a:xfrm>
            <a:off x="3492500" y="44450"/>
            <a:ext cx="5651500" cy="268288"/>
          </a:xfrm>
          <a:prstGeom prst="rect">
            <a:avLst/>
          </a:prstGeom>
        </p:spPr>
        <p:txBody>
          <a:bodyPr/>
          <a:lstStyle>
            <a:lvl1pPr>
              <a:defRPr/>
            </a:lvl1pPr>
          </a:lstStyle>
          <a:p>
            <a:pPr>
              <a:defRPr/>
            </a:pPr>
            <a:r>
              <a:rPr lang="es-ES" sz="2800" dirty="0" smtClean="0">
                <a:solidFill>
                  <a:srgbClr val="000000"/>
                </a:solidFill>
                <a:latin typeface="Tahoma" pitchFamily="34" charset="0"/>
              </a:rPr>
              <a:t>	          </a:t>
            </a:r>
            <a:r>
              <a:rPr lang="es-ES" sz="1600" b="1" dirty="0" smtClean="0">
                <a:solidFill>
                  <a:srgbClr val="FFFFFF"/>
                </a:solidFill>
                <a:latin typeface="Tahoma"/>
              </a:rPr>
              <a:t>                   </a:t>
            </a:r>
            <a:r>
              <a:rPr lang="es-ES" sz="1600" b="1" dirty="0" err="1" smtClean="0">
                <a:solidFill>
                  <a:srgbClr val="FFFFFF"/>
                </a:solidFill>
                <a:latin typeface="Tahoma"/>
              </a:rPr>
              <a:t>Sessió</a:t>
            </a:r>
            <a:r>
              <a:rPr lang="es-ES" sz="1600" b="1" dirty="0" smtClean="0">
                <a:solidFill>
                  <a:srgbClr val="FFFFFF"/>
                </a:solidFill>
                <a:latin typeface="Tahoma"/>
              </a:rPr>
              <a:t> </a:t>
            </a:r>
            <a:r>
              <a:rPr lang="es-ES" sz="1600" b="1" dirty="0" err="1" smtClean="0">
                <a:solidFill>
                  <a:srgbClr val="FFFFFF"/>
                </a:solidFill>
                <a:latin typeface="Tahoma"/>
              </a:rPr>
              <a:t>d’acollida</a:t>
            </a:r>
            <a:r>
              <a:rPr lang="es-ES" sz="1600" b="1" dirty="0" smtClean="0">
                <a:solidFill>
                  <a:srgbClr val="FFFFFF"/>
                </a:solidFill>
                <a:latin typeface="Tahoma"/>
              </a:rPr>
              <a:t> 2014</a:t>
            </a:r>
            <a:endParaRPr lang="es-ES" sz="1600" b="1" dirty="0">
              <a:solidFill>
                <a:srgbClr val="FFFFFF"/>
              </a:solidFill>
              <a:latin typeface="Tahoma"/>
            </a:endParaRPr>
          </a:p>
        </p:txBody>
      </p:sp>
    </p:spTree>
    <p:extLst>
      <p:ext uri="{BB962C8B-B14F-4D97-AF65-F5344CB8AC3E}">
        <p14:creationId xmlns:p14="http://schemas.microsoft.com/office/powerpoint/2010/main" val="22179503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a:xfrm>
            <a:off x="457200" y="274638"/>
            <a:ext cx="8229600" cy="1143000"/>
          </a:xfrm>
        </p:spPr>
        <p:txBody>
          <a:bodyPr/>
          <a:lstStyle>
            <a:lvl1pPr>
              <a:defRPr/>
            </a:lvl1pPr>
          </a:lstStyle>
          <a:p>
            <a:r>
              <a:rPr lang="ca-ES" smtClean="0"/>
              <a:t>Feu clic aquí per editar l'estil</a:t>
            </a:r>
            <a:endParaRPr lang="es-ES"/>
          </a:p>
        </p:txBody>
      </p:sp>
      <p:sp>
        <p:nvSpPr>
          <p:cNvPr id="3" name="Contenidor de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els estils de text</a:t>
            </a:r>
          </a:p>
        </p:txBody>
      </p:sp>
      <p:sp>
        <p:nvSpPr>
          <p:cNvPr id="4" name="Contenidor de conting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5" name="Contenidor de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els estils de text</a:t>
            </a:r>
          </a:p>
        </p:txBody>
      </p:sp>
      <p:sp>
        <p:nvSpPr>
          <p:cNvPr id="6" name="Contenidor de conting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7" name="Contenidor de peu de pàgina 6"/>
          <p:cNvSpPr>
            <a:spLocks noGrp="1"/>
          </p:cNvSpPr>
          <p:nvPr>
            <p:ph type="ftr" sz="quarter" idx="10"/>
          </p:nvPr>
        </p:nvSpPr>
        <p:spPr>
          <a:xfrm>
            <a:off x="3492500" y="44450"/>
            <a:ext cx="5651500" cy="268288"/>
          </a:xfrm>
          <a:prstGeom prst="rect">
            <a:avLst/>
          </a:prstGeom>
        </p:spPr>
        <p:txBody>
          <a:bodyPr/>
          <a:lstStyle>
            <a:lvl1pPr>
              <a:defRPr/>
            </a:lvl1pPr>
          </a:lstStyle>
          <a:p>
            <a:pPr>
              <a:defRPr/>
            </a:pPr>
            <a:r>
              <a:rPr lang="es-ES" sz="2800" dirty="0" smtClean="0">
                <a:solidFill>
                  <a:srgbClr val="000000"/>
                </a:solidFill>
                <a:latin typeface="Tahoma" pitchFamily="34" charset="0"/>
              </a:rPr>
              <a:t>	          </a:t>
            </a:r>
            <a:r>
              <a:rPr lang="es-ES" sz="1600" b="1" dirty="0" smtClean="0">
                <a:solidFill>
                  <a:srgbClr val="FFFFFF"/>
                </a:solidFill>
                <a:latin typeface="Tahoma"/>
              </a:rPr>
              <a:t>                   </a:t>
            </a:r>
            <a:r>
              <a:rPr lang="es-ES" sz="1600" b="1" dirty="0" err="1" smtClean="0">
                <a:solidFill>
                  <a:srgbClr val="FFFFFF"/>
                </a:solidFill>
                <a:latin typeface="Tahoma"/>
              </a:rPr>
              <a:t>Sessió</a:t>
            </a:r>
            <a:r>
              <a:rPr lang="es-ES" sz="1600" b="1" dirty="0" smtClean="0">
                <a:solidFill>
                  <a:srgbClr val="FFFFFF"/>
                </a:solidFill>
                <a:latin typeface="Tahoma"/>
              </a:rPr>
              <a:t> </a:t>
            </a:r>
            <a:r>
              <a:rPr lang="es-ES" sz="1600" b="1" dirty="0" err="1" smtClean="0">
                <a:solidFill>
                  <a:srgbClr val="FFFFFF"/>
                </a:solidFill>
                <a:latin typeface="Tahoma"/>
              </a:rPr>
              <a:t>d’acollida</a:t>
            </a:r>
            <a:r>
              <a:rPr lang="es-ES" sz="1600" b="1" dirty="0" smtClean="0">
                <a:solidFill>
                  <a:srgbClr val="FFFFFF"/>
                </a:solidFill>
                <a:latin typeface="Tahoma"/>
              </a:rPr>
              <a:t> 2014</a:t>
            </a:r>
            <a:endParaRPr lang="es-ES" sz="1600" b="1" dirty="0">
              <a:solidFill>
                <a:srgbClr val="FFFFFF"/>
              </a:solidFill>
              <a:latin typeface="Tahoma"/>
            </a:endParaRPr>
          </a:p>
        </p:txBody>
      </p:sp>
    </p:spTree>
    <p:extLst>
      <p:ext uri="{BB962C8B-B14F-4D97-AF65-F5344CB8AC3E}">
        <p14:creationId xmlns:p14="http://schemas.microsoft.com/office/powerpoint/2010/main" val="1485833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es-ES"/>
          </a:p>
        </p:txBody>
      </p:sp>
      <p:sp>
        <p:nvSpPr>
          <p:cNvPr id="3" name="Contenidor de peu de pàgina 2"/>
          <p:cNvSpPr>
            <a:spLocks noGrp="1"/>
          </p:cNvSpPr>
          <p:nvPr>
            <p:ph type="ftr" sz="quarter" idx="10"/>
          </p:nvPr>
        </p:nvSpPr>
        <p:spPr>
          <a:xfrm>
            <a:off x="3492500" y="44450"/>
            <a:ext cx="5651500" cy="268288"/>
          </a:xfrm>
          <a:prstGeom prst="rect">
            <a:avLst/>
          </a:prstGeom>
        </p:spPr>
        <p:txBody>
          <a:bodyPr/>
          <a:lstStyle>
            <a:lvl1pPr>
              <a:defRPr/>
            </a:lvl1pPr>
          </a:lstStyle>
          <a:p>
            <a:pPr>
              <a:defRPr/>
            </a:pPr>
            <a:r>
              <a:rPr lang="es-ES" sz="2800" dirty="0" smtClean="0">
                <a:solidFill>
                  <a:srgbClr val="000000"/>
                </a:solidFill>
                <a:latin typeface="Tahoma" pitchFamily="34" charset="0"/>
              </a:rPr>
              <a:t>	          </a:t>
            </a:r>
            <a:r>
              <a:rPr lang="es-ES" sz="1600" b="1" dirty="0" smtClean="0">
                <a:solidFill>
                  <a:srgbClr val="FFFFFF"/>
                </a:solidFill>
                <a:latin typeface="Tahoma"/>
              </a:rPr>
              <a:t>                   </a:t>
            </a:r>
            <a:r>
              <a:rPr lang="es-ES" sz="1600" b="1" dirty="0" err="1" smtClean="0">
                <a:solidFill>
                  <a:srgbClr val="FFFFFF"/>
                </a:solidFill>
                <a:latin typeface="Tahoma"/>
              </a:rPr>
              <a:t>Sessió</a:t>
            </a:r>
            <a:r>
              <a:rPr lang="es-ES" sz="1600" b="1" dirty="0" smtClean="0">
                <a:solidFill>
                  <a:srgbClr val="FFFFFF"/>
                </a:solidFill>
                <a:latin typeface="Tahoma"/>
              </a:rPr>
              <a:t> </a:t>
            </a:r>
            <a:r>
              <a:rPr lang="es-ES" sz="1600" b="1" dirty="0" err="1" smtClean="0">
                <a:solidFill>
                  <a:srgbClr val="FFFFFF"/>
                </a:solidFill>
                <a:latin typeface="Tahoma"/>
              </a:rPr>
              <a:t>d’acollida</a:t>
            </a:r>
            <a:r>
              <a:rPr lang="es-ES" sz="1600" b="1" dirty="0" smtClean="0">
                <a:solidFill>
                  <a:srgbClr val="FFFFFF"/>
                </a:solidFill>
                <a:latin typeface="Tahoma"/>
              </a:rPr>
              <a:t> 2014</a:t>
            </a:r>
            <a:endParaRPr lang="es-ES" sz="1600" b="1" dirty="0">
              <a:solidFill>
                <a:srgbClr val="FFFFFF"/>
              </a:solidFill>
              <a:latin typeface="Tahoma"/>
            </a:endParaRPr>
          </a:p>
        </p:txBody>
      </p:sp>
    </p:spTree>
    <p:extLst>
      <p:ext uri="{BB962C8B-B14F-4D97-AF65-F5344CB8AC3E}">
        <p14:creationId xmlns:p14="http://schemas.microsoft.com/office/powerpoint/2010/main" val="31612988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peu de pàgina 1"/>
          <p:cNvSpPr>
            <a:spLocks noGrp="1"/>
          </p:cNvSpPr>
          <p:nvPr>
            <p:ph type="ftr" sz="quarter" idx="10"/>
          </p:nvPr>
        </p:nvSpPr>
        <p:spPr>
          <a:xfrm>
            <a:off x="3492500" y="44450"/>
            <a:ext cx="5651500" cy="268288"/>
          </a:xfrm>
          <a:prstGeom prst="rect">
            <a:avLst/>
          </a:prstGeom>
        </p:spPr>
        <p:txBody>
          <a:bodyPr/>
          <a:lstStyle>
            <a:lvl1pPr>
              <a:defRPr/>
            </a:lvl1pPr>
          </a:lstStyle>
          <a:p>
            <a:pPr>
              <a:defRPr/>
            </a:pPr>
            <a:r>
              <a:rPr lang="es-ES" sz="2800" dirty="0" smtClean="0">
                <a:solidFill>
                  <a:srgbClr val="000000"/>
                </a:solidFill>
                <a:latin typeface="Tahoma" pitchFamily="34" charset="0"/>
              </a:rPr>
              <a:t>	          </a:t>
            </a:r>
            <a:r>
              <a:rPr lang="es-ES" sz="1600" b="1" dirty="0" smtClean="0">
                <a:solidFill>
                  <a:srgbClr val="FFFFFF"/>
                </a:solidFill>
                <a:latin typeface="Tahoma"/>
              </a:rPr>
              <a:t>                   </a:t>
            </a:r>
            <a:r>
              <a:rPr lang="es-ES" sz="1600" b="1" dirty="0" err="1" smtClean="0">
                <a:solidFill>
                  <a:srgbClr val="FFFFFF"/>
                </a:solidFill>
                <a:latin typeface="Tahoma"/>
              </a:rPr>
              <a:t>Sessió</a:t>
            </a:r>
            <a:r>
              <a:rPr lang="es-ES" sz="1600" b="1" dirty="0" smtClean="0">
                <a:solidFill>
                  <a:srgbClr val="FFFFFF"/>
                </a:solidFill>
                <a:latin typeface="Tahoma"/>
              </a:rPr>
              <a:t> </a:t>
            </a:r>
            <a:r>
              <a:rPr lang="es-ES" sz="1600" b="1" dirty="0" err="1" smtClean="0">
                <a:solidFill>
                  <a:srgbClr val="FFFFFF"/>
                </a:solidFill>
                <a:latin typeface="Tahoma"/>
              </a:rPr>
              <a:t>d’acollida</a:t>
            </a:r>
            <a:r>
              <a:rPr lang="es-ES" sz="1600" b="1" dirty="0" smtClean="0">
                <a:solidFill>
                  <a:srgbClr val="FFFFFF"/>
                </a:solidFill>
                <a:latin typeface="Tahoma"/>
              </a:rPr>
              <a:t> 2014</a:t>
            </a:r>
            <a:endParaRPr lang="es-ES" sz="1600" b="1" dirty="0">
              <a:solidFill>
                <a:srgbClr val="FFFFFF"/>
              </a:solidFill>
              <a:latin typeface="Tahoma"/>
            </a:endParaRPr>
          </a:p>
        </p:txBody>
      </p:sp>
    </p:spTree>
    <p:extLst>
      <p:ext uri="{BB962C8B-B14F-4D97-AF65-F5344CB8AC3E}">
        <p14:creationId xmlns:p14="http://schemas.microsoft.com/office/powerpoint/2010/main" val="3045432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p:cNvSpPr>
            <a:spLocks noGrp="1"/>
          </p:cNvSpPr>
          <p:nvPr>
            <p:ph type="title"/>
          </p:nvPr>
        </p:nvSpPr>
        <p:spPr>
          <a:xfrm>
            <a:off x="722313" y="4406900"/>
            <a:ext cx="7772400" cy="1362075"/>
          </a:xfrm>
        </p:spPr>
        <p:txBody>
          <a:bodyPr anchor="t"/>
          <a:lstStyle>
            <a:lvl1pPr algn="l">
              <a:defRPr sz="4000" b="1" cap="all"/>
            </a:lvl1pPr>
          </a:lstStyle>
          <a:p>
            <a:r>
              <a:rPr lang="ca-ES" smtClean="0"/>
              <a:t>Feu clic aquí per editar l'estil</a:t>
            </a:r>
            <a:endParaRPr lang="es-ES"/>
          </a:p>
        </p:txBody>
      </p:sp>
      <p:sp>
        <p:nvSpPr>
          <p:cNvPr id="3" name="Contenidor de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a-ES" smtClean="0"/>
              <a:t>Feu clic aquí per editar els estils de text</a:t>
            </a:r>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1569E39B-78AE-4CFD-A850-2B27D348270C}" type="slidenum">
              <a:rPr lang="ca-ES"/>
              <a:pPr>
                <a:defRPr/>
              </a:pPr>
              <a:t>‹#›</a:t>
            </a:fld>
            <a:endParaRPr lang="ca-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457200" y="273050"/>
            <a:ext cx="3008313" cy="1162050"/>
          </a:xfrm>
        </p:spPr>
        <p:txBody>
          <a:bodyPr anchor="b"/>
          <a:lstStyle>
            <a:lvl1pPr algn="l">
              <a:defRPr sz="2000" b="1"/>
            </a:lvl1pPr>
          </a:lstStyle>
          <a:p>
            <a:r>
              <a:rPr lang="ca-ES" smtClean="0"/>
              <a:t>Feu clic aquí per editar l'estil</a:t>
            </a:r>
            <a:endParaRPr lang="es-ES"/>
          </a:p>
        </p:txBody>
      </p:sp>
      <p:sp>
        <p:nvSpPr>
          <p:cNvPr id="3" name="Contenidor de conting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els estils de text</a:t>
            </a:r>
          </a:p>
        </p:txBody>
      </p:sp>
      <p:sp>
        <p:nvSpPr>
          <p:cNvPr id="5" name="Contenidor de peu de pàgina 4"/>
          <p:cNvSpPr>
            <a:spLocks noGrp="1"/>
          </p:cNvSpPr>
          <p:nvPr>
            <p:ph type="ftr" sz="quarter" idx="10"/>
          </p:nvPr>
        </p:nvSpPr>
        <p:spPr>
          <a:xfrm>
            <a:off x="3492500" y="44450"/>
            <a:ext cx="5651500" cy="268288"/>
          </a:xfrm>
          <a:prstGeom prst="rect">
            <a:avLst/>
          </a:prstGeom>
        </p:spPr>
        <p:txBody>
          <a:bodyPr/>
          <a:lstStyle>
            <a:lvl1pPr>
              <a:defRPr/>
            </a:lvl1pPr>
          </a:lstStyle>
          <a:p>
            <a:pPr>
              <a:defRPr/>
            </a:pPr>
            <a:r>
              <a:rPr lang="es-ES" sz="2800" dirty="0" smtClean="0">
                <a:solidFill>
                  <a:srgbClr val="000000"/>
                </a:solidFill>
                <a:latin typeface="Tahoma" pitchFamily="34" charset="0"/>
              </a:rPr>
              <a:t>	          </a:t>
            </a:r>
            <a:r>
              <a:rPr lang="es-ES" sz="1600" b="1" dirty="0" smtClean="0">
                <a:solidFill>
                  <a:srgbClr val="FFFFFF"/>
                </a:solidFill>
                <a:latin typeface="Tahoma"/>
              </a:rPr>
              <a:t>                   </a:t>
            </a:r>
            <a:r>
              <a:rPr lang="es-ES" sz="1600" b="1" dirty="0" err="1" smtClean="0">
                <a:solidFill>
                  <a:srgbClr val="FFFFFF"/>
                </a:solidFill>
                <a:latin typeface="Tahoma"/>
              </a:rPr>
              <a:t>Sessió</a:t>
            </a:r>
            <a:r>
              <a:rPr lang="es-ES" sz="1600" b="1" dirty="0" smtClean="0">
                <a:solidFill>
                  <a:srgbClr val="FFFFFF"/>
                </a:solidFill>
                <a:latin typeface="Tahoma"/>
              </a:rPr>
              <a:t> </a:t>
            </a:r>
            <a:r>
              <a:rPr lang="es-ES" sz="1600" b="1" dirty="0" err="1" smtClean="0">
                <a:solidFill>
                  <a:srgbClr val="FFFFFF"/>
                </a:solidFill>
                <a:latin typeface="Tahoma"/>
              </a:rPr>
              <a:t>d’acollida</a:t>
            </a:r>
            <a:r>
              <a:rPr lang="es-ES" sz="1600" b="1" dirty="0" smtClean="0">
                <a:solidFill>
                  <a:srgbClr val="FFFFFF"/>
                </a:solidFill>
                <a:latin typeface="Tahoma"/>
              </a:rPr>
              <a:t> 2014</a:t>
            </a:r>
            <a:endParaRPr lang="es-ES" sz="1600" b="1" dirty="0">
              <a:solidFill>
                <a:srgbClr val="FFFFFF"/>
              </a:solidFill>
              <a:latin typeface="Tahoma"/>
            </a:endParaRPr>
          </a:p>
        </p:txBody>
      </p:sp>
    </p:spTree>
    <p:extLst>
      <p:ext uri="{BB962C8B-B14F-4D97-AF65-F5344CB8AC3E}">
        <p14:creationId xmlns:p14="http://schemas.microsoft.com/office/powerpoint/2010/main" val="13957433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1792288" y="4800600"/>
            <a:ext cx="5486400" cy="566738"/>
          </a:xfrm>
        </p:spPr>
        <p:txBody>
          <a:bodyPr anchor="b"/>
          <a:lstStyle>
            <a:lvl1pPr algn="l">
              <a:defRPr sz="2000" b="1"/>
            </a:lvl1pPr>
          </a:lstStyle>
          <a:p>
            <a:r>
              <a:rPr lang="ca-ES" smtClean="0"/>
              <a:t>Feu clic aquí per editar l'estil</a:t>
            </a:r>
            <a:endParaRPr lang="es-ES"/>
          </a:p>
        </p:txBody>
      </p:sp>
      <p:sp>
        <p:nvSpPr>
          <p:cNvPr id="3" name="Contenidor d'imat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Contenidor de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els estils de text</a:t>
            </a:r>
          </a:p>
        </p:txBody>
      </p:sp>
      <p:sp>
        <p:nvSpPr>
          <p:cNvPr id="5" name="Contenidor de peu de pàgina 4"/>
          <p:cNvSpPr>
            <a:spLocks noGrp="1"/>
          </p:cNvSpPr>
          <p:nvPr>
            <p:ph type="ftr" sz="quarter" idx="10"/>
          </p:nvPr>
        </p:nvSpPr>
        <p:spPr>
          <a:xfrm>
            <a:off x="3492500" y="44450"/>
            <a:ext cx="5651500" cy="268288"/>
          </a:xfrm>
          <a:prstGeom prst="rect">
            <a:avLst/>
          </a:prstGeom>
        </p:spPr>
        <p:txBody>
          <a:bodyPr/>
          <a:lstStyle>
            <a:lvl1pPr>
              <a:defRPr/>
            </a:lvl1pPr>
          </a:lstStyle>
          <a:p>
            <a:pPr>
              <a:defRPr/>
            </a:pPr>
            <a:r>
              <a:rPr lang="es-ES" sz="2800" dirty="0" smtClean="0">
                <a:solidFill>
                  <a:srgbClr val="000000"/>
                </a:solidFill>
                <a:latin typeface="Tahoma" pitchFamily="34" charset="0"/>
              </a:rPr>
              <a:t>	          </a:t>
            </a:r>
            <a:r>
              <a:rPr lang="es-ES" sz="1600" b="1" dirty="0" smtClean="0">
                <a:solidFill>
                  <a:srgbClr val="FFFFFF"/>
                </a:solidFill>
                <a:latin typeface="Tahoma"/>
              </a:rPr>
              <a:t>                   </a:t>
            </a:r>
            <a:r>
              <a:rPr lang="es-ES" sz="1600" b="1" dirty="0" err="1" smtClean="0">
                <a:solidFill>
                  <a:srgbClr val="FFFFFF"/>
                </a:solidFill>
                <a:latin typeface="Tahoma"/>
              </a:rPr>
              <a:t>Sessió</a:t>
            </a:r>
            <a:r>
              <a:rPr lang="es-ES" sz="1600" b="1" dirty="0" smtClean="0">
                <a:solidFill>
                  <a:srgbClr val="FFFFFF"/>
                </a:solidFill>
                <a:latin typeface="Tahoma"/>
              </a:rPr>
              <a:t> </a:t>
            </a:r>
            <a:r>
              <a:rPr lang="es-ES" sz="1600" b="1" dirty="0" err="1" smtClean="0">
                <a:solidFill>
                  <a:srgbClr val="FFFFFF"/>
                </a:solidFill>
                <a:latin typeface="Tahoma"/>
              </a:rPr>
              <a:t>d’acollida</a:t>
            </a:r>
            <a:r>
              <a:rPr lang="es-ES" sz="1600" b="1" dirty="0" smtClean="0">
                <a:solidFill>
                  <a:srgbClr val="FFFFFF"/>
                </a:solidFill>
                <a:latin typeface="Tahoma"/>
              </a:rPr>
              <a:t> 2014</a:t>
            </a:r>
            <a:endParaRPr lang="es-ES" sz="1600" b="1" dirty="0">
              <a:solidFill>
                <a:srgbClr val="FFFFFF"/>
              </a:solidFill>
              <a:latin typeface="Tahoma"/>
            </a:endParaRPr>
          </a:p>
        </p:txBody>
      </p:sp>
    </p:spTree>
    <p:extLst>
      <p:ext uri="{BB962C8B-B14F-4D97-AF65-F5344CB8AC3E}">
        <p14:creationId xmlns:p14="http://schemas.microsoft.com/office/powerpoint/2010/main" val="28881745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es-ES"/>
          </a:p>
        </p:txBody>
      </p:sp>
      <p:sp>
        <p:nvSpPr>
          <p:cNvPr id="3" name="Contenidor de text vertical 2"/>
          <p:cNvSpPr>
            <a:spLocks noGrp="1"/>
          </p:cNvSpPr>
          <p:nvPr>
            <p:ph type="body" orient="vert" idx="1"/>
          </p:nvPr>
        </p:nvSpPr>
        <p:spPr/>
        <p:txBody>
          <a:bodyPr vert="eaVert"/>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peu de pàgina 3"/>
          <p:cNvSpPr>
            <a:spLocks noGrp="1"/>
          </p:cNvSpPr>
          <p:nvPr>
            <p:ph type="ftr" sz="quarter" idx="10"/>
          </p:nvPr>
        </p:nvSpPr>
        <p:spPr>
          <a:xfrm>
            <a:off x="3492500" y="44450"/>
            <a:ext cx="5651500" cy="268288"/>
          </a:xfrm>
          <a:prstGeom prst="rect">
            <a:avLst/>
          </a:prstGeom>
        </p:spPr>
        <p:txBody>
          <a:bodyPr/>
          <a:lstStyle>
            <a:lvl1pPr>
              <a:defRPr/>
            </a:lvl1pPr>
          </a:lstStyle>
          <a:p>
            <a:pPr>
              <a:defRPr/>
            </a:pPr>
            <a:r>
              <a:rPr lang="es-ES" sz="2800" dirty="0" smtClean="0">
                <a:solidFill>
                  <a:srgbClr val="000000"/>
                </a:solidFill>
                <a:latin typeface="Tahoma" pitchFamily="34" charset="0"/>
              </a:rPr>
              <a:t>	          </a:t>
            </a:r>
            <a:r>
              <a:rPr lang="es-ES" sz="1600" b="1" dirty="0" smtClean="0">
                <a:solidFill>
                  <a:srgbClr val="FFFFFF"/>
                </a:solidFill>
                <a:latin typeface="Tahoma"/>
              </a:rPr>
              <a:t>                   </a:t>
            </a:r>
            <a:r>
              <a:rPr lang="es-ES" sz="1600" b="1" dirty="0" err="1" smtClean="0">
                <a:solidFill>
                  <a:srgbClr val="FFFFFF"/>
                </a:solidFill>
                <a:latin typeface="Tahoma"/>
              </a:rPr>
              <a:t>Sessió</a:t>
            </a:r>
            <a:r>
              <a:rPr lang="es-ES" sz="1600" b="1" dirty="0" smtClean="0">
                <a:solidFill>
                  <a:srgbClr val="FFFFFF"/>
                </a:solidFill>
                <a:latin typeface="Tahoma"/>
              </a:rPr>
              <a:t> </a:t>
            </a:r>
            <a:r>
              <a:rPr lang="es-ES" sz="1600" b="1" dirty="0" err="1" smtClean="0">
                <a:solidFill>
                  <a:srgbClr val="FFFFFF"/>
                </a:solidFill>
                <a:latin typeface="Tahoma"/>
              </a:rPr>
              <a:t>d’acollida</a:t>
            </a:r>
            <a:r>
              <a:rPr lang="es-ES" sz="1600" b="1" dirty="0" smtClean="0">
                <a:solidFill>
                  <a:srgbClr val="FFFFFF"/>
                </a:solidFill>
                <a:latin typeface="Tahoma"/>
              </a:rPr>
              <a:t> 2014</a:t>
            </a:r>
            <a:endParaRPr lang="es-ES" sz="1600" b="1" dirty="0">
              <a:solidFill>
                <a:srgbClr val="FFFFFF"/>
              </a:solidFill>
              <a:latin typeface="Tahoma"/>
            </a:endParaRPr>
          </a:p>
        </p:txBody>
      </p:sp>
    </p:spTree>
    <p:extLst>
      <p:ext uri="{BB962C8B-B14F-4D97-AF65-F5344CB8AC3E}">
        <p14:creationId xmlns:p14="http://schemas.microsoft.com/office/powerpoint/2010/main" val="25283066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6627813" y="692150"/>
            <a:ext cx="2058987" cy="5434013"/>
          </a:xfrm>
        </p:spPr>
        <p:txBody>
          <a:bodyPr vert="eaVert"/>
          <a:lstStyle/>
          <a:p>
            <a:r>
              <a:rPr lang="ca-ES" smtClean="0"/>
              <a:t>Feu clic aquí per editar l'estil</a:t>
            </a:r>
            <a:endParaRPr lang="es-ES"/>
          </a:p>
        </p:txBody>
      </p:sp>
      <p:sp>
        <p:nvSpPr>
          <p:cNvPr id="3" name="Contenidor de text vertical 2"/>
          <p:cNvSpPr>
            <a:spLocks noGrp="1"/>
          </p:cNvSpPr>
          <p:nvPr>
            <p:ph type="body" orient="vert" idx="1"/>
          </p:nvPr>
        </p:nvSpPr>
        <p:spPr>
          <a:xfrm>
            <a:off x="446088" y="692150"/>
            <a:ext cx="6029325" cy="5434013"/>
          </a:xfrm>
        </p:spPr>
        <p:txBody>
          <a:bodyPr vert="eaVert"/>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peu de pàgina 3"/>
          <p:cNvSpPr>
            <a:spLocks noGrp="1"/>
          </p:cNvSpPr>
          <p:nvPr>
            <p:ph type="ftr" sz="quarter" idx="10"/>
          </p:nvPr>
        </p:nvSpPr>
        <p:spPr>
          <a:xfrm>
            <a:off x="3492500" y="44450"/>
            <a:ext cx="5651500" cy="268288"/>
          </a:xfrm>
          <a:prstGeom prst="rect">
            <a:avLst/>
          </a:prstGeom>
        </p:spPr>
        <p:txBody>
          <a:bodyPr/>
          <a:lstStyle>
            <a:lvl1pPr>
              <a:defRPr/>
            </a:lvl1pPr>
          </a:lstStyle>
          <a:p>
            <a:pPr>
              <a:defRPr/>
            </a:pPr>
            <a:r>
              <a:rPr lang="es-ES" sz="2800" dirty="0" smtClean="0">
                <a:solidFill>
                  <a:srgbClr val="000000"/>
                </a:solidFill>
                <a:latin typeface="Tahoma" pitchFamily="34" charset="0"/>
              </a:rPr>
              <a:t>	          </a:t>
            </a:r>
            <a:r>
              <a:rPr lang="es-ES" sz="1600" b="1" dirty="0" smtClean="0">
                <a:solidFill>
                  <a:srgbClr val="FFFFFF"/>
                </a:solidFill>
                <a:latin typeface="Tahoma"/>
              </a:rPr>
              <a:t>                   </a:t>
            </a:r>
            <a:r>
              <a:rPr lang="es-ES" sz="1600" b="1" dirty="0" err="1" smtClean="0">
                <a:solidFill>
                  <a:srgbClr val="FFFFFF"/>
                </a:solidFill>
                <a:latin typeface="Tahoma"/>
              </a:rPr>
              <a:t>Sessió</a:t>
            </a:r>
            <a:r>
              <a:rPr lang="es-ES" sz="1600" b="1" dirty="0" smtClean="0">
                <a:solidFill>
                  <a:srgbClr val="FFFFFF"/>
                </a:solidFill>
                <a:latin typeface="Tahoma"/>
              </a:rPr>
              <a:t> </a:t>
            </a:r>
            <a:r>
              <a:rPr lang="es-ES" sz="1600" b="1" dirty="0" err="1" smtClean="0">
                <a:solidFill>
                  <a:srgbClr val="FFFFFF"/>
                </a:solidFill>
                <a:latin typeface="Tahoma"/>
              </a:rPr>
              <a:t>d’acollida</a:t>
            </a:r>
            <a:r>
              <a:rPr lang="es-ES" sz="1600" b="1" dirty="0" smtClean="0">
                <a:solidFill>
                  <a:srgbClr val="FFFFFF"/>
                </a:solidFill>
                <a:latin typeface="Tahoma"/>
              </a:rPr>
              <a:t> 2014</a:t>
            </a:r>
            <a:endParaRPr lang="es-ES" sz="1600" b="1" dirty="0">
              <a:solidFill>
                <a:srgbClr val="FFFFFF"/>
              </a:solidFill>
              <a:latin typeface="Tahoma"/>
            </a:endParaRPr>
          </a:p>
        </p:txBody>
      </p:sp>
    </p:spTree>
    <p:extLst>
      <p:ext uri="{BB962C8B-B14F-4D97-AF65-F5344CB8AC3E}">
        <p14:creationId xmlns:p14="http://schemas.microsoft.com/office/powerpoint/2010/main" val="10605032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ítol i taula">
    <p:spTree>
      <p:nvGrpSpPr>
        <p:cNvPr id="1" name=""/>
        <p:cNvGrpSpPr/>
        <p:nvPr/>
      </p:nvGrpSpPr>
      <p:grpSpPr>
        <a:xfrm>
          <a:off x="0" y="0"/>
          <a:ext cx="0" cy="0"/>
          <a:chOff x="0" y="0"/>
          <a:chExt cx="0" cy="0"/>
        </a:xfrm>
      </p:grpSpPr>
      <p:sp>
        <p:nvSpPr>
          <p:cNvPr id="2" name="Títol 1"/>
          <p:cNvSpPr>
            <a:spLocks noGrp="1"/>
          </p:cNvSpPr>
          <p:nvPr>
            <p:ph type="title"/>
          </p:nvPr>
        </p:nvSpPr>
        <p:spPr>
          <a:xfrm>
            <a:off x="446088" y="692150"/>
            <a:ext cx="8229600" cy="431800"/>
          </a:xfrm>
        </p:spPr>
        <p:txBody>
          <a:bodyPr/>
          <a:lstStyle/>
          <a:p>
            <a:r>
              <a:rPr lang="ca-ES" smtClean="0"/>
              <a:t>Feu clic aquí per editar l'estil</a:t>
            </a:r>
            <a:endParaRPr lang="es-ES"/>
          </a:p>
        </p:txBody>
      </p:sp>
      <p:sp>
        <p:nvSpPr>
          <p:cNvPr id="3" name="Contenidor de taula 2"/>
          <p:cNvSpPr>
            <a:spLocks noGrp="1"/>
          </p:cNvSpPr>
          <p:nvPr>
            <p:ph type="tbl" idx="1"/>
          </p:nvPr>
        </p:nvSpPr>
        <p:spPr>
          <a:xfrm>
            <a:off x="457200" y="1600200"/>
            <a:ext cx="8229600" cy="4525963"/>
          </a:xfrm>
        </p:spPr>
        <p:txBody>
          <a:bodyPr/>
          <a:lstStyle/>
          <a:p>
            <a:pPr lvl="0"/>
            <a:endParaRPr lang="es-ES" noProof="0" smtClean="0"/>
          </a:p>
        </p:txBody>
      </p:sp>
      <p:sp>
        <p:nvSpPr>
          <p:cNvPr id="4" name="Contenidor de peu de pàgina 3"/>
          <p:cNvSpPr>
            <a:spLocks noGrp="1"/>
          </p:cNvSpPr>
          <p:nvPr>
            <p:ph type="ftr" sz="quarter" idx="10"/>
          </p:nvPr>
        </p:nvSpPr>
        <p:spPr>
          <a:xfrm>
            <a:off x="3492500" y="44450"/>
            <a:ext cx="5651500" cy="268288"/>
          </a:xfrm>
          <a:prstGeom prst="rect">
            <a:avLst/>
          </a:prstGeom>
        </p:spPr>
        <p:txBody>
          <a:bodyPr/>
          <a:lstStyle>
            <a:lvl1pPr>
              <a:defRPr/>
            </a:lvl1pPr>
          </a:lstStyle>
          <a:p>
            <a:pPr>
              <a:defRPr/>
            </a:pPr>
            <a:r>
              <a:rPr lang="es-ES" sz="2800" dirty="0" smtClean="0">
                <a:solidFill>
                  <a:srgbClr val="000000"/>
                </a:solidFill>
                <a:latin typeface="Tahoma" pitchFamily="34" charset="0"/>
              </a:rPr>
              <a:t>	          </a:t>
            </a:r>
            <a:r>
              <a:rPr lang="es-ES" sz="1600" b="1" dirty="0" smtClean="0">
                <a:solidFill>
                  <a:srgbClr val="FFFFFF"/>
                </a:solidFill>
                <a:latin typeface="Tahoma"/>
              </a:rPr>
              <a:t>                   </a:t>
            </a:r>
            <a:r>
              <a:rPr lang="es-ES" sz="1600" b="1" dirty="0" err="1" smtClean="0">
                <a:solidFill>
                  <a:srgbClr val="FFFFFF"/>
                </a:solidFill>
                <a:latin typeface="Tahoma"/>
              </a:rPr>
              <a:t>Sessió</a:t>
            </a:r>
            <a:r>
              <a:rPr lang="es-ES" sz="1600" b="1" dirty="0" smtClean="0">
                <a:solidFill>
                  <a:srgbClr val="FFFFFF"/>
                </a:solidFill>
                <a:latin typeface="Tahoma"/>
              </a:rPr>
              <a:t> </a:t>
            </a:r>
            <a:r>
              <a:rPr lang="es-ES" sz="1600" b="1" dirty="0" err="1" smtClean="0">
                <a:solidFill>
                  <a:srgbClr val="FFFFFF"/>
                </a:solidFill>
                <a:latin typeface="Tahoma"/>
              </a:rPr>
              <a:t>d’acollida</a:t>
            </a:r>
            <a:r>
              <a:rPr lang="es-ES" sz="1600" b="1" dirty="0" smtClean="0">
                <a:solidFill>
                  <a:srgbClr val="FFFFFF"/>
                </a:solidFill>
                <a:latin typeface="Tahoma"/>
              </a:rPr>
              <a:t> 2014</a:t>
            </a:r>
            <a:endParaRPr lang="es-ES" sz="1600" b="1" dirty="0">
              <a:solidFill>
                <a:srgbClr val="FFFFFF"/>
              </a:solidFill>
              <a:latin typeface="Tahoma"/>
            </a:endParaRPr>
          </a:p>
        </p:txBody>
      </p:sp>
    </p:spTree>
    <p:extLst>
      <p:ext uri="{BB962C8B-B14F-4D97-AF65-F5344CB8AC3E}">
        <p14:creationId xmlns:p14="http://schemas.microsoft.com/office/powerpoint/2010/main" val="1573051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es-ES"/>
          </a:p>
        </p:txBody>
      </p:sp>
      <p:sp>
        <p:nvSpPr>
          <p:cNvPr id="3" name="Contenidor de contingut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contingut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BED1FE13-F792-4D8D-8963-25C94EC473DB}" type="slidenum">
              <a:rPr lang="ca-ES"/>
              <a:pPr>
                <a:defRPr/>
              </a:pPr>
              <a:t>‹#›</a:t>
            </a:fld>
            <a:endParaRPr lang="ca-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lvl1pPr>
              <a:defRPr/>
            </a:lvl1pPr>
          </a:lstStyle>
          <a:p>
            <a:r>
              <a:rPr lang="ca-ES" smtClean="0"/>
              <a:t>Feu clic aquí per editar l'estil</a:t>
            </a:r>
            <a:endParaRPr lang="es-ES"/>
          </a:p>
        </p:txBody>
      </p:sp>
      <p:sp>
        <p:nvSpPr>
          <p:cNvPr id="3" name="Contenidor de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els estils de text</a:t>
            </a:r>
          </a:p>
        </p:txBody>
      </p:sp>
      <p:sp>
        <p:nvSpPr>
          <p:cNvPr id="4" name="Contenidor de conting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5" name="Contenidor de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els estils de text</a:t>
            </a:r>
          </a:p>
        </p:txBody>
      </p:sp>
      <p:sp>
        <p:nvSpPr>
          <p:cNvPr id="6" name="Contenidor de conting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p>
        </p:txBody>
      </p:sp>
      <p:sp>
        <p:nvSpPr>
          <p:cNvPr id="8" name="Rectangle 5"/>
          <p:cNvSpPr>
            <a:spLocks noGrp="1" noChangeArrowheads="1"/>
          </p:cNvSpPr>
          <p:nvPr>
            <p:ph type="ftr" sz="quarter" idx="11"/>
          </p:nvPr>
        </p:nvSpPr>
        <p:spPr>
          <a:ln/>
        </p:spPr>
        <p:txBody>
          <a:bodyPr/>
          <a:lstStyle>
            <a:lvl1pPr>
              <a:defRPr/>
            </a:lvl1pPr>
          </a:lstStyle>
          <a:p>
            <a:pPr>
              <a:defRPr/>
            </a:pPr>
            <a:endParaRPr lang="ca-ES"/>
          </a:p>
        </p:txBody>
      </p:sp>
      <p:sp>
        <p:nvSpPr>
          <p:cNvPr id="9" name="Rectangle 6"/>
          <p:cNvSpPr>
            <a:spLocks noGrp="1" noChangeArrowheads="1"/>
          </p:cNvSpPr>
          <p:nvPr>
            <p:ph type="sldNum" sz="quarter" idx="12"/>
          </p:nvPr>
        </p:nvSpPr>
        <p:spPr>
          <a:ln/>
        </p:spPr>
        <p:txBody>
          <a:bodyPr/>
          <a:lstStyle>
            <a:lvl1pPr>
              <a:defRPr/>
            </a:lvl1pPr>
          </a:lstStyle>
          <a:p>
            <a:pPr>
              <a:defRPr/>
            </a:pPr>
            <a:fld id="{E18B920F-1CB0-4F9F-917A-732F6FF57349}" type="slidenum">
              <a:rPr lang="ca-ES"/>
              <a:pPr>
                <a:defRPr/>
              </a:pPr>
              <a:t>‹#›</a:t>
            </a:fld>
            <a:endParaRPr lang="ca-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p>
        </p:txBody>
      </p:sp>
      <p:sp>
        <p:nvSpPr>
          <p:cNvPr id="4" name="Rectangle 5"/>
          <p:cNvSpPr>
            <a:spLocks noGrp="1" noChangeArrowheads="1"/>
          </p:cNvSpPr>
          <p:nvPr>
            <p:ph type="ftr" sz="quarter" idx="11"/>
          </p:nvPr>
        </p:nvSpPr>
        <p:spPr>
          <a:ln/>
        </p:spPr>
        <p:txBody>
          <a:bodyPr/>
          <a:lstStyle>
            <a:lvl1pPr>
              <a:defRPr/>
            </a:lvl1pPr>
          </a:lstStyle>
          <a:p>
            <a:pPr>
              <a:defRPr/>
            </a:pPr>
            <a:endParaRPr lang="ca-ES"/>
          </a:p>
        </p:txBody>
      </p:sp>
      <p:sp>
        <p:nvSpPr>
          <p:cNvPr id="5" name="Rectangle 6"/>
          <p:cNvSpPr>
            <a:spLocks noGrp="1" noChangeArrowheads="1"/>
          </p:cNvSpPr>
          <p:nvPr>
            <p:ph type="sldNum" sz="quarter" idx="12"/>
          </p:nvPr>
        </p:nvSpPr>
        <p:spPr>
          <a:ln/>
        </p:spPr>
        <p:txBody>
          <a:bodyPr/>
          <a:lstStyle>
            <a:lvl1pPr>
              <a:defRPr/>
            </a:lvl1pPr>
          </a:lstStyle>
          <a:p>
            <a:pPr>
              <a:defRPr/>
            </a:pPr>
            <a:fld id="{0FF5FE0C-01A8-4AC8-ADE1-4D3FD4EC42E0}" type="slidenum">
              <a:rPr lang="ca-ES"/>
              <a:pPr>
                <a:defRPr/>
              </a:pPr>
              <a:t>‹#›</a:t>
            </a:fld>
            <a:endParaRPr lang="ca-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p>
        </p:txBody>
      </p:sp>
      <p:sp>
        <p:nvSpPr>
          <p:cNvPr id="3" name="Rectangle 5"/>
          <p:cNvSpPr>
            <a:spLocks noGrp="1" noChangeArrowheads="1"/>
          </p:cNvSpPr>
          <p:nvPr>
            <p:ph type="ftr" sz="quarter" idx="11"/>
          </p:nvPr>
        </p:nvSpPr>
        <p:spPr>
          <a:ln/>
        </p:spPr>
        <p:txBody>
          <a:bodyPr/>
          <a:lstStyle>
            <a:lvl1pPr>
              <a:defRPr/>
            </a:lvl1pPr>
          </a:lstStyle>
          <a:p>
            <a:pPr>
              <a:defRPr/>
            </a:pPr>
            <a:endParaRPr lang="ca-ES"/>
          </a:p>
        </p:txBody>
      </p:sp>
      <p:sp>
        <p:nvSpPr>
          <p:cNvPr id="4" name="Rectangle 6"/>
          <p:cNvSpPr>
            <a:spLocks noGrp="1" noChangeArrowheads="1"/>
          </p:cNvSpPr>
          <p:nvPr>
            <p:ph type="sldNum" sz="quarter" idx="12"/>
          </p:nvPr>
        </p:nvSpPr>
        <p:spPr>
          <a:ln/>
        </p:spPr>
        <p:txBody>
          <a:bodyPr/>
          <a:lstStyle>
            <a:lvl1pPr>
              <a:defRPr/>
            </a:lvl1pPr>
          </a:lstStyle>
          <a:p>
            <a:pPr>
              <a:defRPr/>
            </a:pPr>
            <a:fld id="{EBC802DF-1848-4B01-AEE4-EA677E5084D9}" type="slidenum">
              <a:rPr lang="ca-ES"/>
              <a:pPr>
                <a:defRPr/>
              </a:pPr>
              <a:t>‹#›</a:t>
            </a:fld>
            <a:endParaRPr lang="ca-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457200" y="273050"/>
            <a:ext cx="3008313" cy="1162050"/>
          </a:xfrm>
        </p:spPr>
        <p:txBody>
          <a:bodyPr anchor="b"/>
          <a:lstStyle>
            <a:lvl1pPr algn="l">
              <a:defRPr sz="2000" b="1"/>
            </a:lvl1pPr>
          </a:lstStyle>
          <a:p>
            <a:r>
              <a:rPr lang="ca-ES" smtClean="0"/>
              <a:t>Feu clic aquí per editar l'estil</a:t>
            </a:r>
            <a:endParaRPr lang="es-ES"/>
          </a:p>
        </p:txBody>
      </p:sp>
      <p:sp>
        <p:nvSpPr>
          <p:cNvPr id="3" name="Contenidor de conting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els estils de text</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8E4A3A46-5AC1-415B-86A9-9B0E70240C2F}" type="slidenum">
              <a:rPr lang="ca-ES"/>
              <a:pPr>
                <a:defRPr/>
              </a:pPr>
              <a:t>‹#›</a:t>
            </a:fld>
            <a:endParaRPr lang="ca-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1792288" y="4800600"/>
            <a:ext cx="5486400" cy="566738"/>
          </a:xfrm>
        </p:spPr>
        <p:txBody>
          <a:bodyPr anchor="b"/>
          <a:lstStyle>
            <a:lvl1pPr algn="l">
              <a:defRPr sz="2000" b="1"/>
            </a:lvl1pPr>
          </a:lstStyle>
          <a:p>
            <a:r>
              <a:rPr lang="ca-ES" smtClean="0"/>
              <a:t>Feu clic aquí per editar l'estil</a:t>
            </a:r>
            <a:endParaRPr lang="es-ES"/>
          </a:p>
        </p:txBody>
      </p:sp>
      <p:sp>
        <p:nvSpPr>
          <p:cNvPr id="3" name="Contenidor d'imat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Contenidor de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els estils de text</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344734DA-4143-4372-BDB3-BED97F9D8119}" type="slidenum">
              <a:rPr lang="ca-ES"/>
              <a:pPr>
                <a:defRPr/>
              </a:pPr>
              <a:t>‹#›</a:t>
            </a:fld>
            <a:endParaRPr lang="ca-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Feu clic aquí per editar l'estil de títol del patró</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Feu clic aquí per editar els estils de text del patró</a:t>
            </a:r>
          </a:p>
          <a:p>
            <a:pPr lvl="1"/>
            <a:r>
              <a:rPr lang="ca-ES" smtClean="0"/>
              <a:t>Segon nivell</a:t>
            </a:r>
          </a:p>
          <a:p>
            <a:pPr lvl="2"/>
            <a:r>
              <a:rPr lang="ca-ES" smtClean="0"/>
              <a:t>Tercer nivell</a:t>
            </a:r>
          </a:p>
          <a:p>
            <a:pPr lvl="3"/>
            <a:r>
              <a:rPr lang="ca-ES" smtClean="0"/>
              <a:t>Quart nivell</a:t>
            </a:r>
          </a:p>
          <a:p>
            <a:pPr lvl="4"/>
            <a:r>
              <a:rPr lang="ca-ES" smtClean="0"/>
              <a:t>Cinquè nivell</a:t>
            </a:r>
          </a:p>
        </p:txBody>
      </p:sp>
      <p:sp>
        <p:nvSpPr>
          <p:cNvPr id="260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ca-ES"/>
          </a:p>
        </p:txBody>
      </p:sp>
      <p:sp>
        <p:nvSpPr>
          <p:cNvPr id="260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ca-ES"/>
          </a:p>
        </p:txBody>
      </p:sp>
      <p:sp>
        <p:nvSpPr>
          <p:cNvPr id="260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B0C60ED4-0E0D-4CC3-91F9-0A3AA644E663}" type="slidenum">
              <a:rPr lang="ca-ES"/>
              <a:pPr>
                <a:defRPr/>
              </a:pPr>
              <a:t>‹#›</a:t>
            </a:fld>
            <a:endParaRPr lang="ca-ES"/>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5602" name="Marcador de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Clic para editar título</a:t>
            </a:r>
            <a:endParaRPr lang="es-ES" smtClean="0"/>
          </a:p>
        </p:txBody>
      </p:sp>
      <p:sp>
        <p:nvSpPr>
          <p:cNvPr id="25603" name="Marcador de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smtClean="0"/>
          </a:p>
        </p:txBody>
      </p:sp>
      <p:sp>
        <p:nvSpPr>
          <p:cNvPr id="4" name="Marcador de fech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mn-lt"/>
              </a:defRPr>
            </a:lvl1pPr>
          </a:lstStyle>
          <a:p>
            <a:pPr>
              <a:defRPr/>
            </a:pPr>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defRPr>
            </a:lvl1pPr>
          </a:lstStyle>
          <a:p>
            <a:pPr>
              <a:defRPr/>
            </a:pPr>
            <a:endParaRPr lang="ca-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9E46317E-875B-4A8F-959B-63E087E220DE}"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85" r:id="rId1"/>
    <p:sldLayoutId id="2147483684" r:id="rId2"/>
    <p:sldLayoutId id="2147483683" r:id="rId3"/>
    <p:sldLayoutId id="2147483682" r:id="rId4"/>
    <p:sldLayoutId id="2147483681" r:id="rId5"/>
    <p:sldLayoutId id="2147483680" r:id="rId6"/>
    <p:sldLayoutId id="2147483679" r:id="rId7"/>
    <p:sldLayoutId id="2147483678" r:id="rId8"/>
    <p:sldLayoutId id="2147483677" r:id="rId9"/>
    <p:sldLayoutId id="2147483676" r:id="rId10"/>
    <p:sldLayoutId id="2147483675" r:id="rId11"/>
  </p:sldLayoutIdLst>
  <p:txStyles>
    <p:titleStyle>
      <a:lvl1pPr algn="ctr" defTabSz="457200" rtl="0" eaLnBrk="0" fontAlgn="base" hangingPunct="0">
        <a:spcBef>
          <a:spcPct val="0"/>
        </a:spcBef>
        <a:spcAft>
          <a:spcPct val="0"/>
        </a:spcAft>
        <a:defRPr sz="44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defTabSz="457200" rtl="0" fontAlgn="base">
        <a:spcBef>
          <a:spcPct val="20000"/>
        </a:spcBef>
        <a:spcAft>
          <a:spcPct val="0"/>
        </a:spcAft>
        <a:buFont typeface="Arial" pitchFamily="34" charset="0"/>
        <a:buChar char="»"/>
        <a:defRPr sz="2000">
          <a:solidFill>
            <a:schemeClr val="tx1"/>
          </a:solidFill>
          <a:latin typeface="+mn-lt"/>
        </a:defRPr>
      </a:lvl6pPr>
      <a:lvl7pPr marL="2971800" indent="-228600" algn="l" defTabSz="457200" rtl="0" fontAlgn="base">
        <a:spcBef>
          <a:spcPct val="20000"/>
        </a:spcBef>
        <a:spcAft>
          <a:spcPct val="0"/>
        </a:spcAft>
        <a:buFont typeface="Arial" pitchFamily="34" charset="0"/>
        <a:buChar char="»"/>
        <a:defRPr sz="2000">
          <a:solidFill>
            <a:schemeClr val="tx1"/>
          </a:solidFill>
          <a:latin typeface="+mn-lt"/>
        </a:defRPr>
      </a:lvl7pPr>
      <a:lvl8pPr marL="3429000" indent="-228600" algn="l" defTabSz="457200" rtl="0" fontAlgn="base">
        <a:spcBef>
          <a:spcPct val="20000"/>
        </a:spcBef>
        <a:spcAft>
          <a:spcPct val="0"/>
        </a:spcAft>
        <a:buFont typeface="Arial" pitchFamily="34" charset="0"/>
        <a:buChar char="»"/>
        <a:defRPr sz="2000">
          <a:solidFill>
            <a:schemeClr val="tx1"/>
          </a:solidFill>
          <a:latin typeface="+mn-lt"/>
        </a:defRPr>
      </a:lvl8pPr>
      <a:lvl9pPr marL="3886200" indent="-228600" algn="l" defTabSz="457200" rtl="0" fontAlgn="base">
        <a:spcBef>
          <a:spcPct val="20000"/>
        </a:spcBef>
        <a:spcAft>
          <a:spcPct val="0"/>
        </a:spcAft>
        <a:buFont typeface="Arial" pitchFamily="34" charset="0"/>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1052" name="Rectangle 28"/>
          <p:cNvSpPr>
            <a:spLocks noChangeArrowheads="1"/>
          </p:cNvSpPr>
          <p:nvPr userDrawn="1"/>
        </p:nvSpPr>
        <p:spPr bwMode="auto">
          <a:xfrm>
            <a:off x="0" y="6480175"/>
            <a:ext cx="9144000" cy="404813"/>
          </a:xfrm>
          <a:prstGeom prst="rect">
            <a:avLst/>
          </a:prstGeom>
          <a:solidFill>
            <a:srgbClr val="1E6487">
              <a:alpha val="99001"/>
            </a:srgbClr>
          </a:solidFill>
          <a:ln w="9525">
            <a:noFill/>
            <a:miter lim="800000"/>
            <a:headEnd/>
            <a:tailEnd/>
          </a:ln>
          <a:effectLst/>
        </p:spPr>
        <p:txBody>
          <a:bodyPr wrap="none" anchor="ctr"/>
          <a:lstStyle/>
          <a:p>
            <a:pPr algn="ctr">
              <a:defRPr/>
            </a:pPr>
            <a:endParaRPr lang="ca-ES">
              <a:solidFill>
                <a:srgbClr val="333399"/>
              </a:solidFill>
            </a:endParaRPr>
          </a:p>
        </p:txBody>
      </p:sp>
      <p:sp>
        <p:nvSpPr>
          <p:cNvPr id="1037" name="Rectangle 13"/>
          <p:cNvSpPr>
            <a:spLocks noChangeArrowheads="1"/>
          </p:cNvSpPr>
          <p:nvPr userDrawn="1"/>
        </p:nvSpPr>
        <p:spPr bwMode="auto">
          <a:xfrm>
            <a:off x="323850" y="692150"/>
            <a:ext cx="8424863" cy="433388"/>
          </a:xfrm>
          <a:prstGeom prst="rect">
            <a:avLst/>
          </a:prstGeom>
          <a:solidFill>
            <a:srgbClr val="15465F"/>
          </a:solidFill>
          <a:ln w="9525">
            <a:noFill/>
            <a:miter lim="800000"/>
            <a:headEnd/>
            <a:tailEnd/>
          </a:ln>
          <a:effectLst/>
        </p:spPr>
        <p:txBody>
          <a:bodyPr wrap="none" anchor="ctr"/>
          <a:lstStyle/>
          <a:p>
            <a:pPr>
              <a:defRPr/>
            </a:pPr>
            <a:endParaRPr lang="es-ES" sz="2800">
              <a:solidFill>
                <a:srgbClr val="000000"/>
              </a:solidFill>
              <a:latin typeface="Tahoma" pitchFamily="34" charset="0"/>
            </a:endParaRPr>
          </a:p>
        </p:txBody>
      </p:sp>
      <p:sp>
        <p:nvSpPr>
          <p:cNvPr id="1028" name="Rectangle 2"/>
          <p:cNvSpPr>
            <a:spLocks noGrp="1" noChangeArrowheads="1"/>
          </p:cNvSpPr>
          <p:nvPr>
            <p:ph type="title"/>
          </p:nvPr>
        </p:nvSpPr>
        <p:spPr bwMode="auto">
          <a:xfrm>
            <a:off x="446088" y="692150"/>
            <a:ext cx="8229600" cy="431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p:txBody>
      </p:sp>
      <p:sp>
        <p:nvSpPr>
          <p:cNvPr id="1031" name="Rectangle 7"/>
          <p:cNvSpPr>
            <a:spLocks noChangeArrowheads="1"/>
          </p:cNvSpPr>
          <p:nvPr userDrawn="1"/>
        </p:nvSpPr>
        <p:spPr bwMode="auto">
          <a:xfrm>
            <a:off x="0" y="0"/>
            <a:ext cx="9144000" cy="404813"/>
          </a:xfrm>
          <a:prstGeom prst="rect">
            <a:avLst/>
          </a:prstGeom>
          <a:solidFill>
            <a:srgbClr val="1E6487">
              <a:alpha val="99001"/>
            </a:srgbClr>
          </a:solidFill>
          <a:ln w="9525">
            <a:noFill/>
            <a:miter lim="800000"/>
            <a:headEnd/>
            <a:tailEnd/>
          </a:ln>
          <a:effectLst/>
        </p:spPr>
        <p:txBody>
          <a:bodyPr wrap="none" anchor="ctr"/>
          <a:lstStyle/>
          <a:p>
            <a:pPr algn="ctr">
              <a:defRPr/>
            </a:pPr>
            <a:endParaRPr lang="ca-ES">
              <a:solidFill>
                <a:srgbClr val="333399"/>
              </a:solidFill>
            </a:endParaRPr>
          </a:p>
        </p:txBody>
      </p:sp>
      <p:sp>
        <p:nvSpPr>
          <p:cNvPr id="1043" name="Rectangle 19"/>
          <p:cNvSpPr>
            <a:spLocks noChangeArrowheads="1"/>
          </p:cNvSpPr>
          <p:nvPr userDrawn="1"/>
        </p:nvSpPr>
        <p:spPr bwMode="auto">
          <a:xfrm>
            <a:off x="0" y="404813"/>
            <a:ext cx="9144000" cy="71437"/>
          </a:xfrm>
          <a:prstGeom prst="rect">
            <a:avLst/>
          </a:prstGeom>
          <a:gradFill rotWithShape="1">
            <a:gsLst>
              <a:gs pos="0">
                <a:srgbClr val="1E6487">
                  <a:gamma/>
                  <a:shade val="46275"/>
                  <a:invGamma/>
                </a:srgbClr>
              </a:gs>
              <a:gs pos="100000">
                <a:srgbClr val="1E6487"/>
              </a:gs>
            </a:gsLst>
            <a:lin ang="5400000" scaled="1"/>
          </a:gradFill>
          <a:ln w="9525">
            <a:noFill/>
            <a:miter lim="800000"/>
            <a:headEnd/>
            <a:tailEnd/>
          </a:ln>
          <a:effectLst/>
        </p:spPr>
        <p:txBody>
          <a:bodyPr wrap="none" anchor="ctr"/>
          <a:lstStyle/>
          <a:p>
            <a:pPr>
              <a:defRPr/>
            </a:pPr>
            <a:endParaRPr lang="es-ES" sz="2800">
              <a:solidFill>
                <a:srgbClr val="000000"/>
              </a:solidFill>
              <a:latin typeface="Tahoma" pitchFamily="34" charset="0"/>
            </a:endParaRPr>
          </a:p>
        </p:txBody>
      </p:sp>
      <p:sp>
        <p:nvSpPr>
          <p:cNvPr id="1044" name="Rectangle 20"/>
          <p:cNvSpPr>
            <a:spLocks noChangeArrowheads="1"/>
          </p:cNvSpPr>
          <p:nvPr userDrawn="1"/>
        </p:nvSpPr>
        <p:spPr bwMode="auto">
          <a:xfrm>
            <a:off x="0" y="476250"/>
            <a:ext cx="9144000" cy="73025"/>
          </a:xfrm>
          <a:prstGeom prst="rect">
            <a:avLst/>
          </a:prstGeom>
          <a:gradFill rotWithShape="1">
            <a:gsLst>
              <a:gs pos="0">
                <a:srgbClr val="1E6487"/>
              </a:gs>
              <a:gs pos="100000">
                <a:srgbClr val="1E6487">
                  <a:gamma/>
                  <a:shade val="46275"/>
                  <a:invGamma/>
                </a:srgbClr>
              </a:gs>
            </a:gsLst>
            <a:lin ang="5400000" scaled="1"/>
          </a:gradFill>
          <a:ln w="9525">
            <a:noFill/>
            <a:miter lim="800000"/>
            <a:headEnd/>
            <a:tailEnd/>
          </a:ln>
          <a:effectLst/>
        </p:spPr>
        <p:txBody>
          <a:bodyPr wrap="none" anchor="ctr"/>
          <a:lstStyle/>
          <a:p>
            <a:pPr>
              <a:defRPr/>
            </a:pPr>
            <a:endParaRPr lang="es-ES" sz="2800">
              <a:solidFill>
                <a:srgbClr val="000000"/>
              </a:solidFill>
              <a:latin typeface="Tahoma" pitchFamily="34" charset="0"/>
            </a:endParaRPr>
          </a:p>
        </p:txBody>
      </p:sp>
      <p:pic>
        <p:nvPicPr>
          <p:cNvPr id="1034" name="Picture 33" descr="UAB_Blanco"/>
          <p:cNvPicPr>
            <a:picLocks noChangeAspect="1" noChangeArrowheads="1"/>
          </p:cNvPicPr>
          <p:nvPr userDrawn="1"/>
        </p:nvPicPr>
        <p:blipFill>
          <a:blip r:embed="rId15" cstate="print">
            <a:clrChange>
              <a:clrFrom>
                <a:srgbClr val="000000"/>
              </a:clrFrom>
              <a:clrTo>
                <a:srgbClr val="000000">
                  <a:alpha val="0"/>
                </a:srgbClr>
              </a:clrTo>
            </a:clrChange>
          </a:blip>
          <a:srcRect/>
          <a:stretch>
            <a:fillRect/>
          </a:stretch>
        </p:blipFill>
        <p:spPr bwMode="auto">
          <a:xfrm>
            <a:off x="7308850" y="6326188"/>
            <a:ext cx="1857375" cy="720725"/>
          </a:xfrm>
          <a:prstGeom prst="rect">
            <a:avLst/>
          </a:prstGeom>
          <a:noFill/>
          <a:ln w="9525">
            <a:noFill/>
            <a:miter lim="800000"/>
            <a:headEnd/>
            <a:tailEnd/>
          </a:ln>
        </p:spPr>
      </p:pic>
      <p:sp>
        <p:nvSpPr>
          <p:cNvPr id="1058" name="Rectangle 34"/>
          <p:cNvSpPr>
            <a:spLocks noChangeArrowheads="1"/>
          </p:cNvSpPr>
          <p:nvPr userDrawn="1"/>
        </p:nvSpPr>
        <p:spPr bwMode="auto">
          <a:xfrm>
            <a:off x="0" y="6337300"/>
            <a:ext cx="9144000" cy="71438"/>
          </a:xfrm>
          <a:prstGeom prst="rect">
            <a:avLst/>
          </a:prstGeom>
          <a:gradFill rotWithShape="1">
            <a:gsLst>
              <a:gs pos="0">
                <a:srgbClr val="1E6487">
                  <a:gamma/>
                  <a:shade val="46275"/>
                  <a:invGamma/>
                </a:srgbClr>
              </a:gs>
              <a:gs pos="100000">
                <a:srgbClr val="1E6487"/>
              </a:gs>
            </a:gsLst>
            <a:lin ang="5400000" scaled="1"/>
          </a:gradFill>
          <a:ln w="9525">
            <a:noFill/>
            <a:miter lim="800000"/>
            <a:headEnd/>
            <a:tailEnd/>
          </a:ln>
          <a:effectLst/>
        </p:spPr>
        <p:txBody>
          <a:bodyPr wrap="none" anchor="ctr"/>
          <a:lstStyle/>
          <a:p>
            <a:pPr>
              <a:defRPr/>
            </a:pPr>
            <a:endParaRPr lang="es-ES" sz="2800">
              <a:solidFill>
                <a:srgbClr val="000000"/>
              </a:solidFill>
              <a:latin typeface="Tahoma" pitchFamily="34" charset="0"/>
            </a:endParaRPr>
          </a:p>
        </p:txBody>
      </p:sp>
      <p:sp>
        <p:nvSpPr>
          <p:cNvPr id="1059" name="Rectangle 35"/>
          <p:cNvSpPr>
            <a:spLocks noChangeArrowheads="1"/>
          </p:cNvSpPr>
          <p:nvPr userDrawn="1"/>
        </p:nvSpPr>
        <p:spPr bwMode="auto">
          <a:xfrm>
            <a:off x="0" y="6408738"/>
            <a:ext cx="9144000" cy="73025"/>
          </a:xfrm>
          <a:prstGeom prst="rect">
            <a:avLst/>
          </a:prstGeom>
          <a:gradFill rotWithShape="1">
            <a:gsLst>
              <a:gs pos="0">
                <a:srgbClr val="1E6487"/>
              </a:gs>
              <a:gs pos="100000">
                <a:srgbClr val="1E6487">
                  <a:gamma/>
                  <a:shade val="46275"/>
                  <a:invGamma/>
                </a:srgbClr>
              </a:gs>
            </a:gsLst>
            <a:lin ang="5400000" scaled="1"/>
          </a:gradFill>
          <a:ln w="9525">
            <a:noFill/>
            <a:miter lim="800000"/>
            <a:headEnd/>
            <a:tailEnd/>
          </a:ln>
          <a:effectLst/>
        </p:spPr>
        <p:txBody>
          <a:bodyPr wrap="none" anchor="ctr"/>
          <a:lstStyle/>
          <a:p>
            <a:pPr>
              <a:defRPr/>
            </a:pPr>
            <a:endParaRPr lang="es-ES" sz="2800">
              <a:solidFill>
                <a:srgbClr val="000000"/>
              </a:solidFill>
              <a:latin typeface="Tahoma" pitchFamily="34" charset="0"/>
            </a:endParaRPr>
          </a:p>
        </p:txBody>
      </p:sp>
      <p:pic>
        <p:nvPicPr>
          <p:cNvPr id="3" name="Picture 36"/>
          <p:cNvPicPr>
            <a:picLocks noChangeAspect="1" noChangeArrowheads="1"/>
          </p:cNvPicPr>
          <p:nvPr userDrawn="1"/>
        </p:nvPicPr>
        <p:blipFill>
          <a:blip r:embed="rId16" cstate="print"/>
          <a:srcRect l="15950" t="19629" r="71056" b="78140"/>
          <a:stretch>
            <a:fillRect/>
          </a:stretch>
        </p:blipFill>
        <p:spPr bwMode="auto">
          <a:xfrm>
            <a:off x="693738" y="6519863"/>
            <a:ext cx="2376487" cy="327025"/>
          </a:xfrm>
          <a:prstGeom prst="rect">
            <a:avLst/>
          </a:prstGeom>
          <a:noFill/>
          <a:ln w="9525">
            <a:noFill/>
            <a:miter lim="800000"/>
            <a:headEnd/>
            <a:tailEnd/>
          </a:ln>
        </p:spPr>
      </p:pic>
      <p:sp>
        <p:nvSpPr>
          <p:cNvPr id="15" name="Contenidor de peu de pàgina 3"/>
          <p:cNvSpPr txBox="1">
            <a:spLocks noGrp="1"/>
          </p:cNvSpPr>
          <p:nvPr userDrawn="1"/>
        </p:nvSpPr>
        <p:spPr bwMode="auto">
          <a:xfrm>
            <a:off x="3492500" y="44450"/>
            <a:ext cx="5651500" cy="268288"/>
          </a:xfrm>
          <a:prstGeom prst="rect">
            <a:avLst/>
          </a:prstGeom>
          <a:noFill/>
          <a:ln w="9525">
            <a:noFill/>
            <a:miter lim="800000"/>
            <a:headEnd/>
            <a:tailEnd/>
          </a:ln>
        </p:spPr>
        <p:txBody>
          <a:bodyPr/>
          <a:lstStyle/>
          <a:p>
            <a:pPr algn="ctr"/>
            <a:r>
              <a:rPr lang="es-ES" sz="1200" dirty="0">
                <a:solidFill>
                  <a:srgbClr val="000000"/>
                </a:solidFill>
                <a:latin typeface="Palatino Linotype" pitchFamily="18" charset="0"/>
              </a:rPr>
              <a:t>	          </a:t>
            </a:r>
            <a:r>
              <a:rPr lang="es-ES" sz="1600" b="1" dirty="0">
                <a:solidFill>
                  <a:srgbClr val="FFFFFF"/>
                </a:solidFill>
                <a:latin typeface="Tahoma" pitchFamily="34" charset="0"/>
              </a:rPr>
              <a:t>                   </a:t>
            </a:r>
            <a:r>
              <a:rPr lang="es-ES" sz="1600" b="1" dirty="0" err="1" smtClean="0">
                <a:solidFill>
                  <a:srgbClr val="FFFFFF"/>
                </a:solidFill>
                <a:latin typeface="Tahoma" pitchFamily="34" charset="0"/>
              </a:rPr>
              <a:t>Sessió</a:t>
            </a:r>
            <a:r>
              <a:rPr lang="es-ES" sz="1600" b="1" dirty="0" smtClean="0">
                <a:solidFill>
                  <a:srgbClr val="FFFFFF"/>
                </a:solidFill>
                <a:latin typeface="Tahoma" pitchFamily="34" charset="0"/>
              </a:rPr>
              <a:t> </a:t>
            </a:r>
            <a:r>
              <a:rPr lang="es-ES" sz="1600" b="1" dirty="0" err="1" smtClean="0">
                <a:solidFill>
                  <a:srgbClr val="FFFFFF"/>
                </a:solidFill>
                <a:latin typeface="Tahoma" pitchFamily="34" charset="0"/>
              </a:rPr>
              <a:t>d'acollida</a:t>
            </a:r>
            <a:r>
              <a:rPr lang="es-ES" sz="1600" b="1" dirty="0" smtClean="0">
                <a:solidFill>
                  <a:srgbClr val="FFFFFF"/>
                </a:solidFill>
                <a:latin typeface="Tahoma" pitchFamily="34" charset="0"/>
              </a:rPr>
              <a:t> 2015-16</a:t>
            </a:r>
            <a:endParaRPr lang="es-ES" sz="1600" b="1" dirty="0">
              <a:solidFill>
                <a:srgbClr val="FFFFFF"/>
              </a:solidFill>
              <a:latin typeface="Tahoma" pitchFamily="34" charset="0"/>
            </a:endParaRPr>
          </a:p>
        </p:txBody>
      </p:sp>
    </p:spTree>
    <p:extLst>
      <p:ext uri="{BB962C8B-B14F-4D97-AF65-F5344CB8AC3E}">
        <p14:creationId xmlns:p14="http://schemas.microsoft.com/office/powerpoint/2010/main" val="378863656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hf sldNum="0" hdr="0" dt="0"/>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Tahoma" pitchFamily="34" charset="0"/>
        </a:defRPr>
      </a:lvl2pPr>
      <a:lvl3pPr algn="ctr" rtl="0" eaLnBrk="0" fontAlgn="base" hangingPunct="0">
        <a:spcBef>
          <a:spcPct val="0"/>
        </a:spcBef>
        <a:spcAft>
          <a:spcPct val="0"/>
        </a:spcAft>
        <a:defRPr sz="3200">
          <a:solidFill>
            <a:schemeClr val="bg1"/>
          </a:solidFill>
          <a:latin typeface="Tahoma" pitchFamily="34" charset="0"/>
        </a:defRPr>
      </a:lvl3pPr>
      <a:lvl4pPr algn="ctr" rtl="0" eaLnBrk="0" fontAlgn="base" hangingPunct="0">
        <a:spcBef>
          <a:spcPct val="0"/>
        </a:spcBef>
        <a:spcAft>
          <a:spcPct val="0"/>
        </a:spcAft>
        <a:defRPr sz="3200">
          <a:solidFill>
            <a:schemeClr val="bg1"/>
          </a:solidFill>
          <a:latin typeface="Tahoma" pitchFamily="34" charset="0"/>
        </a:defRPr>
      </a:lvl4pPr>
      <a:lvl5pPr algn="ctr" rtl="0" eaLnBrk="0" fontAlgn="base" hangingPunct="0">
        <a:spcBef>
          <a:spcPct val="0"/>
        </a:spcBef>
        <a:spcAft>
          <a:spcPct val="0"/>
        </a:spcAft>
        <a:defRPr sz="3200">
          <a:solidFill>
            <a:schemeClr val="bg1"/>
          </a:solidFill>
          <a:latin typeface="Tahoma" pitchFamily="34" charset="0"/>
        </a:defRPr>
      </a:lvl5pPr>
      <a:lvl6pPr marL="457200" algn="ctr" rtl="0" fontAlgn="base">
        <a:spcBef>
          <a:spcPct val="0"/>
        </a:spcBef>
        <a:spcAft>
          <a:spcPct val="0"/>
        </a:spcAft>
        <a:defRPr sz="3200">
          <a:solidFill>
            <a:schemeClr val="bg1"/>
          </a:solidFill>
          <a:latin typeface="Tahoma" pitchFamily="34" charset="0"/>
        </a:defRPr>
      </a:lvl6pPr>
      <a:lvl7pPr marL="914400" algn="ctr" rtl="0" fontAlgn="base">
        <a:spcBef>
          <a:spcPct val="0"/>
        </a:spcBef>
        <a:spcAft>
          <a:spcPct val="0"/>
        </a:spcAft>
        <a:defRPr sz="3200">
          <a:solidFill>
            <a:schemeClr val="bg1"/>
          </a:solidFill>
          <a:latin typeface="Tahoma" pitchFamily="34" charset="0"/>
        </a:defRPr>
      </a:lvl7pPr>
      <a:lvl8pPr marL="1371600" algn="ctr" rtl="0" fontAlgn="base">
        <a:spcBef>
          <a:spcPct val="0"/>
        </a:spcBef>
        <a:spcAft>
          <a:spcPct val="0"/>
        </a:spcAft>
        <a:defRPr sz="3200">
          <a:solidFill>
            <a:schemeClr val="bg1"/>
          </a:solidFill>
          <a:latin typeface="Tahoma" pitchFamily="34" charset="0"/>
        </a:defRPr>
      </a:lvl8pPr>
      <a:lvl9pPr marL="1828800" algn="ctr" rtl="0" fontAlgn="base">
        <a:spcBef>
          <a:spcPct val="0"/>
        </a:spcBef>
        <a:spcAft>
          <a:spcPct val="0"/>
        </a:spcAft>
        <a:defRPr sz="3200">
          <a:solidFill>
            <a:schemeClr val="bg1"/>
          </a:solidFill>
          <a:latin typeface="Tahoma" pitchFamily="34" charset="0"/>
        </a:defRPr>
      </a:lvl9pPr>
    </p:titleStyle>
    <p:bodyStyle>
      <a:lvl1pPr marL="342900" indent="-342900" algn="l" rtl="0" eaLnBrk="0" fontAlgn="base" hangingPunct="0">
        <a:spcBef>
          <a:spcPct val="20000"/>
        </a:spcBef>
        <a:spcAft>
          <a:spcPct val="0"/>
        </a:spcAft>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Font typeface="Arial" charset="0"/>
        <a:buChar char="­"/>
        <a:defRPr sz="2000">
          <a:solidFill>
            <a:schemeClr val="tx1"/>
          </a:solidFill>
          <a:latin typeface="+mn-lt"/>
        </a:defRPr>
      </a:lvl3pPr>
      <a:lvl4pPr marL="1600200" indent="-228600" algn="l" rtl="0" eaLnBrk="0" fontAlgn="base" hangingPunct="0">
        <a:spcBef>
          <a:spcPct val="20000"/>
        </a:spcBef>
        <a:spcAft>
          <a:spcPct val="0"/>
        </a:spcAft>
        <a:buFont typeface="Arial" charset="0"/>
        <a:buChar char="­"/>
        <a:defRPr>
          <a:solidFill>
            <a:schemeClr val="tx1"/>
          </a:solidFill>
          <a:latin typeface="+mn-lt"/>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defRPr>
      </a:lvl5pPr>
      <a:lvl6pPr marL="2514600" indent="-228600" algn="l" rtl="0" fontAlgn="base">
        <a:spcBef>
          <a:spcPct val="20000"/>
        </a:spcBef>
        <a:spcAft>
          <a:spcPct val="0"/>
        </a:spcAft>
        <a:buFont typeface="Arial" charset="0"/>
        <a:buChar char="­"/>
        <a:defRPr sz="1600">
          <a:solidFill>
            <a:schemeClr val="tx1"/>
          </a:solidFill>
          <a:latin typeface="+mn-lt"/>
        </a:defRPr>
      </a:lvl6pPr>
      <a:lvl7pPr marL="2971800" indent="-228600" algn="l" rtl="0" fontAlgn="base">
        <a:spcBef>
          <a:spcPct val="20000"/>
        </a:spcBef>
        <a:spcAft>
          <a:spcPct val="0"/>
        </a:spcAft>
        <a:buFont typeface="Arial" charset="0"/>
        <a:buChar char="­"/>
        <a:defRPr sz="1600">
          <a:solidFill>
            <a:schemeClr val="tx1"/>
          </a:solidFill>
          <a:latin typeface="+mn-lt"/>
        </a:defRPr>
      </a:lvl7pPr>
      <a:lvl8pPr marL="3429000" indent="-228600" algn="l" rtl="0" fontAlgn="base">
        <a:spcBef>
          <a:spcPct val="20000"/>
        </a:spcBef>
        <a:spcAft>
          <a:spcPct val="0"/>
        </a:spcAft>
        <a:buFont typeface="Arial" charset="0"/>
        <a:buChar char="­"/>
        <a:defRPr sz="1600">
          <a:solidFill>
            <a:schemeClr val="tx1"/>
          </a:solidFill>
          <a:latin typeface="+mn-lt"/>
        </a:defRPr>
      </a:lvl8pPr>
      <a:lvl9pPr marL="3886200" indent="-228600" algn="l" rtl="0" fontAlgn="base">
        <a:spcBef>
          <a:spcPct val="20000"/>
        </a:spcBef>
        <a:spcAft>
          <a:spcPct val="0"/>
        </a:spcAft>
        <a:buFont typeface="Arial" charset="0"/>
        <a:buChar char="­"/>
        <a:defRPr sz="16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uab.cat/web/els-estudis/adaptacio-al-nou-grau-en-logopedia-1345725567538.html" TargetMode="Externa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hyperlink" Target="http://www.uab.cat/psicologia" TargetMode="External"/><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hyperlink" Target="mailto:ga.psicologia@uab.cat" TargetMode="External"/><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hyperlink" Target="mailto:tatiana.rovira@uab.cat" TargetMode="External"/><Relationship Id="rId4" Type="http://schemas.openxmlformats.org/officeDocument/2006/relationships/hyperlink" Target="mailto:josep.nebot@uab.ca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2204864"/>
            <a:ext cx="3312368" cy="954107"/>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just"/>
            <a:r>
              <a:rPr lang="ca-ES" sz="1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La formació de logopedes ha de ser </a:t>
            </a:r>
            <a:r>
              <a:rPr lang="ca-ES" sz="1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multidisciplinar</a:t>
            </a:r>
            <a:r>
              <a:rPr lang="ca-ES" sz="1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però al Grau de Logopèdia li falta més Logopèdia: </a:t>
            </a:r>
            <a:r>
              <a:rPr lang="ca-ES" sz="1400" b="1" dirty="0" smtClean="0">
                <a:ln>
                  <a:prstDash val="solid"/>
                </a:ln>
                <a:solidFill>
                  <a:srgbClr val="C00000"/>
                </a:solidFill>
                <a:effectLst>
                  <a:outerShdw blurRad="88000" dist="50800" dir="5040000" algn="tl">
                    <a:schemeClr val="accent4">
                      <a:tint val="80000"/>
                      <a:satMod val="250000"/>
                      <a:alpha val="45000"/>
                    </a:schemeClr>
                  </a:outerShdw>
                </a:effectLst>
              </a:rPr>
              <a:t>Potenciació d’assignatures pròpies de la Logopèdia</a:t>
            </a:r>
            <a:r>
              <a:rPr lang="ca-ES" sz="1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endParaRPr lang="ca-ES" sz="1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7" name="6 Rectángulo"/>
          <p:cNvSpPr/>
          <p:nvPr/>
        </p:nvSpPr>
        <p:spPr>
          <a:xfrm>
            <a:off x="683568" y="3447003"/>
            <a:ext cx="3312368" cy="1169551"/>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just"/>
            <a:r>
              <a:rPr lang="ca-ES" sz="1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La formació de logopedes ha de ser </a:t>
            </a:r>
            <a:r>
              <a:rPr lang="ca-ES" sz="1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multidisciplinar</a:t>
            </a:r>
            <a:r>
              <a:rPr lang="ca-ES" sz="1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però s’han de </a:t>
            </a:r>
            <a:r>
              <a:rPr lang="ca-ES" sz="1400" b="1" i="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logopedizar</a:t>
            </a:r>
            <a:r>
              <a:rPr lang="ca-ES" sz="1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la majoria d’assignatures d’àmbit no estrictament </a:t>
            </a:r>
            <a:r>
              <a:rPr lang="ca-ES" sz="1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logopèdic</a:t>
            </a:r>
            <a:r>
              <a:rPr lang="ca-ES" sz="1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ca-ES" sz="1400" b="1" dirty="0" smtClean="0">
                <a:ln>
                  <a:prstDash val="solid"/>
                </a:ln>
                <a:solidFill>
                  <a:srgbClr val="C00000"/>
                </a:solidFill>
                <a:effectLst>
                  <a:outerShdw blurRad="88000" dist="50800" dir="5040000" algn="tl">
                    <a:schemeClr val="accent4">
                      <a:tint val="80000"/>
                      <a:satMod val="250000"/>
                      <a:alpha val="45000"/>
                    </a:schemeClr>
                  </a:outerShdw>
                </a:effectLst>
              </a:rPr>
              <a:t>Redimensionar alguns continguts.</a:t>
            </a:r>
            <a:endParaRPr lang="ca-ES" sz="1400" b="1" dirty="0">
              <a:ln>
                <a:prstDash val="solid"/>
              </a:ln>
              <a:solidFill>
                <a:srgbClr val="C00000"/>
              </a:solidFill>
              <a:effectLst>
                <a:outerShdw blurRad="88000" dist="50800" dir="5040000" algn="tl">
                  <a:schemeClr val="accent4">
                    <a:tint val="80000"/>
                    <a:satMod val="250000"/>
                    <a:alpha val="45000"/>
                  </a:schemeClr>
                </a:outerShdw>
              </a:effectLst>
            </a:endParaRPr>
          </a:p>
        </p:txBody>
      </p:sp>
      <p:sp>
        <p:nvSpPr>
          <p:cNvPr id="8" name="7 Rectángulo"/>
          <p:cNvSpPr/>
          <p:nvPr/>
        </p:nvSpPr>
        <p:spPr>
          <a:xfrm>
            <a:off x="5148064" y="1844824"/>
            <a:ext cx="3312368"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just"/>
            <a:r>
              <a:rPr lang="ca-ES" sz="1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Falta una assignatura generalista que situï la Logopèdia en el àmbit de les Ciències de la Salut i apropi a l’alumnat a la realitat professional de la Logopèdia: </a:t>
            </a:r>
            <a:r>
              <a:rPr lang="ca-ES" sz="1400" b="1" dirty="0" smtClean="0">
                <a:ln>
                  <a:prstDash val="solid"/>
                </a:ln>
                <a:solidFill>
                  <a:srgbClr val="C00000"/>
                </a:solidFill>
                <a:effectLst>
                  <a:outerShdw blurRad="88000" dist="50800" dir="5040000" algn="tl">
                    <a:schemeClr val="accent4">
                      <a:tint val="80000"/>
                      <a:satMod val="250000"/>
                      <a:alpha val="45000"/>
                    </a:schemeClr>
                  </a:outerShdw>
                </a:effectLst>
              </a:rPr>
              <a:t>Crear </a:t>
            </a:r>
          </a:p>
          <a:p>
            <a:pPr algn="just"/>
            <a:r>
              <a:rPr lang="ca-ES" sz="1400" b="1" i="1" dirty="0" err="1" smtClean="0">
                <a:ln>
                  <a:prstDash val="solid"/>
                </a:ln>
                <a:solidFill>
                  <a:srgbClr val="C00000"/>
                </a:solidFill>
                <a:effectLst>
                  <a:outerShdw blurRad="88000" dist="50800" dir="5040000" algn="tl">
                    <a:schemeClr val="accent4">
                      <a:tint val="80000"/>
                      <a:satMod val="250000"/>
                      <a:alpha val="45000"/>
                    </a:schemeClr>
                  </a:outerShdw>
                </a:effectLst>
              </a:rPr>
              <a:t>Pràcticum</a:t>
            </a:r>
            <a:r>
              <a:rPr lang="ca-ES" sz="1400" b="1" i="1" dirty="0" smtClean="0">
                <a:ln>
                  <a:prstDash val="solid"/>
                </a:ln>
                <a:solidFill>
                  <a:srgbClr val="C00000"/>
                </a:solidFill>
                <a:effectLst>
                  <a:outerShdw blurRad="88000" dist="50800" dir="5040000" algn="tl">
                    <a:schemeClr val="accent4">
                      <a:tint val="80000"/>
                      <a:satMod val="250000"/>
                      <a:alpha val="45000"/>
                    </a:schemeClr>
                  </a:outerShdw>
                </a:effectLst>
              </a:rPr>
              <a:t> I: Introducció  a la pràctica </a:t>
            </a:r>
            <a:r>
              <a:rPr lang="ca-ES" sz="1400" b="1" i="1" dirty="0" err="1" smtClean="0">
                <a:ln>
                  <a:prstDash val="solid"/>
                </a:ln>
                <a:solidFill>
                  <a:srgbClr val="C00000"/>
                </a:solidFill>
                <a:effectLst>
                  <a:outerShdw blurRad="88000" dist="50800" dir="5040000" algn="tl">
                    <a:schemeClr val="accent4">
                      <a:tint val="80000"/>
                      <a:satMod val="250000"/>
                      <a:alpha val="45000"/>
                    </a:schemeClr>
                  </a:outerShdw>
                </a:effectLst>
              </a:rPr>
              <a:t>logopèdica</a:t>
            </a:r>
            <a:r>
              <a:rPr lang="ca-ES" sz="1400" b="1" dirty="0" smtClean="0">
                <a:ln>
                  <a:prstDash val="solid"/>
                </a:ln>
                <a:solidFill>
                  <a:srgbClr val="C00000"/>
                </a:solidFill>
                <a:effectLst>
                  <a:outerShdw blurRad="88000" dist="50800" dir="5040000" algn="tl">
                    <a:schemeClr val="accent4">
                      <a:tint val="80000"/>
                      <a:satMod val="250000"/>
                      <a:alpha val="45000"/>
                    </a:schemeClr>
                  </a:outerShdw>
                </a:effectLst>
              </a:rPr>
              <a:t>.</a:t>
            </a:r>
            <a:endParaRPr lang="ca-ES" sz="1400" b="1" dirty="0">
              <a:ln>
                <a:prstDash val="solid"/>
              </a:ln>
              <a:solidFill>
                <a:srgbClr val="C00000"/>
              </a:solidFill>
              <a:effectLst>
                <a:outerShdw blurRad="88000" dist="50800" dir="5040000" algn="tl">
                  <a:schemeClr val="accent4">
                    <a:tint val="80000"/>
                    <a:satMod val="250000"/>
                    <a:alpha val="45000"/>
                  </a:schemeClr>
                </a:outerShdw>
              </a:effectLst>
            </a:endParaRPr>
          </a:p>
        </p:txBody>
      </p:sp>
      <p:sp>
        <p:nvSpPr>
          <p:cNvPr id="9" name="8 Rectángulo"/>
          <p:cNvSpPr/>
          <p:nvPr/>
        </p:nvSpPr>
        <p:spPr>
          <a:xfrm>
            <a:off x="5175360" y="4293096"/>
            <a:ext cx="3312368" cy="738664"/>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just"/>
            <a:r>
              <a:rPr lang="ca-ES" sz="1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Programació per minimitzar les interferències entre </a:t>
            </a:r>
            <a:r>
              <a:rPr lang="ca-ES" sz="1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Pràcticums</a:t>
            </a:r>
            <a:r>
              <a:rPr lang="ca-ES" sz="1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i docència dirigida: </a:t>
            </a:r>
            <a:r>
              <a:rPr lang="ca-ES" sz="1400" b="1" dirty="0" smtClean="0">
                <a:ln>
                  <a:prstDash val="solid"/>
                </a:ln>
                <a:solidFill>
                  <a:srgbClr val="C00000"/>
                </a:solidFill>
                <a:effectLst>
                  <a:outerShdw blurRad="88000" dist="50800" dir="5040000" algn="tl">
                    <a:schemeClr val="accent4">
                      <a:tint val="80000"/>
                      <a:satMod val="250000"/>
                      <a:alpha val="45000"/>
                    </a:schemeClr>
                  </a:outerShdw>
                </a:effectLst>
              </a:rPr>
              <a:t>Canvis en la seqüenciació.</a:t>
            </a:r>
            <a:endParaRPr lang="ca-ES" sz="1400" b="1" dirty="0">
              <a:ln>
                <a:prstDash val="solid"/>
              </a:ln>
              <a:solidFill>
                <a:srgbClr val="C00000"/>
              </a:solidFill>
              <a:effectLst>
                <a:outerShdw blurRad="88000" dist="50800" dir="5040000" algn="tl">
                  <a:schemeClr val="accent4">
                    <a:tint val="80000"/>
                    <a:satMod val="250000"/>
                    <a:alpha val="45000"/>
                  </a:schemeClr>
                </a:outerShdw>
              </a:effectLst>
            </a:endParaRPr>
          </a:p>
        </p:txBody>
      </p:sp>
      <p:sp>
        <p:nvSpPr>
          <p:cNvPr id="10" name="9 Rectángulo"/>
          <p:cNvSpPr/>
          <p:nvPr/>
        </p:nvSpPr>
        <p:spPr>
          <a:xfrm>
            <a:off x="5179128" y="3356992"/>
            <a:ext cx="3312368" cy="738664"/>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just"/>
            <a:r>
              <a:rPr lang="ca-ES" sz="1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Un graduat pot consumir i fer recerca</a:t>
            </a:r>
            <a:r>
              <a:rPr lang="ca-ES" sz="1400" b="1" i="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ca-ES" sz="1400" b="1" i="1" dirty="0" smtClean="0">
                <a:ln>
                  <a:prstDash val="solid"/>
                </a:ln>
                <a:solidFill>
                  <a:srgbClr val="C00000"/>
                </a:solidFill>
                <a:effectLst>
                  <a:outerShdw blurRad="88000" dist="50800" dir="5040000" algn="tl">
                    <a:schemeClr val="accent4">
                      <a:tint val="80000"/>
                      <a:satMod val="250000"/>
                      <a:alpha val="45000"/>
                    </a:schemeClr>
                  </a:outerShdw>
                </a:effectLst>
              </a:rPr>
              <a:t>Mètodes d'Investigació en Logopèdia </a:t>
            </a:r>
            <a:r>
              <a:rPr lang="ca-ES" sz="1400" b="1" dirty="0" smtClean="0">
                <a:ln>
                  <a:prstDash val="solid"/>
                </a:ln>
                <a:solidFill>
                  <a:srgbClr val="C00000"/>
                </a:solidFill>
                <a:effectLst>
                  <a:outerShdw blurRad="88000" dist="50800" dir="5040000" algn="tl">
                    <a:schemeClr val="accent4">
                      <a:tint val="80000"/>
                      <a:satMod val="250000"/>
                      <a:alpha val="45000"/>
                    </a:schemeClr>
                  </a:outerShdw>
                </a:effectLst>
              </a:rPr>
              <a:t>per a tots.</a:t>
            </a:r>
            <a:endParaRPr lang="ca-ES" sz="1400" b="1" dirty="0">
              <a:ln>
                <a:prstDash val="solid"/>
              </a:ln>
              <a:solidFill>
                <a:srgbClr val="C00000"/>
              </a:solidFill>
              <a:effectLst>
                <a:outerShdw blurRad="88000" dist="50800" dir="5040000" algn="tl">
                  <a:schemeClr val="accent4">
                    <a:tint val="80000"/>
                    <a:satMod val="250000"/>
                    <a:alpha val="45000"/>
                  </a:schemeClr>
                </a:outerShdw>
              </a:effectLst>
            </a:endParaRPr>
          </a:p>
        </p:txBody>
      </p:sp>
      <p:sp>
        <p:nvSpPr>
          <p:cNvPr id="11" name="10 Rectángulo"/>
          <p:cNvSpPr/>
          <p:nvPr/>
        </p:nvSpPr>
        <p:spPr>
          <a:xfrm>
            <a:off x="1259632" y="1268760"/>
            <a:ext cx="7093296" cy="523220"/>
          </a:xfrm>
          <a:prstGeom prst="rect">
            <a:avLst/>
          </a:prstGeom>
        </p:spPr>
        <p:txBody>
          <a:bodyPr wrap="square">
            <a:spAutoFit/>
          </a:bodyPr>
          <a:lstStyle/>
          <a:p>
            <a:r>
              <a:rPr lang="ca-E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Les raons de la modificació del pla d’estudis</a:t>
            </a:r>
          </a:p>
        </p:txBody>
      </p:sp>
      <p:sp>
        <p:nvSpPr>
          <p:cNvPr id="12" name="Rectangle 2"/>
          <p:cNvSpPr>
            <a:spLocks noGrp="1"/>
          </p:cNvSpPr>
          <p:nvPr>
            <p:ph type="title"/>
          </p:nvPr>
        </p:nvSpPr>
        <p:spPr>
          <a:xfrm>
            <a:off x="-1267536" y="62620"/>
            <a:ext cx="11744192" cy="1143000"/>
          </a:xfrm>
        </p:spPr>
        <p:txBody>
          <a:bodyPr/>
          <a:lstStyle/>
          <a:p>
            <a:r>
              <a:rPr lang="ca-ES" sz="3400" dirty="0" smtClean="0">
                <a:solidFill>
                  <a:schemeClr val="bg1"/>
                </a:solidFill>
                <a:latin typeface="Tahoma" pitchFamily="34" charset="0"/>
              </a:rPr>
              <a:t>Pla d’estudis </a:t>
            </a:r>
            <a:r>
              <a:rPr lang="es-ES" sz="3400" dirty="0" smtClean="0">
                <a:solidFill>
                  <a:schemeClr val="bg1"/>
                </a:solidFill>
                <a:latin typeface="Tahoma" pitchFamily="34" charset="0"/>
              </a:rPr>
              <a:t>del </a:t>
            </a:r>
            <a:r>
              <a:rPr lang="es-ES" sz="3400" dirty="0" err="1" smtClean="0">
                <a:solidFill>
                  <a:schemeClr val="bg1"/>
                </a:solidFill>
                <a:latin typeface="Tahoma" pitchFamily="34" charset="0"/>
              </a:rPr>
              <a:t>grau</a:t>
            </a:r>
            <a:r>
              <a:rPr lang="es-ES" sz="3400" dirty="0" smtClean="0">
                <a:solidFill>
                  <a:schemeClr val="bg1"/>
                </a:solidFill>
                <a:latin typeface="Tahoma" pitchFamily="34" charset="0"/>
              </a:rPr>
              <a:t> en </a:t>
            </a:r>
            <a:r>
              <a:rPr lang="es-ES" sz="3400" dirty="0" err="1" smtClean="0">
                <a:solidFill>
                  <a:schemeClr val="bg1"/>
                </a:solidFill>
                <a:latin typeface="Tahoma" pitchFamily="34" charset="0"/>
              </a:rPr>
              <a:t>Logopèdia</a:t>
            </a:r>
            <a:r>
              <a:rPr lang="es-ES" sz="3400" dirty="0" smtClean="0">
                <a:solidFill>
                  <a:schemeClr val="bg1"/>
                </a:solidFill>
                <a:latin typeface="Tahoma" pitchFamily="34" charset="0"/>
              </a:rPr>
              <a:t> </a:t>
            </a:r>
            <a:r>
              <a:rPr lang="es-ES" sz="3400" dirty="0" err="1" smtClean="0">
                <a:solidFill>
                  <a:schemeClr val="bg1"/>
                </a:solidFill>
                <a:latin typeface="Tahoma" pitchFamily="34" charset="0"/>
              </a:rPr>
              <a:t>modificat</a:t>
            </a:r>
            <a:r>
              <a:rPr lang="ca-ES" sz="3400" dirty="0" smtClean="0">
                <a:solidFill>
                  <a:schemeClr val="bg1"/>
                </a:solidFill>
                <a:latin typeface="Tahoma" pitchFamily="34" charset="0"/>
              </a:rPr>
              <a:t> </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a:xfrm>
            <a:off x="0" y="62620"/>
            <a:ext cx="9144000" cy="1143000"/>
          </a:xfrm>
        </p:spPr>
        <p:txBody>
          <a:bodyPr/>
          <a:lstStyle/>
          <a:p>
            <a:r>
              <a:rPr lang="ca-ES" sz="3400" dirty="0" smtClean="0">
                <a:solidFill>
                  <a:schemeClr val="bg1"/>
                </a:solidFill>
                <a:latin typeface="Tahoma" pitchFamily="34" charset="0"/>
              </a:rPr>
              <a:t>Pla d’estudis </a:t>
            </a:r>
            <a:r>
              <a:rPr lang="es-ES" sz="3400" dirty="0" smtClean="0">
                <a:solidFill>
                  <a:schemeClr val="bg1"/>
                </a:solidFill>
                <a:latin typeface="Tahoma" pitchFamily="34" charset="0"/>
              </a:rPr>
              <a:t>del </a:t>
            </a:r>
            <a:r>
              <a:rPr lang="es-ES" sz="3400" dirty="0" err="1" smtClean="0">
                <a:solidFill>
                  <a:schemeClr val="bg1"/>
                </a:solidFill>
                <a:latin typeface="Tahoma" pitchFamily="34" charset="0"/>
              </a:rPr>
              <a:t>grau</a:t>
            </a:r>
            <a:r>
              <a:rPr lang="es-ES" sz="3400" dirty="0" smtClean="0">
                <a:solidFill>
                  <a:schemeClr val="bg1"/>
                </a:solidFill>
                <a:latin typeface="Tahoma" pitchFamily="34" charset="0"/>
              </a:rPr>
              <a:t> en </a:t>
            </a:r>
            <a:r>
              <a:rPr lang="es-ES" sz="3400" dirty="0" err="1" smtClean="0">
                <a:solidFill>
                  <a:schemeClr val="bg1"/>
                </a:solidFill>
                <a:latin typeface="Tahoma" pitchFamily="34" charset="0"/>
              </a:rPr>
              <a:t>Logopèdia</a:t>
            </a:r>
            <a:r>
              <a:rPr lang="es-ES" sz="3400" dirty="0" smtClean="0">
                <a:solidFill>
                  <a:schemeClr val="bg1"/>
                </a:solidFill>
                <a:latin typeface="Tahoma" pitchFamily="34" charset="0"/>
              </a:rPr>
              <a:t> </a:t>
            </a:r>
            <a:r>
              <a:rPr lang="es-ES" sz="3400" dirty="0" err="1" smtClean="0">
                <a:solidFill>
                  <a:schemeClr val="bg1"/>
                </a:solidFill>
                <a:latin typeface="Tahoma" pitchFamily="34" charset="0"/>
              </a:rPr>
              <a:t>modificat</a:t>
            </a:r>
            <a:endParaRPr lang="ca-ES" sz="3400" dirty="0" smtClean="0">
              <a:solidFill>
                <a:schemeClr val="bg1"/>
              </a:solidFill>
              <a:latin typeface="Tahoma" pitchFamily="34" charset="0"/>
            </a:endParaRPr>
          </a:p>
        </p:txBody>
      </p:sp>
      <p:pic>
        <p:nvPicPr>
          <p:cNvPr id="4" name="3 Imagen"/>
          <p:cNvPicPr/>
          <p:nvPr/>
        </p:nvPicPr>
        <p:blipFill rotWithShape="1">
          <a:blip r:embed="rId2" cstate="print"/>
          <a:srcRect l="48410" t="25165" r="9364" b="66000"/>
          <a:stretch/>
        </p:blipFill>
        <p:spPr bwMode="auto">
          <a:xfrm>
            <a:off x="251520" y="6453336"/>
            <a:ext cx="1343025" cy="224155"/>
          </a:xfrm>
          <a:prstGeom prst="rect">
            <a:avLst/>
          </a:prstGeom>
          <a:ln>
            <a:noFill/>
          </a:ln>
          <a:extLst>
            <a:ext uri="{53640926-AAD7-44D8-BBD7-CCE9431645EC}">
              <a14:shadowObscured xmlns:a14="http://schemas.microsoft.com/office/drawing/2010/main"/>
            </a:ext>
          </a:extLst>
        </p:spPr>
      </p:pic>
      <p:sp>
        <p:nvSpPr>
          <p:cNvPr id="8" name="7 Rectángulo"/>
          <p:cNvSpPr/>
          <p:nvPr/>
        </p:nvSpPr>
        <p:spPr>
          <a:xfrm>
            <a:off x="827584" y="5425479"/>
            <a:ext cx="7416824" cy="307777"/>
          </a:xfrm>
          <a:prstGeom prst="rect">
            <a:avLst/>
          </a:prstGeom>
          <a:ln w="28575">
            <a:solidFill>
              <a:schemeClr val="accent1"/>
            </a:solidFill>
          </a:ln>
        </p:spPr>
        <p:txBody>
          <a:bodyPr wrap="square">
            <a:spAutoFit/>
          </a:bodyPr>
          <a:lstStyle/>
          <a:p>
            <a:r>
              <a:rPr lang="ca-ES" sz="1400" dirty="0" smtClean="0"/>
              <a:t>Reforçar continguts i incorporar continguts de rehabilitació </a:t>
            </a:r>
            <a:r>
              <a:rPr lang="ca-ES" sz="1400" dirty="0" err="1" smtClean="0"/>
              <a:t>logopèdica</a:t>
            </a:r>
            <a:r>
              <a:rPr lang="ca-ES" sz="1400" dirty="0" smtClean="0"/>
              <a:t> en </a:t>
            </a:r>
            <a:r>
              <a:rPr lang="ca-ES" sz="1400" dirty="0" err="1" smtClean="0"/>
              <a:t>laringectomitzats</a:t>
            </a:r>
            <a:endParaRPr lang="ca-ES" sz="1400" dirty="0"/>
          </a:p>
        </p:txBody>
      </p:sp>
      <p:graphicFrame>
        <p:nvGraphicFramePr>
          <p:cNvPr id="12" name="11 Tabla"/>
          <p:cNvGraphicFramePr>
            <a:graphicFrameLocks noGrp="1"/>
          </p:cNvGraphicFramePr>
          <p:nvPr/>
        </p:nvGraphicFramePr>
        <p:xfrm>
          <a:off x="827583" y="1379622"/>
          <a:ext cx="7416825" cy="537210"/>
        </p:xfrm>
        <a:graphic>
          <a:graphicData uri="http://schemas.openxmlformats.org/drawingml/2006/table">
            <a:tbl>
              <a:tblPr/>
              <a:tblGrid>
                <a:gridCol w="5976665"/>
                <a:gridCol w="720080"/>
                <a:gridCol w="360040"/>
                <a:gridCol w="360040"/>
              </a:tblGrid>
              <a:tr h="190500">
                <a:tc gridSpan="4">
                  <a:txBody>
                    <a:bodyPr/>
                    <a:lstStyle/>
                    <a:p>
                      <a:pPr algn="ctr" fontAlgn="ctr"/>
                      <a:r>
                        <a:rPr lang="ca-ES" sz="1800" b="1" i="0" u="none" strike="noStrike" dirty="0" smtClean="0">
                          <a:solidFill>
                            <a:schemeClr val="accent1">
                              <a:lumMod val="75000"/>
                            </a:schemeClr>
                          </a:solidFill>
                          <a:latin typeface="+mn-lt"/>
                        </a:rPr>
                        <a:t>Tercer </a:t>
                      </a:r>
                      <a:r>
                        <a:rPr lang="ca-ES" sz="1800" b="1" i="0" u="none" strike="noStrike" dirty="0">
                          <a:solidFill>
                            <a:schemeClr val="accent1">
                              <a:lumMod val="75000"/>
                            </a:schemeClr>
                          </a:solidFill>
                          <a:latin typeface="+mn-lt"/>
                        </a:rPr>
                        <a:t>curs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a-ES"/>
                    </a:p>
                  </a:txBody>
                  <a:tcPr/>
                </a:tc>
                <a:tc hMerge="1">
                  <a:txBody>
                    <a:bodyPr/>
                    <a:lstStyle/>
                    <a:p>
                      <a:endParaRPr lang="ca-ES"/>
                    </a:p>
                  </a:txBody>
                  <a:tcPr/>
                </a:tc>
                <a:tc hMerge="1">
                  <a:txBody>
                    <a:bodyPr/>
                    <a:lstStyle/>
                    <a:p>
                      <a:endParaRPr lang="ca-ES"/>
                    </a:p>
                  </a:txBody>
                  <a:tcPr/>
                </a:tc>
              </a:tr>
              <a:tr h="190500">
                <a:tc>
                  <a:txBody>
                    <a:bodyPr/>
                    <a:lstStyle/>
                    <a:p>
                      <a:pPr algn="ctr" fontAlgn="t"/>
                      <a:r>
                        <a:rPr lang="ca-ES" sz="1600" b="1" i="0" u="none" strike="noStrike" dirty="0">
                          <a:solidFill>
                            <a:srgbClr val="000000"/>
                          </a:solidFill>
                          <a:latin typeface="+mn-lt"/>
                        </a:rPr>
                        <a:t>Assignatura</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ca-ES" sz="1200" b="1" i="0" u="none" strike="noStrike" dirty="0">
                          <a:solidFill>
                            <a:srgbClr val="000000"/>
                          </a:solidFill>
                          <a:latin typeface="+mn-lt"/>
                        </a:rPr>
                        <a:t>Semestre</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ca-ES" sz="1200" b="1" i="0" u="none" strike="noStrike" dirty="0" smtClean="0">
                          <a:solidFill>
                            <a:srgbClr val="000000"/>
                          </a:solidFill>
                          <a:latin typeface="+mn-lt"/>
                        </a:rPr>
                        <a:t>Tipus</a:t>
                      </a:r>
                      <a:endParaRPr lang="ca-ES" sz="1200" b="1" i="0" u="none" strike="noStrike" dirty="0">
                        <a:solidFill>
                          <a:srgbClr val="000000"/>
                        </a:solidFill>
                        <a:latin typeface="+mn-lt"/>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ca-ES" sz="1200" b="1" i="0" u="none" strike="noStrike" dirty="0">
                          <a:solidFill>
                            <a:srgbClr val="000000"/>
                          </a:solidFill>
                          <a:latin typeface="+mn-lt"/>
                        </a:rPr>
                        <a:t> ECTS</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5" name="14 Tabla"/>
          <p:cNvGraphicFramePr>
            <a:graphicFrameLocks noGrp="1"/>
          </p:cNvGraphicFramePr>
          <p:nvPr/>
        </p:nvGraphicFramePr>
        <p:xfrm>
          <a:off x="827583" y="2004422"/>
          <a:ext cx="7416824" cy="2844002"/>
        </p:xfrm>
        <a:graphic>
          <a:graphicData uri="http://schemas.openxmlformats.org/drawingml/2006/table">
            <a:tbl>
              <a:tblPr/>
              <a:tblGrid>
                <a:gridCol w="6480721"/>
                <a:gridCol w="288032"/>
                <a:gridCol w="360040"/>
                <a:gridCol w="288031"/>
              </a:tblGrid>
              <a:tr h="343293">
                <a:tc>
                  <a:txBody>
                    <a:bodyPr/>
                    <a:lstStyle/>
                    <a:p>
                      <a:pPr marL="88900" indent="0" algn="l" fontAlgn="t"/>
                      <a:r>
                        <a:rPr lang="ca-ES" sz="1400" b="0" i="0" u="none" strike="noStrike" dirty="0" err="1">
                          <a:solidFill>
                            <a:srgbClr val="000000"/>
                          </a:solidFill>
                          <a:latin typeface="Arial"/>
                        </a:rPr>
                        <a:t>Pràcticum</a:t>
                      </a:r>
                      <a:r>
                        <a:rPr lang="ca-ES" sz="1400" b="0" i="0" u="none" strike="noStrike" dirty="0">
                          <a:solidFill>
                            <a:srgbClr val="000000"/>
                          </a:solidFill>
                          <a:latin typeface="Arial"/>
                        </a:rPr>
                        <a:t> II</a:t>
                      </a:r>
                    </a:p>
                  </a:txBody>
                  <a:tcPr marL="9525" marR="9525" marT="9525" marB="0" anchor="ctr">
                    <a:lnL w="12700" cap="flat" cmpd="sng" algn="ctr">
                      <a:no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a-ES" sz="1400" b="0" i="0" u="none" strike="noStrike">
                          <a:solidFill>
                            <a:srgbClr val="000000"/>
                          </a:solidFill>
                          <a:latin typeface="Arial"/>
                        </a:rPr>
                        <a:t>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a-ES" sz="1400" b="0" i="0" u="none" strike="noStrike" dirty="0">
                          <a:solidFill>
                            <a:srgbClr val="000000"/>
                          </a:solidFill>
                          <a:latin typeface="Arial"/>
                        </a:rPr>
                        <a:t>PR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a-ES" sz="1400" b="0" i="0" u="none" strike="noStrike">
                          <a:solidFill>
                            <a:srgbClr val="000000"/>
                          </a:solidFill>
                          <a:latin typeface="Arial"/>
                        </a:rPr>
                        <a:t>6</a:t>
                      </a:r>
                    </a:p>
                  </a:txBody>
                  <a:tcPr marL="9525" marR="9525" marT="9525" marB="0" anchor="ctr">
                    <a:lnL w="6350" cap="flat" cmpd="sng" algn="ctr">
                      <a:solidFill>
                        <a:srgbClr val="000000"/>
                      </a:solidFill>
                      <a:prstDash val="dot"/>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3293">
                <a:tc>
                  <a:txBody>
                    <a:bodyPr/>
                    <a:lstStyle/>
                    <a:p>
                      <a:pPr marL="88900" indent="0" algn="l" defTabSz="914400" rtl="0" eaLnBrk="1" fontAlgn="t" latinLnBrk="0" hangingPunct="1"/>
                      <a:r>
                        <a:rPr lang="es-ES" sz="1400" b="0" i="0" u="none" strike="noStrike" kern="1200" dirty="0" err="1">
                          <a:solidFill>
                            <a:srgbClr val="000000"/>
                          </a:solidFill>
                          <a:latin typeface="Arial"/>
                          <a:ea typeface="+mn-ea"/>
                          <a:cs typeface="+mn-cs"/>
                        </a:rPr>
                        <a:t>Intervenció</a:t>
                      </a:r>
                      <a:r>
                        <a:rPr lang="es-ES" sz="1400" b="0" i="0" u="none" strike="noStrike" kern="1200" dirty="0">
                          <a:solidFill>
                            <a:srgbClr val="000000"/>
                          </a:solidFill>
                          <a:latin typeface="Arial"/>
                          <a:ea typeface="+mn-ea"/>
                          <a:cs typeface="+mn-cs"/>
                        </a:rPr>
                        <a:t> en </a:t>
                      </a:r>
                      <a:r>
                        <a:rPr lang="es-ES" sz="1400" b="0" i="0" u="none" strike="noStrike" kern="1200" dirty="0" err="1">
                          <a:solidFill>
                            <a:srgbClr val="000000"/>
                          </a:solidFill>
                          <a:latin typeface="Arial"/>
                          <a:ea typeface="+mn-ea"/>
                          <a:cs typeface="+mn-cs"/>
                        </a:rPr>
                        <a:t>alteracions</a:t>
                      </a:r>
                      <a:r>
                        <a:rPr lang="es-ES" sz="1400" b="0" i="0" u="none" strike="noStrike" kern="1200" dirty="0">
                          <a:solidFill>
                            <a:srgbClr val="000000"/>
                          </a:solidFill>
                          <a:latin typeface="Arial"/>
                          <a:ea typeface="+mn-ea"/>
                          <a:cs typeface="+mn-cs"/>
                        </a:rPr>
                        <a:t> del </a:t>
                      </a:r>
                      <a:r>
                        <a:rPr lang="es-ES" sz="1400" b="0" i="0" u="none" strike="noStrike" kern="1200" dirty="0" err="1">
                          <a:solidFill>
                            <a:srgbClr val="000000"/>
                          </a:solidFill>
                          <a:latin typeface="Arial"/>
                          <a:ea typeface="+mn-ea"/>
                          <a:cs typeface="+mn-cs"/>
                        </a:rPr>
                        <a:t>llenguatge</a:t>
                      </a:r>
                      <a:r>
                        <a:rPr lang="es-ES" sz="1400" b="0" i="0" u="none" strike="noStrike" kern="1200" dirty="0">
                          <a:solidFill>
                            <a:srgbClr val="000000"/>
                          </a:solidFill>
                          <a:latin typeface="Arial"/>
                          <a:ea typeface="+mn-ea"/>
                          <a:cs typeface="+mn-cs"/>
                        </a:rPr>
                        <a:t> oral i </a:t>
                      </a:r>
                      <a:r>
                        <a:rPr lang="es-ES" sz="1400" b="0" i="0" u="none" strike="noStrike" kern="1200" dirty="0" err="1">
                          <a:solidFill>
                            <a:srgbClr val="000000"/>
                          </a:solidFill>
                          <a:latin typeface="Arial"/>
                          <a:ea typeface="+mn-ea"/>
                          <a:cs typeface="+mn-cs"/>
                        </a:rPr>
                        <a:t>escrit</a:t>
                      </a:r>
                      <a:endParaRPr lang="es-ES" sz="1400" b="0" i="0" u="none" strike="noStrike" kern="1200" dirty="0">
                        <a:solidFill>
                          <a:srgbClr val="000000"/>
                        </a:solidFill>
                        <a:latin typeface="Arial"/>
                        <a:ea typeface="+mn-ea"/>
                        <a:cs typeface="+mn-cs"/>
                      </a:endParaRPr>
                    </a:p>
                  </a:txBody>
                  <a:tcPr marL="9525" marR="9525" marT="9525" marB="0" anchor="ctr">
                    <a:lnL w="12700" cap="flat" cmpd="sng" algn="ctr">
                      <a:no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a-ES" sz="1400" b="0" i="0" u="none" strike="noStrike">
                          <a:solidFill>
                            <a:srgbClr val="000000"/>
                          </a:solidFill>
                          <a:latin typeface="Arial"/>
                        </a:rPr>
                        <a:t>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a-ES" sz="1400" b="0" i="0" u="none" strike="noStrike" dirty="0">
                          <a:solidFill>
                            <a:srgbClr val="000000"/>
                          </a:solidFill>
                          <a:latin typeface="Arial"/>
                        </a:rPr>
                        <a:t>OB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a-ES" sz="1400" b="0" i="0" u="none" strike="noStrike">
                          <a:solidFill>
                            <a:srgbClr val="000000"/>
                          </a:solidFill>
                          <a:latin typeface="Arial"/>
                        </a:rPr>
                        <a:t>9</a:t>
                      </a:r>
                    </a:p>
                  </a:txBody>
                  <a:tcPr marL="9525" marR="9525" marT="9525" marB="0" anchor="ctr">
                    <a:lnL w="6350" cap="flat" cmpd="sng" algn="ctr">
                      <a:solidFill>
                        <a:srgbClr val="000000"/>
                      </a:solidFill>
                      <a:prstDash val="dot"/>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3293">
                <a:tc>
                  <a:txBody>
                    <a:bodyPr/>
                    <a:lstStyle/>
                    <a:p>
                      <a:pPr marL="88900" indent="0" algn="l" defTabSz="914400" rtl="0" eaLnBrk="1" fontAlgn="t" latinLnBrk="0" hangingPunct="1"/>
                      <a:r>
                        <a:rPr lang="ca-ES" sz="1400" b="0" i="0" u="none" strike="noStrike" kern="1200" dirty="0">
                          <a:solidFill>
                            <a:srgbClr val="000000"/>
                          </a:solidFill>
                          <a:latin typeface="Arial"/>
                          <a:ea typeface="+mn-ea"/>
                          <a:cs typeface="+mn-cs"/>
                        </a:rPr>
                        <a:t>Alteracions del llenguatge associades a altres patologies</a:t>
                      </a:r>
                    </a:p>
                  </a:txBody>
                  <a:tcPr marL="9525" marR="9525" marT="9525" marB="0" anchor="ctr">
                    <a:lnL w="12700" cap="flat" cmpd="sng" algn="ctr">
                      <a:no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a-ES" sz="1400" b="0" i="0" u="none" strike="noStrike">
                          <a:solidFill>
                            <a:srgbClr val="000000"/>
                          </a:solidFill>
                          <a:latin typeface="Arial"/>
                        </a:rPr>
                        <a:t>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a-ES" sz="1400" b="0" i="0" u="none" strike="noStrike" dirty="0">
                          <a:solidFill>
                            <a:srgbClr val="000000"/>
                          </a:solidFill>
                          <a:latin typeface="Arial"/>
                        </a:rPr>
                        <a:t>OB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a-ES" sz="1400" b="0" i="0" u="none" strike="noStrike" dirty="0">
                          <a:solidFill>
                            <a:srgbClr val="000000"/>
                          </a:solidFill>
                          <a:latin typeface="Arial"/>
                        </a:rPr>
                        <a:t>6</a:t>
                      </a:r>
                    </a:p>
                  </a:txBody>
                  <a:tcPr marL="9525" marR="9525" marT="9525" marB="0" anchor="ctr">
                    <a:lnL w="6350" cap="flat" cmpd="sng" algn="ctr">
                      <a:solidFill>
                        <a:srgbClr val="000000"/>
                      </a:solidFill>
                      <a:prstDash val="dot"/>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3293">
                <a:tc>
                  <a:txBody>
                    <a:bodyPr/>
                    <a:lstStyle/>
                    <a:p>
                      <a:pPr marL="88900" indent="0" algn="l" defTabSz="914400" rtl="0" eaLnBrk="1" fontAlgn="t" latinLnBrk="0" hangingPunct="1"/>
                      <a:r>
                        <a:rPr lang="ca-ES" sz="1400" b="0" i="0" u="none" strike="noStrike" kern="1200" dirty="0">
                          <a:solidFill>
                            <a:srgbClr val="000000"/>
                          </a:solidFill>
                          <a:latin typeface="Arial"/>
                          <a:ea typeface="+mn-ea"/>
                          <a:cs typeface="+mn-cs"/>
                        </a:rPr>
                        <a:t>Malalties </a:t>
                      </a:r>
                      <a:r>
                        <a:rPr lang="ca-ES" sz="1400" b="0" i="0" u="none" strike="noStrike" kern="1200" dirty="0" err="1">
                          <a:solidFill>
                            <a:srgbClr val="000000"/>
                          </a:solidFill>
                          <a:latin typeface="Arial"/>
                          <a:ea typeface="+mn-ea"/>
                          <a:cs typeface="+mn-cs"/>
                        </a:rPr>
                        <a:t>neurodegeneratives</a:t>
                      </a:r>
                      <a:r>
                        <a:rPr lang="ca-ES" sz="1400" b="0" i="0" u="none" strike="noStrike" kern="1200" dirty="0">
                          <a:solidFill>
                            <a:srgbClr val="000000"/>
                          </a:solidFill>
                          <a:latin typeface="Arial"/>
                          <a:ea typeface="+mn-ea"/>
                          <a:cs typeface="+mn-cs"/>
                        </a:rPr>
                        <a:t> i demències</a:t>
                      </a:r>
                    </a:p>
                  </a:txBody>
                  <a:tcPr marL="9525" marR="9525" marT="9525" marB="0" anchor="ctr">
                    <a:lnL w="12700" cap="flat" cmpd="sng" algn="ctr">
                      <a:no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ca-ES" sz="1400" b="0" i="0" u="none" strike="noStrike" dirty="0">
                          <a:solidFill>
                            <a:srgbClr val="000000"/>
                          </a:solidFill>
                          <a:latin typeface="Arial"/>
                        </a:rPr>
                        <a:t>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ca-ES" sz="1400" b="0" i="0" u="none" strike="noStrike" dirty="0">
                          <a:solidFill>
                            <a:srgbClr val="000000"/>
                          </a:solidFill>
                          <a:latin typeface="Arial"/>
                        </a:rPr>
                        <a:t>OB</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ca-ES" sz="1400" b="0" i="0" u="none" strike="noStrike" dirty="0">
                          <a:solidFill>
                            <a:srgbClr val="000000"/>
                          </a:solidFill>
                          <a:latin typeface="Arial"/>
                        </a:rPr>
                        <a:t>9</a:t>
                      </a:r>
                    </a:p>
                  </a:txBody>
                  <a:tcPr marL="9525" marR="9525" marT="9525" marB="0" anchor="ctr">
                    <a:lnL w="6350" cap="flat" cmpd="sng" algn="ctr">
                      <a:solidFill>
                        <a:srgbClr val="000000"/>
                      </a:solidFill>
                      <a:prstDash val="dot"/>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43293">
                <a:tc>
                  <a:txBody>
                    <a:bodyPr/>
                    <a:lstStyle/>
                    <a:p>
                      <a:pPr marL="88900" indent="0" algn="l" defTabSz="914400" rtl="0" eaLnBrk="1" fontAlgn="t" latinLnBrk="0" hangingPunct="1"/>
                      <a:r>
                        <a:rPr lang="es-ES" sz="1400" b="0" i="0" u="none" strike="noStrike" kern="1200" dirty="0" err="1">
                          <a:solidFill>
                            <a:srgbClr val="000000"/>
                          </a:solidFill>
                          <a:latin typeface="Arial"/>
                          <a:ea typeface="+mn-ea"/>
                          <a:cs typeface="+mn-cs"/>
                        </a:rPr>
                        <a:t>Deglució</a:t>
                      </a:r>
                      <a:r>
                        <a:rPr lang="es-ES" sz="1400" b="0" i="0" u="none" strike="noStrike" kern="1200" dirty="0">
                          <a:solidFill>
                            <a:srgbClr val="000000"/>
                          </a:solidFill>
                          <a:latin typeface="Arial"/>
                          <a:ea typeface="+mn-ea"/>
                          <a:cs typeface="+mn-cs"/>
                        </a:rPr>
                        <a:t> i </a:t>
                      </a:r>
                      <a:r>
                        <a:rPr lang="es-ES" sz="1400" b="0" i="0" u="none" strike="noStrike" kern="1200" dirty="0" err="1">
                          <a:solidFill>
                            <a:srgbClr val="000000"/>
                          </a:solidFill>
                          <a:latin typeface="Arial"/>
                          <a:ea typeface="+mn-ea"/>
                          <a:cs typeface="+mn-cs"/>
                        </a:rPr>
                        <a:t>trastorns</a:t>
                      </a:r>
                      <a:r>
                        <a:rPr lang="es-ES" sz="1400" b="0" i="0" u="none" strike="noStrike" kern="1200" dirty="0">
                          <a:solidFill>
                            <a:srgbClr val="000000"/>
                          </a:solidFill>
                          <a:latin typeface="Arial"/>
                          <a:ea typeface="+mn-ea"/>
                          <a:cs typeface="+mn-cs"/>
                        </a:rPr>
                        <a:t> </a:t>
                      </a:r>
                      <a:r>
                        <a:rPr lang="es-ES" sz="1400" b="0" i="0" u="none" strike="noStrike" kern="1200" dirty="0" err="1">
                          <a:solidFill>
                            <a:srgbClr val="000000"/>
                          </a:solidFill>
                          <a:latin typeface="Arial"/>
                          <a:ea typeface="+mn-ea"/>
                          <a:cs typeface="+mn-cs"/>
                        </a:rPr>
                        <a:t>relacionats</a:t>
                      </a:r>
                      <a:r>
                        <a:rPr lang="es-ES" sz="1400" b="0" i="0" u="none" strike="noStrike" kern="1200" dirty="0">
                          <a:solidFill>
                            <a:srgbClr val="000000"/>
                          </a:solidFill>
                          <a:latin typeface="Arial"/>
                          <a:ea typeface="+mn-ea"/>
                          <a:cs typeface="+mn-cs"/>
                        </a:rPr>
                        <a:t>: </a:t>
                      </a:r>
                      <a:r>
                        <a:rPr lang="es-ES" sz="1400" b="0" i="0" u="none" strike="noStrike" kern="1200" dirty="0" err="1">
                          <a:solidFill>
                            <a:srgbClr val="000000"/>
                          </a:solidFill>
                          <a:latin typeface="Arial"/>
                          <a:ea typeface="+mn-ea"/>
                          <a:cs typeface="+mn-cs"/>
                        </a:rPr>
                        <a:t>valoració</a:t>
                      </a:r>
                      <a:r>
                        <a:rPr lang="es-ES" sz="1400" b="0" i="0" u="none" strike="noStrike" kern="1200" dirty="0">
                          <a:solidFill>
                            <a:srgbClr val="000000"/>
                          </a:solidFill>
                          <a:latin typeface="Arial"/>
                          <a:ea typeface="+mn-ea"/>
                          <a:cs typeface="+mn-cs"/>
                        </a:rPr>
                        <a:t> i </a:t>
                      </a:r>
                      <a:r>
                        <a:rPr lang="es-ES" sz="1400" b="0" i="0" u="none" strike="noStrike" kern="1200" dirty="0" err="1" smtClean="0">
                          <a:solidFill>
                            <a:srgbClr val="000000"/>
                          </a:solidFill>
                          <a:latin typeface="Arial"/>
                          <a:ea typeface="+mn-ea"/>
                          <a:cs typeface="+mn-cs"/>
                        </a:rPr>
                        <a:t>intervenció</a:t>
                      </a:r>
                      <a:r>
                        <a:rPr lang="es-ES" sz="1400" b="0" i="0" u="none" strike="noStrike" kern="1200" dirty="0" smtClean="0">
                          <a:solidFill>
                            <a:srgbClr val="000000"/>
                          </a:solidFill>
                          <a:latin typeface="Arial"/>
                          <a:ea typeface="+mn-ea"/>
                          <a:cs typeface="+mn-cs"/>
                        </a:rPr>
                        <a:t> </a:t>
                      </a:r>
                      <a:r>
                        <a:rPr lang="ca-ES" sz="1400" b="0" i="1" u="none" strike="noStrike" kern="1200" dirty="0" smtClean="0">
                          <a:solidFill>
                            <a:srgbClr val="000000"/>
                          </a:solidFill>
                          <a:latin typeface="Arial"/>
                          <a:ea typeface="+mn-ea"/>
                          <a:cs typeface="+mn-cs"/>
                        </a:rPr>
                        <a:t>(revisió crèdits, 6)</a:t>
                      </a:r>
                      <a:endParaRPr lang="es-ES" sz="1400" b="0" i="0" u="none" strike="noStrike" kern="1200" dirty="0">
                        <a:solidFill>
                          <a:srgbClr val="000000"/>
                        </a:solidFill>
                        <a:latin typeface="Arial"/>
                        <a:ea typeface="+mn-ea"/>
                        <a:cs typeface="+mn-cs"/>
                      </a:endParaRPr>
                    </a:p>
                  </a:txBody>
                  <a:tcPr marL="9525" marR="9525" marT="9525" marB="0" anchor="ctr">
                    <a:lnL w="12700" cap="flat" cmpd="sng" algn="ctr">
                      <a:no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ca-ES" sz="1400" b="0" i="0" u="none" strike="noStrike" dirty="0">
                          <a:solidFill>
                            <a:srgbClr val="000000"/>
                          </a:solidFill>
                          <a:latin typeface="Arial"/>
                        </a:rPr>
                        <a:t>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ca-ES" sz="1400" b="0" i="0" u="none" strike="noStrike" dirty="0">
                          <a:solidFill>
                            <a:srgbClr val="000000"/>
                          </a:solidFill>
                          <a:latin typeface="Arial"/>
                        </a:rPr>
                        <a:t>OB</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ca-ES" sz="1400" b="0" i="0" u="none" strike="noStrike" dirty="0">
                          <a:solidFill>
                            <a:srgbClr val="FF0000"/>
                          </a:solidFill>
                          <a:latin typeface="Arial"/>
                        </a:rPr>
                        <a:t>9</a:t>
                      </a:r>
                    </a:p>
                  </a:txBody>
                  <a:tcPr marL="9525" marR="9525" marT="9525" marB="0" anchor="ctr">
                    <a:lnL w="6350" cap="flat" cmpd="sng" algn="ctr">
                      <a:solidFill>
                        <a:srgbClr val="000000"/>
                      </a:solidFill>
                      <a:prstDash val="dot"/>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440951">
                <a:tc>
                  <a:txBody>
                    <a:bodyPr/>
                    <a:lstStyle/>
                    <a:p>
                      <a:pPr marL="88900" marR="0" indent="0" algn="l" defTabSz="914400" rtl="0" eaLnBrk="1" fontAlgn="t" latinLnBrk="0" hangingPunct="1">
                        <a:lnSpc>
                          <a:spcPct val="100000"/>
                        </a:lnSpc>
                        <a:spcBef>
                          <a:spcPts val="0"/>
                        </a:spcBef>
                        <a:spcAft>
                          <a:spcPts val="0"/>
                        </a:spcAft>
                        <a:buClrTx/>
                        <a:buSzTx/>
                        <a:buFontTx/>
                        <a:buNone/>
                        <a:tabLst/>
                        <a:defRPr/>
                      </a:pPr>
                      <a:r>
                        <a:rPr lang="es-ES" sz="1400" b="0" i="0" u="none" strike="noStrike" kern="1200" dirty="0" err="1">
                          <a:solidFill>
                            <a:srgbClr val="000000"/>
                          </a:solidFill>
                          <a:latin typeface="Arial"/>
                          <a:ea typeface="+mn-ea"/>
                          <a:cs typeface="+mn-cs"/>
                        </a:rPr>
                        <a:t>Intervenció</a:t>
                      </a:r>
                      <a:r>
                        <a:rPr lang="es-ES" sz="1400" b="0" i="0" u="none" strike="noStrike" kern="1200" dirty="0">
                          <a:solidFill>
                            <a:srgbClr val="000000"/>
                          </a:solidFill>
                          <a:latin typeface="Arial"/>
                          <a:ea typeface="+mn-ea"/>
                          <a:cs typeface="+mn-cs"/>
                        </a:rPr>
                        <a:t> en </a:t>
                      </a:r>
                      <a:r>
                        <a:rPr lang="es-ES" sz="1400" b="0" i="0" u="none" strike="noStrike" kern="1200" dirty="0" err="1">
                          <a:solidFill>
                            <a:srgbClr val="000000"/>
                          </a:solidFill>
                          <a:latin typeface="Arial"/>
                          <a:ea typeface="+mn-ea"/>
                          <a:cs typeface="+mn-cs"/>
                        </a:rPr>
                        <a:t>alteracions</a:t>
                      </a:r>
                      <a:r>
                        <a:rPr lang="es-ES" sz="1400" b="0" i="0" u="none" strike="noStrike" kern="1200" dirty="0">
                          <a:solidFill>
                            <a:srgbClr val="000000"/>
                          </a:solidFill>
                          <a:latin typeface="Arial"/>
                          <a:ea typeface="+mn-ea"/>
                          <a:cs typeface="+mn-cs"/>
                        </a:rPr>
                        <a:t> del </a:t>
                      </a:r>
                      <a:r>
                        <a:rPr lang="es-ES" sz="1400" b="0" i="0" u="none" strike="noStrike" kern="1200" dirty="0" err="1">
                          <a:solidFill>
                            <a:srgbClr val="000000"/>
                          </a:solidFill>
                          <a:latin typeface="Arial"/>
                          <a:ea typeface="+mn-ea"/>
                          <a:cs typeface="+mn-cs"/>
                        </a:rPr>
                        <a:t>llenguatge</a:t>
                      </a:r>
                      <a:r>
                        <a:rPr lang="es-ES" sz="1400" b="0" i="0" u="none" strike="noStrike" kern="1200" dirty="0">
                          <a:solidFill>
                            <a:srgbClr val="000000"/>
                          </a:solidFill>
                          <a:latin typeface="Arial"/>
                          <a:ea typeface="+mn-ea"/>
                          <a:cs typeface="+mn-cs"/>
                        </a:rPr>
                        <a:t> </a:t>
                      </a:r>
                      <a:r>
                        <a:rPr lang="es-ES" sz="1400" b="0" i="0" u="none" strike="noStrike" kern="1200" dirty="0" err="1">
                          <a:solidFill>
                            <a:srgbClr val="000000"/>
                          </a:solidFill>
                          <a:latin typeface="Arial"/>
                          <a:ea typeface="+mn-ea"/>
                          <a:cs typeface="+mn-cs"/>
                        </a:rPr>
                        <a:t>associades</a:t>
                      </a:r>
                      <a:r>
                        <a:rPr lang="es-ES" sz="1400" b="0" i="0" u="none" strike="noStrike" kern="1200" dirty="0">
                          <a:solidFill>
                            <a:srgbClr val="000000"/>
                          </a:solidFill>
                          <a:latin typeface="Arial"/>
                          <a:ea typeface="+mn-ea"/>
                          <a:cs typeface="+mn-cs"/>
                        </a:rPr>
                        <a:t> a </a:t>
                      </a:r>
                      <a:r>
                        <a:rPr lang="es-ES" sz="1400" b="0" i="0" u="none" strike="noStrike" kern="1200" dirty="0" err="1">
                          <a:solidFill>
                            <a:srgbClr val="000000"/>
                          </a:solidFill>
                          <a:latin typeface="Arial"/>
                          <a:ea typeface="+mn-ea"/>
                          <a:cs typeface="+mn-cs"/>
                        </a:rPr>
                        <a:t>altres</a:t>
                      </a:r>
                      <a:r>
                        <a:rPr lang="es-ES" sz="1400" b="0" i="0" u="none" strike="noStrike" kern="1200" dirty="0">
                          <a:solidFill>
                            <a:srgbClr val="000000"/>
                          </a:solidFill>
                          <a:latin typeface="Arial"/>
                          <a:ea typeface="+mn-ea"/>
                          <a:cs typeface="+mn-cs"/>
                        </a:rPr>
                        <a:t> </a:t>
                      </a:r>
                      <a:r>
                        <a:rPr lang="es-ES" sz="1400" b="0" i="0" u="none" strike="noStrike" kern="1200" dirty="0" err="1">
                          <a:solidFill>
                            <a:srgbClr val="000000"/>
                          </a:solidFill>
                          <a:latin typeface="Arial"/>
                          <a:ea typeface="+mn-ea"/>
                          <a:cs typeface="+mn-cs"/>
                        </a:rPr>
                        <a:t>patologies</a:t>
                      </a:r>
                      <a:r>
                        <a:rPr lang="es-ES" sz="1400" b="0" i="0" u="none" strike="noStrike" kern="1200" dirty="0">
                          <a:solidFill>
                            <a:srgbClr val="000000"/>
                          </a:solidFill>
                          <a:latin typeface="Arial"/>
                          <a:ea typeface="+mn-ea"/>
                          <a:cs typeface="+mn-cs"/>
                        </a:rPr>
                        <a:t>: </a:t>
                      </a:r>
                      <a:r>
                        <a:rPr lang="es-ES" sz="1400" b="0" i="0" u="none" strike="noStrike" kern="1200" dirty="0" err="1">
                          <a:solidFill>
                            <a:srgbClr val="000000"/>
                          </a:solidFill>
                          <a:latin typeface="Arial"/>
                          <a:ea typeface="+mn-ea"/>
                          <a:cs typeface="+mn-cs"/>
                        </a:rPr>
                        <a:t>factors</a:t>
                      </a:r>
                      <a:r>
                        <a:rPr lang="es-ES" sz="1400" b="0" i="0" u="none" strike="noStrike" kern="1200" dirty="0">
                          <a:solidFill>
                            <a:srgbClr val="000000"/>
                          </a:solidFill>
                          <a:latin typeface="Arial"/>
                          <a:ea typeface="+mn-ea"/>
                          <a:cs typeface="+mn-cs"/>
                        </a:rPr>
                        <a:t> </a:t>
                      </a:r>
                      <a:r>
                        <a:rPr lang="es-ES" sz="1400" b="0" i="0" u="none" strike="noStrike" kern="1200" dirty="0" err="1">
                          <a:solidFill>
                            <a:srgbClr val="000000"/>
                          </a:solidFill>
                          <a:latin typeface="Arial"/>
                          <a:ea typeface="+mn-ea"/>
                          <a:cs typeface="+mn-cs"/>
                        </a:rPr>
                        <a:t>d'interacció</a:t>
                      </a:r>
                      <a:r>
                        <a:rPr lang="es-ES" sz="1400" b="0" i="0" u="none" strike="noStrike" kern="1200" dirty="0">
                          <a:solidFill>
                            <a:srgbClr val="000000"/>
                          </a:solidFill>
                          <a:latin typeface="Arial"/>
                          <a:ea typeface="+mn-ea"/>
                          <a:cs typeface="+mn-cs"/>
                        </a:rPr>
                        <a:t> i </a:t>
                      </a:r>
                      <a:r>
                        <a:rPr lang="es-ES" sz="1400" b="0" i="0" u="none" strike="noStrike" kern="1200" dirty="0" err="1">
                          <a:solidFill>
                            <a:srgbClr val="000000"/>
                          </a:solidFill>
                          <a:latin typeface="Arial"/>
                          <a:ea typeface="+mn-ea"/>
                          <a:cs typeface="+mn-cs"/>
                        </a:rPr>
                        <a:t>comunicació</a:t>
                      </a:r>
                      <a:r>
                        <a:rPr lang="es-ES" sz="1400" b="0" i="0" u="none" strike="noStrike" kern="1200" dirty="0">
                          <a:solidFill>
                            <a:srgbClr val="000000"/>
                          </a:solidFill>
                          <a:latin typeface="Arial"/>
                          <a:ea typeface="+mn-ea"/>
                          <a:cs typeface="+mn-cs"/>
                        </a:rPr>
                        <a:t> alternativa i aumentativa (SAAC</a:t>
                      </a:r>
                      <a:r>
                        <a:rPr lang="es-ES" sz="1400" b="0" i="0" u="none" strike="noStrike" kern="1200" dirty="0" smtClean="0">
                          <a:solidFill>
                            <a:srgbClr val="000000"/>
                          </a:solidFill>
                          <a:latin typeface="Arial"/>
                          <a:ea typeface="+mn-ea"/>
                          <a:cs typeface="+mn-cs"/>
                        </a:rPr>
                        <a:t>) </a:t>
                      </a:r>
                      <a:r>
                        <a:rPr lang="ca-ES" sz="1400" b="0" i="1" u="none" strike="noStrike" kern="1200" dirty="0" smtClean="0">
                          <a:solidFill>
                            <a:srgbClr val="000000"/>
                          </a:solidFill>
                          <a:latin typeface="Arial"/>
                          <a:ea typeface="+mn-ea"/>
                          <a:cs typeface="+mn-cs"/>
                        </a:rPr>
                        <a:t>(revisió crèdits, 6+3)</a:t>
                      </a:r>
                    </a:p>
                  </a:txBody>
                  <a:tcPr marL="9525" marR="9525" marT="9525" marB="0" anchor="ctr">
                    <a:lnL w="12700" cap="flat" cmpd="sng" algn="ctr">
                      <a:no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ca-ES" sz="1400" b="0" i="0" u="none" strike="noStrike">
                          <a:solidFill>
                            <a:srgbClr val="000000"/>
                          </a:solidFill>
                          <a:latin typeface="Arial"/>
                        </a:rPr>
                        <a:t>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ca-ES" sz="1400" b="0" i="0" u="none" strike="noStrike" dirty="0">
                          <a:solidFill>
                            <a:srgbClr val="000000"/>
                          </a:solidFill>
                          <a:latin typeface="Arial"/>
                        </a:rPr>
                        <a:t>OB</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ca-ES" sz="1400" b="0" i="0" u="none" strike="noStrike">
                          <a:solidFill>
                            <a:srgbClr val="000000"/>
                          </a:solidFill>
                          <a:latin typeface="Arial"/>
                        </a:rPr>
                        <a:t>9</a:t>
                      </a:r>
                    </a:p>
                  </a:txBody>
                  <a:tcPr marL="9525" marR="9525" marT="9525" marB="0" anchor="ctr">
                    <a:lnL w="6350" cap="flat" cmpd="sng" algn="ctr">
                      <a:solidFill>
                        <a:srgbClr val="000000"/>
                      </a:solidFill>
                      <a:prstDash val="dot"/>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343293">
                <a:tc>
                  <a:txBody>
                    <a:bodyPr/>
                    <a:lstStyle/>
                    <a:p>
                      <a:pPr marL="88900" marR="0" indent="0" algn="l" defTabSz="914400" rtl="0" eaLnBrk="1" fontAlgn="t" latinLnBrk="0" hangingPunct="1">
                        <a:lnSpc>
                          <a:spcPct val="100000"/>
                        </a:lnSpc>
                        <a:spcBef>
                          <a:spcPts val="0"/>
                        </a:spcBef>
                        <a:spcAft>
                          <a:spcPts val="0"/>
                        </a:spcAft>
                        <a:buClrTx/>
                        <a:buSzTx/>
                        <a:buFontTx/>
                        <a:buNone/>
                        <a:tabLst/>
                        <a:defRPr/>
                      </a:pPr>
                      <a:r>
                        <a:rPr lang="es-ES" sz="1400" b="0" i="0" u="none" strike="noStrike" kern="1200" dirty="0" err="1">
                          <a:solidFill>
                            <a:srgbClr val="000000"/>
                          </a:solidFill>
                          <a:latin typeface="Arial"/>
                          <a:ea typeface="+mn-ea"/>
                          <a:cs typeface="+mn-cs"/>
                        </a:rPr>
                        <a:t>Alteracions</a:t>
                      </a:r>
                      <a:r>
                        <a:rPr lang="es-ES" sz="1400" b="0" i="0" u="none" strike="noStrike" kern="1200" dirty="0">
                          <a:solidFill>
                            <a:srgbClr val="000000"/>
                          </a:solidFill>
                          <a:latin typeface="Arial"/>
                          <a:ea typeface="+mn-ea"/>
                          <a:cs typeface="+mn-cs"/>
                        </a:rPr>
                        <a:t> de la </a:t>
                      </a:r>
                      <a:r>
                        <a:rPr lang="es-ES" sz="1400" b="0" i="0" u="none" strike="noStrike" kern="1200" dirty="0" err="1">
                          <a:solidFill>
                            <a:srgbClr val="000000"/>
                          </a:solidFill>
                          <a:latin typeface="Arial"/>
                          <a:ea typeface="+mn-ea"/>
                          <a:cs typeface="+mn-cs"/>
                        </a:rPr>
                        <a:t>veu</a:t>
                      </a:r>
                      <a:r>
                        <a:rPr lang="es-ES" sz="1400" b="0" i="0" u="none" strike="noStrike" kern="1200" dirty="0">
                          <a:solidFill>
                            <a:srgbClr val="000000"/>
                          </a:solidFill>
                          <a:latin typeface="Arial"/>
                          <a:ea typeface="+mn-ea"/>
                          <a:cs typeface="+mn-cs"/>
                        </a:rPr>
                        <a:t>: </a:t>
                      </a:r>
                      <a:r>
                        <a:rPr lang="es-ES" sz="1400" b="0" i="0" u="none" strike="noStrike" kern="1200" dirty="0" err="1">
                          <a:solidFill>
                            <a:srgbClr val="000000"/>
                          </a:solidFill>
                          <a:latin typeface="Arial"/>
                          <a:ea typeface="+mn-ea"/>
                          <a:cs typeface="+mn-cs"/>
                        </a:rPr>
                        <a:t>Valoració</a:t>
                      </a:r>
                      <a:r>
                        <a:rPr lang="es-ES" sz="1400" b="0" i="0" u="none" strike="noStrike" kern="1200" dirty="0">
                          <a:solidFill>
                            <a:srgbClr val="000000"/>
                          </a:solidFill>
                          <a:latin typeface="Arial"/>
                          <a:ea typeface="+mn-ea"/>
                          <a:cs typeface="+mn-cs"/>
                        </a:rPr>
                        <a:t> i </a:t>
                      </a:r>
                      <a:r>
                        <a:rPr lang="es-ES" sz="1400" b="0" i="0" u="none" strike="noStrike" kern="1200" dirty="0" err="1" smtClean="0">
                          <a:solidFill>
                            <a:srgbClr val="000000"/>
                          </a:solidFill>
                          <a:latin typeface="Arial"/>
                          <a:ea typeface="+mn-ea"/>
                          <a:cs typeface="+mn-cs"/>
                        </a:rPr>
                        <a:t>Intervenció</a:t>
                      </a:r>
                      <a:r>
                        <a:rPr lang="es-ES" sz="1400" b="0" i="0" u="none" strike="noStrike" kern="1200" dirty="0" smtClean="0">
                          <a:solidFill>
                            <a:srgbClr val="000000"/>
                          </a:solidFill>
                          <a:latin typeface="Arial"/>
                          <a:ea typeface="+mn-ea"/>
                          <a:cs typeface="+mn-cs"/>
                        </a:rPr>
                        <a:t> </a:t>
                      </a:r>
                      <a:r>
                        <a:rPr lang="ca-ES" sz="1400" b="0" i="1" u="none" strike="noStrike" kern="1200" dirty="0" smtClean="0">
                          <a:solidFill>
                            <a:srgbClr val="000000"/>
                          </a:solidFill>
                          <a:latin typeface="Arial"/>
                          <a:ea typeface="+mn-ea"/>
                          <a:cs typeface="+mn-cs"/>
                        </a:rPr>
                        <a:t>(canvi 2on a 3er)</a:t>
                      </a:r>
                    </a:p>
                  </a:txBody>
                  <a:tcPr marL="9525" marR="9525" marT="9525" marB="0" anchor="ctr">
                    <a:lnL w="12700" cap="flat" cmpd="sng" algn="ctr">
                      <a:no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ca-ES" sz="1400" b="0" i="0" u="none" strike="noStrike">
                          <a:solidFill>
                            <a:srgbClr val="000000"/>
                          </a:solidFill>
                          <a:latin typeface="Arial"/>
                        </a:rPr>
                        <a:t>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ca-ES" sz="1400" b="0" i="0" u="none" strike="noStrike" dirty="0">
                          <a:solidFill>
                            <a:srgbClr val="000000"/>
                          </a:solidFill>
                          <a:latin typeface="Arial"/>
                        </a:rPr>
                        <a:t>OB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ca-ES" sz="1400" b="0" i="0" u="none" strike="noStrike">
                          <a:solidFill>
                            <a:srgbClr val="000000"/>
                          </a:solidFill>
                          <a:latin typeface="Arial"/>
                        </a:rPr>
                        <a:t>6</a:t>
                      </a:r>
                    </a:p>
                  </a:txBody>
                  <a:tcPr marL="9525" marR="9525" marT="9525" marB="0" anchor="ctr">
                    <a:lnL w="6350" cap="flat" cmpd="sng" algn="ctr">
                      <a:solidFill>
                        <a:srgbClr val="000000"/>
                      </a:solidFill>
                      <a:prstDash val="dot"/>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343293">
                <a:tc>
                  <a:txBody>
                    <a:bodyPr/>
                    <a:lstStyle/>
                    <a:p>
                      <a:pPr marL="88900" marR="0" indent="0" algn="l" defTabSz="914400" rtl="0" eaLnBrk="1" fontAlgn="t" latinLnBrk="0" hangingPunct="1">
                        <a:lnSpc>
                          <a:spcPct val="100000"/>
                        </a:lnSpc>
                        <a:spcBef>
                          <a:spcPts val="0"/>
                        </a:spcBef>
                        <a:spcAft>
                          <a:spcPts val="0"/>
                        </a:spcAft>
                        <a:buClrTx/>
                        <a:buSzTx/>
                        <a:buFontTx/>
                        <a:buNone/>
                        <a:tabLst/>
                        <a:defRPr/>
                      </a:pPr>
                      <a:r>
                        <a:rPr lang="es-ES" sz="1400" b="0" i="0" u="none" strike="noStrike" kern="1200" spc="-20" baseline="0" dirty="0" err="1">
                          <a:solidFill>
                            <a:srgbClr val="000000"/>
                          </a:solidFill>
                          <a:latin typeface="Arial"/>
                          <a:ea typeface="+mn-ea"/>
                          <a:cs typeface="+mn-cs"/>
                        </a:rPr>
                        <a:t>Alteracions</a:t>
                      </a:r>
                      <a:r>
                        <a:rPr lang="es-ES" sz="1400" b="0" i="0" u="none" strike="noStrike" kern="1200" spc="-20" baseline="0" dirty="0">
                          <a:solidFill>
                            <a:srgbClr val="000000"/>
                          </a:solidFill>
                          <a:latin typeface="Arial"/>
                          <a:ea typeface="+mn-ea"/>
                          <a:cs typeface="+mn-cs"/>
                        </a:rPr>
                        <a:t> de </a:t>
                      </a:r>
                      <a:r>
                        <a:rPr lang="es-ES" sz="1400" b="0" i="0" u="none" strike="noStrike" kern="1200" spc="-20" baseline="0" dirty="0" err="1">
                          <a:solidFill>
                            <a:srgbClr val="000000"/>
                          </a:solidFill>
                          <a:latin typeface="Arial"/>
                          <a:ea typeface="+mn-ea"/>
                          <a:cs typeface="+mn-cs"/>
                        </a:rPr>
                        <a:t>l’audició</a:t>
                      </a:r>
                      <a:r>
                        <a:rPr lang="es-ES" sz="1400" b="0" i="0" u="none" strike="noStrike" kern="1200" spc="-20" baseline="0" dirty="0">
                          <a:solidFill>
                            <a:srgbClr val="000000"/>
                          </a:solidFill>
                          <a:latin typeface="Arial"/>
                          <a:ea typeface="+mn-ea"/>
                          <a:cs typeface="+mn-cs"/>
                        </a:rPr>
                        <a:t>: </a:t>
                      </a:r>
                      <a:r>
                        <a:rPr lang="es-ES" sz="1400" b="0" i="0" u="none" strike="noStrike" kern="1200" spc="-20" baseline="0" dirty="0" err="1">
                          <a:solidFill>
                            <a:srgbClr val="000000"/>
                          </a:solidFill>
                          <a:latin typeface="Arial"/>
                          <a:ea typeface="+mn-ea"/>
                          <a:cs typeface="+mn-cs"/>
                        </a:rPr>
                        <a:t>Valoració</a:t>
                      </a:r>
                      <a:r>
                        <a:rPr lang="es-ES" sz="1400" b="0" i="0" u="none" strike="noStrike" kern="1200" spc="-20" baseline="0" dirty="0">
                          <a:solidFill>
                            <a:srgbClr val="000000"/>
                          </a:solidFill>
                          <a:latin typeface="Arial"/>
                          <a:ea typeface="+mn-ea"/>
                          <a:cs typeface="+mn-cs"/>
                        </a:rPr>
                        <a:t> i </a:t>
                      </a:r>
                      <a:r>
                        <a:rPr lang="es-ES" sz="1400" b="0" i="0" u="none" strike="noStrike" kern="1200" spc="-20" baseline="0" dirty="0" err="1" smtClean="0">
                          <a:solidFill>
                            <a:srgbClr val="000000"/>
                          </a:solidFill>
                          <a:latin typeface="Arial"/>
                          <a:ea typeface="+mn-ea"/>
                          <a:cs typeface="+mn-cs"/>
                        </a:rPr>
                        <a:t>Intervenció</a:t>
                      </a:r>
                      <a:r>
                        <a:rPr lang="es-ES" sz="1400" b="0" i="0" u="none" strike="noStrike" kern="1200" spc="-20" baseline="0" dirty="0" smtClean="0">
                          <a:solidFill>
                            <a:srgbClr val="000000"/>
                          </a:solidFill>
                          <a:latin typeface="Arial"/>
                          <a:ea typeface="+mn-ea"/>
                          <a:cs typeface="+mn-cs"/>
                        </a:rPr>
                        <a:t> </a:t>
                      </a:r>
                      <a:r>
                        <a:rPr lang="ca-ES" sz="1400" b="0" i="1" u="none" strike="noStrike" kern="1200" spc="-20" baseline="0" dirty="0" smtClean="0">
                          <a:solidFill>
                            <a:srgbClr val="000000"/>
                          </a:solidFill>
                          <a:latin typeface="Arial"/>
                          <a:ea typeface="+mn-ea"/>
                          <a:cs typeface="+mn-cs"/>
                        </a:rPr>
                        <a:t>(canvi 2on a 3er i revisió crèdits, 7.5)</a:t>
                      </a:r>
                    </a:p>
                  </a:txBody>
                  <a:tcPr marL="9525" marR="9525" marT="9525" marB="0" anchor="ctr">
                    <a:lnL w="12700" cap="flat" cmpd="sng" algn="ctr">
                      <a:no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ca-ES" sz="1400" b="0" i="0" u="none" strike="noStrike" dirty="0">
                          <a:solidFill>
                            <a:srgbClr val="000000"/>
                          </a:solidFill>
                          <a:latin typeface="Arial"/>
                        </a:rPr>
                        <a:t>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ca-ES" sz="1400" b="0" i="0" u="none" strike="noStrike" dirty="0">
                          <a:solidFill>
                            <a:srgbClr val="000000"/>
                          </a:solidFill>
                          <a:latin typeface="Arial"/>
                        </a:rPr>
                        <a:t>OB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ca-ES" sz="1400" b="0" i="0" u="none" strike="noStrike" dirty="0">
                          <a:solidFill>
                            <a:srgbClr val="FF0000"/>
                          </a:solidFill>
                          <a:latin typeface="Arial"/>
                        </a:rPr>
                        <a:t>6</a:t>
                      </a:r>
                    </a:p>
                  </a:txBody>
                  <a:tcPr marL="9525" marR="9525" marT="9525" marB="0" anchor="ctr">
                    <a:lnL w="6350" cap="flat" cmpd="sng" algn="ctr">
                      <a:solidFill>
                        <a:srgbClr val="000000"/>
                      </a:solidFill>
                      <a:prstDash val="dot"/>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bl>
          </a:graphicData>
        </a:graphic>
      </p:graphicFrame>
      <p:cxnSp>
        <p:nvCxnSpPr>
          <p:cNvPr id="14" name="13 Conector angular"/>
          <p:cNvCxnSpPr>
            <a:endCxn id="8" idx="1"/>
          </p:cNvCxnSpPr>
          <p:nvPr/>
        </p:nvCxnSpPr>
        <p:spPr>
          <a:xfrm rot="5400000">
            <a:off x="-175592" y="4504184"/>
            <a:ext cx="2078360" cy="72008"/>
          </a:xfrm>
          <a:prstGeom prst="bentConnector4">
            <a:avLst>
              <a:gd name="adj1" fmla="val 593"/>
              <a:gd name="adj2" fmla="val 417465"/>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1052353"/>
      </p:ext>
    </p:extLst>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a:xfrm>
            <a:off x="0" y="62620"/>
            <a:ext cx="9144000" cy="1143000"/>
          </a:xfrm>
        </p:spPr>
        <p:txBody>
          <a:bodyPr/>
          <a:lstStyle/>
          <a:p>
            <a:r>
              <a:rPr lang="ca-ES" sz="3400" dirty="0" smtClean="0">
                <a:solidFill>
                  <a:schemeClr val="bg1"/>
                </a:solidFill>
                <a:latin typeface="Tahoma" pitchFamily="34" charset="0"/>
              </a:rPr>
              <a:t>Pla d’estudis </a:t>
            </a:r>
            <a:r>
              <a:rPr lang="es-ES" sz="3400" dirty="0" smtClean="0">
                <a:solidFill>
                  <a:schemeClr val="bg1"/>
                </a:solidFill>
                <a:latin typeface="Tahoma" pitchFamily="34" charset="0"/>
              </a:rPr>
              <a:t>del </a:t>
            </a:r>
            <a:r>
              <a:rPr lang="es-ES" sz="3400" dirty="0" err="1" smtClean="0">
                <a:solidFill>
                  <a:schemeClr val="bg1"/>
                </a:solidFill>
                <a:latin typeface="Tahoma" pitchFamily="34" charset="0"/>
              </a:rPr>
              <a:t>grau</a:t>
            </a:r>
            <a:r>
              <a:rPr lang="es-ES" sz="3400" dirty="0" smtClean="0">
                <a:solidFill>
                  <a:schemeClr val="bg1"/>
                </a:solidFill>
                <a:latin typeface="Tahoma" pitchFamily="34" charset="0"/>
              </a:rPr>
              <a:t> en </a:t>
            </a:r>
            <a:r>
              <a:rPr lang="es-ES" sz="3400" dirty="0" err="1" smtClean="0">
                <a:solidFill>
                  <a:schemeClr val="bg1"/>
                </a:solidFill>
                <a:latin typeface="Tahoma" pitchFamily="34" charset="0"/>
              </a:rPr>
              <a:t>Logopèdia</a:t>
            </a:r>
            <a:r>
              <a:rPr lang="es-ES" sz="3400" dirty="0" smtClean="0">
                <a:solidFill>
                  <a:schemeClr val="bg1"/>
                </a:solidFill>
                <a:latin typeface="Tahoma" pitchFamily="34" charset="0"/>
              </a:rPr>
              <a:t> </a:t>
            </a:r>
            <a:r>
              <a:rPr lang="es-ES" sz="3400" dirty="0" err="1" smtClean="0">
                <a:solidFill>
                  <a:schemeClr val="bg1"/>
                </a:solidFill>
                <a:latin typeface="Tahoma" pitchFamily="34" charset="0"/>
              </a:rPr>
              <a:t>modificat</a:t>
            </a:r>
            <a:endParaRPr lang="ca-ES" sz="3400" dirty="0" smtClean="0">
              <a:solidFill>
                <a:schemeClr val="bg1"/>
              </a:solidFill>
              <a:latin typeface="Tahoma" pitchFamily="34" charset="0"/>
            </a:endParaRPr>
          </a:p>
        </p:txBody>
      </p:sp>
      <p:pic>
        <p:nvPicPr>
          <p:cNvPr id="4" name="3 Imagen"/>
          <p:cNvPicPr/>
          <p:nvPr/>
        </p:nvPicPr>
        <p:blipFill rotWithShape="1">
          <a:blip r:embed="rId2" cstate="print"/>
          <a:srcRect l="48410" t="25165" r="9364" b="66000"/>
          <a:stretch/>
        </p:blipFill>
        <p:spPr bwMode="auto">
          <a:xfrm>
            <a:off x="251520" y="6453336"/>
            <a:ext cx="1343025" cy="224155"/>
          </a:xfrm>
          <a:prstGeom prst="rect">
            <a:avLst/>
          </a:prstGeom>
          <a:ln>
            <a:noFill/>
          </a:ln>
          <a:extLst>
            <a:ext uri="{53640926-AAD7-44D8-BBD7-CCE9431645EC}">
              <a14:shadowObscured xmlns:a14="http://schemas.microsoft.com/office/drawing/2010/main"/>
            </a:ext>
          </a:extLst>
        </p:spPr>
      </p:pic>
      <p:sp>
        <p:nvSpPr>
          <p:cNvPr id="8" name="7 Rectángulo"/>
          <p:cNvSpPr/>
          <p:nvPr/>
        </p:nvSpPr>
        <p:spPr>
          <a:xfrm>
            <a:off x="611560" y="3625279"/>
            <a:ext cx="6480720" cy="307777"/>
          </a:xfrm>
          <a:prstGeom prst="rect">
            <a:avLst/>
          </a:prstGeom>
          <a:ln w="28575">
            <a:solidFill>
              <a:schemeClr val="accent1"/>
            </a:solidFill>
          </a:ln>
        </p:spPr>
        <p:txBody>
          <a:bodyPr wrap="square">
            <a:spAutoFit/>
          </a:bodyPr>
          <a:lstStyle/>
          <a:p>
            <a:r>
              <a:rPr lang="ca-ES" sz="1400" dirty="0" smtClean="0"/>
              <a:t>Incorporar continguts referits a entorns multiculturals i amb desigualtats socials</a:t>
            </a:r>
            <a:endParaRPr lang="ca-ES" sz="1400" dirty="0"/>
          </a:p>
        </p:txBody>
      </p:sp>
      <p:graphicFrame>
        <p:nvGraphicFramePr>
          <p:cNvPr id="12" name="11 Tabla"/>
          <p:cNvGraphicFramePr>
            <a:graphicFrameLocks noGrp="1"/>
          </p:cNvGraphicFramePr>
          <p:nvPr/>
        </p:nvGraphicFramePr>
        <p:xfrm>
          <a:off x="827583" y="1379622"/>
          <a:ext cx="7416825" cy="537210"/>
        </p:xfrm>
        <a:graphic>
          <a:graphicData uri="http://schemas.openxmlformats.org/drawingml/2006/table">
            <a:tbl>
              <a:tblPr/>
              <a:tblGrid>
                <a:gridCol w="5976665"/>
                <a:gridCol w="720080"/>
                <a:gridCol w="360040"/>
                <a:gridCol w="360040"/>
              </a:tblGrid>
              <a:tr h="190500">
                <a:tc gridSpan="4">
                  <a:txBody>
                    <a:bodyPr/>
                    <a:lstStyle/>
                    <a:p>
                      <a:pPr algn="ctr" fontAlgn="ctr"/>
                      <a:r>
                        <a:rPr lang="ca-ES" sz="1800" b="1" i="0" u="none" strike="noStrike" dirty="0" smtClean="0">
                          <a:solidFill>
                            <a:schemeClr val="accent1">
                              <a:lumMod val="75000"/>
                            </a:schemeClr>
                          </a:solidFill>
                          <a:latin typeface="+mn-lt"/>
                        </a:rPr>
                        <a:t>Quart curs (obligatòries)</a:t>
                      </a:r>
                      <a:endParaRPr lang="ca-ES" sz="1800" b="1" i="0" u="none" strike="noStrike" dirty="0">
                        <a:solidFill>
                          <a:schemeClr val="accent1">
                            <a:lumMod val="75000"/>
                          </a:schemeClr>
                        </a:solidFill>
                        <a:latin typeface="+mn-lt"/>
                      </a:endParaRPr>
                    </a:p>
                  </a:txBody>
                  <a:tcPr marL="9525" marR="9525" marT="9525" marB="0" anchor="ctr">
                    <a:lnL w="12700" cap="flat" cmpd="sng" algn="ctr">
                      <a:no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a-ES"/>
                    </a:p>
                  </a:txBody>
                  <a:tcPr/>
                </a:tc>
                <a:tc hMerge="1">
                  <a:txBody>
                    <a:bodyPr/>
                    <a:lstStyle/>
                    <a:p>
                      <a:endParaRPr lang="ca-ES"/>
                    </a:p>
                  </a:txBody>
                  <a:tcPr/>
                </a:tc>
                <a:tc hMerge="1">
                  <a:txBody>
                    <a:bodyPr/>
                    <a:lstStyle/>
                    <a:p>
                      <a:endParaRPr lang="ca-ES"/>
                    </a:p>
                  </a:txBody>
                  <a:tcPr/>
                </a:tc>
              </a:tr>
              <a:tr h="190500">
                <a:tc>
                  <a:txBody>
                    <a:bodyPr/>
                    <a:lstStyle/>
                    <a:p>
                      <a:pPr algn="ctr" fontAlgn="t"/>
                      <a:r>
                        <a:rPr lang="ca-ES" sz="1600" b="1" i="0" u="none" strike="noStrike" dirty="0">
                          <a:solidFill>
                            <a:srgbClr val="000000"/>
                          </a:solidFill>
                          <a:latin typeface="+mn-lt"/>
                        </a:rPr>
                        <a:t>Assignatura</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ca-ES" sz="1200" b="1" i="0" u="none" strike="noStrike" dirty="0">
                          <a:solidFill>
                            <a:srgbClr val="000000"/>
                          </a:solidFill>
                          <a:latin typeface="+mn-lt"/>
                        </a:rPr>
                        <a:t>Semestre</a:t>
                      </a:r>
                    </a:p>
                  </a:txBody>
                  <a:tcPr marL="9525" marR="9525" marT="9525"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ca-ES" sz="1200" b="1" i="0" u="none" strike="noStrike" dirty="0" smtClean="0">
                          <a:solidFill>
                            <a:srgbClr val="000000"/>
                          </a:solidFill>
                          <a:latin typeface="+mn-lt"/>
                        </a:rPr>
                        <a:t>Tipus</a:t>
                      </a:r>
                      <a:endParaRPr lang="ca-ES" sz="1200" b="1" i="0" u="none" strike="noStrike" dirty="0">
                        <a:solidFill>
                          <a:srgbClr val="000000"/>
                        </a:solidFill>
                        <a:latin typeface="+mn-lt"/>
                      </a:endParaRP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ca-ES" sz="1200" b="1" i="0" u="none" strike="noStrike" dirty="0">
                          <a:solidFill>
                            <a:srgbClr val="000000"/>
                          </a:solidFill>
                          <a:latin typeface="+mn-lt"/>
                        </a:rPr>
                        <a:t> ECTS</a:t>
                      </a:r>
                    </a:p>
                  </a:txBody>
                  <a:tcPr marL="9525" marR="9525" marT="9525"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741610302"/>
              </p:ext>
            </p:extLst>
          </p:nvPr>
        </p:nvGraphicFramePr>
        <p:xfrm>
          <a:off x="827584" y="1962206"/>
          <a:ext cx="7416824" cy="1356360"/>
        </p:xfrm>
        <a:graphic>
          <a:graphicData uri="http://schemas.openxmlformats.org/drawingml/2006/table">
            <a:tbl>
              <a:tblPr/>
              <a:tblGrid>
                <a:gridCol w="6480720"/>
                <a:gridCol w="288032"/>
                <a:gridCol w="432048"/>
                <a:gridCol w="216024"/>
              </a:tblGrid>
              <a:tr h="306705">
                <a:tc>
                  <a:txBody>
                    <a:bodyPr/>
                    <a:lstStyle/>
                    <a:p>
                      <a:pPr marL="1163638" indent="-1074738" algn="l" fontAlgn="ctr"/>
                      <a:r>
                        <a:rPr lang="ca-ES" sz="1400" b="0" i="0" u="none" strike="noStrike" dirty="0">
                          <a:solidFill>
                            <a:srgbClr val="000000"/>
                          </a:solidFill>
                          <a:latin typeface="Arial"/>
                        </a:rPr>
                        <a:t>Pràcticum </a:t>
                      </a:r>
                      <a:r>
                        <a:rPr lang="ca-ES" sz="1400" b="0" i="0" u="none" strike="noStrike" dirty="0" smtClean="0">
                          <a:solidFill>
                            <a:srgbClr val="000000"/>
                          </a:solidFill>
                          <a:latin typeface="Arial"/>
                        </a:rPr>
                        <a:t>III :</a:t>
                      </a:r>
                      <a:r>
                        <a:rPr lang="ca-ES" sz="1400" b="0" i="0" u="none" strike="noStrike" dirty="0" smtClean="0">
                          <a:solidFill>
                            <a:srgbClr val="000000"/>
                          </a:solidFill>
                          <a:latin typeface="Arial"/>
                        </a:rPr>
                        <a:t>ajunten</a:t>
                      </a:r>
                      <a:r>
                        <a:rPr lang="ca-ES" sz="1400" b="0" i="0" u="none" strike="noStrike" baseline="0" dirty="0" smtClean="0">
                          <a:solidFill>
                            <a:srgbClr val="000000"/>
                          </a:solidFill>
                          <a:latin typeface="Arial"/>
                        </a:rPr>
                        <a:t> les</a:t>
                      </a:r>
                      <a:r>
                        <a:rPr lang="ca-ES" sz="1400" b="0" i="0" u="none" strike="noStrike" dirty="0" smtClean="0">
                          <a:solidFill>
                            <a:srgbClr val="000000"/>
                          </a:solidFill>
                          <a:latin typeface="Arial"/>
                        </a:rPr>
                        <a:t> </a:t>
                      </a:r>
                      <a:r>
                        <a:rPr lang="ca-ES" sz="1400" b="0" i="0" u="none" strike="noStrike" dirty="0" smtClean="0">
                          <a:solidFill>
                            <a:srgbClr val="000000"/>
                          </a:solidFill>
                          <a:latin typeface="Arial"/>
                        </a:rPr>
                        <a:t>pràctiques a </a:t>
                      </a:r>
                      <a:r>
                        <a:rPr lang="ca-ES" sz="1400" b="0" i="0" u="none" strike="noStrike" dirty="0" smtClean="0">
                          <a:solidFill>
                            <a:srgbClr val="000000"/>
                          </a:solidFill>
                          <a:latin typeface="Arial"/>
                        </a:rPr>
                        <a:t>la Vall </a:t>
                      </a:r>
                      <a:r>
                        <a:rPr lang="ca-ES" sz="1400" b="0" i="0" u="none" strike="noStrike" dirty="0" err="1" smtClean="0">
                          <a:solidFill>
                            <a:srgbClr val="000000"/>
                          </a:solidFill>
                          <a:latin typeface="Arial"/>
                        </a:rPr>
                        <a:t>d’Hebrón</a:t>
                      </a:r>
                      <a:r>
                        <a:rPr lang="ca-ES" sz="1400" b="0" i="0" u="none" strike="noStrike" dirty="0" smtClean="0">
                          <a:solidFill>
                            <a:srgbClr val="000000"/>
                          </a:solidFill>
                          <a:latin typeface="Arial"/>
                        </a:rPr>
                        <a:t> </a:t>
                      </a:r>
                      <a:r>
                        <a:rPr lang="ca-ES" sz="1400" b="0" i="0" u="none" strike="noStrike" dirty="0" smtClean="0">
                          <a:solidFill>
                            <a:srgbClr val="000000"/>
                          </a:solidFill>
                          <a:latin typeface="Arial"/>
                        </a:rPr>
                        <a:t>i </a:t>
                      </a:r>
                      <a:r>
                        <a:rPr lang="ca-ES" sz="1400" b="0" i="0" u="none" strike="noStrike" dirty="0" smtClean="0">
                          <a:solidFill>
                            <a:srgbClr val="000000"/>
                          </a:solidFill>
                          <a:latin typeface="Arial"/>
                        </a:rPr>
                        <a:t>Centres </a:t>
                      </a:r>
                      <a:r>
                        <a:rPr lang="ca-ES" sz="1400" b="0" i="0" u="none" strike="noStrike" dirty="0" smtClean="0">
                          <a:solidFill>
                            <a:srgbClr val="000000"/>
                          </a:solidFill>
                          <a:latin typeface="Arial"/>
                        </a:rPr>
                        <a:t>associats </a:t>
                      </a:r>
                      <a:r>
                        <a:rPr lang="ca-ES" sz="1400" b="0" i="0" u="none" strike="noStrike" dirty="0" smtClean="0">
                          <a:solidFill>
                            <a:srgbClr val="000000"/>
                          </a:solidFill>
                          <a:latin typeface="Arial"/>
                        </a:rPr>
                        <a:t>amb les de l’ </a:t>
                      </a:r>
                      <a:r>
                        <a:rPr lang="ca-ES" sz="1400" b="0" i="0" u="none" strike="noStrike" dirty="0" smtClean="0">
                          <a:solidFill>
                            <a:srgbClr val="000000"/>
                          </a:solidFill>
                          <a:latin typeface="Arial"/>
                        </a:rPr>
                        <a:t>Hospital de Sant Pau</a:t>
                      </a:r>
                      <a:endParaRPr lang="ca-ES" sz="1400" b="0" i="0" u="none" strike="noStrike" dirty="0">
                        <a:solidFill>
                          <a:srgbClr val="000000"/>
                        </a:solidFill>
                        <a:latin typeface="Arial"/>
                      </a:endParaRPr>
                    </a:p>
                  </a:txBody>
                  <a:tcPr marL="9525" marR="9525" marT="9525" marB="0" anchor="ctr">
                    <a:lnL w="12700" cap="flat" cmpd="sng" algn="ctr">
                      <a:no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ca-ES" sz="1400" b="0" i="0" u="none" strike="noStrike" dirty="0">
                          <a:solidFill>
                            <a:srgbClr val="000000"/>
                          </a:solidFill>
                          <a:latin typeface="Arial"/>
                        </a:rPr>
                        <a:t>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ca-ES" sz="1400" b="0" i="0" u="none" strike="noStrike" dirty="0">
                          <a:solidFill>
                            <a:srgbClr val="000000"/>
                          </a:solidFill>
                          <a:latin typeface="Arial"/>
                        </a:rPr>
                        <a:t>PR</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ca-ES" sz="1400" b="0" i="0" u="none" strike="noStrike" dirty="0">
                          <a:solidFill>
                            <a:srgbClr val="000000"/>
                          </a:solidFill>
                          <a:latin typeface="Arial"/>
                        </a:rPr>
                        <a:t>6</a:t>
                      </a:r>
                    </a:p>
                  </a:txBody>
                  <a:tcPr marL="9525" marR="9525" marT="9525" marB="0" anchor="ctr">
                    <a:lnL w="6350" cap="flat" cmpd="sng" algn="ctr">
                      <a:solidFill>
                        <a:srgbClr val="000000"/>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306705">
                <a:tc>
                  <a:txBody>
                    <a:bodyPr/>
                    <a:lstStyle/>
                    <a:p>
                      <a:pPr marL="88900" indent="0" algn="l" defTabSz="914400" rtl="0" eaLnBrk="1" fontAlgn="ctr" latinLnBrk="0" hangingPunct="1"/>
                      <a:r>
                        <a:rPr lang="ca-ES" sz="1400" b="0" i="0" u="none" strike="noStrike" kern="1200" dirty="0" err="1">
                          <a:solidFill>
                            <a:srgbClr val="000000"/>
                          </a:solidFill>
                          <a:latin typeface="Arial"/>
                          <a:ea typeface="+mn-ea"/>
                          <a:cs typeface="+mn-cs"/>
                        </a:rPr>
                        <a:t>Pràcticum</a:t>
                      </a:r>
                      <a:r>
                        <a:rPr lang="ca-ES" sz="1400" b="0" i="0" u="none" strike="noStrike" kern="1200" dirty="0">
                          <a:solidFill>
                            <a:srgbClr val="000000"/>
                          </a:solidFill>
                          <a:latin typeface="Arial"/>
                          <a:ea typeface="+mn-ea"/>
                          <a:cs typeface="+mn-cs"/>
                        </a:rPr>
                        <a:t> IV</a:t>
                      </a:r>
                    </a:p>
                  </a:txBody>
                  <a:tcPr marL="9525" marR="9525" marT="9525" marB="0" anchor="ctr">
                    <a:lnL w="12700" cap="flat" cmpd="sng" algn="ctr">
                      <a:no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a-ES" sz="1400" b="0" i="0" u="none" strike="noStrike" dirty="0">
                          <a:solidFill>
                            <a:srgbClr val="000000"/>
                          </a:solidFill>
                          <a:latin typeface="Arial"/>
                        </a:rPr>
                        <a:t>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a-ES" sz="1400" b="0" i="0" u="none" strike="noStrike" dirty="0">
                          <a:solidFill>
                            <a:srgbClr val="000000"/>
                          </a:solidFill>
                          <a:latin typeface="Arial"/>
                        </a:rPr>
                        <a:t>PR</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a-ES" sz="1400" b="0" i="0" u="none" strike="noStrike">
                          <a:solidFill>
                            <a:srgbClr val="000000"/>
                          </a:solidFill>
                          <a:latin typeface="Arial"/>
                        </a:rPr>
                        <a:t>6</a:t>
                      </a:r>
                    </a:p>
                  </a:txBody>
                  <a:tcPr marL="9525" marR="9525" marT="9525" marB="0" anchor="ctr">
                    <a:lnL w="6350" cap="flat" cmpd="sng" algn="ctr">
                      <a:solidFill>
                        <a:srgbClr val="000000"/>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6705">
                <a:tc>
                  <a:txBody>
                    <a:bodyPr/>
                    <a:lstStyle/>
                    <a:p>
                      <a:pPr marL="88900" indent="0" algn="l" defTabSz="914400" rtl="0" eaLnBrk="1" fontAlgn="ctr" latinLnBrk="0" hangingPunct="1"/>
                      <a:r>
                        <a:rPr lang="ca-ES" sz="1400" b="0" i="0" u="none" strike="noStrike" kern="1200" dirty="0">
                          <a:solidFill>
                            <a:srgbClr val="000000"/>
                          </a:solidFill>
                          <a:latin typeface="Arial"/>
                          <a:ea typeface="+mn-ea"/>
                          <a:cs typeface="+mn-cs"/>
                        </a:rPr>
                        <a:t>Treball de fi de Grau</a:t>
                      </a:r>
                    </a:p>
                  </a:txBody>
                  <a:tcPr marL="9525" marR="9525" marT="9525" marB="0" anchor="ctr">
                    <a:lnL w="12700" cap="flat" cmpd="sng" algn="ctr">
                      <a:no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a-ES" sz="1400" b="0" i="0" u="none" strike="noStrike">
                          <a:solidFill>
                            <a:srgbClr val="000000"/>
                          </a:solidFill>
                          <a:latin typeface="Arial"/>
                        </a:rPr>
                        <a:t>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a-ES" sz="1400" b="0" i="0" u="none" strike="noStrike" dirty="0">
                          <a:solidFill>
                            <a:srgbClr val="000000"/>
                          </a:solidFill>
                          <a:latin typeface="Arial"/>
                        </a:rPr>
                        <a:t>TFG</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a-ES" sz="1400" b="0" i="0" u="none" strike="noStrike">
                          <a:solidFill>
                            <a:srgbClr val="000000"/>
                          </a:solidFill>
                          <a:latin typeface="Arial"/>
                        </a:rPr>
                        <a:t>6</a:t>
                      </a:r>
                    </a:p>
                  </a:txBody>
                  <a:tcPr marL="9525" marR="9525" marT="9525" marB="0" anchor="ctr">
                    <a:lnL w="6350" cap="flat" cmpd="sng" algn="ctr">
                      <a:solidFill>
                        <a:srgbClr val="000000"/>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6705">
                <a:tc>
                  <a:txBody>
                    <a:bodyPr/>
                    <a:lstStyle/>
                    <a:p>
                      <a:pPr marL="88900" indent="0" algn="l" defTabSz="914400" rtl="0" eaLnBrk="1" fontAlgn="ctr" latinLnBrk="0" hangingPunct="1"/>
                      <a:r>
                        <a:rPr lang="es-ES" sz="1400" b="0" i="0" u="none" strike="noStrike" kern="1200" spc="-20" dirty="0" err="1">
                          <a:solidFill>
                            <a:srgbClr val="000000"/>
                          </a:solidFill>
                          <a:latin typeface="Arial"/>
                          <a:ea typeface="+mn-ea"/>
                          <a:cs typeface="+mn-cs"/>
                        </a:rPr>
                        <a:t>Llenguatge</a:t>
                      </a:r>
                      <a:r>
                        <a:rPr lang="es-ES" sz="1400" b="0" i="0" u="none" strike="noStrike" kern="1200" spc="-20" dirty="0">
                          <a:solidFill>
                            <a:srgbClr val="000000"/>
                          </a:solidFill>
                          <a:latin typeface="Arial"/>
                          <a:ea typeface="+mn-ea"/>
                          <a:cs typeface="+mn-cs"/>
                        </a:rPr>
                        <a:t> en </a:t>
                      </a:r>
                      <a:r>
                        <a:rPr lang="es-ES" sz="1400" b="0" i="0" u="none" strike="noStrike" kern="1200" spc="-20" dirty="0" err="1">
                          <a:solidFill>
                            <a:srgbClr val="000000"/>
                          </a:solidFill>
                          <a:latin typeface="Arial"/>
                          <a:ea typeface="+mn-ea"/>
                          <a:cs typeface="+mn-cs"/>
                        </a:rPr>
                        <a:t>entorns</a:t>
                      </a:r>
                      <a:r>
                        <a:rPr lang="es-ES" sz="1400" b="0" i="0" u="none" strike="noStrike" kern="1200" spc="-20" dirty="0">
                          <a:solidFill>
                            <a:srgbClr val="000000"/>
                          </a:solidFill>
                          <a:latin typeface="Arial"/>
                          <a:ea typeface="+mn-ea"/>
                          <a:cs typeface="+mn-cs"/>
                        </a:rPr>
                        <a:t> multilingües i </a:t>
                      </a:r>
                      <a:r>
                        <a:rPr lang="es-ES" sz="1400" b="0" i="0" u="none" strike="noStrike" kern="1200" spc="-20" dirty="0" err="1" smtClean="0">
                          <a:solidFill>
                            <a:srgbClr val="FF0000"/>
                          </a:solidFill>
                          <a:latin typeface="Arial"/>
                          <a:ea typeface="+mn-ea"/>
                          <a:cs typeface="+mn-cs"/>
                        </a:rPr>
                        <a:t>multiculturals</a:t>
                      </a:r>
                      <a:r>
                        <a:rPr lang="es-ES" sz="1400" b="0" i="0" u="none" strike="noStrike" kern="1200" spc="-20" dirty="0" smtClean="0">
                          <a:solidFill>
                            <a:srgbClr val="FF0000"/>
                          </a:solidFill>
                          <a:latin typeface="Arial"/>
                          <a:ea typeface="+mn-ea"/>
                          <a:cs typeface="+mn-cs"/>
                        </a:rPr>
                        <a:t> </a:t>
                      </a:r>
                      <a:r>
                        <a:rPr lang="ca-ES" sz="1400" b="0" i="1" u="none" strike="noStrike" kern="1200" spc="-20" baseline="0" dirty="0" smtClean="0">
                          <a:solidFill>
                            <a:srgbClr val="000000"/>
                          </a:solidFill>
                          <a:latin typeface="Arial"/>
                          <a:ea typeface="+mn-ea"/>
                          <a:cs typeface="+mn-cs"/>
                        </a:rPr>
                        <a:t>(canvi </a:t>
                      </a:r>
                      <a:r>
                        <a:rPr lang="ca-ES" sz="1400" b="0" i="1" u="none" strike="noStrike" kern="1200" spc="-20" baseline="0" dirty="0" err="1" smtClean="0">
                          <a:solidFill>
                            <a:srgbClr val="000000"/>
                          </a:solidFill>
                          <a:latin typeface="Arial"/>
                          <a:ea typeface="+mn-ea"/>
                          <a:cs typeface="+mn-cs"/>
                        </a:rPr>
                        <a:t>3r</a:t>
                      </a:r>
                      <a:r>
                        <a:rPr lang="ca-ES" sz="1400" b="0" i="1" u="none" strike="noStrike" kern="1200" spc="-20" baseline="0" dirty="0" smtClean="0">
                          <a:solidFill>
                            <a:srgbClr val="000000"/>
                          </a:solidFill>
                          <a:latin typeface="Arial"/>
                          <a:ea typeface="+mn-ea"/>
                          <a:cs typeface="+mn-cs"/>
                        </a:rPr>
                        <a:t>  a </a:t>
                      </a:r>
                      <a:r>
                        <a:rPr lang="ca-ES" sz="1400" b="0" i="1" u="none" strike="noStrike" kern="1200" spc="-20" baseline="0" dirty="0" err="1" smtClean="0">
                          <a:solidFill>
                            <a:srgbClr val="000000"/>
                          </a:solidFill>
                          <a:latin typeface="Arial"/>
                          <a:ea typeface="+mn-ea"/>
                          <a:cs typeface="+mn-cs"/>
                        </a:rPr>
                        <a:t>4rt</a:t>
                      </a:r>
                      <a:r>
                        <a:rPr lang="ca-ES" sz="1400" b="0" i="1" u="none" strike="noStrike" kern="1200" spc="-20" baseline="0" dirty="0" smtClean="0">
                          <a:solidFill>
                            <a:srgbClr val="000000"/>
                          </a:solidFill>
                          <a:latin typeface="Arial"/>
                          <a:ea typeface="+mn-ea"/>
                          <a:cs typeface="+mn-cs"/>
                        </a:rPr>
                        <a:t> i revisió crèdits, 3)</a:t>
                      </a:r>
                      <a:endParaRPr lang="es-ES" sz="1400" b="0" i="0" u="none" strike="noStrike" kern="1200" spc="-20" dirty="0">
                        <a:solidFill>
                          <a:srgbClr val="FF0000"/>
                        </a:solidFill>
                        <a:latin typeface="Arial"/>
                        <a:ea typeface="+mn-ea"/>
                        <a:cs typeface="+mn-cs"/>
                      </a:endParaRPr>
                    </a:p>
                  </a:txBody>
                  <a:tcPr marL="9525" marR="9525" marT="9525" marB="0" anchor="ctr">
                    <a:lnL w="12700" cap="flat" cmpd="sng" algn="ctr">
                      <a:no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ca-ES" sz="1400" b="0" i="0" u="none" strike="noStrike" dirty="0">
                          <a:solidFill>
                            <a:srgbClr val="000000"/>
                          </a:solidFill>
                          <a:latin typeface="Arial"/>
                        </a:rPr>
                        <a:t>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ca-ES" sz="1400" b="0" i="0" u="none" strike="noStrike" dirty="0">
                          <a:solidFill>
                            <a:srgbClr val="000000"/>
                          </a:solidFill>
                          <a:latin typeface="Arial"/>
                        </a:rPr>
                        <a:t>OB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ca-ES" sz="1400" b="1" i="0" u="none" strike="noStrike" dirty="0">
                          <a:solidFill>
                            <a:srgbClr val="FF0000"/>
                          </a:solidFill>
                          <a:latin typeface="Arial"/>
                        </a:rPr>
                        <a:t>6</a:t>
                      </a:r>
                    </a:p>
                  </a:txBody>
                  <a:tcPr marL="9525" marR="9525" marT="9525" marB="0" anchor="ctr">
                    <a:lnL w="6350" cap="flat" cmpd="sng" algn="ctr">
                      <a:solidFill>
                        <a:srgbClr val="000000"/>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bl>
          </a:graphicData>
        </a:graphic>
      </p:graphicFrame>
      <p:cxnSp>
        <p:nvCxnSpPr>
          <p:cNvPr id="14" name="13 Conector angular"/>
          <p:cNvCxnSpPr>
            <a:endCxn id="8" idx="1"/>
          </p:cNvCxnSpPr>
          <p:nvPr/>
        </p:nvCxnSpPr>
        <p:spPr>
          <a:xfrm rot="5400000">
            <a:off x="472481" y="3352057"/>
            <a:ext cx="566190" cy="288032"/>
          </a:xfrm>
          <a:prstGeom prst="bentConnector4">
            <a:avLst>
              <a:gd name="adj1" fmla="val 347"/>
              <a:gd name="adj2" fmla="val 179366"/>
            </a:avLst>
          </a:prstGeom>
          <a:ln w="28575">
            <a:tailEnd type="arrow"/>
          </a:ln>
        </p:spPr>
        <p:style>
          <a:lnRef idx="1">
            <a:schemeClr val="accent1"/>
          </a:lnRef>
          <a:fillRef idx="0">
            <a:schemeClr val="accent1"/>
          </a:fillRef>
          <a:effectRef idx="0">
            <a:schemeClr val="accent1"/>
          </a:effectRef>
          <a:fontRef idx="minor">
            <a:schemeClr val="tx1"/>
          </a:fontRef>
        </p:style>
      </p:cxnSp>
      <p:graphicFrame>
        <p:nvGraphicFramePr>
          <p:cNvPr id="26" name="25 Tabla"/>
          <p:cNvGraphicFramePr>
            <a:graphicFrameLocks noGrp="1"/>
          </p:cNvGraphicFramePr>
          <p:nvPr/>
        </p:nvGraphicFramePr>
        <p:xfrm>
          <a:off x="755575" y="4547974"/>
          <a:ext cx="7416825" cy="537210"/>
        </p:xfrm>
        <a:graphic>
          <a:graphicData uri="http://schemas.openxmlformats.org/drawingml/2006/table">
            <a:tbl>
              <a:tblPr/>
              <a:tblGrid>
                <a:gridCol w="5976665"/>
                <a:gridCol w="720080"/>
                <a:gridCol w="360040"/>
                <a:gridCol w="360040"/>
              </a:tblGrid>
              <a:tr h="190500">
                <a:tc gridSpan="4">
                  <a:txBody>
                    <a:bodyPr/>
                    <a:lstStyle/>
                    <a:p>
                      <a:pPr algn="ctr" fontAlgn="ctr"/>
                      <a:r>
                        <a:rPr lang="ca-ES" sz="1800" b="1" i="0" u="none" strike="noStrike" dirty="0" smtClean="0">
                          <a:solidFill>
                            <a:schemeClr val="accent1">
                              <a:lumMod val="75000"/>
                            </a:schemeClr>
                          </a:solidFill>
                          <a:latin typeface="+mn-lt"/>
                        </a:rPr>
                        <a:t>Quart curs (optatives,</a:t>
                      </a:r>
                      <a:r>
                        <a:rPr lang="ca-ES" sz="1800" b="1" i="0" u="none" strike="noStrike" baseline="0" dirty="0" smtClean="0">
                          <a:solidFill>
                            <a:schemeClr val="accent1">
                              <a:lumMod val="75000"/>
                            </a:schemeClr>
                          </a:solidFill>
                          <a:latin typeface="+mn-lt"/>
                        </a:rPr>
                        <a:t> </a:t>
                      </a:r>
                      <a:r>
                        <a:rPr lang="ca-ES" sz="1800" b="1" i="0" u="none" strike="noStrike" baseline="0" dirty="0" smtClean="0">
                          <a:solidFill>
                            <a:srgbClr val="FF0000"/>
                          </a:solidFill>
                          <a:latin typeface="+mn-lt"/>
                        </a:rPr>
                        <a:t>36 crèdits</a:t>
                      </a:r>
                      <a:r>
                        <a:rPr lang="ca-ES" sz="1800" b="1" i="0" u="none" strike="noStrike" baseline="0" dirty="0" smtClean="0">
                          <a:solidFill>
                            <a:schemeClr val="accent1">
                              <a:lumMod val="75000"/>
                            </a:schemeClr>
                          </a:solidFill>
                          <a:latin typeface="+mn-lt"/>
                        </a:rPr>
                        <a:t>)</a:t>
                      </a:r>
                      <a:endParaRPr lang="ca-ES" sz="1800" b="1" i="0" u="none" strike="noStrike" dirty="0">
                        <a:solidFill>
                          <a:schemeClr val="accent1">
                            <a:lumMod val="75000"/>
                          </a:schemeClr>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a-ES"/>
                    </a:p>
                  </a:txBody>
                  <a:tcPr/>
                </a:tc>
                <a:tc hMerge="1">
                  <a:txBody>
                    <a:bodyPr/>
                    <a:lstStyle/>
                    <a:p>
                      <a:endParaRPr lang="ca-ES"/>
                    </a:p>
                  </a:txBody>
                  <a:tcPr/>
                </a:tc>
                <a:tc hMerge="1">
                  <a:txBody>
                    <a:bodyPr/>
                    <a:lstStyle/>
                    <a:p>
                      <a:endParaRPr lang="ca-ES"/>
                    </a:p>
                  </a:txBody>
                  <a:tcPr/>
                </a:tc>
              </a:tr>
              <a:tr h="190500">
                <a:tc>
                  <a:txBody>
                    <a:bodyPr/>
                    <a:lstStyle/>
                    <a:p>
                      <a:pPr algn="ctr" fontAlgn="t"/>
                      <a:r>
                        <a:rPr lang="ca-ES" sz="1600" b="1" i="0" u="none" strike="noStrike" dirty="0">
                          <a:solidFill>
                            <a:srgbClr val="000000"/>
                          </a:solidFill>
                          <a:latin typeface="+mn-lt"/>
                        </a:rPr>
                        <a:t>Assignatura</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ca-ES" sz="1200" b="1" i="0" u="none" strike="noStrike" dirty="0">
                          <a:solidFill>
                            <a:srgbClr val="000000"/>
                          </a:solidFill>
                          <a:latin typeface="+mn-lt"/>
                        </a:rPr>
                        <a:t>Semestre</a:t>
                      </a:r>
                    </a:p>
                  </a:txBody>
                  <a:tcPr marL="9525" marR="9525" marT="9525"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ca-ES" sz="1200" b="1" i="0" u="none" strike="noStrike" dirty="0" smtClean="0">
                          <a:solidFill>
                            <a:srgbClr val="000000"/>
                          </a:solidFill>
                          <a:latin typeface="+mn-lt"/>
                        </a:rPr>
                        <a:t>Tipus</a:t>
                      </a:r>
                      <a:endParaRPr lang="ca-ES" sz="1200" b="1" i="0" u="none" strike="noStrike" dirty="0">
                        <a:solidFill>
                          <a:srgbClr val="000000"/>
                        </a:solidFill>
                        <a:latin typeface="+mn-lt"/>
                      </a:endParaRP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ca-ES" sz="1200" b="1" i="0" u="none" strike="noStrike" dirty="0">
                          <a:solidFill>
                            <a:srgbClr val="000000"/>
                          </a:solidFill>
                          <a:latin typeface="+mn-lt"/>
                        </a:rPr>
                        <a:t> ECTS</a:t>
                      </a:r>
                    </a:p>
                  </a:txBody>
                  <a:tcPr marL="9525" marR="9525" marT="9525"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7" name="26 Tabla"/>
          <p:cNvGraphicFramePr>
            <a:graphicFrameLocks noGrp="1"/>
          </p:cNvGraphicFramePr>
          <p:nvPr/>
        </p:nvGraphicFramePr>
        <p:xfrm>
          <a:off x="755576" y="5130558"/>
          <a:ext cx="7416824" cy="288032"/>
        </p:xfrm>
        <a:graphic>
          <a:graphicData uri="http://schemas.openxmlformats.org/drawingml/2006/table">
            <a:tbl>
              <a:tblPr/>
              <a:tblGrid>
                <a:gridCol w="6192688"/>
                <a:gridCol w="576064"/>
                <a:gridCol w="288032"/>
                <a:gridCol w="360040"/>
              </a:tblGrid>
              <a:tr h="288032">
                <a:tc>
                  <a:txBody>
                    <a:bodyPr/>
                    <a:lstStyle/>
                    <a:p>
                      <a:pPr marL="88900" indent="0" algn="l" fontAlgn="ctr"/>
                      <a:r>
                        <a:rPr lang="ca-ES" sz="1400" b="0" i="0" u="none" strike="noStrike" dirty="0">
                          <a:solidFill>
                            <a:srgbClr val="000000"/>
                          </a:solidFill>
                          <a:latin typeface="Arial"/>
                        </a:rPr>
                        <a:t>Recursos metodològics per a l'elaboració del treball de fi de grau</a:t>
                      </a:r>
                    </a:p>
                  </a:txBody>
                  <a:tcPr marL="9525" marR="9525" marT="9525"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ca-ES" sz="1400" b="0" i="0" u="none" strike="noStrike" kern="1200" dirty="0" smtClean="0">
                          <a:solidFill>
                            <a:srgbClr val="000000"/>
                          </a:solidFill>
                          <a:latin typeface="Arial"/>
                          <a:ea typeface="+mn-ea"/>
                          <a:cs typeface="+mn-cs"/>
                        </a:rPr>
                        <a:t>1</a:t>
                      </a:r>
                      <a:endParaRPr lang="ca-ES" sz="1400" b="0" i="0" u="none" strike="noStrike" kern="1200" dirty="0">
                        <a:solidFill>
                          <a:srgbClr val="000000"/>
                        </a:solidFill>
                        <a:latin typeface="Arial"/>
                        <a:ea typeface="+mn-ea"/>
                        <a:cs typeface="+mn-cs"/>
                      </a:endParaRPr>
                    </a:p>
                  </a:txBody>
                  <a:tcPr marL="9525" marR="9525" marT="9525"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ca-ES" sz="1400" b="0" i="0" u="none" strike="noStrike" kern="1200" dirty="0">
                          <a:solidFill>
                            <a:srgbClr val="000000"/>
                          </a:solidFill>
                          <a:latin typeface="Arial"/>
                          <a:ea typeface="+mn-ea"/>
                          <a:cs typeface="+mn-cs"/>
                        </a:rPr>
                        <a:t>OP</a:t>
                      </a:r>
                    </a:p>
                  </a:txBody>
                  <a:tcPr marL="9525" marR="9525" marT="9525"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ca-ES" sz="1400" b="0" i="0" u="none" strike="noStrike" dirty="0">
                          <a:solidFill>
                            <a:srgbClr val="000000"/>
                          </a:solidFill>
                          <a:latin typeface="Arial"/>
                        </a:rPr>
                        <a:t>6</a:t>
                      </a:r>
                    </a:p>
                  </a:txBody>
                  <a:tcPr marL="9525" marR="9525" marT="9525" marB="0"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bl>
          </a:graphicData>
        </a:graphic>
      </p:graphicFrame>
      <p:sp>
        <p:nvSpPr>
          <p:cNvPr id="28" name="27 Rectángulo"/>
          <p:cNvSpPr/>
          <p:nvPr/>
        </p:nvSpPr>
        <p:spPr>
          <a:xfrm>
            <a:off x="683568" y="5589240"/>
            <a:ext cx="7560840" cy="523220"/>
          </a:xfrm>
          <a:prstGeom prst="rect">
            <a:avLst/>
          </a:prstGeom>
          <a:ln w="28575">
            <a:solidFill>
              <a:schemeClr val="accent6">
                <a:lumMod val="75000"/>
              </a:schemeClr>
            </a:solidFill>
          </a:ln>
        </p:spPr>
        <p:txBody>
          <a:bodyPr wrap="square">
            <a:spAutoFit/>
          </a:bodyPr>
          <a:lstStyle/>
          <a:p>
            <a:r>
              <a:rPr lang="ca-ES" sz="1400" dirty="0" smtClean="0">
                <a:solidFill>
                  <a:srgbClr val="000000"/>
                </a:solidFill>
              </a:rPr>
              <a:t>Sense mencions: estudis reglats que no necessiten ja de </a:t>
            </a:r>
            <a:r>
              <a:rPr lang="ca-ES" sz="1400" dirty="0" err="1" smtClean="0">
                <a:solidFill>
                  <a:srgbClr val="000000"/>
                </a:solidFill>
              </a:rPr>
              <a:t>preespecialització</a:t>
            </a:r>
            <a:r>
              <a:rPr lang="ca-ES" sz="1400" dirty="0" smtClean="0">
                <a:solidFill>
                  <a:srgbClr val="000000"/>
                </a:solidFill>
              </a:rPr>
              <a:t>, l’especialització comença a nivell de màster</a:t>
            </a:r>
            <a:endParaRPr lang="ca-ES" dirty="0"/>
          </a:p>
        </p:txBody>
      </p:sp>
    </p:spTree>
    <p:extLst>
      <p:ext uri="{BB962C8B-B14F-4D97-AF65-F5344CB8AC3E}">
        <p14:creationId xmlns:p14="http://schemas.microsoft.com/office/powerpoint/2010/main" val="451052353"/>
      </p:ext>
    </p:extLst>
  </p:cSld>
  <p:clrMapOvr>
    <a:masterClrMapping/>
  </p:clrMapOvr>
  <p:transition>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a:xfrm>
            <a:off x="251520" y="62620"/>
            <a:ext cx="8640960" cy="1143000"/>
          </a:xfrm>
        </p:spPr>
        <p:txBody>
          <a:bodyPr/>
          <a:lstStyle/>
          <a:p>
            <a:r>
              <a:rPr lang="ca-ES" sz="3400" dirty="0" smtClean="0">
                <a:solidFill>
                  <a:schemeClr val="bg1"/>
                </a:solidFill>
                <a:latin typeface="Tahoma" pitchFamily="34" charset="0"/>
              </a:rPr>
              <a:t>Proposta d’implantació canvi de pla d’estudis del grau en Logopèdia</a:t>
            </a:r>
          </a:p>
        </p:txBody>
      </p:sp>
      <p:sp>
        <p:nvSpPr>
          <p:cNvPr id="82949" name="Rectangle 5"/>
          <p:cNvSpPr>
            <a:spLocks noGrp="1"/>
          </p:cNvSpPr>
          <p:nvPr>
            <p:ph type="body" idx="1"/>
          </p:nvPr>
        </p:nvSpPr>
        <p:spPr>
          <a:xfrm>
            <a:off x="179512" y="1090216"/>
            <a:ext cx="8784976" cy="5228966"/>
          </a:xfrm>
        </p:spPr>
        <p:txBody>
          <a:bodyPr/>
          <a:lstStyle/>
          <a:p>
            <a:pPr algn="ctr">
              <a:lnSpc>
                <a:spcPct val="90000"/>
              </a:lnSpc>
              <a:spcBef>
                <a:spcPts val="0"/>
              </a:spcBef>
              <a:buNone/>
            </a:pPr>
            <a:endParaRPr lang="ca-ES" sz="800" b="1" dirty="0" smtClean="0"/>
          </a:p>
          <a:p>
            <a:pPr>
              <a:lnSpc>
                <a:spcPct val="90000"/>
              </a:lnSpc>
              <a:buNone/>
            </a:pPr>
            <a:r>
              <a:rPr lang="es-ES" sz="2400" dirty="0" smtClean="0"/>
              <a:t>PROPOSTA PEL CURS </a:t>
            </a:r>
            <a:r>
              <a:rPr lang="es-ES" sz="2400" dirty="0" smtClean="0">
                <a:solidFill>
                  <a:srgbClr val="FF0000"/>
                </a:solidFill>
              </a:rPr>
              <a:t>2017-18</a:t>
            </a:r>
            <a:r>
              <a:rPr lang="es-ES" sz="2400" dirty="0" smtClean="0"/>
              <a:t>:</a:t>
            </a:r>
          </a:p>
          <a:p>
            <a:pPr marL="355600" indent="-177800">
              <a:lnSpc>
                <a:spcPct val="90000"/>
              </a:lnSpc>
              <a:buFont typeface="Calibri" panose="020F0502020204030204" pitchFamily="34" charset="0"/>
              <a:buChar char="-"/>
            </a:pPr>
            <a:r>
              <a:rPr lang="ca-ES" sz="2400" dirty="0" smtClean="0"/>
              <a:t>Implantació </a:t>
            </a:r>
            <a:r>
              <a:rPr lang="ca-ES" sz="2400" dirty="0"/>
              <a:t>total (els 4 cursos de cop</a:t>
            </a:r>
            <a:r>
              <a:rPr lang="ca-ES" sz="2400" dirty="0" smtClean="0"/>
              <a:t>). Assignatures noves i modificades es programen totes pel curs vinent.</a:t>
            </a:r>
            <a:endParaRPr lang="ca-ES" sz="2400" dirty="0"/>
          </a:p>
          <a:p>
            <a:pPr marL="355600" indent="-177800">
              <a:lnSpc>
                <a:spcPct val="90000"/>
              </a:lnSpc>
              <a:buFont typeface="Calibri" panose="020F0502020204030204" pitchFamily="34" charset="0"/>
              <a:buChar char="-"/>
            </a:pPr>
            <a:r>
              <a:rPr lang="ca-ES" sz="2400" dirty="0"/>
              <a:t>Potenciar que </a:t>
            </a:r>
            <a:r>
              <a:rPr lang="ca-ES" sz="2400" dirty="0" smtClean="0"/>
              <a:t>els/les </a:t>
            </a:r>
            <a:r>
              <a:rPr lang="ca-ES" sz="2400" dirty="0"/>
              <a:t>estudiants que ja </a:t>
            </a:r>
            <a:r>
              <a:rPr lang="ca-ES" sz="2400" dirty="0" smtClean="0"/>
              <a:t>han començat </a:t>
            </a:r>
            <a:r>
              <a:rPr lang="ca-ES" sz="2400" dirty="0"/>
              <a:t>(primer, segon  i tercer d’aquest any) facin el canvi, tot i que </a:t>
            </a:r>
            <a:r>
              <a:rPr lang="ca-ES" sz="2400" dirty="0" smtClean="0"/>
              <a:t>s’ha </a:t>
            </a:r>
            <a:r>
              <a:rPr lang="ca-ES" sz="2400" dirty="0"/>
              <a:t>de garantir que </a:t>
            </a:r>
            <a:r>
              <a:rPr lang="ca-ES" sz="2400" dirty="0" smtClean="0"/>
              <a:t>puguin seguir </a:t>
            </a:r>
            <a:r>
              <a:rPr lang="ca-ES" sz="2400" dirty="0"/>
              <a:t>amb el pla amb què </a:t>
            </a:r>
            <a:r>
              <a:rPr lang="ca-ES" sz="2400" dirty="0" smtClean="0"/>
              <a:t>van </a:t>
            </a:r>
            <a:r>
              <a:rPr lang="ca-ES" sz="2400" dirty="0"/>
              <a:t>començar.</a:t>
            </a:r>
          </a:p>
          <a:p>
            <a:pPr marL="355600" indent="-177800">
              <a:lnSpc>
                <a:spcPct val="90000"/>
              </a:lnSpc>
              <a:buFont typeface="Calibri" panose="020F0502020204030204" pitchFamily="34" charset="0"/>
              <a:buChar char="-"/>
            </a:pPr>
            <a:r>
              <a:rPr lang="ca-ES" sz="2400" dirty="0" smtClean="0"/>
              <a:t>Estudiants que no es canvien a la docència nova: incloure’ls en la docència de les assignatures del pla nou (docència alternativa).</a:t>
            </a:r>
          </a:p>
          <a:p>
            <a:pPr>
              <a:lnSpc>
                <a:spcPct val="90000"/>
              </a:lnSpc>
              <a:buNone/>
            </a:pPr>
            <a:endParaRPr lang="ca-ES" sz="1000" dirty="0" smtClean="0"/>
          </a:p>
          <a:p>
            <a:pPr>
              <a:lnSpc>
                <a:spcPct val="90000"/>
              </a:lnSpc>
              <a:buNone/>
            </a:pPr>
            <a:r>
              <a:rPr lang="ca-ES" sz="2400" dirty="0" smtClean="0"/>
              <a:t>PROCÉS:</a:t>
            </a:r>
          </a:p>
          <a:p>
            <a:pPr marL="355600" indent="-177800">
              <a:lnSpc>
                <a:spcPct val="90000"/>
              </a:lnSpc>
              <a:buFont typeface="Calibri" panose="020F0502020204030204" pitchFamily="34" charset="0"/>
              <a:buChar char="-"/>
            </a:pPr>
            <a:r>
              <a:rPr lang="ca-ES" sz="2400" dirty="0" smtClean="0"/>
              <a:t>Decidir </a:t>
            </a:r>
            <a:r>
              <a:rPr lang="ca-ES" sz="2400" dirty="0"/>
              <a:t>equivalències per estudiants que volen canviar de pla</a:t>
            </a:r>
          </a:p>
          <a:p>
            <a:pPr marL="355600" indent="-177800">
              <a:lnSpc>
                <a:spcPct val="90000"/>
              </a:lnSpc>
              <a:buFont typeface="Calibri" panose="020F0502020204030204" pitchFamily="34" charset="0"/>
              <a:buChar char="-"/>
            </a:pPr>
            <a:r>
              <a:rPr lang="ca-ES" sz="2400" dirty="0" smtClean="0"/>
              <a:t>Fer escenaris de canvis per cursos</a:t>
            </a:r>
          </a:p>
          <a:p>
            <a:pPr marL="355600" indent="-177800">
              <a:lnSpc>
                <a:spcPct val="90000"/>
              </a:lnSpc>
              <a:buFont typeface="Calibri" panose="020F0502020204030204" pitchFamily="34" charset="0"/>
              <a:buChar char="-"/>
            </a:pPr>
            <a:r>
              <a:rPr lang="ca-ES" sz="2400" dirty="0" smtClean="0"/>
              <a:t>Fer </a:t>
            </a:r>
            <a:r>
              <a:rPr lang="ca-ES" sz="2400" dirty="0"/>
              <a:t>estructura de docència </a:t>
            </a:r>
            <a:r>
              <a:rPr lang="ca-ES" sz="2400" dirty="0" smtClean="0"/>
              <a:t>alternativa </a:t>
            </a:r>
            <a:r>
              <a:rPr lang="ca-ES" sz="2400" dirty="0"/>
              <a:t>per estudiants que NO </a:t>
            </a:r>
            <a:r>
              <a:rPr lang="ca-ES" sz="2400" dirty="0" smtClean="0"/>
              <a:t>canvien de pla</a:t>
            </a:r>
          </a:p>
          <a:p>
            <a:pPr marL="355600" indent="-177800">
              <a:lnSpc>
                <a:spcPct val="90000"/>
              </a:lnSpc>
              <a:buFont typeface="Calibri" panose="020F0502020204030204" pitchFamily="34" charset="0"/>
              <a:buChar char="-"/>
            </a:pPr>
            <a:endParaRPr lang="ca-ES" sz="2400" dirty="0"/>
          </a:p>
        </p:txBody>
      </p:sp>
      <p:pic>
        <p:nvPicPr>
          <p:cNvPr id="4" name="3 Imagen"/>
          <p:cNvPicPr/>
          <p:nvPr/>
        </p:nvPicPr>
        <p:blipFill rotWithShape="1">
          <a:blip r:embed="rId2" cstate="print"/>
          <a:srcRect l="48410" t="25165" r="9364" b="66000"/>
          <a:stretch/>
        </p:blipFill>
        <p:spPr bwMode="auto">
          <a:xfrm>
            <a:off x="251520" y="6453336"/>
            <a:ext cx="1343025" cy="2241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1052353"/>
      </p:ext>
    </p:extLst>
  </p:cSld>
  <p:clrMapOvr>
    <a:masterClrMapping/>
  </p:clrMapOvr>
  <p:transition>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a:xfrm>
            <a:off x="251520" y="62620"/>
            <a:ext cx="8640960" cy="1143000"/>
          </a:xfrm>
        </p:spPr>
        <p:txBody>
          <a:bodyPr/>
          <a:lstStyle/>
          <a:p>
            <a:r>
              <a:rPr lang="ca-ES" sz="3400" dirty="0" smtClean="0">
                <a:solidFill>
                  <a:schemeClr val="bg1"/>
                </a:solidFill>
                <a:latin typeface="Tahoma" pitchFamily="34" charset="0"/>
              </a:rPr>
              <a:t>Proposta d’implantació canvi de pla d’estudis  del grau en Logopèdia</a:t>
            </a:r>
          </a:p>
        </p:txBody>
      </p:sp>
      <p:sp>
        <p:nvSpPr>
          <p:cNvPr id="82949" name="Rectangle 5"/>
          <p:cNvSpPr>
            <a:spLocks noGrp="1"/>
          </p:cNvSpPr>
          <p:nvPr>
            <p:ph type="body" idx="1"/>
          </p:nvPr>
        </p:nvSpPr>
        <p:spPr>
          <a:xfrm>
            <a:off x="179512" y="1196752"/>
            <a:ext cx="8856984" cy="5040560"/>
          </a:xfrm>
        </p:spPr>
        <p:txBody>
          <a:bodyPr/>
          <a:lstStyle/>
          <a:p>
            <a:pPr>
              <a:lnSpc>
                <a:spcPct val="90000"/>
              </a:lnSpc>
              <a:buNone/>
            </a:pPr>
            <a:r>
              <a:rPr lang="ca-ES" sz="2400" b="1" dirty="0" smtClean="0"/>
              <a:t>CONVIVÈNCIA DELS DOS PLANS D’ESTUDIS (I):</a:t>
            </a:r>
          </a:p>
          <a:p>
            <a:pPr>
              <a:lnSpc>
                <a:spcPct val="90000"/>
              </a:lnSpc>
              <a:buNone/>
            </a:pPr>
            <a:endParaRPr lang="ca-ES" sz="2400" b="1" dirty="0" smtClean="0"/>
          </a:p>
          <a:p>
            <a:pPr>
              <a:lnSpc>
                <a:spcPct val="90000"/>
              </a:lnSpc>
              <a:spcBef>
                <a:spcPts val="1200"/>
              </a:spcBef>
              <a:buFont typeface="Wingdings" panose="05000000000000000000" pitchFamily="2" charset="2"/>
              <a:buChar char="ü"/>
            </a:pPr>
            <a:r>
              <a:rPr lang="ca-ES" sz="2400" i="1" dirty="0" smtClean="0"/>
              <a:t>Els/les estudiants es matriculen del pla que estiguin cursant</a:t>
            </a:r>
          </a:p>
          <a:p>
            <a:pPr>
              <a:lnSpc>
                <a:spcPct val="90000"/>
              </a:lnSpc>
              <a:spcBef>
                <a:spcPts val="1200"/>
              </a:spcBef>
              <a:buFont typeface="Wingdings" panose="05000000000000000000" pitchFamily="2" charset="2"/>
              <a:buChar char="ü"/>
            </a:pPr>
            <a:r>
              <a:rPr lang="ca-ES" sz="2400" i="1" dirty="0"/>
              <a:t>La Facultat programa docència únicament pel pla nou, on s’incorporen tots els estudiants (pla antic: docència alternativa)</a:t>
            </a:r>
          </a:p>
          <a:p>
            <a:pPr>
              <a:lnSpc>
                <a:spcPct val="90000"/>
              </a:lnSpc>
              <a:spcBef>
                <a:spcPts val="1200"/>
              </a:spcBef>
              <a:buFont typeface="Wingdings" panose="05000000000000000000" pitchFamily="2" charset="2"/>
              <a:buChar char="ü"/>
            </a:pPr>
            <a:r>
              <a:rPr lang="ca-ES" sz="2400" i="1" dirty="0" smtClean="0"/>
              <a:t>ESTUDIANTS DE NOU </a:t>
            </a:r>
            <a:r>
              <a:rPr lang="ca-ES" sz="2400" i="1" dirty="0"/>
              <a:t>PLA: els </a:t>
            </a:r>
            <a:r>
              <a:rPr lang="ca-ES" sz="2400" i="1" dirty="0" smtClean="0"/>
              <a:t>qui </a:t>
            </a:r>
            <a:r>
              <a:rPr lang="ca-ES" sz="2400" i="1" dirty="0"/>
              <a:t>es matriculin a primer + els qui decideixin canviar de pla</a:t>
            </a:r>
          </a:p>
          <a:p>
            <a:pPr>
              <a:lnSpc>
                <a:spcPct val="90000"/>
              </a:lnSpc>
              <a:spcBef>
                <a:spcPts val="1200"/>
              </a:spcBef>
              <a:buFont typeface="Wingdings" panose="05000000000000000000" pitchFamily="2" charset="2"/>
              <a:buChar char="ü"/>
            </a:pPr>
            <a:r>
              <a:rPr lang="ca-ES" sz="2400" i="1" dirty="0" smtClean="0"/>
              <a:t>PLA </a:t>
            </a:r>
            <a:r>
              <a:rPr lang="ca-ES" sz="2400" i="1" dirty="0"/>
              <a:t>ANTIC: els qui </a:t>
            </a:r>
            <a:r>
              <a:rPr lang="ca-ES" sz="2400" i="1" dirty="0" smtClean="0"/>
              <a:t>estan cursant </a:t>
            </a:r>
            <a:r>
              <a:rPr lang="ca-ES" sz="2400" i="1" dirty="0"/>
              <a:t>ara el grau i </a:t>
            </a:r>
            <a:r>
              <a:rPr lang="ca-ES" sz="2400" i="1" dirty="0" smtClean="0"/>
              <a:t>decideixen </a:t>
            </a:r>
            <a:r>
              <a:rPr lang="ca-ES" sz="2400" i="1" dirty="0"/>
              <a:t>no canviar al nou. </a:t>
            </a:r>
            <a:r>
              <a:rPr lang="ca-ES" sz="2400" i="1" dirty="0">
                <a:solidFill>
                  <a:srgbClr val="FF0000"/>
                </a:solidFill>
              </a:rPr>
              <a:t>Es matriculen de les assignatures del pla antic que els </a:t>
            </a:r>
            <a:r>
              <a:rPr lang="ca-ES" sz="2400" i="1" dirty="0" smtClean="0">
                <a:solidFill>
                  <a:srgbClr val="FF0000"/>
                </a:solidFill>
              </a:rPr>
              <a:t>correspongui, </a:t>
            </a:r>
            <a:r>
              <a:rPr lang="ca-ES" sz="2400" i="1" dirty="0">
                <a:solidFill>
                  <a:srgbClr val="FF0000"/>
                </a:solidFill>
              </a:rPr>
              <a:t>i </a:t>
            </a:r>
            <a:r>
              <a:rPr lang="ca-ES" sz="2400" i="1" dirty="0" smtClean="0">
                <a:solidFill>
                  <a:srgbClr val="FF0000"/>
                </a:solidFill>
              </a:rPr>
              <a:t>busquen, a la </a:t>
            </a:r>
            <a:r>
              <a:rPr lang="ca-ES" sz="2400" b="1" i="1" u="sng" dirty="0" smtClean="0">
                <a:solidFill>
                  <a:srgbClr val="FF0000"/>
                </a:solidFill>
              </a:rPr>
              <a:t>Taula d’adaptació</a:t>
            </a:r>
            <a:r>
              <a:rPr lang="ca-ES" sz="2400" i="1" dirty="0" smtClean="0">
                <a:solidFill>
                  <a:srgbClr val="FF0000"/>
                </a:solidFill>
              </a:rPr>
              <a:t> entre els dos plans, </a:t>
            </a:r>
            <a:r>
              <a:rPr lang="ca-ES" sz="2400" i="1" dirty="0">
                <a:solidFill>
                  <a:srgbClr val="FF0000"/>
                </a:solidFill>
              </a:rPr>
              <a:t>a quina assignatura han d’assistir per fer docència </a:t>
            </a:r>
            <a:r>
              <a:rPr lang="ca-ES" sz="2400" i="1" dirty="0" smtClean="0">
                <a:solidFill>
                  <a:srgbClr val="FF0000"/>
                </a:solidFill>
              </a:rPr>
              <a:t>alternativa. No cal seguir </a:t>
            </a:r>
            <a:r>
              <a:rPr lang="ca-ES" sz="2400" i="1" dirty="0" smtClean="0">
                <a:solidFill>
                  <a:srgbClr val="FF0000"/>
                </a:solidFill>
              </a:rPr>
              <a:t>l’estructura </a:t>
            </a:r>
            <a:r>
              <a:rPr lang="ca-ES" sz="2400" i="1" dirty="0" smtClean="0">
                <a:solidFill>
                  <a:srgbClr val="FF0000"/>
                </a:solidFill>
              </a:rPr>
              <a:t>de matrícula del pla nou.</a:t>
            </a:r>
            <a:endParaRPr lang="ca-ES" sz="2400" i="1" dirty="0">
              <a:solidFill>
                <a:srgbClr val="FF0000"/>
              </a:solidFill>
            </a:endParaRPr>
          </a:p>
        </p:txBody>
      </p:sp>
      <p:pic>
        <p:nvPicPr>
          <p:cNvPr id="4" name="3 Imagen"/>
          <p:cNvPicPr/>
          <p:nvPr/>
        </p:nvPicPr>
        <p:blipFill rotWithShape="1">
          <a:blip r:embed="rId2" cstate="print"/>
          <a:srcRect l="48410" t="25165" r="9364" b="66000"/>
          <a:stretch/>
        </p:blipFill>
        <p:spPr bwMode="auto">
          <a:xfrm>
            <a:off x="251520" y="6453336"/>
            <a:ext cx="1343025" cy="2241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8957382"/>
      </p:ext>
    </p:extLst>
  </p:cSld>
  <p:clrMapOvr>
    <a:masterClrMapping/>
  </p:clrMapOvr>
  <p:transition>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a:xfrm>
            <a:off x="251520" y="62620"/>
            <a:ext cx="8640960" cy="1143000"/>
          </a:xfrm>
        </p:spPr>
        <p:txBody>
          <a:bodyPr/>
          <a:lstStyle/>
          <a:p>
            <a:r>
              <a:rPr lang="ca-ES" sz="3400" dirty="0" smtClean="0">
                <a:solidFill>
                  <a:schemeClr val="bg1"/>
                </a:solidFill>
                <a:latin typeface="Tahoma" pitchFamily="34" charset="0"/>
              </a:rPr>
              <a:t>Proposta d’implantació canvi de pla d’estudis  del grau en Logopèdia</a:t>
            </a:r>
          </a:p>
        </p:txBody>
      </p:sp>
      <p:sp>
        <p:nvSpPr>
          <p:cNvPr id="82949" name="Rectangle 5"/>
          <p:cNvSpPr>
            <a:spLocks noGrp="1"/>
          </p:cNvSpPr>
          <p:nvPr>
            <p:ph type="body" idx="1"/>
          </p:nvPr>
        </p:nvSpPr>
        <p:spPr>
          <a:xfrm>
            <a:off x="179512" y="1155808"/>
            <a:ext cx="8856984" cy="4824536"/>
          </a:xfrm>
        </p:spPr>
        <p:txBody>
          <a:bodyPr/>
          <a:lstStyle/>
          <a:p>
            <a:pPr>
              <a:lnSpc>
                <a:spcPct val="90000"/>
              </a:lnSpc>
              <a:buNone/>
            </a:pPr>
            <a:r>
              <a:rPr lang="ca-ES" sz="2400" b="1" dirty="0" smtClean="0"/>
              <a:t>CONVICÈNCIA DELS DOS PLANS D’ESTUDIS (II):</a:t>
            </a:r>
          </a:p>
          <a:p>
            <a:pPr>
              <a:lnSpc>
                <a:spcPct val="90000"/>
              </a:lnSpc>
              <a:buFont typeface="Wingdings" panose="05000000000000000000" pitchFamily="2" charset="2"/>
              <a:buChar char="ü"/>
            </a:pPr>
            <a:endParaRPr lang="ca-ES" sz="2400" i="1" dirty="0" smtClean="0"/>
          </a:p>
          <a:p>
            <a:pPr>
              <a:lnSpc>
                <a:spcPct val="90000"/>
              </a:lnSpc>
              <a:buFont typeface="Wingdings" panose="05000000000000000000" pitchFamily="2" charset="2"/>
              <a:buChar char="ü"/>
            </a:pPr>
            <a:r>
              <a:rPr lang="ca-ES" sz="2400" i="1" dirty="0" smtClean="0"/>
              <a:t>Els/les estudiants que ja cursaven el pla actual i no canvien tenen dret a docència alternativa durant dos cursos posteriors a la primera matrícula + 2 convocatòries sense docència alternativa. Posteriorment: canvi de pla obligat per esgotament de convocatòries (veure diapositiva següent). </a:t>
            </a:r>
          </a:p>
          <a:p>
            <a:pPr marL="0" indent="0">
              <a:lnSpc>
                <a:spcPct val="90000"/>
              </a:lnSpc>
              <a:buNone/>
            </a:pPr>
            <a:endParaRPr lang="ca-ES" sz="2400" i="1" dirty="0"/>
          </a:p>
          <a:p>
            <a:pPr>
              <a:lnSpc>
                <a:spcPct val="90000"/>
              </a:lnSpc>
              <a:buFont typeface="Wingdings" panose="05000000000000000000" pitchFamily="2" charset="2"/>
              <a:buChar char="ü"/>
            </a:pPr>
            <a:r>
              <a:rPr lang="ca-ES" sz="2400" i="1" dirty="0"/>
              <a:t>Es recomana que qui ja s’hagi matriculat d’una assignatura en tercera convocatòria demani el canvi de pla</a:t>
            </a:r>
            <a:r>
              <a:rPr lang="ca-ES" sz="2400" i="1" dirty="0" smtClean="0"/>
              <a:t>. Quan un estudiant es canvia de pla, si té convocatòries consumides en assignatures del pla antic encara no superades, aquestes no es consideren en l’assignatura del pla nou, que comença amb primera convocatòria.</a:t>
            </a:r>
            <a:endParaRPr lang="ca-ES" sz="2400" i="1" dirty="0"/>
          </a:p>
        </p:txBody>
      </p:sp>
      <p:pic>
        <p:nvPicPr>
          <p:cNvPr id="4" name="3 Imagen"/>
          <p:cNvPicPr/>
          <p:nvPr/>
        </p:nvPicPr>
        <p:blipFill rotWithShape="1">
          <a:blip r:embed="rId2" cstate="print"/>
          <a:srcRect l="48410" t="25165" r="9364" b="66000"/>
          <a:stretch/>
        </p:blipFill>
        <p:spPr bwMode="auto">
          <a:xfrm>
            <a:off x="251520" y="6453336"/>
            <a:ext cx="1343025" cy="2241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38547364"/>
      </p:ext>
    </p:extLst>
  </p:cSld>
  <p:clrMapOvr>
    <a:masterClrMapping/>
  </p:clrMapOvr>
  <p:transition>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idx="4294967295"/>
          </p:nvPr>
        </p:nvSpPr>
        <p:spPr>
          <a:xfrm>
            <a:off x="-180528" y="-100013"/>
            <a:ext cx="9505056" cy="720701"/>
          </a:xfrm>
        </p:spPr>
        <p:txBody>
          <a:bodyPr/>
          <a:lstStyle/>
          <a:p>
            <a:r>
              <a:rPr lang="ca-ES" sz="2800" b="1" dirty="0" smtClean="0"/>
              <a:t>EXTINCIÓ PLA D’ESTUDIS 828-GRAU EN LOGOPÈDIA</a:t>
            </a:r>
            <a:endParaRPr lang="ca-ES" sz="2800" b="1" dirty="0" smtClean="0">
              <a:latin typeface="Tahoma"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1051958223"/>
              </p:ext>
            </p:extLst>
          </p:nvPr>
        </p:nvGraphicFramePr>
        <p:xfrm>
          <a:off x="83978" y="1321164"/>
          <a:ext cx="8808502" cy="5109694"/>
        </p:xfrm>
        <a:graphic>
          <a:graphicData uri="http://schemas.openxmlformats.org/drawingml/2006/table">
            <a:tbl>
              <a:tblPr/>
              <a:tblGrid>
                <a:gridCol w="1247662"/>
                <a:gridCol w="1296144"/>
                <a:gridCol w="1296144"/>
                <a:gridCol w="1368152"/>
                <a:gridCol w="1296144"/>
                <a:gridCol w="1296144"/>
                <a:gridCol w="1008112"/>
              </a:tblGrid>
              <a:tr h="187735">
                <a:tc>
                  <a:txBody>
                    <a:bodyPr/>
                    <a:lstStyle/>
                    <a:p>
                      <a:pPr algn="ctr">
                        <a:lnSpc>
                          <a:spcPct val="115000"/>
                        </a:lnSpc>
                        <a:spcAft>
                          <a:spcPts val="0"/>
                        </a:spcAft>
                      </a:pPr>
                      <a:r>
                        <a:rPr lang="ca-ES" sz="1600" b="1" dirty="0">
                          <a:latin typeface="Calibri"/>
                          <a:ea typeface="Calibri"/>
                          <a:cs typeface="Times New Roman"/>
                        </a:rPr>
                        <a:t>2016-2017</a:t>
                      </a:r>
                      <a:endParaRPr lang="ca-ES" sz="1600" dirty="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a:noFill/>
                    </a:lnL>
                    <a:lnR>
                      <a:noFill/>
                    </a:lnR>
                    <a:lnT>
                      <a:noFill/>
                    </a:lnT>
                    <a:lnB>
                      <a:noFill/>
                    </a:lnB>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a:noFill/>
                    </a:lnL>
                    <a:lnR>
                      <a:noFill/>
                    </a:lnR>
                    <a:lnT>
                      <a:noFill/>
                    </a:lnT>
                    <a:lnB>
                      <a:noFill/>
                    </a:lnB>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a:noFill/>
                    </a:lnL>
                    <a:lnR>
                      <a:noFill/>
                    </a:lnR>
                    <a:lnT>
                      <a:noFill/>
                    </a:lnT>
                    <a:lnB>
                      <a:noFill/>
                    </a:lnB>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a:noFill/>
                    </a:lnL>
                    <a:lnR>
                      <a:noFill/>
                    </a:lnR>
                    <a:lnT>
                      <a:noFill/>
                    </a:lnT>
                    <a:lnB>
                      <a:noFill/>
                    </a:lnB>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a:noFill/>
                    </a:lnL>
                    <a:lnR>
                      <a:noFill/>
                    </a:lnR>
                    <a:lnT>
                      <a:noFill/>
                    </a:lnT>
                    <a:lnB>
                      <a:noFill/>
                    </a:lnB>
                  </a:tcPr>
                </a:tc>
              </a:tr>
              <a:tr h="402708">
                <a:tc>
                  <a:txBody>
                    <a:bodyPr/>
                    <a:lstStyle/>
                    <a:p>
                      <a:pPr algn="l">
                        <a:lnSpc>
                          <a:spcPct val="115000"/>
                        </a:lnSpc>
                        <a:spcAft>
                          <a:spcPts val="0"/>
                        </a:spcAft>
                      </a:pPr>
                      <a:r>
                        <a:rPr lang="ca-ES" sz="1600" dirty="0" smtClean="0">
                          <a:latin typeface="Calibri"/>
                          <a:ea typeface="Calibri"/>
                          <a:cs typeface="Times New Roman"/>
                        </a:rPr>
                        <a:t>Nou </a:t>
                      </a:r>
                      <a:r>
                        <a:rPr lang="ca-ES" sz="1600" dirty="0">
                          <a:latin typeface="Calibri"/>
                          <a:ea typeface="Calibri"/>
                          <a:cs typeface="Times New Roman"/>
                        </a:rPr>
                        <a:t>Accés</a:t>
                      </a:r>
                    </a:p>
                    <a:p>
                      <a:pPr algn="l">
                        <a:lnSpc>
                          <a:spcPct val="115000"/>
                        </a:lnSpc>
                        <a:spcAft>
                          <a:spcPts val="0"/>
                        </a:spcAft>
                      </a:pPr>
                      <a:r>
                        <a:rPr lang="ca-ES" sz="1600" dirty="0" smtClean="0">
                          <a:latin typeface="Calibri"/>
                          <a:ea typeface="Calibri"/>
                          <a:cs typeface="Times New Roman"/>
                        </a:rPr>
                        <a:t>Matrícula 1er</a:t>
                      </a:r>
                      <a:endParaRPr lang="ca-ES" sz="1600" dirty="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a-ES" sz="1600" b="1" dirty="0">
                          <a:latin typeface="Calibri"/>
                          <a:ea typeface="Calibri"/>
                          <a:cs typeface="Times New Roman"/>
                        </a:rPr>
                        <a:t>2017-2018</a:t>
                      </a:r>
                      <a:endParaRPr lang="ca-ES" sz="1600" dirty="0">
                        <a:latin typeface="Calibri"/>
                        <a:ea typeface="Calibri"/>
                        <a:cs typeface="Times New Roman"/>
                      </a:endParaRPr>
                    </a:p>
                  </a:txBody>
                  <a:tcPr marL="51632" marR="51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a-ES" sz="1600" dirty="0">
                        <a:latin typeface="Calibri"/>
                        <a:ea typeface="Calibri"/>
                        <a:cs typeface="Times New Roman"/>
                      </a:endParaRPr>
                    </a:p>
                  </a:txBody>
                  <a:tcPr marL="51632" marR="5163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a-ES" sz="1600" dirty="0">
                        <a:latin typeface="Calibri"/>
                        <a:ea typeface="Calibri"/>
                        <a:cs typeface="Times New Roman"/>
                      </a:endParaRPr>
                    </a:p>
                  </a:txBody>
                  <a:tcPr marL="51632" marR="5163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a-ES" sz="1600" dirty="0">
                        <a:latin typeface="Calibri"/>
                        <a:ea typeface="Calibri"/>
                        <a:cs typeface="Times New Roman"/>
                      </a:endParaRPr>
                    </a:p>
                  </a:txBody>
                  <a:tcPr marL="51632" marR="5163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a:noFill/>
                    </a:lnL>
                    <a:lnR>
                      <a:noFill/>
                    </a:lnR>
                    <a:lnT>
                      <a:noFill/>
                    </a:lnT>
                    <a:lnB w="12700" cap="flat" cmpd="sng" algn="ctr">
                      <a:solidFill>
                        <a:srgbClr val="000000"/>
                      </a:solidFill>
                      <a:prstDash val="solid"/>
                      <a:round/>
                      <a:headEnd type="none" w="med" len="med"/>
                      <a:tailEnd type="none" w="med" len="med"/>
                    </a:lnB>
                  </a:tcPr>
                </a:tc>
              </a:tr>
              <a:tr h="327390">
                <a:tc>
                  <a:txBody>
                    <a:bodyPr/>
                    <a:lstStyle/>
                    <a:p>
                      <a:pPr algn="l">
                        <a:lnSpc>
                          <a:spcPct val="115000"/>
                        </a:lnSpc>
                        <a:spcAft>
                          <a:spcPts val="0"/>
                        </a:spcAft>
                      </a:pPr>
                      <a:endParaRPr lang="ca-ES" sz="1600" dirty="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a-ES" sz="1600" dirty="0" smtClean="0">
                          <a:latin typeface="Calibri"/>
                          <a:ea typeface="Calibri"/>
                          <a:cs typeface="Times New Roman"/>
                        </a:rPr>
                        <a:t>Matrícula 1er</a:t>
                      </a:r>
                      <a:endParaRPr lang="ca-ES" sz="1600" dirty="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a-ES" sz="1600" b="1" dirty="0">
                          <a:latin typeface="Calibri"/>
                          <a:ea typeface="Calibri"/>
                          <a:cs typeface="Times New Roman"/>
                        </a:rPr>
                        <a:t>2018-2019</a:t>
                      </a:r>
                      <a:endParaRPr lang="ca-ES" sz="1600" dirty="0">
                        <a:latin typeface="Calibri"/>
                        <a:ea typeface="Calibri"/>
                        <a:cs typeface="Times New Roman"/>
                      </a:endParaRPr>
                    </a:p>
                  </a:txBody>
                  <a:tcPr marL="51632" marR="51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a-ES" sz="1600" dirty="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algn="l">
                        <a:lnSpc>
                          <a:spcPct val="115000"/>
                        </a:lnSpc>
                        <a:spcAft>
                          <a:spcPts val="0"/>
                        </a:spcAft>
                      </a:pPr>
                      <a:endParaRPr lang="ca-ES" sz="1600" dirty="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a-ES" sz="1600" dirty="0" smtClean="0">
                          <a:latin typeface="Calibri"/>
                          <a:ea typeface="Calibri"/>
                          <a:cs typeface="Times New Roman"/>
                        </a:rPr>
                        <a:t>Matrícula 2on</a:t>
                      </a:r>
                      <a:endParaRPr lang="ca-ES" sz="1600" dirty="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ca-ES" sz="1600" dirty="0" smtClean="0">
                          <a:latin typeface="Calibri"/>
                          <a:ea typeface="Calibri"/>
                          <a:cs typeface="Times New Roman"/>
                        </a:rPr>
                        <a:t>Matrícula 1er</a:t>
                      </a:r>
                      <a:r>
                        <a:rPr lang="ca-ES" sz="1600" baseline="30000" dirty="0" smtClean="0">
                          <a:latin typeface="Calibri"/>
                          <a:ea typeface="Calibri"/>
                          <a:cs typeface="Times New Roman"/>
                        </a:rPr>
                        <a:t>1</a:t>
                      </a:r>
                      <a:endParaRPr lang="ca-ES" sz="1600" dirty="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a-ES" sz="1600" b="1" dirty="0">
                          <a:latin typeface="Calibri"/>
                          <a:ea typeface="Calibri"/>
                          <a:cs typeface="Times New Roman"/>
                        </a:rPr>
                        <a:t>2019-2020</a:t>
                      </a:r>
                      <a:endParaRPr lang="ca-ES" sz="1600" dirty="0">
                        <a:latin typeface="Calibri"/>
                        <a:ea typeface="Calibri"/>
                        <a:cs typeface="Times New Roman"/>
                      </a:endParaRPr>
                    </a:p>
                  </a:txBody>
                  <a:tcPr marL="51632" marR="51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a-ES" sz="1600" dirty="0" smtClean="0">
                          <a:latin typeface="Calibri"/>
                          <a:ea typeface="Calibri"/>
                          <a:cs typeface="Times New Roman"/>
                        </a:rPr>
                        <a:t>Matrícula</a:t>
                      </a:r>
                      <a:r>
                        <a:rPr lang="ca-ES" sz="1600" baseline="0" dirty="0" smtClean="0">
                          <a:latin typeface="Calibri"/>
                          <a:ea typeface="Calibri"/>
                          <a:cs typeface="Times New Roman"/>
                        </a:rPr>
                        <a:t> 3r</a:t>
                      </a:r>
                      <a:endParaRPr lang="ca-ES" sz="1600" dirty="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a-ES" sz="1600" dirty="0" smtClean="0">
                          <a:latin typeface="Calibri"/>
                          <a:ea typeface="Calibri"/>
                          <a:cs typeface="Times New Roman"/>
                        </a:rPr>
                        <a:t>Matrícula 2on</a:t>
                      </a:r>
                      <a:endParaRPr lang="ca-ES" sz="1600" dirty="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ca-ES" sz="1600" dirty="0" smtClean="0">
                          <a:latin typeface="Calibri"/>
                          <a:ea typeface="Calibri"/>
                          <a:cs typeface="Times New Roman"/>
                        </a:rPr>
                        <a:t>Matrícula 2on</a:t>
                      </a:r>
                      <a:r>
                        <a:rPr lang="ca-ES" sz="1600" baseline="30000" dirty="0" smtClean="0">
                          <a:latin typeface="Calibri"/>
                          <a:ea typeface="Calibri"/>
                          <a:cs typeface="Times New Roman"/>
                        </a:rPr>
                        <a:t>2</a:t>
                      </a:r>
                      <a:endParaRPr lang="ca-ES" sz="1600" dirty="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a-ES" sz="1600" b="1" dirty="0">
                          <a:latin typeface="Calibri"/>
                          <a:ea typeface="Calibri"/>
                          <a:cs typeface="Times New Roman"/>
                        </a:rPr>
                        <a:t>2020-2021</a:t>
                      </a:r>
                      <a:endParaRPr lang="ca-ES" sz="1600" dirty="0">
                        <a:latin typeface="Calibri"/>
                        <a:ea typeface="Calibri"/>
                        <a:cs typeface="Times New Roman"/>
                      </a:endParaRPr>
                    </a:p>
                  </a:txBody>
                  <a:tcPr marL="51632" marR="51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a-ES" sz="1600" dirty="0" smtClean="0">
                          <a:latin typeface="Calibri"/>
                          <a:ea typeface="Calibri"/>
                          <a:cs typeface="Times New Roman"/>
                        </a:rPr>
                        <a:t>Matrícula 4t</a:t>
                      </a:r>
                      <a:endParaRPr lang="ca-ES" sz="1600" dirty="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a-ES" sz="1600" dirty="0" smtClean="0">
                          <a:latin typeface="Calibri"/>
                          <a:ea typeface="Calibri"/>
                          <a:cs typeface="Times New Roman"/>
                        </a:rPr>
                        <a:t>Matrícula 3er</a:t>
                      </a:r>
                      <a:endParaRPr lang="ca-ES" sz="1600" dirty="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a-ES" sz="1600" dirty="0" smtClean="0">
                          <a:latin typeface="Calibri"/>
                          <a:ea typeface="Calibri"/>
                          <a:cs typeface="Times New Roman"/>
                        </a:rPr>
                        <a:t>Matrícula 3er</a:t>
                      </a:r>
                      <a:endParaRPr lang="ca-ES" sz="1600" dirty="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ca-ES" sz="1600" dirty="0" smtClean="0">
                          <a:latin typeface="Calibri"/>
                          <a:ea typeface="Calibri"/>
                          <a:cs typeface="Times New Roman"/>
                        </a:rPr>
                        <a:t>Matrícula 3er</a:t>
                      </a:r>
                      <a:r>
                        <a:rPr lang="ca-ES" sz="1600" baseline="30000" dirty="0" smtClean="0">
                          <a:latin typeface="Calibri"/>
                          <a:ea typeface="Calibri"/>
                          <a:cs typeface="Times New Roman"/>
                        </a:rPr>
                        <a:t>3</a:t>
                      </a:r>
                      <a:endParaRPr lang="ca-ES" sz="1600" dirty="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a-ES" sz="1600" b="1" dirty="0">
                          <a:latin typeface="Calibri"/>
                          <a:ea typeface="Calibri"/>
                          <a:cs typeface="Times New Roman"/>
                        </a:rPr>
                        <a:t>2021-2022</a:t>
                      </a:r>
                      <a:endParaRPr lang="ca-ES" sz="1600" dirty="0">
                        <a:latin typeface="Calibri"/>
                        <a:ea typeface="Calibri"/>
                        <a:cs typeface="Times New Roman"/>
                      </a:endParaRPr>
                    </a:p>
                  </a:txBody>
                  <a:tcPr marL="51632" marR="51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640">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a-ES" sz="1600" dirty="0" smtClean="0">
                          <a:latin typeface="Calibri"/>
                          <a:ea typeface="Calibri"/>
                          <a:cs typeface="Times New Roman"/>
                        </a:rPr>
                        <a:t>Matrícula 4t</a:t>
                      </a:r>
                      <a:endParaRPr lang="ca-ES" sz="1600" dirty="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a-ES" sz="1600" dirty="0" smtClean="0">
                          <a:latin typeface="Calibri"/>
                          <a:ea typeface="Calibri"/>
                          <a:cs typeface="Times New Roman"/>
                        </a:rPr>
                        <a:t>Matrícula 4rt</a:t>
                      </a:r>
                      <a:endParaRPr lang="ca-ES" sz="1600" dirty="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a-ES" sz="1600" dirty="0" smtClean="0">
                          <a:latin typeface="Calibri"/>
                          <a:ea typeface="Calibri"/>
                          <a:cs typeface="Times New Roman"/>
                        </a:rPr>
                        <a:t>Matrícula 4rt</a:t>
                      </a:r>
                      <a:endParaRPr lang="ca-ES" sz="1600" dirty="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ca-ES" sz="1600" dirty="0" smtClean="0">
                          <a:latin typeface="Calibri"/>
                          <a:ea typeface="Calibri"/>
                          <a:cs typeface="Times New Roman"/>
                        </a:rPr>
                        <a:t>Matrícula 4rt</a:t>
                      </a:r>
                      <a:r>
                        <a:rPr lang="ca-ES" sz="1600" baseline="30000" dirty="0" smtClean="0">
                          <a:latin typeface="Calibri"/>
                          <a:ea typeface="Calibri"/>
                          <a:cs typeface="Times New Roman"/>
                        </a:rPr>
                        <a:t>4</a:t>
                      </a:r>
                      <a:endParaRPr lang="ca-ES" sz="1600" dirty="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a-ES" sz="1600" b="1" dirty="0">
                          <a:latin typeface="Calibri"/>
                          <a:ea typeface="Calibri"/>
                          <a:cs typeface="Times New Roman"/>
                        </a:rPr>
                        <a:t>2022-2023</a:t>
                      </a:r>
                      <a:endParaRPr lang="ca-ES" sz="1600" dirty="0">
                        <a:latin typeface="Calibri"/>
                        <a:ea typeface="Calibri"/>
                        <a:cs typeface="Times New Roman"/>
                      </a:endParaRPr>
                    </a:p>
                  </a:txBody>
                  <a:tcPr marL="51632" marR="51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87735">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a-ES" sz="1600" b="1">
                          <a:latin typeface="Calibri"/>
                          <a:ea typeface="Calibri"/>
                          <a:cs typeface="Times New Roman"/>
                        </a:rPr>
                        <a:t>Extinció</a:t>
                      </a: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735">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a-ES" sz="1600" b="1" dirty="0">
                          <a:latin typeface="Calibri"/>
                          <a:ea typeface="Calibri"/>
                          <a:cs typeface="Times New Roman"/>
                        </a:rPr>
                        <a:t>2017-2018</a:t>
                      </a:r>
                      <a:endParaRPr lang="ca-ES" sz="1600" dirty="0">
                        <a:latin typeface="Calibri"/>
                        <a:ea typeface="Calibri"/>
                        <a:cs typeface="Times New Roman"/>
                      </a:endParaRPr>
                    </a:p>
                  </a:txBody>
                  <a:tcPr marL="51632" marR="51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488">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a-ES" sz="1600" dirty="0">
                          <a:latin typeface="Calibri"/>
                          <a:ea typeface="Calibri"/>
                          <a:cs typeface="Times New Roman"/>
                        </a:rPr>
                        <a:t> Nou </a:t>
                      </a:r>
                      <a:r>
                        <a:rPr lang="ca-ES" sz="1600" dirty="0" smtClean="0">
                          <a:latin typeface="Calibri"/>
                          <a:ea typeface="Calibri"/>
                          <a:cs typeface="Times New Roman"/>
                        </a:rPr>
                        <a:t>pla</a:t>
                      </a:r>
                      <a:r>
                        <a:rPr lang="ca-ES" sz="1600" baseline="0" dirty="0" smtClean="0">
                          <a:latin typeface="Calibri"/>
                          <a:ea typeface="Calibri"/>
                          <a:cs typeface="Times New Roman"/>
                        </a:rPr>
                        <a:t> (</a:t>
                      </a:r>
                      <a:r>
                        <a:rPr lang="ca-ES" sz="1600" baseline="0" dirty="0" smtClean="0">
                          <a:solidFill>
                            <a:srgbClr val="FF0000"/>
                          </a:solidFill>
                          <a:latin typeface="Calibri"/>
                          <a:ea typeface="Calibri"/>
                          <a:cs typeface="Times New Roman"/>
                        </a:rPr>
                        <a:t>DA</a:t>
                      </a:r>
                      <a:r>
                        <a:rPr lang="ca-ES" sz="1600" baseline="0" dirty="0" smtClean="0">
                          <a:latin typeface="Calibri"/>
                          <a:ea typeface="Calibri"/>
                          <a:cs typeface="Times New Roman"/>
                        </a:rPr>
                        <a:t>)</a:t>
                      </a:r>
                      <a:endParaRPr lang="ca-ES" sz="1600" dirty="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a-ES" sz="1600" b="1" dirty="0">
                          <a:latin typeface="Calibri"/>
                          <a:ea typeface="Calibri"/>
                          <a:cs typeface="Times New Roman"/>
                        </a:rPr>
                        <a:t>2018-2019</a:t>
                      </a:r>
                      <a:endParaRPr lang="ca-ES" sz="1600" dirty="0">
                        <a:latin typeface="Calibri"/>
                        <a:ea typeface="Calibri"/>
                        <a:cs typeface="Times New Roman"/>
                      </a:endParaRPr>
                    </a:p>
                  </a:txBody>
                  <a:tcPr marL="51632" marR="51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104">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a-ES" sz="1600">
                          <a:latin typeface="Calibri"/>
                          <a:ea typeface="Calibri"/>
                          <a:cs typeface="Times New Roman"/>
                        </a:rPr>
                        <a:t> </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a-ES" sz="1600" dirty="0">
                          <a:solidFill>
                            <a:srgbClr val="FF0000"/>
                          </a:solidFill>
                          <a:latin typeface="Calibri"/>
                          <a:ea typeface="Calibri"/>
                          <a:cs typeface="Times New Roman"/>
                        </a:rPr>
                        <a:t> </a:t>
                      </a:r>
                      <a:r>
                        <a:rPr lang="ca-ES" sz="1600" dirty="0" smtClean="0">
                          <a:solidFill>
                            <a:srgbClr val="FF0000"/>
                          </a:solidFill>
                          <a:latin typeface="Calibri"/>
                          <a:ea typeface="Calibri"/>
                          <a:cs typeface="Times New Roman"/>
                        </a:rPr>
                        <a:t>DA</a:t>
                      </a:r>
                      <a:endParaRPr lang="ca-ES" sz="1600" dirty="0">
                        <a:solidFill>
                          <a:srgbClr val="FF0000"/>
                        </a:solidFill>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a-ES" sz="1600" b="1" dirty="0">
                          <a:latin typeface="Calibri"/>
                          <a:ea typeface="Calibri"/>
                          <a:cs typeface="Times New Roman"/>
                        </a:rPr>
                        <a:t>2019-2020</a:t>
                      </a:r>
                      <a:endParaRPr lang="ca-ES" sz="1600" dirty="0">
                        <a:latin typeface="Calibri"/>
                        <a:ea typeface="Calibri"/>
                        <a:cs typeface="Times New Roman"/>
                      </a:endParaRPr>
                    </a:p>
                  </a:txBody>
                  <a:tcPr marL="51632" marR="51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720">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a-ES" sz="1600">
                          <a:latin typeface="Calibri"/>
                          <a:ea typeface="Calibri"/>
                          <a:cs typeface="Times New Roman"/>
                        </a:rPr>
                        <a:t> </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a-ES" sz="1600" dirty="0" smtClean="0">
                          <a:solidFill>
                            <a:srgbClr val="FF0000"/>
                          </a:solidFill>
                          <a:latin typeface="Calibri"/>
                          <a:ea typeface="Calibri"/>
                          <a:cs typeface="Times New Roman"/>
                        </a:rPr>
                        <a:t>DA</a:t>
                      </a:r>
                      <a:endParaRPr lang="ca-ES" sz="1600" dirty="0">
                        <a:solidFill>
                          <a:srgbClr val="FF0000"/>
                        </a:solidFill>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a-ES" sz="1600" b="1" dirty="0">
                          <a:latin typeface="Calibri"/>
                          <a:ea typeface="Calibri"/>
                          <a:cs typeface="Times New Roman"/>
                        </a:rPr>
                        <a:t>2020-2021</a:t>
                      </a:r>
                      <a:endParaRPr lang="ca-ES" sz="1600" dirty="0">
                        <a:latin typeface="Calibri"/>
                        <a:ea typeface="Calibri"/>
                        <a:cs typeface="Times New Roman"/>
                      </a:endParaRPr>
                    </a:p>
                  </a:txBody>
                  <a:tcPr marL="51632" marR="51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360">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a-ES" sz="1600">
                          <a:latin typeface="Calibri"/>
                          <a:ea typeface="Calibri"/>
                          <a:cs typeface="Times New Roman"/>
                        </a:rPr>
                        <a:t> </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a-ES" sz="1600">
                          <a:latin typeface="Calibri"/>
                          <a:ea typeface="Calibri"/>
                          <a:cs typeface="Times New Roman"/>
                        </a:rPr>
                        <a:t> </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a-ES" sz="1600" dirty="0">
                          <a:latin typeface="Calibri"/>
                          <a:ea typeface="Calibri"/>
                          <a:cs typeface="Times New Roman"/>
                        </a:rPr>
                        <a:t>Convocatòria </a:t>
                      </a:r>
                      <a:r>
                        <a:rPr lang="ca-ES" sz="1600" dirty="0" smtClean="0">
                          <a:latin typeface="Calibri"/>
                          <a:ea typeface="Calibri"/>
                          <a:cs typeface="Times New Roman"/>
                        </a:rPr>
                        <a:t>Addicional </a:t>
                      </a:r>
                      <a:r>
                        <a:rPr lang="ca-ES" sz="1600" dirty="0">
                          <a:latin typeface="Calibri"/>
                          <a:ea typeface="Calibri"/>
                          <a:cs typeface="Times New Roman"/>
                        </a:rPr>
                        <a:t>1</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a-ES" sz="1600" b="1" dirty="0">
                          <a:latin typeface="Calibri"/>
                          <a:ea typeface="Calibri"/>
                          <a:cs typeface="Times New Roman"/>
                        </a:rPr>
                        <a:t>2021-2022</a:t>
                      </a:r>
                      <a:endParaRPr lang="ca-ES" sz="1600" dirty="0">
                        <a:latin typeface="Calibri"/>
                        <a:ea typeface="Calibri"/>
                        <a:cs typeface="Times New Roman"/>
                      </a:endParaRPr>
                    </a:p>
                  </a:txBody>
                  <a:tcPr marL="51632" marR="51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7102">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a-ES" sz="1600">
                          <a:latin typeface="Calibri"/>
                          <a:ea typeface="Calibri"/>
                          <a:cs typeface="Times New Roman"/>
                        </a:rPr>
                        <a:t> </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a-ES" sz="1600">
                          <a:latin typeface="Calibri"/>
                          <a:ea typeface="Calibri"/>
                          <a:cs typeface="Times New Roman"/>
                        </a:rPr>
                        <a:t> </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a-ES" sz="1600" dirty="0">
                          <a:latin typeface="Calibri"/>
                          <a:ea typeface="Calibri"/>
                          <a:cs typeface="Times New Roman"/>
                        </a:rPr>
                        <a:t>Convocatòria </a:t>
                      </a:r>
                      <a:r>
                        <a:rPr lang="ca-ES" sz="1600" dirty="0" smtClean="0">
                          <a:latin typeface="Calibri"/>
                          <a:ea typeface="Calibri"/>
                          <a:cs typeface="Times New Roman"/>
                        </a:rPr>
                        <a:t>Addicional </a:t>
                      </a:r>
                      <a:r>
                        <a:rPr lang="ca-ES" sz="1600" dirty="0">
                          <a:latin typeface="Calibri"/>
                          <a:ea typeface="Calibri"/>
                          <a:cs typeface="Times New Roman"/>
                        </a:rPr>
                        <a:t>2</a:t>
                      </a: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a-ES" sz="1600" b="1" dirty="0">
                          <a:latin typeface="Calibri"/>
                          <a:ea typeface="Calibri"/>
                          <a:cs typeface="Times New Roman"/>
                        </a:rPr>
                        <a:t>2022-2023</a:t>
                      </a:r>
                      <a:endParaRPr lang="ca-ES" sz="1600" dirty="0">
                        <a:latin typeface="Calibri"/>
                        <a:ea typeface="Calibri"/>
                        <a:cs typeface="Times New Roman"/>
                      </a:endParaRPr>
                    </a:p>
                  </a:txBody>
                  <a:tcPr marL="51632" marR="51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87735">
                <a:tc>
                  <a:txBody>
                    <a:bodyPr/>
                    <a:lstStyle/>
                    <a:p>
                      <a:pPr algn="l">
                        <a:lnSpc>
                          <a:spcPct val="115000"/>
                        </a:lnSpc>
                        <a:spcAft>
                          <a:spcPts val="0"/>
                        </a:spcAft>
                      </a:pPr>
                      <a:endParaRPr lang="ca-ES" sz="1600" dirty="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a-ES" sz="160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a-ES" sz="1600" b="1" dirty="0">
                          <a:latin typeface="Calibri"/>
                          <a:ea typeface="Calibri"/>
                          <a:cs typeface="Times New Roman"/>
                        </a:rPr>
                        <a:t>Extinció</a:t>
                      </a:r>
                      <a:endParaRPr lang="ca-ES" sz="1600" dirty="0">
                        <a:latin typeface="Calibri"/>
                        <a:ea typeface="Calibri"/>
                        <a:cs typeface="Times New Roman"/>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7 CuadroTexto"/>
          <p:cNvSpPr txBox="1"/>
          <p:nvPr/>
        </p:nvSpPr>
        <p:spPr>
          <a:xfrm>
            <a:off x="3059832" y="6381328"/>
            <a:ext cx="3096344" cy="369332"/>
          </a:xfrm>
          <a:prstGeom prst="rect">
            <a:avLst/>
          </a:prstGeom>
          <a:noFill/>
        </p:spPr>
        <p:txBody>
          <a:bodyPr wrap="square" rtlCol="0">
            <a:spAutoFit/>
          </a:bodyPr>
          <a:lstStyle/>
          <a:p>
            <a:r>
              <a:rPr lang="ca-ES" i="1" dirty="0" smtClean="0">
                <a:solidFill>
                  <a:srgbClr val="FF0000"/>
                </a:solidFill>
              </a:rPr>
              <a:t>DA = Docència alternativa</a:t>
            </a:r>
            <a:endParaRPr lang="ca-ES" i="1" dirty="0">
              <a:solidFill>
                <a:srgbClr val="FF0000"/>
              </a:solidFill>
            </a:endParaRPr>
          </a:p>
        </p:txBody>
      </p:sp>
      <p:sp>
        <p:nvSpPr>
          <p:cNvPr id="1025" name="Rectangle 1"/>
          <p:cNvSpPr>
            <a:spLocks noChangeArrowheads="1"/>
          </p:cNvSpPr>
          <p:nvPr/>
        </p:nvSpPr>
        <p:spPr bwMode="auto">
          <a:xfrm>
            <a:off x="2088232" y="476672"/>
            <a:ext cx="7020272" cy="1077218"/>
          </a:xfrm>
          <a:prstGeom prst="rect">
            <a:avLst/>
          </a:prstGeom>
          <a:noFill/>
          <a:ln w="28575">
            <a:solidFill>
              <a:schemeClr val="accent2"/>
            </a:solidFill>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buFont typeface="+mj-lt"/>
              <a:buAutoNum type="arabicPeriod"/>
              <a:tabLst/>
            </a:pPr>
            <a:r>
              <a:rPr kumimoji="0" lang="ca-E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Estudiant que finalitza 2018-2019</a:t>
            </a:r>
            <a:r>
              <a:rPr kumimoji="0" lang="ca-ES" sz="16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ca-E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amb assignatura pendent de 1r (pla antic)</a:t>
            </a:r>
            <a:endParaRPr kumimoji="0" lang="ca-ES" sz="1600" b="0" i="0" u="none" strike="noStrike" cap="none" normalizeH="0" baseline="0" dirty="0" smtClean="0">
              <a:ln>
                <a:noFill/>
              </a:ln>
              <a:solidFill>
                <a:schemeClr val="tx1"/>
              </a:solidFill>
              <a:effectLst/>
              <a:latin typeface="Arial" pitchFamily="34" charset="0"/>
              <a:cs typeface="Arial" pitchFamily="34" charset="0"/>
            </a:endParaRPr>
          </a:p>
          <a:p>
            <a:pPr marL="177800" lvl="0" indent="-177800" eaLnBrk="0" hangingPunct="0">
              <a:buFont typeface="+mj-lt"/>
              <a:buAutoNum type="arabicPeriod"/>
            </a:pPr>
            <a:r>
              <a:rPr lang="ca-ES" sz="1600" dirty="0" smtClean="0">
                <a:latin typeface="Calibri" pitchFamily="34" charset="0"/>
                <a:ea typeface="Calibri" pitchFamily="34" charset="0"/>
                <a:cs typeface="Times New Roman" pitchFamily="18" charset="0"/>
              </a:rPr>
              <a:t>Estudiant que finalitza </a:t>
            </a:r>
            <a:r>
              <a:rPr kumimoji="0" lang="ca-E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2019-2020 </a:t>
            </a:r>
            <a:r>
              <a:rPr lang="ca-ES" sz="1600" dirty="0" smtClean="0">
                <a:latin typeface="Calibri" pitchFamily="34" charset="0"/>
                <a:ea typeface="Calibri" pitchFamily="34" charset="0"/>
                <a:cs typeface="Times New Roman" pitchFamily="18" charset="0"/>
              </a:rPr>
              <a:t>amb assignatura pendent de </a:t>
            </a:r>
            <a:r>
              <a:rPr kumimoji="0" lang="ca-E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2n curs (pla antic)</a:t>
            </a:r>
            <a:endParaRPr kumimoji="0" lang="ca-ES" sz="1600" b="0" i="0" u="none" strike="noStrike" cap="none" normalizeH="0" baseline="0" dirty="0" smtClean="0">
              <a:ln>
                <a:noFill/>
              </a:ln>
              <a:solidFill>
                <a:schemeClr val="tx1"/>
              </a:solidFill>
              <a:effectLst/>
              <a:latin typeface="Arial" pitchFamily="34" charset="0"/>
              <a:cs typeface="Arial" pitchFamily="34" charset="0"/>
            </a:endParaRPr>
          </a:p>
          <a:p>
            <a:pPr marL="177800" lvl="0" indent="-177800" eaLnBrk="0" hangingPunct="0">
              <a:buFont typeface="+mj-lt"/>
              <a:buAutoNum type="arabicPeriod"/>
            </a:pPr>
            <a:r>
              <a:rPr lang="ca-ES" sz="1600" dirty="0" smtClean="0">
                <a:latin typeface="Calibri" pitchFamily="34" charset="0"/>
                <a:ea typeface="Calibri" pitchFamily="34" charset="0"/>
                <a:cs typeface="Times New Roman" pitchFamily="18" charset="0"/>
              </a:rPr>
              <a:t>Estudiant que finalitza </a:t>
            </a:r>
            <a:r>
              <a:rPr kumimoji="0" lang="ca-E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2020-2021 </a:t>
            </a:r>
            <a:r>
              <a:rPr lang="ca-ES" sz="1600" dirty="0" smtClean="0">
                <a:latin typeface="Calibri" pitchFamily="34" charset="0"/>
                <a:ea typeface="Calibri" pitchFamily="34" charset="0"/>
                <a:cs typeface="Times New Roman" pitchFamily="18" charset="0"/>
              </a:rPr>
              <a:t>amb assignatura pendent de</a:t>
            </a:r>
            <a:r>
              <a:rPr kumimoji="0" lang="ca-E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3r curs (pla antic)</a:t>
            </a:r>
            <a:endParaRPr kumimoji="0" lang="ca-ES" sz="1600" b="0" i="0" u="none" strike="noStrike" cap="none" normalizeH="0" baseline="0" dirty="0" smtClean="0">
              <a:ln>
                <a:noFill/>
              </a:ln>
              <a:solidFill>
                <a:schemeClr val="tx1"/>
              </a:solidFill>
              <a:effectLst/>
              <a:latin typeface="Arial" pitchFamily="34" charset="0"/>
              <a:cs typeface="Arial" pitchFamily="34" charset="0"/>
            </a:endParaRPr>
          </a:p>
          <a:p>
            <a:pPr marL="177800" lvl="0" indent="-177800" eaLnBrk="0" hangingPunct="0">
              <a:buFont typeface="+mj-lt"/>
              <a:buAutoNum type="arabicPeriod"/>
            </a:pPr>
            <a:r>
              <a:rPr lang="ca-ES" sz="1600" dirty="0" smtClean="0">
                <a:latin typeface="Calibri" pitchFamily="34" charset="0"/>
                <a:ea typeface="Calibri" pitchFamily="34" charset="0"/>
                <a:cs typeface="Times New Roman" pitchFamily="18" charset="0"/>
              </a:rPr>
              <a:t>Estudiant que finalitza </a:t>
            </a:r>
            <a:r>
              <a:rPr kumimoji="0" lang="ca-E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2021-2022 </a:t>
            </a:r>
            <a:r>
              <a:rPr lang="ca-ES" sz="1600" dirty="0" smtClean="0">
                <a:latin typeface="Calibri" pitchFamily="34" charset="0"/>
                <a:ea typeface="Calibri" pitchFamily="34" charset="0"/>
                <a:cs typeface="Times New Roman" pitchFamily="18" charset="0"/>
              </a:rPr>
              <a:t>amb assignatura pendent de </a:t>
            </a:r>
            <a:r>
              <a:rPr kumimoji="0" lang="ca-E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4t curs (pla antic)</a:t>
            </a:r>
            <a:endParaRPr kumimoji="0" lang="ca-E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CuadroTexto"/>
          <p:cNvSpPr txBox="1"/>
          <p:nvPr/>
        </p:nvSpPr>
        <p:spPr>
          <a:xfrm>
            <a:off x="6228184" y="1700808"/>
            <a:ext cx="2880320" cy="369332"/>
          </a:xfrm>
          <a:prstGeom prst="rect">
            <a:avLst/>
          </a:prstGeom>
          <a:noFill/>
        </p:spPr>
        <p:txBody>
          <a:bodyPr wrap="square" rtlCol="0">
            <a:spAutoFit/>
          </a:bodyPr>
          <a:lstStyle/>
          <a:p>
            <a:r>
              <a:rPr lang="ca-ES" i="1" dirty="0" smtClean="0"/>
              <a:t>Es recomana canvi de pla</a:t>
            </a:r>
            <a:endParaRPr lang="ca-ES" i="1" dirty="0"/>
          </a:p>
        </p:txBody>
      </p:sp>
      <p:cxnSp>
        <p:nvCxnSpPr>
          <p:cNvPr id="12" name="11 Conector recto de flecha"/>
          <p:cNvCxnSpPr>
            <a:stCxn id="1025" idx="2"/>
            <a:endCxn id="10" idx="1"/>
          </p:cNvCxnSpPr>
          <p:nvPr/>
        </p:nvCxnSpPr>
        <p:spPr>
          <a:xfrm>
            <a:off x="5598368" y="1553890"/>
            <a:ext cx="629816" cy="331584"/>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547364"/>
      </p:ext>
    </p:extLst>
  </p:cSld>
  <p:clrMapOvr>
    <a:masterClrMapping/>
  </p:clrMapOvr>
  <p:transition>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263360" y="1772816"/>
            <a:ext cx="8640960" cy="1143000"/>
          </a:xfrm>
          <a:prstGeom prst="rect">
            <a:avLst/>
          </a:prstGeom>
        </p:spPr>
        <p:txBody>
          <a:bodyPr/>
          <a:lstStyle>
            <a:lvl1pPr algn="ctr" defTabSz="457200" rtl="0" eaLnBrk="0" fontAlgn="base" hangingPunct="0">
              <a:spcBef>
                <a:spcPct val="0"/>
              </a:spcBef>
              <a:spcAft>
                <a:spcPct val="0"/>
              </a:spcAft>
              <a:defRPr sz="44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ca-ES" sz="3200" kern="0" dirty="0" smtClean="0">
                <a:latin typeface="Tahoma" pitchFamily="34" charset="0"/>
              </a:rPr>
              <a:t>TAULA </a:t>
            </a:r>
            <a:r>
              <a:rPr lang="ca-ES" sz="3200" kern="0" dirty="0" smtClean="0">
                <a:latin typeface="Tahoma" pitchFamily="34" charset="0"/>
              </a:rPr>
              <a:t>D’APAPTACIONS </a:t>
            </a:r>
            <a:r>
              <a:rPr lang="ca-ES" sz="3200" kern="0" dirty="0" smtClean="0">
                <a:latin typeface="Tahoma" pitchFamily="34" charset="0"/>
              </a:rPr>
              <a:t>PROPOSADA PER ESTUDIANTS QUE VOLEN CANVIAR DE PLA</a:t>
            </a:r>
          </a:p>
        </p:txBody>
      </p:sp>
      <p:sp>
        <p:nvSpPr>
          <p:cNvPr id="5" name="Rectangle 2"/>
          <p:cNvSpPr txBox="1">
            <a:spLocks/>
          </p:cNvSpPr>
          <p:nvPr/>
        </p:nvSpPr>
        <p:spPr>
          <a:xfrm>
            <a:off x="815744" y="4302224"/>
            <a:ext cx="7776864" cy="1143000"/>
          </a:xfrm>
          <a:prstGeom prst="rect">
            <a:avLst/>
          </a:prstGeom>
        </p:spPr>
        <p:txBody>
          <a:bodyPr/>
          <a:lstStyle>
            <a:lvl1pPr algn="ctr" defTabSz="457200" rtl="0" eaLnBrk="0" fontAlgn="base" hangingPunct="0">
              <a:spcBef>
                <a:spcPct val="0"/>
              </a:spcBef>
              <a:spcAft>
                <a:spcPct val="0"/>
              </a:spcAft>
              <a:defRPr sz="44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342900" indent="-342900" algn="l">
              <a:buFont typeface="Wingdings" panose="05000000000000000000" pitchFamily="2" charset="2"/>
              <a:buChar char="ü"/>
            </a:pPr>
            <a:r>
              <a:rPr lang="ca-ES" sz="2400" i="1" kern="0" dirty="0" smtClean="0">
                <a:latin typeface="Tahoma" pitchFamily="34" charset="0"/>
              </a:rPr>
              <a:t>Marca també quina docència alternativa li caldrà fer a un/a estudiant que no canviï de pla</a:t>
            </a:r>
          </a:p>
        </p:txBody>
      </p:sp>
      <p:sp>
        <p:nvSpPr>
          <p:cNvPr id="6" name="Rectangle 2"/>
          <p:cNvSpPr txBox="1">
            <a:spLocks/>
          </p:cNvSpPr>
          <p:nvPr/>
        </p:nvSpPr>
        <p:spPr>
          <a:xfrm>
            <a:off x="815744" y="3164032"/>
            <a:ext cx="7776864" cy="1143000"/>
          </a:xfrm>
          <a:prstGeom prst="rect">
            <a:avLst/>
          </a:prstGeom>
        </p:spPr>
        <p:txBody>
          <a:bodyPr/>
          <a:lstStyle>
            <a:lvl1pPr algn="ctr" defTabSz="457200" rtl="0" eaLnBrk="0" fontAlgn="base" hangingPunct="0">
              <a:spcBef>
                <a:spcPct val="0"/>
              </a:spcBef>
              <a:spcAft>
                <a:spcPct val="0"/>
              </a:spcAft>
              <a:defRPr sz="44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342900" indent="-342900" algn="l">
              <a:buFont typeface="Wingdings" panose="05000000000000000000" pitchFamily="2" charset="2"/>
              <a:buChar char="ü"/>
            </a:pPr>
            <a:r>
              <a:rPr lang="ca-ES" sz="2400" i="1" kern="0" dirty="0" smtClean="0">
                <a:latin typeface="Tahoma" pitchFamily="34" charset="0"/>
              </a:rPr>
              <a:t>Indica quines assignatures del pla nou es donen per fetes a partir de les realitzades en pla antic</a:t>
            </a:r>
          </a:p>
        </p:txBody>
      </p:sp>
      <p:pic>
        <p:nvPicPr>
          <p:cNvPr id="7" name="6 Imagen"/>
          <p:cNvPicPr/>
          <p:nvPr/>
        </p:nvPicPr>
        <p:blipFill rotWithShape="1">
          <a:blip r:embed="rId2" cstate="print"/>
          <a:srcRect l="48410" t="25165" r="9364" b="66000"/>
          <a:stretch/>
        </p:blipFill>
        <p:spPr bwMode="auto">
          <a:xfrm>
            <a:off x="251520" y="6453336"/>
            <a:ext cx="1343025" cy="2241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6607538"/>
      </p:ext>
    </p:extLst>
  </p:cSld>
  <p:clrMapOvr>
    <a:masterClrMapping/>
  </p:clrMapOvr>
  <p:transition>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p:cNvSpPr>
          <p:nvPr>
            <p:ph type="title"/>
          </p:nvPr>
        </p:nvSpPr>
        <p:spPr>
          <a:xfrm>
            <a:off x="251520" y="62620"/>
            <a:ext cx="8640960" cy="1143000"/>
          </a:xfrm>
        </p:spPr>
        <p:txBody>
          <a:bodyPr/>
          <a:lstStyle/>
          <a:p>
            <a:r>
              <a:rPr lang="ca-ES" sz="3200" dirty="0" smtClean="0">
                <a:solidFill>
                  <a:schemeClr val="bg1"/>
                </a:solidFill>
                <a:latin typeface="Tahoma" pitchFamily="34" charset="0"/>
              </a:rPr>
              <a:t>EQUIVALÈNCIES CANVI DE PLA</a:t>
            </a:r>
          </a:p>
        </p:txBody>
      </p:sp>
      <p:graphicFrame>
        <p:nvGraphicFramePr>
          <p:cNvPr id="2" name="1 Tabla"/>
          <p:cNvGraphicFramePr>
            <a:graphicFrameLocks noGrp="1"/>
          </p:cNvGraphicFramePr>
          <p:nvPr>
            <p:extLst>
              <p:ext uri="{D42A27DB-BD31-4B8C-83A1-F6EECF244321}">
                <p14:modId xmlns:p14="http://schemas.microsoft.com/office/powerpoint/2010/main" val="2948821882"/>
              </p:ext>
            </p:extLst>
          </p:nvPr>
        </p:nvGraphicFramePr>
        <p:xfrm>
          <a:off x="179512" y="1555438"/>
          <a:ext cx="8856983" cy="702112"/>
        </p:xfrm>
        <a:graphic>
          <a:graphicData uri="http://schemas.openxmlformats.org/drawingml/2006/table">
            <a:tbl>
              <a:tblPr>
                <a:tableStyleId>{5C22544A-7EE6-4342-B048-85BDC9FD1C3A}</a:tableStyleId>
              </a:tblPr>
              <a:tblGrid>
                <a:gridCol w="504056"/>
                <a:gridCol w="3096344"/>
                <a:gridCol w="288032"/>
                <a:gridCol w="236913"/>
                <a:gridCol w="627183"/>
                <a:gridCol w="3528392"/>
                <a:gridCol w="288032"/>
                <a:gridCol w="288031"/>
              </a:tblGrid>
              <a:tr h="267355">
                <a:tc>
                  <a:txBody>
                    <a:bodyPr/>
                    <a:lstStyle/>
                    <a:p>
                      <a:pPr algn="ctr" fontAlgn="ctr"/>
                      <a:r>
                        <a:rPr lang="ca-ES" sz="1200" u="none" strike="noStrike" dirty="0">
                          <a:effectLst/>
                        </a:rPr>
                        <a:t>101715</a:t>
                      </a:r>
                      <a:endParaRPr lang="ca-ES" sz="1200" b="0" i="0" u="none" strike="noStrike" dirty="0">
                        <a:solidFill>
                          <a:srgbClr val="000000"/>
                        </a:solidFill>
                        <a:effectLst/>
                        <a:latin typeface="Arial"/>
                      </a:endParaRPr>
                    </a:p>
                  </a:txBody>
                  <a:tcPr marL="8037" marR="8037" marT="8037"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88900" indent="0" algn="l" fontAlgn="t"/>
                      <a:r>
                        <a:rPr lang="ca-ES" sz="1400" u="none" strike="noStrike" dirty="0">
                          <a:effectLst/>
                        </a:rPr>
                        <a:t>Patologia de l’audició, la parla i la veu</a:t>
                      </a:r>
                      <a:endParaRPr lang="ca-ES" sz="1400" b="0" i="0" u="none" strike="noStrike" dirty="0">
                        <a:solidFill>
                          <a:srgbClr val="000000"/>
                        </a:solidFill>
                        <a:effectLst/>
                        <a:latin typeface="Arial"/>
                      </a:endParaRPr>
                    </a:p>
                  </a:txBody>
                  <a:tcPr marL="8037" marR="8037" marT="8037" marB="0">
                    <a:lnT w="12700" cap="flat" cmpd="sng" algn="ctr">
                      <a:solidFill>
                        <a:schemeClr val="tx1"/>
                      </a:solidFill>
                      <a:prstDash val="solid"/>
                      <a:round/>
                      <a:headEnd type="none" w="med" len="med"/>
                      <a:tailEnd type="none" w="med" len="med"/>
                    </a:lnT>
                  </a:tcPr>
                </a:tc>
                <a:tc>
                  <a:txBody>
                    <a:bodyPr/>
                    <a:lstStyle/>
                    <a:p>
                      <a:pPr algn="ctr" fontAlgn="b"/>
                      <a:r>
                        <a:rPr lang="ca-ES" sz="1200" u="none" strike="noStrike" dirty="0">
                          <a:effectLst/>
                        </a:rPr>
                        <a:t>1</a:t>
                      </a:r>
                      <a:endParaRPr lang="ca-ES" sz="1200" b="0" i="0" u="none" strike="noStrike" dirty="0">
                        <a:solidFill>
                          <a:srgbClr val="000000"/>
                        </a:solidFill>
                        <a:effectLst/>
                        <a:latin typeface="Arial"/>
                      </a:endParaRPr>
                    </a:p>
                  </a:txBody>
                  <a:tcPr marL="8037" marR="8037" marT="8037" marB="0" anchor="ctr">
                    <a:lnT w="12700" cap="flat" cmpd="sng" algn="ctr">
                      <a:solidFill>
                        <a:schemeClr val="tx1"/>
                      </a:solidFill>
                      <a:prstDash val="solid"/>
                      <a:round/>
                      <a:headEnd type="none" w="med" len="med"/>
                      <a:tailEnd type="none" w="med" len="med"/>
                    </a:lnT>
                  </a:tcPr>
                </a:tc>
                <a:tc>
                  <a:txBody>
                    <a:bodyPr/>
                    <a:lstStyle/>
                    <a:p>
                      <a:pPr algn="ctr" fontAlgn="b"/>
                      <a:r>
                        <a:rPr lang="ca-ES" sz="1200" u="none" strike="noStrike" dirty="0">
                          <a:effectLst/>
                        </a:rPr>
                        <a:t>6</a:t>
                      </a:r>
                      <a:endParaRPr lang="ca-ES" sz="1200" b="0" i="0" u="none" strike="noStrike" dirty="0">
                        <a:solidFill>
                          <a:srgbClr val="000000"/>
                        </a:solidFill>
                        <a:effectLst/>
                        <a:latin typeface="Arial"/>
                      </a:endParaRPr>
                    </a:p>
                  </a:txBody>
                  <a:tcPr marL="8037" marR="8037" marT="8037"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algn="ctr" fontAlgn="ctr"/>
                      <a:endParaRPr lang="ca-ES" sz="1200" b="0" i="0" u="none" strike="noStrike" dirty="0">
                        <a:solidFill>
                          <a:srgbClr val="000000"/>
                        </a:solidFill>
                        <a:effectLst/>
                        <a:latin typeface="Arial"/>
                      </a:endParaRPr>
                    </a:p>
                  </a:txBody>
                  <a:tcPr marL="8037" marR="8037" marT="8037"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88900" indent="0" algn="l" fontAlgn="ctr"/>
                      <a:r>
                        <a:rPr lang="ca-ES" sz="1400" u="none" strike="noStrike" dirty="0">
                          <a:effectLst/>
                        </a:rPr>
                        <a:t>Patologia de l’audició, la parla, la veu i la deglució</a:t>
                      </a:r>
                      <a:endParaRPr lang="ca-ES" sz="1400" b="0" i="0" u="none" strike="noStrike" dirty="0">
                        <a:solidFill>
                          <a:srgbClr val="000000"/>
                        </a:solidFill>
                        <a:effectLst/>
                        <a:latin typeface="Arial"/>
                      </a:endParaRPr>
                    </a:p>
                  </a:txBody>
                  <a:tcPr marL="8037" marR="8037" marT="803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ca-ES" sz="1200" u="none" strike="noStrike">
                          <a:effectLst/>
                        </a:rPr>
                        <a:t>0</a:t>
                      </a:r>
                      <a:endParaRPr lang="ca-ES" sz="1200" b="0" i="0" u="none" strike="noStrike">
                        <a:solidFill>
                          <a:srgbClr val="000000"/>
                        </a:solidFill>
                        <a:effectLst/>
                        <a:latin typeface="Arial"/>
                      </a:endParaRPr>
                    </a:p>
                  </a:txBody>
                  <a:tcPr marL="8037" marR="8037" marT="803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ca-ES" sz="1200" u="none" strike="noStrike" dirty="0">
                          <a:solidFill>
                            <a:srgbClr val="FF0000"/>
                          </a:solidFill>
                          <a:effectLst/>
                        </a:rPr>
                        <a:t>9</a:t>
                      </a:r>
                      <a:endParaRPr lang="ca-ES" sz="1200" b="0" i="0" u="none" strike="noStrike" dirty="0">
                        <a:solidFill>
                          <a:srgbClr val="FF0000"/>
                        </a:solidFill>
                        <a:effectLst/>
                        <a:latin typeface="Arial"/>
                      </a:endParaRPr>
                    </a:p>
                  </a:txBody>
                  <a:tcPr marL="8037" marR="8037" marT="8037"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355">
                <a:tc>
                  <a:txBody>
                    <a:bodyPr/>
                    <a:lstStyle/>
                    <a:p>
                      <a:pPr algn="ctr" fontAlgn="ctr"/>
                      <a:r>
                        <a:rPr lang="ca-ES" sz="1200" u="none" strike="noStrike">
                          <a:effectLst/>
                        </a:rPr>
                        <a:t>101716</a:t>
                      </a:r>
                      <a:endParaRPr lang="ca-ES" sz="1200" b="0" i="0" u="none" strike="noStrike">
                        <a:solidFill>
                          <a:srgbClr val="000000"/>
                        </a:solidFill>
                        <a:effectLst/>
                        <a:latin typeface="Arial"/>
                      </a:endParaRPr>
                    </a:p>
                  </a:txBody>
                  <a:tcPr marL="8037" marR="8037" marT="8037"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88900" indent="0" algn="l" fontAlgn="t"/>
                      <a:r>
                        <a:rPr lang="ca-ES" sz="1400" u="none" strike="noStrike" dirty="0">
                          <a:effectLst/>
                        </a:rPr>
                        <a:t>Malalties laríngies i de la cavitat de ressonància: Valoració i intervenció</a:t>
                      </a:r>
                      <a:endParaRPr lang="ca-ES" sz="1400" b="0" i="0" u="none" strike="noStrike" dirty="0">
                        <a:solidFill>
                          <a:srgbClr val="000000"/>
                        </a:solidFill>
                        <a:effectLst/>
                        <a:latin typeface="Arial"/>
                      </a:endParaRPr>
                    </a:p>
                  </a:txBody>
                  <a:tcPr marL="8037" marR="8037" marT="8037" marB="0">
                    <a:lnB w="12700" cap="flat" cmpd="sng" algn="ctr">
                      <a:solidFill>
                        <a:schemeClr val="tx1"/>
                      </a:solidFill>
                      <a:prstDash val="solid"/>
                      <a:round/>
                      <a:headEnd type="none" w="med" len="med"/>
                      <a:tailEnd type="none" w="med" len="med"/>
                    </a:lnB>
                  </a:tcPr>
                </a:tc>
                <a:tc>
                  <a:txBody>
                    <a:bodyPr/>
                    <a:lstStyle/>
                    <a:p>
                      <a:pPr algn="ctr" fontAlgn="b"/>
                      <a:r>
                        <a:rPr lang="ca-ES" sz="1200" u="none" strike="noStrike" dirty="0">
                          <a:effectLst/>
                        </a:rPr>
                        <a:t>2</a:t>
                      </a:r>
                      <a:endParaRPr lang="ca-ES" sz="1200" b="0" i="0" u="none" strike="noStrike" dirty="0">
                        <a:solidFill>
                          <a:srgbClr val="000000"/>
                        </a:solidFill>
                        <a:effectLst/>
                        <a:latin typeface="Arial"/>
                      </a:endParaRPr>
                    </a:p>
                  </a:txBody>
                  <a:tcPr marL="8037" marR="8037" marT="8037" marB="0" anchor="ctr">
                    <a:lnB w="12700" cap="flat" cmpd="sng" algn="ctr">
                      <a:solidFill>
                        <a:schemeClr val="tx1"/>
                      </a:solidFill>
                      <a:prstDash val="solid"/>
                      <a:round/>
                      <a:headEnd type="none" w="med" len="med"/>
                      <a:tailEnd type="none" w="med" len="med"/>
                    </a:lnB>
                  </a:tcPr>
                </a:tc>
                <a:tc>
                  <a:txBody>
                    <a:bodyPr/>
                    <a:lstStyle/>
                    <a:p>
                      <a:pPr algn="ctr" fontAlgn="b"/>
                      <a:r>
                        <a:rPr lang="ca-ES" sz="1200" u="none" strike="noStrike" dirty="0">
                          <a:effectLst/>
                        </a:rPr>
                        <a:t>6</a:t>
                      </a:r>
                      <a:endParaRPr lang="ca-ES" sz="1200" b="0" i="0" u="none" strike="noStrike" dirty="0">
                        <a:solidFill>
                          <a:srgbClr val="000000"/>
                        </a:solidFill>
                        <a:effectLst/>
                        <a:latin typeface="Arial"/>
                      </a:endParaRPr>
                    </a:p>
                  </a:txBody>
                  <a:tcPr marL="8037" marR="8037" marT="8037"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endParaRPr lang="ca-ES"/>
                    </a:p>
                  </a:txBody>
                  <a:tcPr/>
                </a:tc>
                <a:tc vMerge="1">
                  <a:txBody>
                    <a:bodyPr/>
                    <a:lstStyle/>
                    <a:p>
                      <a:endParaRPr lang="ca-ES"/>
                    </a:p>
                  </a:txBody>
                  <a:tcPr/>
                </a:tc>
                <a:tc vMerge="1">
                  <a:txBody>
                    <a:bodyPr/>
                    <a:lstStyle/>
                    <a:p>
                      <a:endParaRPr lang="ca-ES"/>
                    </a:p>
                  </a:txBody>
                  <a:tcPr/>
                </a:tc>
                <a:tc vMerge="1">
                  <a:txBody>
                    <a:bodyPr/>
                    <a:lstStyle/>
                    <a:p>
                      <a:endParaRPr lang="ca-ES"/>
                    </a:p>
                  </a:txBody>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1540340434"/>
              </p:ext>
            </p:extLst>
          </p:nvPr>
        </p:nvGraphicFramePr>
        <p:xfrm>
          <a:off x="167670" y="1196752"/>
          <a:ext cx="8856983" cy="267355"/>
        </p:xfrm>
        <a:graphic>
          <a:graphicData uri="http://schemas.openxmlformats.org/drawingml/2006/table">
            <a:tbl>
              <a:tblPr>
                <a:tableStyleId>{5C22544A-7EE6-4342-B048-85BDC9FD1C3A}</a:tableStyleId>
              </a:tblPr>
              <a:tblGrid>
                <a:gridCol w="659914"/>
                <a:gridCol w="2880320"/>
                <a:gridCol w="360040"/>
                <a:gridCol w="225071"/>
                <a:gridCol w="711033"/>
                <a:gridCol w="3312368"/>
                <a:gridCol w="360040"/>
                <a:gridCol w="348197"/>
              </a:tblGrid>
              <a:tr h="267355">
                <a:tc>
                  <a:txBody>
                    <a:bodyPr/>
                    <a:lstStyle/>
                    <a:p>
                      <a:pPr algn="ctr" fontAlgn="ctr"/>
                      <a:r>
                        <a:rPr lang="es-ES" sz="1400" b="0" i="0" u="none" strike="noStrike" dirty="0" smtClean="0">
                          <a:solidFill>
                            <a:schemeClr val="dk1"/>
                          </a:solidFill>
                          <a:effectLst/>
                          <a:latin typeface="+mn-lt"/>
                        </a:rPr>
                        <a:t>CODI</a:t>
                      </a:r>
                      <a:endParaRPr lang="ca-ES" sz="1400" b="0" i="0" u="none" strike="noStrike" dirty="0">
                        <a:solidFill>
                          <a:srgbClr val="000000"/>
                        </a:solidFill>
                        <a:effectLst/>
                        <a:latin typeface="Arial"/>
                      </a:endParaRPr>
                    </a:p>
                  </a:txBody>
                  <a:tcPr marL="8037" marR="8037" marT="8037"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a-ES" sz="1400" b="0" i="0" u="none" strike="noStrike" kern="1200" cap="none" spc="0" normalizeH="0" baseline="0" noProof="0" dirty="0" smtClean="0">
                          <a:ln>
                            <a:noFill/>
                          </a:ln>
                          <a:solidFill>
                            <a:srgbClr val="000000"/>
                          </a:solidFill>
                          <a:effectLst/>
                          <a:uLnTx/>
                          <a:uFillTx/>
                          <a:latin typeface="+mn-lt"/>
                          <a:ea typeface="+mn-ea"/>
                          <a:cs typeface="+mn-cs"/>
                        </a:rPr>
                        <a:t>ASSIGNATURA PLA ANTIC</a:t>
                      </a:r>
                      <a:endParaRPr kumimoji="0" lang="ca-ES" sz="1400" b="0" i="0" u="none" strike="noStrike" kern="1200" cap="none" spc="0" normalizeH="0" baseline="0" noProof="0" dirty="0">
                        <a:ln>
                          <a:noFill/>
                        </a:ln>
                        <a:solidFill>
                          <a:srgbClr val="000000"/>
                        </a:solidFill>
                        <a:effectLst/>
                        <a:uLnTx/>
                        <a:uFillTx/>
                        <a:latin typeface="+mn-lt"/>
                        <a:ea typeface="+mn-ea"/>
                        <a:cs typeface="+mn-cs"/>
                      </a:endParaRPr>
                    </a:p>
                  </a:txBody>
                  <a:tcPr marL="8037" marR="8037" marT="80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a-ES" sz="1400" u="none" strike="noStrike" dirty="0" smtClean="0">
                          <a:effectLst/>
                        </a:rPr>
                        <a:t>SEM</a:t>
                      </a:r>
                      <a:endParaRPr lang="ca-ES" sz="1400" b="0" i="0" u="none" strike="noStrike" dirty="0">
                        <a:solidFill>
                          <a:srgbClr val="000000"/>
                        </a:solidFill>
                        <a:effectLst/>
                        <a:latin typeface="Arial"/>
                      </a:endParaRPr>
                    </a:p>
                  </a:txBody>
                  <a:tcPr marL="8037" marR="8037" marT="80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ca-ES" sz="1400" u="none" strike="noStrike" kern="1200" dirty="0" smtClean="0">
                          <a:solidFill>
                            <a:schemeClr val="dk1"/>
                          </a:solidFill>
                          <a:effectLst/>
                          <a:latin typeface="+mn-lt"/>
                          <a:ea typeface="+mn-ea"/>
                          <a:cs typeface="+mn-cs"/>
                        </a:rPr>
                        <a:t>CR</a:t>
                      </a:r>
                    </a:p>
                  </a:txBody>
                  <a:tcPr marL="8037" marR="8037" marT="8037"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400" u="none" strike="noStrike" kern="1200" dirty="0" smtClean="0">
                          <a:solidFill>
                            <a:schemeClr val="dk1"/>
                          </a:solidFill>
                          <a:effectLst/>
                          <a:latin typeface="+mn-lt"/>
                          <a:ea typeface="+mn-ea"/>
                          <a:cs typeface="+mn-cs"/>
                        </a:rPr>
                        <a:t>CODI</a:t>
                      </a:r>
                      <a:endParaRPr lang="ca-ES" sz="1400" u="none" strike="noStrike" kern="1200" dirty="0" smtClean="0">
                        <a:solidFill>
                          <a:schemeClr val="dk1"/>
                        </a:solidFill>
                        <a:effectLst/>
                        <a:latin typeface="+mn-lt"/>
                        <a:ea typeface="+mn-ea"/>
                        <a:cs typeface="+mn-cs"/>
                      </a:endParaRPr>
                    </a:p>
                  </a:txBody>
                  <a:tcPr marL="8037" marR="8037" marT="8037"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ca-ES" sz="1400" u="none" strike="noStrike" kern="1200" dirty="0" smtClean="0">
                          <a:solidFill>
                            <a:schemeClr val="dk1"/>
                          </a:solidFill>
                          <a:effectLst/>
                          <a:latin typeface="+mn-lt"/>
                          <a:ea typeface="+mn-ea"/>
                          <a:cs typeface="+mn-cs"/>
                        </a:rPr>
                        <a:t>ASSIGNATURA PLA NOU</a:t>
                      </a:r>
                      <a:endParaRPr lang="ca-ES" sz="1400" u="none" strike="noStrike" kern="1200" dirty="0">
                        <a:solidFill>
                          <a:schemeClr val="dk1"/>
                        </a:solidFill>
                        <a:effectLst/>
                        <a:latin typeface="+mn-lt"/>
                        <a:ea typeface="+mn-ea"/>
                        <a:cs typeface="+mn-cs"/>
                      </a:endParaRPr>
                    </a:p>
                  </a:txBody>
                  <a:tcPr marL="8037" marR="8037" marT="80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ca-ES" sz="1400" u="none" strike="noStrike" kern="1200" dirty="0" smtClean="0">
                          <a:solidFill>
                            <a:schemeClr val="dk1"/>
                          </a:solidFill>
                          <a:effectLst/>
                          <a:latin typeface="+mn-lt"/>
                          <a:ea typeface="+mn-ea"/>
                          <a:cs typeface="+mn-cs"/>
                        </a:rPr>
                        <a:t>SEM</a:t>
                      </a:r>
                      <a:endParaRPr lang="ca-ES" sz="1400" u="none" strike="noStrike" kern="1200" dirty="0">
                        <a:solidFill>
                          <a:schemeClr val="dk1"/>
                        </a:solidFill>
                        <a:effectLst/>
                        <a:latin typeface="+mn-lt"/>
                        <a:ea typeface="+mn-ea"/>
                        <a:cs typeface="+mn-cs"/>
                      </a:endParaRPr>
                    </a:p>
                  </a:txBody>
                  <a:tcPr marL="8037" marR="8037" marT="80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ca-ES" sz="1400" u="none" strike="noStrike" kern="1200" dirty="0" smtClean="0">
                          <a:solidFill>
                            <a:schemeClr val="dk1"/>
                          </a:solidFill>
                          <a:effectLst/>
                          <a:latin typeface="+mn-lt"/>
                          <a:ea typeface="+mn-ea"/>
                          <a:cs typeface="+mn-cs"/>
                        </a:rPr>
                        <a:t>CR</a:t>
                      </a:r>
                      <a:endParaRPr lang="ca-ES" sz="1400" u="none" strike="noStrike" kern="1200" dirty="0">
                        <a:solidFill>
                          <a:schemeClr val="dk1"/>
                        </a:solidFill>
                        <a:effectLst/>
                        <a:latin typeface="+mn-lt"/>
                        <a:ea typeface="+mn-ea"/>
                        <a:cs typeface="+mn-cs"/>
                      </a:endParaRPr>
                    </a:p>
                  </a:txBody>
                  <a:tcPr marL="8037" marR="8037" marT="8037"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3083004711"/>
              </p:ext>
            </p:extLst>
          </p:nvPr>
        </p:nvGraphicFramePr>
        <p:xfrm>
          <a:off x="179512" y="2348880"/>
          <a:ext cx="8856983" cy="869514"/>
        </p:xfrm>
        <a:graphic>
          <a:graphicData uri="http://schemas.openxmlformats.org/drawingml/2006/table">
            <a:tbl>
              <a:tblPr>
                <a:tableStyleId>{5C22544A-7EE6-4342-B048-85BDC9FD1C3A}</a:tableStyleId>
              </a:tblPr>
              <a:tblGrid>
                <a:gridCol w="504056"/>
                <a:gridCol w="3096344"/>
                <a:gridCol w="288032"/>
                <a:gridCol w="236913"/>
                <a:gridCol w="627183"/>
                <a:gridCol w="3528392"/>
                <a:gridCol w="288032"/>
                <a:gridCol w="288031"/>
              </a:tblGrid>
              <a:tr h="267355">
                <a:tc>
                  <a:txBody>
                    <a:bodyPr/>
                    <a:lstStyle/>
                    <a:p>
                      <a:pPr algn="ctr" fontAlgn="ctr"/>
                      <a:r>
                        <a:rPr lang="ca-ES" sz="1200" u="none" strike="noStrike" noProof="0" dirty="0" smtClean="0">
                          <a:effectLst/>
                        </a:rPr>
                        <a:t>101721</a:t>
                      </a:r>
                      <a:endParaRPr lang="ca-ES" sz="1200" b="0" i="0" u="none" strike="noStrike" noProof="0" dirty="0">
                        <a:solidFill>
                          <a:srgbClr val="000000"/>
                        </a:solidFill>
                        <a:effectLst/>
                        <a:latin typeface="Arial"/>
                      </a:endParaRPr>
                    </a:p>
                  </a:txBody>
                  <a:tcPr marL="8037" marR="8037" marT="8037"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88900" indent="0" algn="l" fontAlgn="ctr"/>
                      <a:r>
                        <a:rPr lang="ca-ES" sz="1400" u="none" strike="noStrike" noProof="0" dirty="0" smtClean="0">
                          <a:effectLst/>
                        </a:rPr>
                        <a:t>Intervenció en alteracions del llenguatge associades a altres patologies</a:t>
                      </a:r>
                      <a:endParaRPr lang="ca-ES" sz="1400" b="0" i="0" u="none" strike="noStrike" noProof="0" dirty="0">
                        <a:solidFill>
                          <a:srgbClr val="000000"/>
                        </a:solidFill>
                        <a:effectLst/>
                        <a:latin typeface="Arial"/>
                      </a:endParaRPr>
                    </a:p>
                  </a:txBody>
                  <a:tcPr marL="8037" marR="8037" marT="8037" marB="0">
                    <a:lnT w="12700" cap="flat" cmpd="sng" algn="ctr">
                      <a:solidFill>
                        <a:schemeClr val="tx1"/>
                      </a:solidFill>
                      <a:prstDash val="solid"/>
                      <a:round/>
                      <a:headEnd type="none" w="med" len="med"/>
                      <a:tailEnd type="none" w="med" len="med"/>
                    </a:lnT>
                  </a:tcPr>
                </a:tc>
                <a:tc>
                  <a:txBody>
                    <a:bodyPr/>
                    <a:lstStyle/>
                    <a:p>
                      <a:pPr algn="ctr" fontAlgn="b"/>
                      <a:r>
                        <a:rPr lang="ca-ES" sz="1200" u="none" strike="noStrike" noProof="0" dirty="0" smtClean="0">
                          <a:effectLst/>
                        </a:rPr>
                        <a:t>2</a:t>
                      </a:r>
                      <a:endParaRPr lang="ca-ES" sz="1200" b="0" i="0" u="none" strike="noStrike" noProof="0" dirty="0">
                        <a:solidFill>
                          <a:srgbClr val="000000"/>
                        </a:solidFill>
                        <a:effectLst/>
                        <a:latin typeface="Arial"/>
                      </a:endParaRPr>
                    </a:p>
                  </a:txBody>
                  <a:tcPr marL="8037" marR="8037" marT="8037" marB="0" anchor="ctr">
                    <a:lnT w="12700" cap="flat" cmpd="sng" algn="ctr">
                      <a:solidFill>
                        <a:schemeClr val="tx1"/>
                      </a:solidFill>
                      <a:prstDash val="solid"/>
                      <a:round/>
                      <a:headEnd type="none" w="med" len="med"/>
                      <a:tailEnd type="none" w="med" len="med"/>
                    </a:lnT>
                  </a:tcPr>
                </a:tc>
                <a:tc>
                  <a:txBody>
                    <a:bodyPr/>
                    <a:lstStyle/>
                    <a:p>
                      <a:pPr algn="ctr" fontAlgn="b"/>
                      <a:r>
                        <a:rPr lang="ca-ES" sz="1200" u="none" strike="noStrike" noProof="0" dirty="0" smtClean="0">
                          <a:effectLst/>
                        </a:rPr>
                        <a:t>6</a:t>
                      </a:r>
                      <a:endParaRPr lang="ca-ES" sz="1200" b="0" i="0" u="none" strike="noStrike" noProof="0" dirty="0">
                        <a:solidFill>
                          <a:srgbClr val="000000"/>
                        </a:solidFill>
                        <a:effectLst/>
                        <a:latin typeface="Arial"/>
                      </a:endParaRPr>
                    </a:p>
                  </a:txBody>
                  <a:tcPr marL="8037" marR="8037" marT="8037"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algn="ctr" fontAlgn="ctr"/>
                      <a:endParaRPr lang="ca-ES" sz="1200" b="0" i="0" u="none" strike="noStrike" noProof="0" dirty="0">
                        <a:solidFill>
                          <a:srgbClr val="000000"/>
                        </a:solidFill>
                        <a:effectLst/>
                        <a:latin typeface="Arial"/>
                      </a:endParaRPr>
                    </a:p>
                  </a:txBody>
                  <a:tcPr marL="8037" marR="8037" marT="8037"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88900" indent="0" algn="l" fontAlgn="ctr"/>
                      <a:r>
                        <a:rPr lang="ca-ES" sz="1400" u="none" strike="noStrike" noProof="0" dirty="0" smtClean="0">
                          <a:effectLst/>
                        </a:rPr>
                        <a:t>Intervenció en alteracions del llenguatge associades a altres patologies: factors d'interacció i comunicació alternativa i augmentativa (SAAC)</a:t>
                      </a:r>
                      <a:endParaRPr lang="ca-ES" sz="1400" b="0" i="0" u="none" strike="noStrike" noProof="0" dirty="0">
                        <a:solidFill>
                          <a:srgbClr val="000000"/>
                        </a:solidFill>
                        <a:effectLst/>
                        <a:latin typeface="Arial"/>
                      </a:endParaRPr>
                    </a:p>
                  </a:txBody>
                  <a:tcPr marL="8037" marR="8037" marT="803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ca-ES" sz="1200" u="none" strike="noStrike" noProof="0" dirty="0" smtClean="0">
                          <a:effectLst/>
                        </a:rPr>
                        <a:t>2</a:t>
                      </a:r>
                      <a:endParaRPr lang="ca-ES" sz="1200" b="0" i="0" u="none" strike="noStrike" noProof="0" dirty="0">
                        <a:solidFill>
                          <a:srgbClr val="000000"/>
                        </a:solidFill>
                        <a:effectLst/>
                        <a:latin typeface="Arial"/>
                      </a:endParaRPr>
                    </a:p>
                  </a:txBody>
                  <a:tcPr marL="8037" marR="8037" marT="803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ca-ES" sz="1200" u="none" strike="noStrike" noProof="0" dirty="0">
                          <a:effectLst/>
                        </a:rPr>
                        <a:t>9</a:t>
                      </a:r>
                      <a:endParaRPr lang="ca-ES" sz="1200" b="0" i="0" u="none" strike="noStrike" noProof="0" dirty="0">
                        <a:solidFill>
                          <a:srgbClr val="FF0000"/>
                        </a:solidFill>
                        <a:effectLst/>
                        <a:latin typeface="Arial"/>
                      </a:endParaRPr>
                    </a:p>
                  </a:txBody>
                  <a:tcPr marL="8037" marR="8037" marT="8037"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355">
                <a:tc>
                  <a:txBody>
                    <a:bodyPr/>
                    <a:lstStyle/>
                    <a:p>
                      <a:pPr algn="ctr" fontAlgn="ctr"/>
                      <a:r>
                        <a:rPr lang="ca-ES" sz="1200" u="none" strike="noStrike" noProof="0" dirty="0" smtClean="0">
                          <a:effectLst/>
                        </a:rPr>
                        <a:t>101720</a:t>
                      </a:r>
                      <a:endParaRPr lang="ca-ES" sz="1200" b="0" i="0" u="none" strike="noStrike" noProof="0" dirty="0">
                        <a:solidFill>
                          <a:srgbClr val="000000"/>
                        </a:solidFill>
                        <a:effectLst/>
                        <a:latin typeface="Arial"/>
                      </a:endParaRPr>
                    </a:p>
                  </a:txBody>
                  <a:tcPr marL="8037" marR="8037" marT="8037"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88900" indent="0" algn="l" fontAlgn="ctr"/>
                      <a:r>
                        <a:rPr lang="ca-ES" sz="1400" u="none" strike="noStrike" noProof="0" dirty="0" smtClean="0">
                          <a:effectLst/>
                        </a:rPr>
                        <a:t>Sistemes alternatius i augmentatius de comunicació (SAAC)</a:t>
                      </a:r>
                      <a:endParaRPr lang="ca-ES" sz="1400" b="0" i="0" u="none" strike="noStrike" noProof="0" dirty="0">
                        <a:solidFill>
                          <a:srgbClr val="000000"/>
                        </a:solidFill>
                        <a:effectLst/>
                        <a:latin typeface="Arial"/>
                      </a:endParaRPr>
                    </a:p>
                  </a:txBody>
                  <a:tcPr marL="8037" marR="8037" marT="8037" marB="0">
                    <a:lnB w="12700" cap="flat" cmpd="sng" algn="ctr">
                      <a:solidFill>
                        <a:schemeClr val="tx1"/>
                      </a:solidFill>
                      <a:prstDash val="solid"/>
                      <a:round/>
                      <a:headEnd type="none" w="med" len="med"/>
                      <a:tailEnd type="none" w="med" len="med"/>
                    </a:lnB>
                  </a:tcPr>
                </a:tc>
                <a:tc>
                  <a:txBody>
                    <a:bodyPr/>
                    <a:lstStyle/>
                    <a:p>
                      <a:pPr algn="ctr" fontAlgn="b"/>
                      <a:r>
                        <a:rPr lang="ca-ES" sz="1200" u="none" strike="noStrike" noProof="0" dirty="0" smtClean="0">
                          <a:effectLst/>
                        </a:rPr>
                        <a:t>2</a:t>
                      </a:r>
                      <a:endParaRPr lang="ca-ES" sz="1200" b="0" i="0" u="none" strike="noStrike" noProof="0" dirty="0">
                        <a:solidFill>
                          <a:srgbClr val="000000"/>
                        </a:solidFill>
                        <a:effectLst/>
                        <a:latin typeface="Arial"/>
                      </a:endParaRPr>
                    </a:p>
                  </a:txBody>
                  <a:tcPr marL="8037" marR="8037" marT="8037" marB="0" anchor="ctr">
                    <a:lnB w="12700" cap="flat" cmpd="sng" algn="ctr">
                      <a:solidFill>
                        <a:schemeClr val="tx1"/>
                      </a:solidFill>
                      <a:prstDash val="solid"/>
                      <a:round/>
                      <a:headEnd type="none" w="med" len="med"/>
                      <a:tailEnd type="none" w="med" len="med"/>
                    </a:lnB>
                  </a:tcPr>
                </a:tc>
                <a:tc>
                  <a:txBody>
                    <a:bodyPr/>
                    <a:lstStyle/>
                    <a:p>
                      <a:pPr algn="ctr" fontAlgn="b"/>
                      <a:r>
                        <a:rPr lang="ca-ES" sz="1200" u="none" strike="noStrike" noProof="0" dirty="0" smtClean="0">
                          <a:effectLst/>
                        </a:rPr>
                        <a:t>3</a:t>
                      </a:r>
                      <a:endParaRPr lang="ca-ES" sz="1200" b="0" i="0" u="none" strike="noStrike" noProof="0" dirty="0">
                        <a:solidFill>
                          <a:srgbClr val="000000"/>
                        </a:solidFill>
                        <a:effectLst/>
                        <a:latin typeface="Arial"/>
                      </a:endParaRPr>
                    </a:p>
                  </a:txBody>
                  <a:tcPr marL="8037" marR="8037" marT="8037"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endParaRPr lang="ca-ES"/>
                    </a:p>
                  </a:txBody>
                  <a:tcPr/>
                </a:tc>
                <a:tc vMerge="1">
                  <a:txBody>
                    <a:bodyPr/>
                    <a:lstStyle/>
                    <a:p>
                      <a:endParaRPr lang="ca-ES"/>
                    </a:p>
                  </a:txBody>
                  <a:tcPr/>
                </a:tc>
                <a:tc vMerge="1">
                  <a:txBody>
                    <a:bodyPr/>
                    <a:lstStyle/>
                    <a:p>
                      <a:endParaRPr lang="ca-ES"/>
                    </a:p>
                  </a:txBody>
                  <a:tcPr/>
                </a:tc>
                <a:tc vMerge="1">
                  <a:txBody>
                    <a:bodyPr/>
                    <a:lstStyle/>
                    <a:p>
                      <a:endParaRPr lang="ca-ES"/>
                    </a:p>
                  </a:txBody>
                  <a:tcPr/>
                </a:tc>
              </a:tr>
            </a:tbl>
          </a:graphicData>
        </a:graphic>
      </p:graphicFrame>
      <p:sp>
        <p:nvSpPr>
          <p:cNvPr id="11" name="10 Rectángulo"/>
          <p:cNvSpPr/>
          <p:nvPr/>
        </p:nvSpPr>
        <p:spPr>
          <a:xfrm>
            <a:off x="72008" y="3220512"/>
            <a:ext cx="9071992" cy="2585323"/>
          </a:xfrm>
          <a:prstGeom prst="rect">
            <a:avLst/>
          </a:prstGeom>
        </p:spPr>
        <p:txBody>
          <a:bodyPr wrap="square">
            <a:spAutoFit/>
          </a:bodyPr>
          <a:lstStyle/>
          <a:p>
            <a:pPr lvl="0">
              <a:lnSpc>
                <a:spcPct val="150000"/>
              </a:lnSpc>
            </a:pPr>
            <a:r>
              <a:rPr lang="ca-ES" dirty="0" smtClean="0"/>
              <a:t>Criteri d’equivalència (estudiants que canvien a pla nou):</a:t>
            </a:r>
          </a:p>
          <a:p>
            <a:pPr marL="285750" lvl="0" indent="-285750">
              <a:lnSpc>
                <a:spcPct val="150000"/>
              </a:lnSpc>
              <a:buFont typeface="Wingdings" panose="05000000000000000000" pitchFamily="2" charset="2"/>
              <a:buChar char="ü"/>
            </a:pPr>
            <a:r>
              <a:rPr lang="ca-ES" dirty="0" smtClean="0"/>
              <a:t>Si s’han </a:t>
            </a:r>
            <a:r>
              <a:rPr lang="ca-ES" dirty="0"/>
              <a:t>superat les </a:t>
            </a:r>
            <a:r>
              <a:rPr lang="ca-ES" dirty="0" smtClean="0"/>
              <a:t>dues: es fa l’equivalència </a:t>
            </a:r>
            <a:r>
              <a:rPr lang="ca-ES" dirty="0"/>
              <a:t>a les noves</a:t>
            </a:r>
          </a:p>
          <a:p>
            <a:pPr marL="285750" lvl="0" indent="-285750">
              <a:lnSpc>
                <a:spcPct val="150000"/>
              </a:lnSpc>
              <a:buFont typeface="Wingdings" panose="05000000000000000000" pitchFamily="2" charset="2"/>
              <a:buChar char="ü"/>
            </a:pPr>
            <a:r>
              <a:rPr lang="ca-ES" dirty="0"/>
              <a:t>Si només </a:t>
            </a:r>
            <a:r>
              <a:rPr lang="ca-ES" dirty="0" smtClean="0"/>
              <a:t>se n’ha </a:t>
            </a:r>
            <a:r>
              <a:rPr lang="ca-ES" dirty="0"/>
              <a:t>fet o superat una de les </a:t>
            </a:r>
            <a:r>
              <a:rPr lang="ca-ES" dirty="0" smtClean="0"/>
              <a:t>dues: cal matricular-se de les noves (9 cr)</a:t>
            </a:r>
          </a:p>
          <a:p>
            <a:pPr marL="742950" lvl="1" indent="-285750">
              <a:lnSpc>
                <a:spcPct val="150000"/>
              </a:lnSpc>
              <a:buFont typeface="Wingdings" panose="05000000000000000000" pitchFamily="2" charset="2"/>
              <a:buChar char="ü"/>
            </a:pPr>
            <a:r>
              <a:rPr lang="ca-ES" dirty="0" smtClean="0"/>
              <a:t>Es consideren casos particulars: el grau i tipologia de docència que caldrà fer s’haurà de considerar individualment entre estudiant_professor_coordinació titulació (juliol-setembre).</a:t>
            </a:r>
          </a:p>
        </p:txBody>
      </p:sp>
      <p:pic>
        <p:nvPicPr>
          <p:cNvPr id="8" name="7 Imagen"/>
          <p:cNvPicPr/>
          <p:nvPr/>
        </p:nvPicPr>
        <p:blipFill rotWithShape="1">
          <a:blip r:embed="rId2" cstate="print"/>
          <a:srcRect l="48410" t="25165" r="9364" b="66000"/>
          <a:stretch/>
        </p:blipFill>
        <p:spPr bwMode="auto">
          <a:xfrm>
            <a:off x="251520" y="6453336"/>
            <a:ext cx="1343025" cy="2241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57961114"/>
      </p:ext>
    </p:extLst>
  </p:cSld>
  <p:clrMapOvr>
    <a:masterClrMapping/>
  </p:clrMapOvr>
  <p:transition>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p:cNvSpPr>
          <p:nvPr>
            <p:ph type="title"/>
          </p:nvPr>
        </p:nvSpPr>
        <p:spPr>
          <a:xfrm>
            <a:off x="251520" y="62620"/>
            <a:ext cx="8640960" cy="1143000"/>
          </a:xfrm>
        </p:spPr>
        <p:txBody>
          <a:bodyPr/>
          <a:lstStyle/>
          <a:p>
            <a:r>
              <a:rPr lang="ca-ES" sz="3200" dirty="0" smtClean="0">
                <a:solidFill>
                  <a:schemeClr val="bg1"/>
                </a:solidFill>
                <a:latin typeface="Tahoma" pitchFamily="34" charset="0"/>
              </a:rPr>
              <a:t>EQUIVALÈNCIES CANVI DE PLA</a:t>
            </a:r>
          </a:p>
        </p:txBody>
      </p:sp>
      <p:graphicFrame>
        <p:nvGraphicFramePr>
          <p:cNvPr id="2" name="1 Tabla"/>
          <p:cNvGraphicFramePr>
            <a:graphicFrameLocks noGrp="1"/>
          </p:cNvGraphicFramePr>
          <p:nvPr>
            <p:extLst>
              <p:ext uri="{D42A27DB-BD31-4B8C-83A1-F6EECF244321}">
                <p14:modId xmlns:p14="http://schemas.microsoft.com/office/powerpoint/2010/main" val="2948821882"/>
              </p:ext>
            </p:extLst>
          </p:nvPr>
        </p:nvGraphicFramePr>
        <p:xfrm>
          <a:off x="179512" y="1555438"/>
          <a:ext cx="8856983" cy="702112"/>
        </p:xfrm>
        <a:graphic>
          <a:graphicData uri="http://schemas.openxmlformats.org/drawingml/2006/table">
            <a:tbl>
              <a:tblPr>
                <a:tableStyleId>{5C22544A-7EE6-4342-B048-85BDC9FD1C3A}</a:tableStyleId>
              </a:tblPr>
              <a:tblGrid>
                <a:gridCol w="504056"/>
                <a:gridCol w="3096344"/>
                <a:gridCol w="288032"/>
                <a:gridCol w="236913"/>
                <a:gridCol w="627183"/>
                <a:gridCol w="3528392"/>
                <a:gridCol w="288032"/>
                <a:gridCol w="288031"/>
              </a:tblGrid>
              <a:tr h="267355">
                <a:tc>
                  <a:txBody>
                    <a:bodyPr/>
                    <a:lstStyle/>
                    <a:p>
                      <a:pPr algn="ctr" fontAlgn="ctr"/>
                      <a:r>
                        <a:rPr lang="ca-ES" sz="1200" u="none" strike="noStrike" dirty="0">
                          <a:effectLst/>
                        </a:rPr>
                        <a:t>101715</a:t>
                      </a:r>
                      <a:endParaRPr lang="ca-ES" sz="1200" b="0" i="0" u="none" strike="noStrike" dirty="0">
                        <a:solidFill>
                          <a:srgbClr val="000000"/>
                        </a:solidFill>
                        <a:effectLst/>
                        <a:latin typeface="Arial"/>
                      </a:endParaRPr>
                    </a:p>
                  </a:txBody>
                  <a:tcPr marL="8037" marR="8037" marT="8037"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88900" indent="0" algn="l" fontAlgn="t"/>
                      <a:r>
                        <a:rPr lang="ca-ES" sz="1400" u="none" strike="noStrike" dirty="0">
                          <a:effectLst/>
                        </a:rPr>
                        <a:t>Patologia de l’audició, la parla i la veu</a:t>
                      </a:r>
                      <a:endParaRPr lang="ca-ES" sz="1400" b="0" i="0" u="none" strike="noStrike" dirty="0">
                        <a:solidFill>
                          <a:srgbClr val="000000"/>
                        </a:solidFill>
                        <a:effectLst/>
                        <a:latin typeface="Arial"/>
                      </a:endParaRPr>
                    </a:p>
                  </a:txBody>
                  <a:tcPr marL="8037" marR="8037" marT="8037" marB="0">
                    <a:lnT w="12700" cap="flat" cmpd="sng" algn="ctr">
                      <a:solidFill>
                        <a:schemeClr val="tx1"/>
                      </a:solidFill>
                      <a:prstDash val="solid"/>
                      <a:round/>
                      <a:headEnd type="none" w="med" len="med"/>
                      <a:tailEnd type="none" w="med" len="med"/>
                    </a:lnT>
                  </a:tcPr>
                </a:tc>
                <a:tc>
                  <a:txBody>
                    <a:bodyPr/>
                    <a:lstStyle/>
                    <a:p>
                      <a:pPr algn="ctr" fontAlgn="b"/>
                      <a:r>
                        <a:rPr lang="ca-ES" sz="1200" u="none" strike="noStrike" dirty="0">
                          <a:effectLst/>
                        </a:rPr>
                        <a:t>1</a:t>
                      </a:r>
                      <a:endParaRPr lang="ca-ES" sz="1200" b="0" i="0" u="none" strike="noStrike" dirty="0">
                        <a:solidFill>
                          <a:srgbClr val="000000"/>
                        </a:solidFill>
                        <a:effectLst/>
                        <a:latin typeface="Arial"/>
                      </a:endParaRPr>
                    </a:p>
                  </a:txBody>
                  <a:tcPr marL="8037" marR="8037" marT="8037" marB="0" anchor="ctr">
                    <a:lnT w="12700" cap="flat" cmpd="sng" algn="ctr">
                      <a:solidFill>
                        <a:schemeClr val="tx1"/>
                      </a:solidFill>
                      <a:prstDash val="solid"/>
                      <a:round/>
                      <a:headEnd type="none" w="med" len="med"/>
                      <a:tailEnd type="none" w="med" len="med"/>
                    </a:lnT>
                  </a:tcPr>
                </a:tc>
                <a:tc>
                  <a:txBody>
                    <a:bodyPr/>
                    <a:lstStyle/>
                    <a:p>
                      <a:pPr algn="ctr" fontAlgn="b"/>
                      <a:r>
                        <a:rPr lang="ca-ES" sz="1200" u="none" strike="noStrike" dirty="0">
                          <a:effectLst/>
                        </a:rPr>
                        <a:t>6</a:t>
                      </a:r>
                      <a:endParaRPr lang="ca-ES" sz="1200" b="0" i="0" u="none" strike="noStrike" dirty="0">
                        <a:solidFill>
                          <a:srgbClr val="000000"/>
                        </a:solidFill>
                        <a:effectLst/>
                        <a:latin typeface="Arial"/>
                      </a:endParaRPr>
                    </a:p>
                  </a:txBody>
                  <a:tcPr marL="8037" marR="8037" marT="8037"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algn="ctr" fontAlgn="ctr"/>
                      <a:endParaRPr lang="ca-ES" sz="1200" b="0" i="0" u="none" strike="noStrike" dirty="0">
                        <a:solidFill>
                          <a:srgbClr val="000000"/>
                        </a:solidFill>
                        <a:effectLst/>
                        <a:latin typeface="Arial"/>
                      </a:endParaRPr>
                    </a:p>
                  </a:txBody>
                  <a:tcPr marL="8037" marR="8037" marT="8037"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88900" indent="0" algn="l" fontAlgn="ctr"/>
                      <a:r>
                        <a:rPr lang="ca-ES" sz="1400" u="none" strike="noStrike" dirty="0">
                          <a:effectLst/>
                        </a:rPr>
                        <a:t>Patologia de l’audició, la parla, la veu i la deglució</a:t>
                      </a:r>
                      <a:endParaRPr lang="ca-ES" sz="1400" b="0" i="0" u="none" strike="noStrike" dirty="0">
                        <a:solidFill>
                          <a:srgbClr val="000000"/>
                        </a:solidFill>
                        <a:effectLst/>
                        <a:latin typeface="Arial"/>
                      </a:endParaRPr>
                    </a:p>
                  </a:txBody>
                  <a:tcPr marL="8037" marR="8037" marT="803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ca-ES" sz="1200" u="none" strike="noStrike">
                          <a:effectLst/>
                        </a:rPr>
                        <a:t>0</a:t>
                      </a:r>
                      <a:endParaRPr lang="ca-ES" sz="1200" b="0" i="0" u="none" strike="noStrike">
                        <a:solidFill>
                          <a:srgbClr val="000000"/>
                        </a:solidFill>
                        <a:effectLst/>
                        <a:latin typeface="Arial"/>
                      </a:endParaRPr>
                    </a:p>
                  </a:txBody>
                  <a:tcPr marL="8037" marR="8037" marT="803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ca-ES" sz="1200" u="none" strike="noStrike" dirty="0">
                          <a:solidFill>
                            <a:srgbClr val="FF0000"/>
                          </a:solidFill>
                          <a:effectLst/>
                        </a:rPr>
                        <a:t>9</a:t>
                      </a:r>
                      <a:endParaRPr lang="ca-ES" sz="1200" b="0" i="0" u="none" strike="noStrike" dirty="0">
                        <a:solidFill>
                          <a:srgbClr val="FF0000"/>
                        </a:solidFill>
                        <a:effectLst/>
                        <a:latin typeface="Arial"/>
                      </a:endParaRPr>
                    </a:p>
                  </a:txBody>
                  <a:tcPr marL="8037" marR="8037" marT="8037"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355">
                <a:tc>
                  <a:txBody>
                    <a:bodyPr/>
                    <a:lstStyle/>
                    <a:p>
                      <a:pPr algn="ctr" fontAlgn="ctr"/>
                      <a:r>
                        <a:rPr lang="ca-ES" sz="1200" u="none" strike="noStrike">
                          <a:effectLst/>
                        </a:rPr>
                        <a:t>101716</a:t>
                      </a:r>
                      <a:endParaRPr lang="ca-ES" sz="1200" b="0" i="0" u="none" strike="noStrike">
                        <a:solidFill>
                          <a:srgbClr val="000000"/>
                        </a:solidFill>
                        <a:effectLst/>
                        <a:latin typeface="Arial"/>
                      </a:endParaRPr>
                    </a:p>
                  </a:txBody>
                  <a:tcPr marL="8037" marR="8037" marT="8037"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88900" indent="0" algn="l" fontAlgn="t"/>
                      <a:r>
                        <a:rPr lang="ca-ES" sz="1400" u="none" strike="noStrike" dirty="0">
                          <a:effectLst/>
                        </a:rPr>
                        <a:t>Malalties laríngies i de la cavitat de ressonància: Valoració i intervenció</a:t>
                      </a:r>
                      <a:endParaRPr lang="ca-ES" sz="1400" b="0" i="0" u="none" strike="noStrike" dirty="0">
                        <a:solidFill>
                          <a:srgbClr val="000000"/>
                        </a:solidFill>
                        <a:effectLst/>
                        <a:latin typeface="Arial"/>
                      </a:endParaRPr>
                    </a:p>
                  </a:txBody>
                  <a:tcPr marL="8037" marR="8037" marT="8037" marB="0">
                    <a:lnB w="12700" cap="flat" cmpd="sng" algn="ctr">
                      <a:solidFill>
                        <a:schemeClr val="tx1"/>
                      </a:solidFill>
                      <a:prstDash val="solid"/>
                      <a:round/>
                      <a:headEnd type="none" w="med" len="med"/>
                      <a:tailEnd type="none" w="med" len="med"/>
                    </a:lnB>
                  </a:tcPr>
                </a:tc>
                <a:tc>
                  <a:txBody>
                    <a:bodyPr/>
                    <a:lstStyle/>
                    <a:p>
                      <a:pPr algn="ctr" fontAlgn="b"/>
                      <a:r>
                        <a:rPr lang="ca-ES" sz="1200" u="none" strike="noStrike" dirty="0">
                          <a:effectLst/>
                        </a:rPr>
                        <a:t>2</a:t>
                      </a:r>
                      <a:endParaRPr lang="ca-ES" sz="1200" b="0" i="0" u="none" strike="noStrike" dirty="0">
                        <a:solidFill>
                          <a:srgbClr val="000000"/>
                        </a:solidFill>
                        <a:effectLst/>
                        <a:latin typeface="Arial"/>
                      </a:endParaRPr>
                    </a:p>
                  </a:txBody>
                  <a:tcPr marL="8037" marR="8037" marT="8037" marB="0" anchor="ctr">
                    <a:lnB w="12700" cap="flat" cmpd="sng" algn="ctr">
                      <a:solidFill>
                        <a:schemeClr val="tx1"/>
                      </a:solidFill>
                      <a:prstDash val="solid"/>
                      <a:round/>
                      <a:headEnd type="none" w="med" len="med"/>
                      <a:tailEnd type="none" w="med" len="med"/>
                    </a:lnB>
                  </a:tcPr>
                </a:tc>
                <a:tc>
                  <a:txBody>
                    <a:bodyPr/>
                    <a:lstStyle/>
                    <a:p>
                      <a:pPr algn="ctr" fontAlgn="b"/>
                      <a:r>
                        <a:rPr lang="ca-ES" sz="1200" u="none" strike="noStrike" dirty="0">
                          <a:effectLst/>
                        </a:rPr>
                        <a:t>6</a:t>
                      </a:r>
                      <a:endParaRPr lang="ca-ES" sz="1200" b="0" i="0" u="none" strike="noStrike" dirty="0">
                        <a:solidFill>
                          <a:srgbClr val="000000"/>
                        </a:solidFill>
                        <a:effectLst/>
                        <a:latin typeface="Arial"/>
                      </a:endParaRPr>
                    </a:p>
                  </a:txBody>
                  <a:tcPr marL="8037" marR="8037" marT="8037"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endParaRPr lang="ca-ES"/>
                    </a:p>
                  </a:txBody>
                  <a:tcPr/>
                </a:tc>
                <a:tc vMerge="1">
                  <a:txBody>
                    <a:bodyPr/>
                    <a:lstStyle/>
                    <a:p>
                      <a:endParaRPr lang="ca-ES"/>
                    </a:p>
                  </a:txBody>
                  <a:tcPr/>
                </a:tc>
                <a:tc vMerge="1">
                  <a:txBody>
                    <a:bodyPr/>
                    <a:lstStyle/>
                    <a:p>
                      <a:endParaRPr lang="ca-ES"/>
                    </a:p>
                  </a:txBody>
                  <a:tcPr/>
                </a:tc>
                <a:tc vMerge="1">
                  <a:txBody>
                    <a:bodyPr/>
                    <a:lstStyle/>
                    <a:p>
                      <a:endParaRPr lang="ca-ES"/>
                    </a:p>
                  </a:txBody>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1540340434"/>
              </p:ext>
            </p:extLst>
          </p:nvPr>
        </p:nvGraphicFramePr>
        <p:xfrm>
          <a:off x="167670" y="1196752"/>
          <a:ext cx="8856983" cy="267355"/>
        </p:xfrm>
        <a:graphic>
          <a:graphicData uri="http://schemas.openxmlformats.org/drawingml/2006/table">
            <a:tbl>
              <a:tblPr>
                <a:tableStyleId>{5C22544A-7EE6-4342-B048-85BDC9FD1C3A}</a:tableStyleId>
              </a:tblPr>
              <a:tblGrid>
                <a:gridCol w="659914"/>
                <a:gridCol w="2880320"/>
                <a:gridCol w="360040"/>
                <a:gridCol w="225071"/>
                <a:gridCol w="711033"/>
                <a:gridCol w="3312368"/>
                <a:gridCol w="360040"/>
                <a:gridCol w="348197"/>
              </a:tblGrid>
              <a:tr h="267355">
                <a:tc>
                  <a:txBody>
                    <a:bodyPr/>
                    <a:lstStyle/>
                    <a:p>
                      <a:pPr algn="ctr" fontAlgn="ctr"/>
                      <a:r>
                        <a:rPr lang="es-ES" sz="1400" b="0" i="0" u="none" strike="noStrike" dirty="0" smtClean="0">
                          <a:solidFill>
                            <a:schemeClr val="dk1"/>
                          </a:solidFill>
                          <a:effectLst/>
                          <a:latin typeface="+mn-lt"/>
                        </a:rPr>
                        <a:t>CODI</a:t>
                      </a:r>
                      <a:endParaRPr lang="ca-ES" sz="1400" b="0" i="0" u="none" strike="noStrike" dirty="0">
                        <a:solidFill>
                          <a:srgbClr val="000000"/>
                        </a:solidFill>
                        <a:effectLst/>
                        <a:latin typeface="Arial"/>
                      </a:endParaRPr>
                    </a:p>
                  </a:txBody>
                  <a:tcPr marL="8037" marR="8037" marT="8037"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a-ES" sz="1400" b="0" i="0" u="none" strike="noStrike" kern="1200" cap="none" spc="0" normalizeH="0" baseline="0" noProof="0" dirty="0" smtClean="0">
                          <a:ln>
                            <a:noFill/>
                          </a:ln>
                          <a:solidFill>
                            <a:srgbClr val="000000"/>
                          </a:solidFill>
                          <a:effectLst/>
                          <a:uLnTx/>
                          <a:uFillTx/>
                          <a:latin typeface="+mn-lt"/>
                          <a:ea typeface="+mn-ea"/>
                          <a:cs typeface="+mn-cs"/>
                        </a:rPr>
                        <a:t>ASSIGNATURA PLA ANTIC</a:t>
                      </a:r>
                      <a:endParaRPr kumimoji="0" lang="ca-ES" sz="1400" b="0" i="0" u="none" strike="noStrike" kern="1200" cap="none" spc="0" normalizeH="0" baseline="0" noProof="0" dirty="0">
                        <a:ln>
                          <a:noFill/>
                        </a:ln>
                        <a:solidFill>
                          <a:srgbClr val="000000"/>
                        </a:solidFill>
                        <a:effectLst/>
                        <a:uLnTx/>
                        <a:uFillTx/>
                        <a:latin typeface="+mn-lt"/>
                        <a:ea typeface="+mn-ea"/>
                        <a:cs typeface="+mn-cs"/>
                      </a:endParaRPr>
                    </a:p>
                  </a:txBody>
                  <a:tcPr marL="8037" marR="8037" marT="80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a-ES" sz="1400" u="none" strike="noStrike" dirty="0" smtClean="0">
                          <a:effectLst/>
                        </a:rPr>
                        <a:t>SEM</a:t>
                      </a:r>
                      <a:endParaRPr lang="ca-ES" sz="1400" b="0" i="0" u="none" strike="noStrike" dirty="0">
                        <a:solidFill>
                          <a:srgbClr val="000000"/>
                        </a:solidFill>
                        <a:effectLst/>
                        <a:latin typeface="Arial"/>
                      </a:endParaRPr>
                    </a:p>
                  </a:txBody>
                  <a:tcPr marL="8037" marR="8037" marT="80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ca-ES" sz="1400" u="none" strike="noStrike" kern="1200" dirty="0" smtClean="0">
                          <a:solidFill>
                            <a:schemeClr val="dk1"/>
                          </a:solidFill>
                          <a:effectLst/>
                          <a:latin typeface="+mn-lt"/>
                          <a:ea typeface="+mn-ea"/>
                          <a:cs typeface="+mn-cs"/>
                        </a:rPr>
                        <a:t>CR</a:t>
                      </a:r>
                    </a:p>
                  </a:txBody>
                  <a:tcPr marL="8037" marR="8037" marT="8037"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400" u="none" strike="noStrike" kern="1200" dirty="0" smtClean="0">
                          <a:solidFill>
                            <a:schemeClr val="dk1"/>
                          </a:solidFill>
                          <a:effectLst/>
                          <a:latin typeface="+mn-lt"/>
                          <a:ea typeface="+mn-ea"/>
                          <a:cs typeface="+mn-cs"/>
                        </a:rPr>
                        <a:t>CODI</a:t>
                      </a:r>
                      <a:endParaRPr lang="ca-ES" sz="1400" u="none" strike="noStrike" kern="1200" dirty="0" smtClean="0">
                        <a:solidFill>
                          <a:schemeClr val="dk1"/>
                        </a:solidFill>
                        <a:effectLst/>
                        <a:latin typeface="+mn-lt"/>
                        <a:ea typeface="+mn-ea"/>
                        <a:cs typeface="+mn-cs"/>
                      </a:endParaRPr>
                    </a:p>
                  </a:txBody>
                  <a:tcPr marL="8037" marR="8037" marT="8037"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ca-ES" sz="1400" u="none" strike="noStrike" kern="1200" dirty="0" smtClean="0">
                          <a:solidFill>
                            <a:schemeClr val="dk1"/>
                          </a:solidFill>
                          <a:effectLst/>
                          <a:latin typeface="+mn-lt"/>
                          <a:ea typeface="+mn-ea"/>
                          <a:cs typeface="+mn-cs"/>
                        </a:rPr>
                        <a:t>ASSIGNATURA PLA NOU</a:t>
                      </a:r>
                      <a:endParaRPr lang="ca-ES" sz="1400" u="none" strike="noStrike" kern="1200" dirty="0">
                        <a:solidFill>
                          <a:schemeClr val="dk1"/>
                        </a:solidFill>
                        <a:effectLst/>
                        <a:latin typeface="+mn-lt"/>
                        <a:ea typeface="+mn-ea"/>
                        <a:cs typeface="+mn-cs"/>
                      </a:endParaRPr>
                    </a:p>
                  </a:txBody>
                  <a:tcPr marL="8037" marR="8037" marT="80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ca-ES" sz="1400" u="none" strike="noStrike" kern="1200" dirty="0" smtClean="0">
                          <a:solidFill>
                            <a:schemeClr val="dk1"/>
                          </a:solidFill>
                          <a:effectLst/>
                          <a:latin typeface="+mn-lt"/>
                          <a:ea typeface="+mn-ea"/>
                          <a:cs typeface="+mn-cs"/>
                        </a:rPr>
                        <a:t>SEM</a:t>
                      </a:r>
                      <a:endParaRPr lang="ca-ES" sz="1400" u="none" strike="noStrike" kern="1200" dirty="0">
                        <a:solidFill>
                          <a:schemeClr val="dk1"/>
                        </a:solidFill>
                        <a:effectLst/>
                        <a:latin typeface="+mn-lt"/>
                        <a:ea typeface="+mn-ea"/>
                        <a:cs typeface="+mn-cs"/>
                      </a:endParaRPr>
                    </a:p>
                  </a:txBody>
                  <a:tcPr marL="8037" marR="8037" marT="80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ca-ES" sz="1400" u="none" strike="noStrike" kern="1200" dirty="0" smtClean="0">
                          <a:solidFill>
                            <a:schemeClr val="dk1"/>
                          </a:solidFill>
                          <a:effectLst/>
                          <a:latin typeface="+mn-lt"/>
                          <a:ea typeface="+mn-ea"/>
                          <a:cs typeface="+mn-cs"/>
                        </a:rPr>
                        <a:t>CR</a:t>
                      </a:r>
                      <a:endParaRPr lang="ca-ES" sz="1400" u="none" strike="noStrike" kern="1200" dirty="0">
                        <a:solidFill>
                          <a:schemeClr val="dk1"/>
                        </a:solidFill>
                        <a:effectLst/>
                        <a:latin typeface="+mn-lt"/>
                        <a:ea typeface="+mn-ea"/>
                        <a:cs typeface="+mn-cs"/>
                      </a:endParaRPr>
                    </a:p>
                  </a:txBody>
                  <a:tcPr marL="8037" marR="8037" marT="8037"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462286425"/>
              </p:ext>
            </p:extLst>
          </p:nvPr>
        </p:nvGraphicFramePr>
        <p:xfrm>
          <a:off x="179512" y="2348880"/>
          <a:ext cx="8856983" cy="869514"/>
        </p:xfrm>
        <a:graphic>
          <a:graphicData uri="http://schemas.openxmlformats.org/drawingml/2006/table">
            <a:tbl>
              <a:tblPr>
                <a:tableStyleId>{5C22544A-7EE6-4342-B048-85BDC9FD1C3A}</a:tableStyleId>
              </a:tblPr>
              <a:tblGrid>
                <a:gridCol w="504056"/>
                <a:gridCol w="3096344"/>
                <a:gridCol w="288032"/>
                <a:gridCol w="236913"/>
                <a:gridCol w="627183"/>
                <a:gridCol w="3528392"/>
                <a:gridCol w="288032"/>
                <a:gridCol w="288031"/>
              </a:tblGrid>
              <a:tr h="267355">
                <a:tc>
                  <a:txBody>
                    <a:bodyPr/>
                    <a:lstStyle/>
                    <a:p>
                      <a:pPr algn="ctr" fontAlgn="ctr"/>
                      <a:r>
                        <a:rPr lang="ca-ES" sz="1200" u="none" strike="noStrike" noProof="0" dirty="0" smtClean="0">
                          <a:effectLst/>
                        </a:rPr>
                        <a:t>101721</a:t>
                      </a:r>
                      <a:endParaRPr lang="ca-ES" sz="1200" b="0" i="0" u="none" strike="noStrike" noProof="0" dirty="0">
                        <a:solidFill>
                          <a:srgbClr val="000000"/>
                        </a:solidFill>
                        <a:effectLst/>
                        <a:latin typeface="Arial"/>
                      </a:endParaRPr>
                    </a:p>
                  </a:txBody>
                  <a:tcPr marL="8037" marR="8037" marT="8037"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88900" indent="0" algn="l" fontAlgn="ctr"/>
                      <a:r>
                        <a:rPr lang="ca-ES" sz="1400" u="none" strike="noStrike" noProof="0" dirty="0" smtClean="0">
                          <a:effectLst/>
                        </a:rPr>
                        <a:t>Intervenció en alteracions del llenguatge associades a altres patologies</a:t>
                      </a:r>
                      <a:endParaRPr lang="ca-ES" sz="1400" b="0" i="0" u="none" strike="noStrike" noProof="0" dirty="0">
                        <a:solidFill>
                          <a:srgbClr val="000000"/>
                        </a:solidFill>
                        <a:effectLst/>
                        <a:latin typeface="Arial"/>
                      </a:endParaRPr>
                    </a:p>
                  </a:txBody>
                  <a:tcPr marL="8037" marR="8037" marT="8037" marB="0">
                    <a:lnT w="12700" cap="flat" cmpd="sng" algn="ctr">
                      <a:solidFill>
                        <a:schemeClr val="tx1"/>
                      </a:solidFill>
                      <a:prstDash val="solid"/>
                      <a:round/>
                      <a:headEnd type="none" w="med" len="med"/>
                      <a:tailEnd type="none" w="med" len="med"/>
                    </a:lnT>
                  </a:tcPr>
                </a:tc>
                <a:tc>
                  <a:txBody>
                    <a:bodyPr/>
                    <a:lstStyle/>
                    <a:p>
                      <a:pPr algn="ctr" fontAlgn="b"/>
                      <a:r>
                        <a:rPr lang="ca-ES" sz="1200" u="none" strike="noStrike" noProof="0" dirty="0" smtClean="0">
                          <a:effectLst/>
                        </a:rPr>
                        <a:t>2</a:t>
                      </a:r>
                      <a:endParaRPr lang="ca-ES" sz="1200" b="0" i="0" u="none" strike="noStrike" noProof="0" dirty="0">
                        <a:solidFill>
                          <a:srgbClr val="000000"/>
                        </a:solidFill>
                        <a:effectLst/>
                        <a:latin typeface="Arial"/>
                      </a:endParaRPr>
                    </a:p>
                  </a:txBody>
                  <a:tcPr marL="8037" marR="8037" marT="8037" marB="0" anchor="ctr">
                    <a:lnT w="12700" cap="flat" cmpd="sng" algn="ctr">
                      <a:solidFill>
                        <a:schemeClr val="tx1"/>
                      </a:solidFill>
                      <a:prstDash val="solid"/>
                      <a:round/>
                      <a:headEnd type="none" w="med" len="med"/>
                      <a:tailEnd type="none" w="med" len="med"/>
                    </a:lnT>
                  </a:tcPr>
                </a:tc>
                <a:tc>
                  <a:txBody>
                    <a:bodyPr/>
                    <a:lstStyle/>
                    <a:p>
                      <a:pPr algn="ctr" fontAlgn="b"/>
                      <a:r>
                        <a:rPr lang="ca-ES" sz="1200" u="none" strike="noStrike" noProof="0" dirty="0" smtClean="0">
                          <a:effectLst/>
                        </a:rPr>
                        <a:t>6</a:t>
                      </a:r>
                      <a:endParaRPr lang="ca-ES" sz="1200" b="0" i="0" u="none" strike="noStrike" noProof="0" dirty="0">
                        <a:solidFill>
                          <a:srgbClr val="000000"/>
                        </a:solidFill>
                        <a:effectLst/>
                        <a:latin typeface="Arial"/>
                      </a:endParaRPr>
                    </a:p>
                  </a:txBody>
                  <a:tcPr marL="8037" marR="8037" marT="8037"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algn="ctr" fontAlgn="ctr"/>
                      <a:endParaRPr lang="ca-ES" sz="1200" b="0" i="0" u="none" strike="noStrike" noProof="0" dirty="0">
                        <a:solidFill>
                          <a:srgbClr val="000000"/>
                        </a:solidFill>
                        <a:effectLst/>
                        <a:latin typeface="Arial"/>
                      </a:endParaRPr>
                    </a:p>
                  </a:txBody>
                  <a:tcPr marL="8037" marR="8037" marT="8037"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88900" indent="0" algn="l" fontAlgn="ctr"/>
                      <a:r>
                        <a:rPr lang="ca-ES" sz="1400" u="none" strike="noStrike" noProof="0" dirty="0" smtClean="0">
                          <a:effectLst/>
                        </a:rPr>
                        <a:t>Intervenció en alteracions del llenguatge associades a altres patologies: factors d'interacció i comunicació alternativa i augmentativa (SAAC)</a:t>
                      </a:r>
                      <a:endParaRPr lang="ca-ES" sz="1400" b="0" i="0" u="none" strike="noStrike" noProof="0" dirty="0">
                        <a:solidFill>
                          <a:srgbClr val="000000"/>
                        </a:solidFill>
                        <a:effectLst/>
                        <a:latin typeface="Arial"/>
                      </a:endParaRPr>
                    </a:p>
                  </a:txBody>
                  <a:tcPr marL="8037" marR="8037" marT="803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ca-ES" sz="1200" u="none" strike="noStrike" noProof="0" dirty="0" smtClean="0">
                          <a:effectLst/>
                        </a:rPr>
                        <a:t>2</a:t>
                      </a:r>
                      <a:endParaRPr lang="ca-ES" sz="1200" b="0" i="0" u="none" strike="noStrike" noProof="0" dirty="0">
                        <a:solidFill>
                          <a:srgbClr val="000000"/>
                        </a:solidFill>
                        <a:effectLst/>
                        <a:latin typeface="Arial"/>
                      </a:endParaRPr>
                    </a:p>
                  </a:txBody>
                  <a:tcPr marL="8037" marR="8037" marT="803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ca-ES" sz="1200" u="none" strike="noStrike" noProof="0" dirty="0">
                          <a:effectLst/>
                        </a:rPr>
                        <a:t>9</a:t>
                      </a:r>
                      <a:endParaRPr lang="ca-ES" sz="1200" b="0" i="0" u="none" strike="noStrike" noProof="0" dirty="0">
                        <a:solidFill>
                          <a:srgbClr val="FF0000"/>
                        </a:solidFill>
                        <a:effectLst/>
                        <a:latin typeface="Arial"/>
                      </a:endParaRPr>
                    </a:p>
                  </a:txBody>
                  <a:tcPr marL="8037" marR="8037" marT="8037"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355">
                <a:tc>
                  <a:txBody>
                    <a:bodyPr/>
                    <a:lstStyle/>
                    <a:p>
                      <a:pPr algn="ctr" fontAlgn="ctr"/>
                      <a:r>
                        <a:rPr lang="ca-ES" sz="1200" u="none" strike="noStrike" noProof="0" dirty="0" smtClean="0">
                          <a:effectLst/>
                        </a:rPr>
                        <a:t>101720</a:t>
                      </a:r>
                      <a:endParaRPr lang="ca-ES" sz="1200" b="0" i="0" u="none" strike="noStrike" noProof="0" dirty="0">
                        <a:solidFill>
                          <a:srgbClr val="000000"/>
                        </a:solidFill>
                        <a:effectLst/>
                        <a:latin typeface="Arial"/>
                      </a:endParaRPr>
                    </a:p>
                  </a:txBody>
                  <a:tcPr marL="8037" marR="8037" marT="8037"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88900" indent="0" algn="l" fontAlgn="ctr"/>
                      <a:r>
                        <a:rPr lang="ca-ES" sz="1400" u="none" strike="noStrike" noProof="0" dirty="0" smtClean="0">
                          <a:effectLst/>
                        </a:rPr>
                        <a:t>Sistemes alternatius i augmentatius de comunicació (SAAC)</a:t>
                      </a:r>
                      <a:endParaRPr lang="ca-ES" sz="1400" b="0" i="0" u="none" strike="noStrike" noProof="0" dirty="0">
                        <a:solidFill>
                          <a:srgbClr val="000000"/>
                        </a:solidFill>
                        <a:effectLst/>
                        <a:latin typeface="Arial"/>
                      </a:endParaRPr>
                    </a:p>
                  </a:txBody>
                  <a:tcPr marL="8037" marR="8037" marT="8037" marB="0">
                    <a:lnB w="12700" cap="flat" cmpd="sng" algn="ctr">
                      <a:solidFill>
                        <a:schemeClr val="tx1"/>
                      </a:solidFill>
                      <a:prstDash val="solid"/>
                      <a:round/>
                      <a:headEnd type="none" w="med" len="med"/>
                      <a:tailEnd type="none" w="med" len="med"/>
                    </a:lnB>
                  </a:tcPr>
                </a:tc>
                <a:tc>
                  <a:txBody>
                    <a:bodyPr/>
                    <a:lstStyle/>
                    <a:p>
                      <a:pPr algn="ctr" fontAlgn="b"/>
                      <a:r>
                        <a:rPr lang="ca-ES" sz="1200" u="none" strike="noStrike" noProof="0" dirty="0" smtClean="0">
                          <a:effectLst/>
                        </a:rPr>
                        <a:t>2</a:t>
                      </a:r>
                      <a:endParaRPr lang="ca-ES" sz="1200" b="0" i="0" u="none" strike="noStrike" noProof="0" dirty="0">
                        <a:solidFill>
                          <a:srgbClr val="000000"/>
                        </a:solidFill>
                        <a:effectLst/>
                        <a:latin typeface="Arial"/>
                      </a:endParaRPr>
                    </a:p>
                  </a:txBody>
                  <a:tcPr marL="8037" marR="8037" marT="8037" marB="0" anchor="ctr">
                    <a:lnB w="12700" cap="flat" cmpd="sng" algn="ctr">
                      <a:solidFill>
                        <a:schemeClr val="tx1"/>
                      </a:solidFill>
                      <a:prstDash val="solid"/>
                      <a:round/>
                      <a:headEnd type="none" w="med" len="med"/>
                      <a:tailEnd type="none" w="med" len="med"/>
                    </a:lnB>
                  </a:tcPr>
                </a:tc>
                <a:tc>
                  <a:txBody>
                    <a:bodyPr/>
                    <a:lstStyle/>
                    <a:p>
                      <a:pPr algn="ctr" fontAlgn="b"/>
                      <a:r>
                        <a:rPr lang="ca-ES" sz="1200" u="none" strike="noStrike" noProof="0" dirty="0" smtClean="0">
                          <a:effectLst/>
                        </a:rPr>
                        <a:t>3</a:t>
                      </a:r>
                      <a:endParaRPr lang="ca-ES" sz="1200" b="0" i="0" u="none" strike="noStrike" noProof="0" dirty="0">
                        <a:solidFill>
                          <a:srgbClr val="000000"/>
                        </a:solidFill>
                        <a:effectLst/>
                        <a:latin typeface="Arial"/>
                      </a:endParaRPr>
                    </a:p>
                  </a:txBody>
                  <a:tcPr marL="8037" marR="8037" marT="8037"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endParaRPr lang="ca-ES"/>
                    </a:p>
                  </a:txBody>
                  <a:tcPr/>
                </a:tc>
                <a:tc vMerge="1">
                  <a:txBody>
                    <a:bodyPr/>
                    <a:lstStyle/>
                    <a:p>
                      <a:endParaRPr lang="ca-ES"/>
                    </a:p>
                  </a:txBody>
                  <a:tcPr/>
                </a:tc>
                <a:tc vMerge="1">
                  <a:txBody>
                    <a:bodyPr/>
                    <a:lstStyle/>
                    <a:p>
                      <a:endParaRPr lang="ca-ES"/>
                    </a:p>
                  </a:txBody>
                  <a:tcPr/>
                </a:tc>
                <a:tc vMerge="1">
                  <a:txBody>
                    <a:bodyPr/>
                    <a:lstStyle/>
                    <a:p>
                      <a:endParaRPr lang="ca-ES"/>
                    </a:p>
                  </a:txBody>
                  <a:tcPr/>
                </a:tc>
              </a:tr>
            </a:tbl>
          </a:graphicData>
        </a:graphic>
      </p:graphicFrame>
      <p:pic>
        <p:nvPicPr>
          <p:cNvPr id="8" name="7 Imagen"/>
          <p:cNvPicPr/>
          <p:nvPr/>
        </p:nvPicPr>
        <p:blipFill rotWithShape="1">
          <a:blip r:embed="rId2" cstate="print"/>
          <a:srcRect l="48410" t="25165" r="9364" b="66000"/>
          <a:stretch/>
        </p:blipFill>
        <p:spPr bwMode="auto">
          <a:xfrm>
            <a:off x="251520" y="6453336"/>
            <a:ext cx="1343025" cy="224155"/>
          </a:xfrm>
          <a:prstGeom prst="rect">
            <a:avLst/>
          </a:prstGeom>
          <a:ln>
            <a:noFill/>
          </a:ln>
          <a:extLst>
            <a:ext uri="{53640926-AAD7-44D8-BBD7-CCE9431645EC}">
              <a14:shadowObscured xmlns:a14="http://schemas.microsoft.com/office/drawing/2010/main"/>
            </a:ext>
          </a:extLst>
        </p:spPr>
      </p:pic>
      <p:sp>
        <p:nvSpPr>
          <p:cNvPr id="12" name="11 Rectángulo"/>
          <p:cNvSpPr/>
          <p:nvPr/>
        </p:nvSpPr>
        <p:spPr>
          <a:xfrm>
            <a:off x="72008" y="3140968"/>
            <a:ext cx="9071992" cy="3600986"/>
          </a:xfrm>
          <a:prstGeom prst="rect">
            <a:avLst/>
          </a:prstGeom>
        </p:spPr>
        <p:txBody>
          <a:bodyPr wrap="square">
            <a:spAutoFit/>
          </a:bodyPr>
          <a:lstStyle/>
          <a:p>
            <a:pPr lvl="0">
              <a:lnSpc>
                <a:spcPct val="150000"/>
              </a:lnSpc>
            </a:pPr>
            <a:r>
              <a:rPr lang="ca-ES" dirty="0" smtClean="0"/>
              <a:t>Estudiants que segueixin pla antic:</a:t>
            </a:r>
          </a:p>
          <a:p>
            <a:pPr marL="285750" lvl="0" indent="-285750">
              <a:lnSpc>
                <a:spcPct val="150000"/>
              </a:lnSpc>
              <a:buFont typeface="Wingdings" panose="05000000000000000000" pitchFamily="2" charset="2"/>
              <a:buChar char="ü"/>
            </a:pPr>
            <a:r>
              <a:rPr lang="ca-ES" dirty="0" smtClean="0"/>
              <a:t>Es matriculen de les de pla antic, i fan docència alternativa a la nova.</a:t>
            </a:r>
          </a:p>
          <a:p>
            <a:pPr marL="285750" lvl="0" indent="-285750">
              <a:lnSpc>
                <a:spcPct val="150000"/>
              </a:lnSpc>
              <a:buFont typeface="Wingdings" panose="05000000000000000000" pitchFamily="2" charset="2"/>
              <a:buChar char="ü"/>
            </a:pPr>
            <a:r>
              <a:rPr lang="ca-ES" dirty="0" smtClean="0"/>
              <a:t>Els cal fer les dues:</a:t>
            </a:r>
          </a:p>
          <a:p>
            <a:pPr marL="742950" lvl="1" indent="-285750">
              <a:lnSpc>
                <a:spcPct val="150000"/>
              </a:lnSpc>
              <a:buFont typeface="Wingdings" panose="05000000000000000000" pitchFamily="2" charset="2"/>
              <a:buChar char="ü"/>
            </a:pPr>
            <a:r>
              <a:rPr lang="ca-ES" sz="1600" dirty="0" smtClean="0"/>
              <a:t>Si l’assignatura nova distingeix blocs: cada assignatura de pla antic tindrà la seva nota</a:t>
            </a:r>
          </a:p>
          <a:p>
            <a:pPr marL="742950" lvl="1" indent="-285750">
              <a:lnSpc>
                <a:spcPct val="150000"/>
              </a:lnSpc>
              <a:buFont typeface="Wingdings" panose="05000000000000000000" pitchFamily="2" charset="2"/>
              <a:buChar char="ü"/>
            </a:pPr>
            <a:r>
              <a:rPr lang="ca-ES" sz="1600" dirty="0" smtClean="0"/>
              <a:t>Si l’assignatura nova es fa integrada: la nota final es posa a les dues del pla antic</a:t>
            </a:r>
          </a:p>
          <a:p>
            <a:pPr marL="285750" lvl="0" indent="-285750">
              <a:lnSpc>
                <a:spcPct val="150000"/>
              </a:lnSpc>
              <a:buFont typeface="Wingdings" panose="05000000000000000000" pitchFamily="2" charset="2"/>
              <a:buChar char="ü"/>
            </a:pPr>
            <a:r>
              <a:rPr lang="ca-ES" dirty="0" smtClean="0">
                <a:solidFill>
                  <a:srgbClr val="000000"/>
                </a:solidFill>
              </a:rPr>
              <a:t>Els cal fer UNA les dues:</a:t>
            </a:r>
          </a:p>
          <a:p>
            <a:pPr marL="742950" lvl="1" indent="-285750">
              <a:lnSpc>
                <a:spcPct val="150000"/>
              </a:lnSpc>
              <a:buFont typeface="Wingdings" panose="05000000000000000000" pitchFamily="2" charset="2"/>
              <a:buChar char="ü"/>
            </a:pPr>
            <a:r>
              <a:rPr lang="ca-ES" sz="1600" dirty="0" smtClean="0"/>
              <a:t>Es consideren casos particulars: la docència alternativa a realitzar s’haurà de considerar individualment entre estudiant_professor_coordinació titulació (juliol-setembre)</a:t>
            </a:r>
          </a:p>
          <a:p>
            <a:pPr marL="742950" lvl="1" indent="-285750">
              <a:lnSpc>
                <a:spcPct val="150000"/>
              </a:lnSpc>
              <a:buFont typeface="Wingdings" panose="05000000000000000000" pitchFamily="2" charset="2"/>
              <a:buChar char="ü"/>
            </a:pPr>
            <a:endParaRPr lang="ca-ES" sz="1600" dirty="0"/>
          </a:p>
        </p:txBody>
      </p:sp>
    </p:spTree>
    <p:extLst>
      <p:ext uri="{BB962C8B-B14F-4D97-AF65-F5344CB8AC3E}">
        <p14:creationId xmlns:p14="http://schemas.microsoft.com/office/powerpoint/2010/main" val="557961114"/>
      </p:ext>
    </p:extLst>
  </p:cSld>
  <p:clrMapOvr>
    <a:masterClrMapping/>
  </p:clrMapOvr>
  <p:transition>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p:cNvSpPr>
          <p:nvPr>
            <p:ph type="title"/>
          </p:nvPr>
        </p:nvSpPr>
        <p:spPr>
          <a:xfrm>
            <a:off x="251520" y="62620"/>
            <a:ext cx="8640960" cy="1143000"/>
          </a:xfrm>
        </p:spPr>
        <p:txBody>
          <a:bodyPr/>
          <a:lstStyle/>
          <a:p>
            <a:r>
              <a:rPr lang="ca-ES" sz="3200" dirty="0" smtClean="0">
                <a:solidFill>
                  <a:schemeClr val="bg1"/>
                </a:solidFill>
                <a:latin typeface="Tahoma" pitchFamily="34" charset="0"/>
              </a:rPr>
              <a:t>EQUIVALÈNCIES CANVI DE PLA</a:t>
            </a:r>
          </a:p>
        </p:txBody>
      </p:sp>
      <p:graphicFrame>
        <p:nvGraphicFramePr>
          <p:cNvPr id="2" name="1 Tabla"/>
          <p:cNvGraphicFramePr>
            <a:graphicFrameLocks noGrp="1"/>
          </p:cNvGraphicFramePr>
          <p:nvPr>
            <p:extLst>
              <p:ext uri="{D42A27DB-BD31-4B8C-83A1-F6EECF244321}">
                <p14:modId xmlns:p14="http://schemas.microsoft.com/office/powerpoint/2010/main" val="2887947258"/>
              </p:ext>
            </p:extLst>
          </p:nvPr>
        </p:nvGraphicFramePr>
        <p:xfrm>
          <a:off x="179512" y="1700808"/>
          <a:ext cx="8856983" cy="434757"/>
        </p:xfrm>
        <a:graphic>
          <a:graphicData uri="http://schemas.openxmlformats.org/drawingml/2006/table">
            <a:tbl>
              <a:tblPr>
                <a:tableStyleId>{5C22544A-7EE6-4342-B048-85BDC9FD1C3A}</a:tableStyleId>
              </a:tblPr>
              <a:tblGrid>
                <a:gridCol w="648072"/>
                <a:gridCol w="2952328"/>
                <a:gridCol w="288032"/>
                <a:gridCol w="236913"/>
                <a:gridCol w="627183"/>
                <a:gridCol w="3528392"/>
                <a:gridCol w="288032"/>
                <a:gridCol w="288031"/>
              </a:tblGrid>
              <a:tr h="267355">
                <a:tc>
                  <a:txBody>
                    <a:bodyPr/>
                    <a:lstStyle/>
                    <a:p>
                      <a:pPr algn="ctr" fontAlgn="ctr"/>
                      <a:r>
                        <a:rPr lang="ca-ES" sz="1200" u="none" strike="noStrike" noProof="0" dirty="0" smtClean="0">
                          <a:effectLst/>
                        </a:rPr>
                        <a:t>101719</a:t>
                      </a:r>
                      <a:endParaRPr lang="ca-ES" sz="1200" b="0" i="0" u="none" strike="noStrike" noProof="0" dirty="0">
                        <a:solidFill>
                          <a:srgbClr val="000000"/>
                        </a:solidFill>
                        <a:effectLst/>
                        <a:latin typeface="Arial"/>
                      </a:endParaRPr>
                    </a:p>
                  </a:txBody>
                  <a:tcPr marL="8037" marR="8037" marT="8037"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indent="0" algn="l" fontAlgn="t"/>
                      <a:r>
                        <a:rPr lang="ca-ES" sz="1400" u="none" strike="noStrike" noProof="0" dirty="0" smtClean="0">
                          <a:effectLst/>
                        </a:rPr>
                        <a:t>Alteracions de l’audició: Valoració i Intervenció</a:t>
                      </a:r>
                      <a:endParaRPr lang="ca-ES" sz="1400" b="0" i="0" u="none" strike="noStrike" noProof="0" dirty="0">
                        <a:solidFill>
                          <a:srgbClr val="000000"/>
                        </a:solidFill>
                        <a:effectLst/>
                        <a:latin typeface="Arial"/>
                      </a:endParaRPr>
                    </a:p>
                  </a:txBody>
                  <a:tcPr marL="8037" marR="8037" marT="8037"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ca-ES" sz="1200" u="none" strike="noStrike" noProof="0" dirty="0" smtClean="0">
                          <a:effectLst/>
                        </a:rPr>
                        <a:t>2</a:t>
                      </a:r>
                      <a:endParaRPr lang="ca-ES" sz="1200" b="0" i="0" u="none" strike="noStrike" noProof="0" dirty="0">
                        <a:solidFill>
                          <a:srgbClr val="000000"/>
                        </a:solidFill>
                        <a:effectLst/>
                        <a:latin typeface="Arial"/>
                      </a:endParaRPr>
                    </a:p>
                  </a:txBody>
                  <a:tcPr marL="8037" marR="8037" marT="803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ca-ES" sz="1200" u="none" strike="noStrike" noProof="0" dirty="0" smtClean="0">
                          <a:effectLst/>
                        </a:rPr>
                        <a:t>7,5</a:t>
                      </a:r>
                      <a:endParaRPr lang="ca-ES" sz="1200" b="0" i="0" u="none" strike="noStrike" noProof="0" dirty="0">
                        <a:solidFill>
                          <a:srgbClr val="000000"/>
                        </a:solidFill>
                        <a:effectLst/>
                        <a:latin typeface="Arial"/>
                      </a:endParaRPr>
                    </a:p>
                  </a:txBody>
                  <a:tcPr marL="8037" marR="8037" marT="8037"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ca-ES" sz="1200" b="0" i="0" u="none" strike="noStrike" noProof="0" dirty="0">
                        <a:solidFill>
                          <a:srgbClr val="000000"/>
                        </a:solidFill>
                        <a:effectLst/>
                        <a:latin typeface="Arial"/>
                      </a:endParaRPr>
                    </a:p>
                  </a:txBody>
                  <a:tcPr marL="8037" marR="8037" marT="8037"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indent="0" algn="l" fontAlgn="t"/>
                      <a:r>
                        <a:rPr lang="ca-ES" sz="1400" u="none" strike="noStrike" noProof="0" dirty="0" smtClean="0">
                          <a:effectLst/>
                        </a:rPr>
                        <a:t>Alteracions de l’audició: Valoració i Intervenció</a:t>
                      </a:r>
                      <a:endParaRPr lang="ca-ES" sz="1400" b="0" i="0" u="none" strike="noStrike" noProof="0" dirty="0">
                        <a:solidFill>
                          <a:srgbClr val="000000"/>
                        </a:solidFill>
                        <a:effectLst/>
                        <a:latin typeface="Arial"/>
                      </a:endParaRPr>
                    </a:p>
                  </a:txBody>
                  <a:tcPr marL="8037" marR="8037" marT="803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a-ES" sz="1200" u="none" strike="noStrike" noProof="0" dirty="0" smtClean="0">
                          <a:effectLst/>
                        </a:rPr>
                        <a:t>2</a:t>
                      </a:r>
                      <a:endParaRPr lang="ca-ES" sz="1200" b="0" i="0" u="none" strike="noStrike" noProof="0" dirty="0">
                        <a:solidFill>
                          <a:srgbClr val="000000"/>
                        </a:solidFill>
                        <a:effectLst/>
                        <a:latin typeface="Arial"/>
                      </a:endParaRPr>
                    </a:p>
                  </a:txBody>
                  <a:tcPr marL="8037" marR="8037" marT="803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a-ES" sz="1200" u="none" strike="noStrike" noProof="0" dirty="0" smtClean="0">
                          <a:solidFill>
                            <a:srgbClr val="FF0000"/>
                          </a:solidFill>
                          <a:effectLst/>
                        </a:rPr>
                        <a:t>6</a:t>
                      </a:r>
                      <a:endParaRPr lang="ca-ES" sz="1200" b="0" i="0" u="none" strike="noStrike" noProof="0" dirty="0">
                        <a:solidFill>
                          <a:srgbClr val="FF0000"/>
                        </a:solidFill>
                        <a:effectLst/>
                        <a:latin typeface="Arial"/>
                      </a:endParaRPr>
                    </a:p>
                  </a:txBody>
                  <a:tcPr marL="8037" marR="8037" marT="8037"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2231940938"/>
              </p:ext>
            </p:extLst>
          </p:nvPr>
        </p:nvGraphicFramePr>
        <p:xfrm>
          <a:off x="167670" y="1268760"/>
          <a:ext cx="8856983" cy="267355"/>
        </p:xfrm>
        <a:graphic>
          <a:graphicData uri="http://schemas.openxmlformats.org/drawingml/2006/table">
            <a:tbl>
              <a:tblPr>
                <a:tableStyleId>{5C22544A-7EE6-4342-B048-85BDC9FD1C3A}</a:tableStyleId>
              </a:tblPr>
              <a:tblGrid>
                <a:gridCol w="659914"/>
                <a:gridCol w="2880320"/>
                <a:gridCol w="360040"/>
                <a:gridCol w="225071"/>
                <a:gridCol w="711033"/>
                <a:gridCol w="3312368"/>
                <a:gridCol w="360040"/>
                <a:gridCol w="348197"/>
              </a:tblGrid>
              <a:tr h="267355">
                <a:tc>
                  <a:txBody>
                    <a:bodyPr/>
                    <a:lstStyle/>
                    <a:p>
                      <a:pPr algn="ctr" fontAlgn="ctr"/>
                      <a:r>
                        <a:rPr lang="es-ES" sz="1400" b="0" i="0" u="none" strike="noStrike" dirty="0" smtClean="0">
                          <a:solidFill>
                            <a:schemeClr val="dk1"/>
                          </a:solidFill>
                          <a:effectLst/>
                          <a:latin typeface="+mn-lt"/>
                        </a:rPr>
                        <a:t>CODI</a:t>
                      </a:r>
                      <a:endParaRPr lang="ca-ES" sz="1400" b="0" i="0" u="none" strike="noStrike" dirty="0">
                        <a:solidFill>
                          <a:srgbClr val="000000"/>
                        </a:solidFill>
                        <a:effectLst/>
                        <a:latin typeface="Arial"/>
                      </a:endParaRPr>
                    </a:p>
                  </a:txBody>
                  <a:tcPr marL="8037" marR="8037" marT="8037"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a-ES" sz="1400" b="0" i="0" u="none" strike="noStrike" kern="1200" cap="none" spc="0" normalizeH="0" baseline="0" noProof="0" dirty="0" smtClean="0">
                          <a:ln>
                            <a:noFill/>
                          </a:ln>
                          <a:solidFill>
                            <a:srgbClr val="000000"/>
                          </a:solidFill>
                          <a:effectLst/>
                          <a:uLnTx/>
                          <a:uFillTx/>
                          <a:latin typeface="+mn-lt"/>
                          <a:ea typeface="+mn-ea"/>
                          <a:cs typeface="+mn-cs"/>
                        </a:rPr>
                        <a:t>ASSIGNATURA PLA ANTIC</a:t>
                      </a:r>
                      <a:endParaRPr kumimoji="0" lang="ca-ES" sz="1400" b="0" i="0" u="none" strike="noStrike" kern="1200" cap="none" spc="0" normalizeH="0" baseline="0" noProof="0" dirty="0">
                        <a:ln>
                          <a:noFill/>
                        </a:ln>
                        <a:solidFill>
                          <a:srgbClr val="000000"/>
                        </a:solidFill>
                        <a:effectLst/>
                        <a:uLnTx/>
                        <a:uFillTx/>
                        <a:latin typeface="+mn-lt"/>
                        <a:ea typeface="+mn-ea"/>
                        <a:cs typeface="+mn-cs"/>
                      </a:endParaRPr>
                    </a:p>
                  </a:txBody>
                  <a:tcPr marL="8037" marR="8037" marT="80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a-ES" sz="1400" u="none" strike="noStrike" dirty="0" smtClean="0">
                          <a:effectLst/>
                        </a:rPr>
                        <a:t>SEM</a:t>
                      </a:r>
                      <a:endParaRPr lang="ca-ES" sz="1400" b="0" i="0" u="none" strike="noStrike" dirty="0">
                        <a:solidFill>
                          <a:srgbClr val="000000"/>
                        </a:solidFill>
                        <a:effectLst/>
                        <a:latin typeface="Arial"/>
                      </a:endParaRPr>
                    </a:p>
                  </a:txBody>
                  <a:tcPr marL="8037" marR="8037" marT="80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ca-ES" sz="1400" u="none" strike="noStrike" kern="1200" dirty="0" smtClean="0">
                          <a:solidFill>
                            <a:schemeClr val="dk1"/>
                          </a:solidFill>
                          <a:effectLst/>
                          <a:latin typeface="+mn-lt"/>
                          <a:ea typeface="+mn-ea"/>
                          <a:cs typeface="+mn-cs"/>
                        </a:rPr>
                        <a:t>CR</a:t>
                      </a:r>
                    </a:p>
                  </a:txBody>
                  <a:tcPr marL="8037" marR="8037" marT="8037"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400" u="none" strike="noStrike" kern="1200" dirty="0" smtClean="0">
                          <a:solidFill>
                            <a:schemeClr val="dk1"/>
                          </a:solidFill>
                          <a:effectLst/>
                          <a:latin typeface="+mn-lt"/>
                          <a:ea typeface="+mn-ea"/>
                          <a:cs typeface="+mn-cs"/>
                        </a:rPr>
                        <a:t>CODI</a:t>
                      </a:r>
                      <a:endParaRPr lang="ca-ES" sz="1400" u="none" strike="noStrike" kern="1200" dirty="0" smtClean="0">
                        <a:solidFill>
                          <a:schemeClr val="dk1"/>
                        </a:solidFill>
                        <a:effectLst/>
                        <a:latin typeface="+mn-lt"/>
                        <a:ea typeface="+mn-ea"/>
                        <a:cs typeface="+mn-cs"/>
                      </a:endParaRPr>
                    </a:p>
                  </a:txBody>
                  <a:tcPr marL="8037" marR="8037" marT="8037"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ca-ES" sz="1400" u="none" strike="noStrike" kern="1200" dirty="0" smtClean="0">
                          <a:solidFill>
                            <a:schemeClr val="dk1"/>
                          </a:solidFill>
                          <a:effectLst/>
                          <a:latin typeface="+mn-lt"/>
                          <a:ea typeface="+mn-ea"/>
                          <a:cs typeface="+mn-cs"/>
                        </a:rPr>
                        <a:t>ASSIGNATURA PLA NOU</a:t>
                      </a:r>
                      <a:endParaRPr lang="ca-ES" sz="1400" u="none" strike="noStrike" kern="1200" dirty="0">
                        <a:solidFill>
                          <a:schemeClr val="dk1"/>
                        </a:solidFill>
                        <a:effectLst/>
                        <a:latin typeface="+mn-lt"/>
                        <a:ea typeface="+mn-ea"/>
                        <a:cs typeface="+mn-cs"/>
                      </a:endParaRPr>
                    </a:p>
                  </a:txBody>
                  <a:tcPr marL="8037" marR="8037" marT="80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ca-ES" sz="1400" u="none" strike="noStrike" kern="1200" dirty="0" smtClean="0">
                          <a:solidFill>
                            <a:schemeClr val="dk1"/>
                          </a:solidFill>
                          <a:effectLst/>
                          <a:latin typeface="+mn-lt"/>
                          <a:ea typeface="+mn-ea"/>
                          <a:cs typeface="+mn-cs"/>
                        </a:rPr>
                        <a:t>SEM</a:t>
                      </a:r>
                      <a:endParaRPr lang="ca-ES" sz="1400" u="none" strike="noStrike" kern="1200" dirty="0">
                        <a:solidFill>
                          <a:schemeClr val="dk1"/>
                        </a:solidFill>
                        <a:effectLst/>
                        <a:latin typeface="+mn-lt"/>
                        <a:ea typeface="+mn-ea"/>
                        <a:cs typeface="+mn-cs"/>
                      </a:endParaRPr>
                    </a:p>
                  </a:txBody>
                  <a:tcPr marL="8037" marR="8037" marT="80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ca-ES" sz="1400" u="none" strike="noStrike" kern="1200" dirty="0" smtClean="0">
                          <a:solidFill>
                            <a:schemeClr val="dk1"/>
                          </a:solidFill>
                          <a:effectLst/>
                          <a:latin typeface="+mn-lt"/>
                          <a:ea typeface="+mn-ea"/>
                          <a:cs typeface="+mn-cs"/>
                        </a:rPr>
                        <a:t>CR</a:t>
                      </a:r>
                      <a:endParaRPr lang="ca-ES" sz="1400" u="none" strike="noStrike" kern="1200" dirty="0">
                        <a:solidFill>
                          <a:schemeClr val="dk1"/>
                        </a:solidFill>
                        <a:effectLst/>
                        <a:latin typeface="+mn-lt"/>
                        <a:ea typeface="+mn-ea"/>
                        <a:cs typeface="+mn-cs"/>
                      </a:endParaRPr>
                    </a:p>
                  </a:txBody>
                  <a:tcPr marL="8037" marR="8037" marT="8037"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 name="10 Rectángulo"/>
          <p:cNvSpPr/>
          <p:nvPr/>
        </p:nvSpPr>
        <p:spPr>
          <a:xfrm>
            <a:off x="179512" y="4509120"/>
            <a:ext cx="8856984" cy="923330"/>
          </a:xfrm>
          <a:prstGeom prst="rect">
            <a:avLst/>
          </a:prstGeom>
        </p:spPr>
        <p:txBody>
          <a:bodyPr wrap="square">
            <a:spAutoFit/>
          </a:bodyPr>
          <a:lstStyle/>
          <a:p>
            <a:pPr lvl="0">
              <a:lnSpc>
                <a:spcPct val="150000"/>
              </a:lnSpc>
            </a:pPr>
            <a:r>
              <a:rPr lang="ca-ES" dirty="0" smtClean="0"/>
              <a:t>Criteri d’equivalència (canvi a pla nou):</a:t>
            </a:r>
          </a:p>
          <a:p>
            <a:pPr marL="285750" lvl="0" indent="-285750">
              <a:lnSpc>
                <a:spcPct val="150000"/>
              </a:lnSpc>
              <a:buFont typeface="Wingdings" panose="05000000000000000000" pitchFamily="2" charset="2"/>
              <a:buChar char="ü"/>
            </a:pPr>
            <a:r>
              <a:rPr lang="ca-ES" dirty="0" smtClean="0"/>
              <a:t>Es proposa fer l’equivalència si la del pla antic està superada</a:t>
            </a:r>
            <a:endParaRPr lang="ca-ES" dirty="0"/>
          </a:p>
        </p:txBody>
      </p:sp>
      <p:pic>
        <p:nvPicPr>
          <p:cNvPr id="10" name="9 Imagen"/>
          <p:cNvPicPr/>
          <p:nvPr/>
        </p:nvPicPr>
        <p:blipFill rotWithShape="1">
          <a:blip r:embed="rId2" cstate="print"/>
          <a:srcRect l="48410" t="25165" r="9364" b="66000"/>
          <a:stretch/>
        </p:blipFill>
        <p:spPr bwMode="auto">
          <a:xfrm>
            <a:off x="251520" y="6453336"/>
            <a:ext cx="1343025" cy="224155"/>
          </a:xfrm>
          <a:prstGeom prst="rect">
            <a:avLst/>
          </a:prstGeom>
          <a:ln>
            <a:noFill/>
          </a:ln>
          <a:extLst>
            <a:ext uri="{53640926-AAD7-44D8-BBD7-CCE9431645EC}">
              <a14:shadowObscured xmlns:a14="http://schemas.microsoft.com/office/drawing/2010/main"/>
            </a:ext>
          </a:extLst>
        </p:spPr>
      </p:pic>
      <p:graphicFrame>
        <p:nvGraphicFramePr>
          <p:cNvPr id="12" name="11 Tabla"/>
          <p:cNvGraphicFramePr>
            <a:graphicFrameLocks noGrp="1"/>
          </p:cNvGraphicFramePr>
          <p:nvPr>
            <p:extLst>
              <p:ext uri="{D42A27DB-BD31-4B8C-83A1-F6EECF244321}">
                <p14:modId xmlns:p14="http://schemas.microsoft.com/office/powerpoint/2010/main" val="3856746201"/>
              </p:ext>
            </p:extLst>
          </p:nvPr>
        </p:nvGraphicFramePr>
        <p:xfrm>
          <a:off x="179512" y="2420888"/>
          <a:ext cx="8856983" cy="434757"/>
        </p:xfrm>
        <a:graphic>
          <a:graphicData uri="http://schemas.openxmlformats.org/drawingml/2006/table">
            <a:tbl>
              <a:tblPr>
                <a:tableStyleId>{5C22544A-7EE6-4342-B048-85BDC9FD1C3A}</a:tableStyleId>
              </a:tblPr>
              <a:tblGrid>
                <a:gridCol w="648072"/>
                <a:gridCol w="2952328"/>
                <a:gridCol w="288032"/>
                <a:gridCol w="236913"/>
                <a:gridCol w="627183"/>
                <a:gridCol w="3528392"/>
                <a:gridCol w="288032"/>
                <a:gridCol w="288031"/>
              </a:tblGrid>
              <a:tr h="26735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ca-ES" sz="1200" u="none" strike="noStrike" noProof="0" dirty="0" smtClean="0">
                          <a:effectLst/>
                        </a:rPr>
                        <a:t>101705</a:t>
                      </a:r>
                      <a:endParaRPr lang="ca-ES" sz="1200" b="0" i="0" u="none" strike="noStrike" noProof="0" dirty="0" smtClean="0">
                        <a:solidFill>
                          <a:srgbClr val="000000"/>
                        </a:solidFill>
                        <a:effectLst/>
                        <a:latin typeface="Arial"/>
                      </a:endParaRPr>
                    </a:p>
                  </a:txBody>
                  <a:tcPr marL="8037" marR="8037" marT="8037"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indent="0" algn="l" fontAlgn="t"/>
                      <a:r>
                        <a:rPr lang="ca-ES" sz="1400" u="none" strike="noStrike" noProof="0" dirty="0" smtClean="0">
                          <a:effectLst/>
                        </a:rPr>
                        <a:t>Trastorns i avaluació de l’adquisició del llenguatge oral i escrit</a:t>
                      </a:r>
                      <a:endParaRPr lang="ca-ES" sz="1400" b="0" i="0" u="none" strike="noStrike" noProof="0" dirty="0">
                        <a:solidFill>
                          <a:srgbClr val="000000"/>
                        </a:solidFill>
                        <a:effectLst/>
                        <a:latin typeface="Arial"/>
                      </a:endParaRPr>
                    </a:p>
                  </a:txBody>
                  <a:tcPr marL="8037" marR="8037" marT="8037"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ca-ES" sz="1200" u="none" strike="noStrike" noProof="0" dirty="0" smtClean="0">
                          <a:effectLst/>
                        </a:rPr>
                        <a:t>1</a:t>
                      </a:r>
                      <a:endParaRPr lang="ca-ES" sz="1200" b="0" i="0" u="none" strike="noStrike" noProof="0" dirty="0">
                        <a:solidFill>
                          <a:srgbClr val="000000"/>
                        </a:solidFill>
                        <a:effectLst/>
                        <a:latin typeface="Arial"/>
                      </a:endParaRPr>
                    </a:p>
                  </a:txBody>
                  <a:tcPr marL="8037" marR="8037" marT="803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ca-ES" sz="1200" u="none" strike="noStrike" noProof="0" dirty="0" smtClean="0">
                          <a:effectLst/>
                        </a:rPr>
                        <a:t>7,5</a:t>
                      </a:r>
                      <a:endParaRPr lang="ca-ES" sz="1200" b="0" i="0" u="none" strike="noStrike" noProof="0" dirty="0">
                        <a:solidFill>
                          <a:srgbClr val="000000"/>
                        </a:solidFill>
                        <a:effectLst/>
                        <a:latin typeface="Arial"/>
                      </a:endParaRPr>
                    </a:p>
                  </a:txBody>
                  <a:tcPr marL="8037" marR="8037" marT="8037"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ca-ES" sz="1200" b="0" i="0" u="none" strike="noStrike" noProof="0" dirty="0">
                        <a:solidFill>
                          <a:srgbClr val="000000"/>
                        </a:solidFill>
                        <a:effectLst/>
                        <a:latin typeface="Arial"/>
                      </a:endParaRPr>
                    </a:p>
                  </a:txBody>
                  <a:tcPr marL="8037" marR="8037" marT="8037"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indent="0" algn="l" fontAlgn="t"/>
                      <a:r>
                        <a:rPr lang="ca-ES" sz="1400" u="none" strike="noStrike" noProof="0" dirty="0" smtClean="0">
                          <a:effectLst/>
                        </a:rPr>
                        <a:t>Trastorns i avaluació de l’adquisició del llenguatge oral i escrit</a:t>
                      </a:r>
                      <a:endParaRPr lang="ca-ES" sz="1400" b="0" i="0" u="none" strike="noStrike" noProof="0" dirty="0">
                        <a:solidFill>
                          <a:srgbClr val="000000"/>
                        </a:solidFill>
                        <a:effectLst/>
                        <a:latin typeface="Arial"/>
                      </a:endParaRPr>
                    </a:p>
                  </a:txBody>
                  <a:tcPr marL="8037" marR="8037" marT="803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a-ES" sz="1200" u="none" strike="noStrike" noProof="0" dirty="0" smtClean="0">
                          <a:effectLst/>
                        </a:rPr>
                        <a:t>2</a:t>
                      </a:r>
                      <a:endParaRPr lang="ca-ES" sz="1200" b="0" i="0" u="none" strike="noStrike" noProof="0" dirty="0">
                        <a:solidFill>
                          <a:srgbClr val="000000"/>
                        </a:solidFill>
                        <a:effectLst/>
                        <a:latin typeface="Arial"/>
                      </a:endParaRPr>
                    </a:p>
                  </a:txBody>
                  <a:tcPr marL="8037" marR="8037" marT="803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a-ES" sz="1200" u="none" strike="noStrike" noProof="0" dirty="0" smtClean="0">
                          <a:solidFill>
                            <a:srgbClr val="FF0000"/>
                          </a:solidFill>
                          <a:effectLst/>
                        </a:rPr>
                        <a:t>9</a:t>
                      </a:r>
                      <a:endParaRPr lang="ca-ES" sz="1200" b="0" i="0" u="none" strike="noStrike" noProof="0" dirty="0">
                        <a:solidFill>
                          <a:srgbClr val="FF0000"/>
                        </a:solidFill>
                        <a:effectLst/>
                        <a:latin typeface="Arial"/>
                      </a:endParaRPr>
                    </a:p>
                  </a:txBody>
                  <a:tcPr marL="8037" marR="8037" marT="8037"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5" name="14 Tabla"/>
          <p:cNvGraphicFramePr>
            <a:graphicFrameLocks noGrp="1"/>
          </p:cNvGraphicFramePr>
          <p:nvPr>
            <p:extLst>
              <p:ext uri="{D42A27DB-BD31-4B8C-83A1-F6EECF244321}">
                <p14:modId xmlns:p14="http://schemas.microsoft.com/office/powerpoint/2010/main" val="3373860408"/>
              </p:ext>
            </p:extLst>
          </p:nvPr>
        </p:nvGraphicFramePr>
        <p:xfrm>
          <a:off x="179512" y="3539310"/>
          <a:ext cx="8856983" cy="434757"/>
        </p:xfrm>
        <a:graphic>
          <a:graphicData uri="http://schemas.openxmlformats.org/drawingml/2006/table">
            <a:tbl>
              <a:tblPr>
                <a:tableStyleId>{5C22544A-7EE6-4342-B048-85BDC9FD1C3A}</a:tableStyleId>
              </a:tblPr>
              <a:tblGrid>
                <a:gridCol w="648072"/>
                <a:gridCol w="2952328"/>
                <a:gridCol w="288032"/>
                <a:gridCol w="236913"/>
                <a:gridCol w="627183"/>
                <a:gridCol w="3528392"/>
                <a:gridCol w="288032"/>
                <a:gridCol w="288031"/>
              </a:tblGrid>
              <a:tr h="267355">
                <a:tc>
                  <a:txBody>
                    <a:bodyPr/>
                    <a:lstStyle/>
                    <a:p>
                      <a:pPr algn="ctr" fontAlgn="ctr"/>
                      <a:r>
                        <a:rPr lang="ca-ES" sz="1200" u="none" strike="noStrike" noProof="0" dirty="0" smtClean="0">
                          <a:effectLst/>
                        </a:rPr>
                        <a:t>101717</a:t>
                      </a:r>
                      <a:endParaRPr lang="ca-ES" sz="1200" b="0" i="0" u="none" strike="noStrike" noProof="0" dirty="0">
                        <a:solidFill>
                          <a:srgbClr val="000000"/>
                        </a:solidFill>
                        <a:effectLst/>
                        <a:latin typeface="Arial"/>
                      </a:endParaRPr>
                    </a:p>
                  </a:txBody>
                  <a:tcPr marL="8037" marR="8037" marT="8037"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indent="0" algn="l" fontAlgn="t"/>
                      <a:r>
                        <a:rPr lang="ca-ES" sz="1400" u="none" strike="noStrike" noProof="0" dirty="0" smtClean="0">
                          <a:effectLst/>
                        </a:rPr>
                        <a:t>Dislàlies i disfèmies: Valoració i Intervenció</a:t>
                      </a:r>
                      <a:endParaRPr lang="ca-ES" sz="1400" b="0" i="0" u="none" strike="noStrike" noProof="0" dirty="0">
                        <a:solidFill>
                          <a:srgbClr val="000000"/>
                        </a:solidFill>
                        <a:effectLst/>
                        <a:latin typeface="Arial"/>
                      </a:endParaRPr>
                    </a:p>
                  </a:txBody>
                  <a:tcPr marL="8037" marR="8037" marT="8037"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ca-ES" sz="1200" u="none" strike="noStrike" noProof="0" dirty="0" smtClean="0">
                          <a:effectLst/>
                        </a:rPr>
                        <a:t>2</a:t>
                      </a:r>
                      <a:endParaRPr lang="ca-ES" sz="1200" b="0" i="0" u="none" strike="noStrike" noProof="0" dirty="0">
                        <a:solidFill>
                          <a:srgbClr val="000000"/>
                        </a:solidFill>
                        <a:effectLst/>
                        <a:latin typeface="Arial"/>
                      </a:endParaRPr>
                    </a:p>
                  </a:txBody>
                  <a:tcPr marL="8037" marR="8037" marT="803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ca-ES" sz="1200" u="none" strike="noStrike" noProof="0" dirty="0" smtClean="0">
                          <a:effectLst/>
                        </a:rPr>
                        <a:t>6</a:t>
                      </a:r>
                      <a:endParaRPr lang="ca-ES" sz="1200" b="0" i="0" u="none" strike="noStrike" noProof="0" dirty="0">
                        <a:solidFill>
                          <a:srgbClr val="000000"/>
                        </a:solidFill>
                        <a:effectLst/>
                        <a:latin typeface="Arial"/>
                      </a:endParaRPr>
                    </a:p>
                  </a:txBody>
                  <a:tcPr marL="8037" marR="8037" marT="8037"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ca-ES" sz="1200" b="0" i="0" u="none" strike="noStrike" noProof="0" dirty="0">
                        <a:solidFill>
                          <a:srgbClr val="000000"/>
                        </a:solidFill>
                        <a:effectLst/>
                        <a:latin typeface="Arial"/>
                      </a:endParaRPr>
                    </a:p>
                  </a:txBody>
                  <a:tcPr marL="8037" marR="8037" marT="8037"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indent="0" algn="l" fontAlgn="ctr"/>
                      <a:r>
                        <a:rPr lang="ca-ES" sz="1400" u="none" strike="noStrike" noProof="0" dirty="0" smtClean="0">
                          <a:effectLst/>
                        </a:rPr>
                        <a:t>Dislàlies i disfèmia: Valoració i Intervenció</a:t>
                      </a:r>
                      <a:endParaRPr lang="ca-ES" sz="1400" b="0" i="0" u="none" strike="noStrike" noProof="0" dirty="0">
                        <a:solidFill>
                          <a:srgbClr val="000000"/>
                        </a:solidFill>
                        <a:effectLst/>
                        <a:latin typeface="Arial"/>
                      </a:endParaRPr>
                    </a:p>
                  </a:txBody>
                  <a:tcPr marL="8037" marR="8037" marT="803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a-ES" sz="1200" u="none" strike="noStrike" noProof="0" dirty="0" smtClean="0">
                          <a:effectLst/>
                        </a:rPr>
                        <a:t>2</a:t>
                      </a:r>
                      <a:endParaRPr lang="ca-ES" sz="1200" b="0" i="0" u="none" strike="noStrike" noProof="0" dirty="0">
                        <a:solidFill>
                          <a:srgbClr val="000000"/>
                        </a:solidFill>
                        <a:effectLst/>
                        <a:latin typeface="Arial"/>
                      </a:endParaRPr>
                    </a:p>
                  </a:txBody>
                  <a:tcPr marL="8037" marR="8037" marT="803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a-ES" sz="1200" u="none" strike="noStrike" noProof="0" dirty="0" smtClean="0">
                          <a:solidFill>
                            <a:srgbClr val="FF0000"/>
                          </a:solidFill>
                          <a:effectLst/>
                        </a:rPr>
                        <a:t>9</a:t>
                      </a:r>
                      <a:endParaRPr lang="ca-ES" sz="1200" b="0" i="0" u="none" strike="noStrike" noProof="0" dirty="0">
                        <a:solidFill>
                          <a:srgbClr val="FF0000"/>
                        </a:solidFill>
                        <a:effectLst/>
                        <a:latin typeface="Arial"/>
                      </a:endParaRPr>
                    </a:p>
                  </a:txBody>
                  <a:tcPr marL="8037" marR="8037" marT="8037"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7" name="16 Tabla"/>
          <p:cNvGraphicFramePr>
            <a:graphicFrameLocks noGrp="1"/>
          </p:cNvGraphicFramePr>
          <p:nvPr>
            <p:extLst>
              <p:ext uri="{D42A27DB-BD31-4B8C-83A1-F6EECF244321}">
                <p14:modId xmlns:p14="http://schemas.microsoft.com/office/powerpoint/2010/main" val="446786381"/>
              </p:ext>
            </p:extLst>
          </p:nvPr>
        </p:nvGraphicFramePr>
        <p:xfrm>
          <a:off x="179512" y="4098521"/>
          <a:ext cx="8856983" cy="434757"/>
        </p:xfrm>
        <a:graphic>
          <a:graphicData uri="http://schemas.openxmlformats.org/drawingml/2006/table">
            <a:tbl>
              <a:tblPr>
                <a:tableStyleId>{5C22544A-7EE6-4342-B048-85BDC9FD1C3A}</a:tableStyleId>
              </a:tblPr>
              <a:tblGrid>
                <a:gridCol w="648072"/>
                <a:gridCol w="2952328"/>
                <a:gridCol w="288032"/>
                <a:gridCol w="236913"/>
                <a:gridCol w="627183"/>
                <a:gridCol w="3528392"/>
                <a:gridCol w="288032"/>
                <a:gridCol w="288031"/>
              </a:tblGrid>
              <a:tr h="267355">
                <a:tc>
                  <a:txBody>
                    <a:bodyPr/>
                    <a:lstStyle/>
                    <a:p>
                      <a:pPr algn="ctr" fontAlgn="ctr"/>
                      <a:r>
                        <a:rPr lang="ca-ES" sz="1200" u="none" strike="noStrike" noProof="0" dirty="0" smtClean="0">
                          <a:effectLst/>
                        </a:rPr>
                        <a:t>101732</a:t>
                      </a:r>
                      <a:endParaRPr lang="ca-ES" sz="1200" b="0" i="0" u="none" strike="noStrike" noProof="0" dirty="0">
                        <a:solidFill>
                          <a:srgbClr val="000000"/>
                        </a:solidFill>
                        <a:effectLst/>
                        <a:latin typeface="Arial"/>
                      </a:endParaRPr>
                    </a:p>
                  </a:txBody>
                  <a:tcPr marL="8037" marR="8037" marT="8037"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indent="0" algn="l" fontAlgn="ctr"/>
                      <a:r>
                        <a:rPr lang="ca-ES" sz="1400" u="none" strike="noStrike" noProof="0" dirty="0" smtClean="0">
                          <a:effectLst/>
                        </a:rPr>
                        <a:t>Llenguatge en entorns multilingües</a:t>
                      </a:r>
                      <a:endParaRPr lang="ca-ES" sz="1400" b="0" i="0" u="none" strike="noStrike" noProof="0" dirty="0">
                        <a:solidFill>
                          <a:srgbClr val="000000"/>
                        </a:solidFill>
                        <a:effectLst/>
                        <a:latin typeface="Arial"/>
                      </a:endParaRPr>
                    </a:p>
                  </a:txBody>
                  <a:tcPr marL="8037" marR="8037" marT="803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ca-ES" sz="1200" u="none" strike="noStrike" noProof="0" dirty="0" smtClean="0">
                          <a:effectLst/>
                        </a:rPr>
                        <a:t>2</a:t>
                      </a:r>
                      <a:endParaRPr lang="ca-ES" sz="1200" b="0" i="0" u="none" strike="noStrike" noProof="0" dirty="0">
                        <a:solidFill>
                          <a:srgbClr val="000000"/>
                        </a:solidFill>
                        <a:effectLst/>
                        <a:latin typeface="Arial"/>
                      </a:endParaRPr>
                    </a:p>
                  </a:txBody>
                  <a:tcPr marL="8037" marR="8037" marT="803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ca-ES" sz="1200" u="none" strike="noStrike" noProof="0" dirty="0" smtClean="0">
                          <a:effectLst/>
                        </a:rPr>
                        <a:t>3</a:t>
                      </a:r>
                      <a:endParaRPr lang="ca-ES" sz="1200" b="0" i="0" u="none" strike="noStrike" noProof="0" dirty="0">
                        <a:solidFill>
                          <a:srgbClr val="000000"/>
                        </a:solidFill>
                        <a:effectLst/>
                        <a:latin typeface="Arial"/>
                      </a:endParaRPr>
                    </a:p>
                  </a:txBody>
                  <a:tcPr marL="8037" marR="8037" marT="8037"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ca-ES" sz="1200" b="0" i="0" u="none" strike="noStrike" noProof="0" dirty="0">
                        <a:solidFill>
                          <a:srgbClr val="000000"/>
                        </a:solidFill>
                        <a:effectLst/>
                        <a:latin typeface="Arial"/>
                      </a:endParaRPr>
                    </a:p>
                  </a:txBody>
                  <a:tcPr marL="8037" marR="8037" marT="8037"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indent="0" algn="l" fontAlgn="ctr"/>
                      <a:r>
                        <a:rPr lang="ca-ES" sz="1400" u="none" strike="noStrike" noProof="0" dirty="0" smtClean="0">
                          <a:effectLst/>
                        </a:rPr>
                        <a:t>Llenguatge en entorns multilingües i multiculturals</a:t>
                      </a:r>
                      <a:endParaRPr lang="ca-ES" sz="1400" b="0" i="0" u="none" strike="noStrike" noProof="0" dirty="0">
                        <a:solidFill>
                          <a:srgbClr val="000000"/>
                        </a:solidFill>
                        <a:effectLst/>
                        <a:latin typeface="Arial"/>
                      </a:endParaRPr>
                    </a:p>
                  </a:txBody>
                  <a:tcPr marL="8037" marR="8037" marT="803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a-ES" sz="1200" u="none" strike="noStrike" noProof="0" dirty="0" smtClean="0">
                          <a:effectLst/>
                        </a:rPr>
                        <a:t>2</a:t>
                      </a:r>
                      <a:endParaRPr lang="ca-ES" sz="1200" b="0" i="0" u="none" strike="noStrike" noProof="0" dirty="0">
                        <a:solidFill>
                          <a:srgbClr val="000000"/>
                        </a:solidFill>
                        <a:effectLst/>
                        <a:latin typeface="Arial"/>
                      </a:endParaRPr>
                    </a:p>
                  </a:txBody>
                  <a:tcPr marL="8037" marR="8037" marT="803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a-ES" sz="1200" u="none" strike="noStrike" noProof="0" dirty="0" smtClean="0">
                          <a:solidFill>
                            <a:srgbClr val="FF0000"/>
                          </a:solidFill>
                          <a:effectLst/>
                        </a:rPr>
                        <a:t>6</a:t>
                      </a:r>
                      <a:endParaRPr lang="ca-ES" sz="1200" b="0" i="0" u="none" strike="noStrike" noProof="0" dirty="0">
                        <a:solidFill>
                          <a:srgbClr val="FF0000"/>
                        </a:solidFill>
                        <a:effectLst/>
                        <a:latin typeface="Arial"/>
                      </a:endParaRPr>
                    </a:p>
                  </a:txBody>
                  <a:tcPr marL="8037" marR="8037" marT="8037"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8" name="17 Tabla"/>
          <p:cNvGraphicFramePr>
            <a:graphicFrameLocks noGrp="1"/>
          </p:cNvGraphicFramePr>
          <p:nvPr>
            <p:extLst>
              <p:ext uri="{D42A27DB-BD31-4B8C-83A1-F6EECF244321}">
                <p14:modId xmlns:p14="http://schemas.microsoft.com/office/powerpoint/2010/main" val="36303574"/>
              </p:ext>
            </p:extLst>
          </p:nvPr>
        </p:nvGraphicFramePr>
        <p:xfrm>
          <a:off x="179512" y="2980099"/>
          <a:ext cx="8856983" cy="434757"/>
        </p:xfrm>
        <a:graphic>
          <a:graphicData uri="http://schemas.openxmlformats.org/drawingml/2006/table">
            <a:tbl>
              <a:tblPr>
                <a:tableStyleId>{5C22544A-7EE6-4342-B048-85BDC9FD1C3A}</a:tableStyleId>
              </a:tblPr>
              <a:tblGrid>
                <a:gridCol w="648072"/>
                <a:gridCol w="2952328"/>
                <a:gridCol w="288032"/>
                <a:gridCol w="236913"/>
                <a:gridCol w="627183"/>
                <a:gridCol w="3528392"/>
                <a:gridCol w="288032"/>
                <a:gridCol w="288031"/>
              </a:tblGrid>
              <a:tr h="267355">
                <a:tc>
                  <a:txBody>
                    <a:bodyPr/>
                    <a:lstStyle/>
                    <a:p>
                      <a:pPr algn="ctr" fontAlgn="ctr"/>
                      <a:r>
                        <a:rPr lang="ca-ES" sz="1200" u="none" strike="noStrike" noProof="0" dirty="0" smtClean="0">
                          <a:effectLst/>
                        </a:rPr>
                        <a:t>101712</a:t>
                      </a:r>
                      <a:endParaRPr lang="ca-ES" sz="1200" b="0" i="0" u="none" strike="noStrike" noProof="0" dirty="0">
                        <a:solidFill>
                          <a:srgbClr val="000000"/>
                        </a:solidFill>
                        <a:effectLst/>
                        <a:latin typeface="Arial"/>
                      </a:endParaRPr>
                    </a:p>
                  </a:txBody>
                  <a:tcPr marL="8037" marR="8037" marT="8037"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indent="0" algn="l" fontAlgn="ctr"/>
                      <a:r>
                        <a:rPr lang="ca-ES" sz="1400" u="none" strike="noStrike" noProof="0" dirty="0" smtClean="0">
                          <a:effectLst/>
                        </a:rPr>
                        <a:t>Disfàgia i Trastorns relacionats</a:t>
                      </a:r>
                      <a:endParaRPr lang="ca-ES" sz="1400" b="0" i="0" u="none" strike="noStrike" noProof="0" dirty="0">
                        <a:solidFill>
                          <a:srgbClr val="000000"/>
                        </a:solidFill>
                        <a:effectLst/>
                        <a:latin typeface="Arial"/>
                      </a:endParaRPr>
                    </a:p>
                  </a:txBody>
                  <a:tcPr marL="8037" marR="8037" marT="803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ca-ES" sz="1200" u="none" strike="noStrike" noProof="0" dirty="0" smtClean="0">
                          <a:effectLst/>
                        </a:rPr>
                        <a:t>2</a:t>
                      </a:r>
                      <a:endParaRPr lang="ca-ES" sz="1200" b="0" i="0" u="none" strike="noStrike" noProof="0" dirty="0">
                        <a:solidFill>
                          <a:srgbClr val="000000"/>
                        </a:solidFill>
                        <a:effectLst/>
                        <a:latin typeface="Arial"/>
                      </a:endParaRPr>
                    </a:p>
                  </a:txBody>
                  <a:tcPr marL="8037" marR="8037" marT="803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ca-ES" sz="1200" u="none" strike="noStrike" noProof="0" dirty="0" smtClean="0">
                          <a:effectLst/>
                        </a:rPr>
                        <a:t>6</a:t>
                      </a:r>
                      <a:endParaRPr lang="ca-ES" sz="1200" b="0" i="0" u="none" strike="noStrike" noProof="0" dirty="0">
                        <a:solidFill>
                          <a:srgbClr val="000000"/>
                        </a:solidFill>
                        <a:effectLst/>
                        <a:latin typeface="Arial"/>
                      </a:endParaRPr>
                    </a:p>
                  </a:txBody>
                  <a:tcPr marL="8037" marR="8037" marT="8037"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ca-ES" sz="1200" b="0" i="0" u="none" strike="noStrike" noProof="0" dirty="0">
                        <a:solidFill>
                          <a:srgbClr val="000000"/>
                        </a:solidFill>
                        <a:effectLst/>
                        <a:latin typeface="Arial"/>
                      </a:endParaRPr>
                    </a:p>
                  </a:txBody>
                  <a:tcPr marL="8037" marR="8037" marT="8037"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indent="0" algn="l" fontAlgn="ctr"/>
                      <a:r>
                        <a:rPr lang="ca-ES" sz="1400" u="none" strike="noStrike" noProof="0" dirty="0" smtClean="0">
                          <a:effectLst/>
                        </a:rPr>
                        <a:t>Deglució i trastorns relacionats: valoració i intervenció</a:t>
                      </a:r>
                      <a:endParaRPr lang="ca-ES" sz="1400" b="0" i="0" u="none" strike="noStrike" noProof="0" dirty="0">
                        <a:solidFill>
                          <a:srgbClr val="000000"/>
                        </a:solidFill>
                        <a:effectLst/>
                        <a:latin typeface="Arial"/>
                      </a:endParaRPr>
                    </a:p>
                  </a:txBody>
                  <a:tcPr marL="8037" marR="8037" marT="803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a-ES" sz="1200" u="none" strike="noStrike" noProof="0" dirty="0" smtClean="0">
                          <a:effectLst/>
                        </a:rPr>
                        <a:t>2</a:t>
                      </a:r>
                      <a:endParaRPr lang="ca-ES" sz="1200" b="0" i="0" u="none" strike="noStrike" noProof="0" dirty="0">
                        <a:solidFill>
                          <a:srgbClr val="000000"/>
                        </a:solidFill>
                        <a:effectLst/>
                        <a:latin typeface="Arial"/>
                      </a:endParaRPr>
                    </a:p>
                  </a:txBody>
                  <a:tcPr marL="8037" marR="8037" marT="803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a-ES" sz="1200" u="none" strike="noStrike" noProof="0" dirty="0" smtClean="0">
                          <a:solidFill>
                            <a:srgbClr val="FF0000"/>
                          </a:solidFill>
                          <a:effectLst/>
                        </a:rPr>
                        <a:t>9</a:t>
                      </a:r>
                      <a:endParaRPr lang="ca-ES" sz="1200" b="0" i="0" u="none" strike="noStrike" noProof="0" dirty="0">
                        <a:solidFill>
                          <a:srgbClr val="FF0000"/>
                        </a:solidFill>
                        <a:effectLst/>
                        <a:latin typeface="Arial"/>
                      </a:endParaRPr>
                    </a:p>
                  </a:txBody>
                  <a:tcPr marL="8037" marR="8037" marT="8037"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12 Rectángulo"/>
          <p:cNvSpPr/>
          <p:nvPr/>
        </p:nvSpPr>
        <p:spPr>
          <a:xfrm>
            <a:off x="179512" y="5373216"/>
            <a:ext cx="8496944" cy="877163"/>
          </a:xfrm>
          <a:prstGeom prst="rect">
            <a:avLst/>
          </a:prstGeom>
        </p:spPr>
        <p:txBody>
          <a:bodyPr wrap="square">
            <a:spAutoFit/>
          </a:bodyPr>
          <a:lstStyle/>
          <a:p>
            <a:pPr lvl="0">
              <a:lnSpc>
                <a:spcPct val="150000"/>
              </a:lnSpc>
            </a:pPr>
            <a:r>
              <a:rPr lang="ca-ES" dirty="0" smtClean="0"/>
              <a:t>Estudiants que segueixin pla antic:</a:t>
            </a:r>
          </a:p>
          <a:p>
            <a:pPr marL="742950" lvl="1" indent="-285750">
              <a:lnSpc>
                <a:spcPct val="150000"/>
              </a:lnSpc>
              <a:buFont typeface="Wingdings" panose="05000000000000000000" pitchFamily="2" charset="2"/>
              <a:buChar char="ü"/>
            </a:pPr>
            <a:r>
              <a:rPr lang="ca-ES" sz="1600" dirty="0" smtClean="0"/>
              <a:t>La nota final és la nota que obtinguin a l’assignatura de docència alternativa</a:t>
            </a:r>
            <a:endParaRPr lang="ca-ES" sz="1600" dirty="0"/>
          </a:p>
        </p:txBody>
      </p:sp>
    </p:spTree>
    <p:extLst>
      <p:ext uri="{BB962C8B-B14F-4D97-AF65-F5344CB8AC3E}">
        <p14:creationId xmlns:p14="http://schemas.microsoft.com/office/powerpoint/2010/main" val="320315675"/>
      </p:ext>
    </p:extLst>
  </p:cSld>
  <p:clrMapOvr>
    <a:masterClrMapping/>
  </p:clrMapOvr>
  <p:transition>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259632" y="1268760"/>
            <a:ext cx="7093296" cy="523220"/>
          </a:xfrm>
          <a:prstGeom prst="rect">
            <a:avLst/>
          </a:prstGeom>
        </p:spPr>
        <p:txBody>
          <a:bodyPr wrap="square">
            <a:spAutoFit/>
          </a:bodyPr>
          <a:lstStyle/>
          <a:p>
            <a:r>
              <a:rPr lang="ca-E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Les raons de la modificació del pla d’estudis</a:t>
            </a:r>
          </a:p>
        </p:txBody>
      </p:sp>
      <p:sp>
        <p:nvSpPr>
          <p:cNvPr id="12" name="Rectangle 2"/>
          <p:cNvSpPr>
            <a:spLocks noGrp="1"/>
          </p:cNvSpPr>
          <p:nvPr>
            <p:ph type="title"/>
          </p:nvPr>
        </p:nvSpPr>
        <p:spPr>
          <a:xfrm>
            <a:off x="0" y="62620"/>
            <a:ext cx="9144000" cy="1143000"/>
          </a:xfrm>
        </p:spPr>
        <p:txBody>
          <a:bodyPr/>
          <a:lstStyle/>
          <a:p>
            <a:r>
              <a:rPr lang="ca-ES" sz="3400" dirty="0" smtClean="0">
                <a:solidFill>
                  <a:schemeClr val="bg1"/>
                </a:solidFill>
                <a:latin typeface="Tahoma" pitchFamily="34" charset="0"/>
              </a:rPr>
              <a:t>Pla d’estudis </a:t>
            </a:r>
            <a:r>
              <a:rPr lang="es-ES" sz="3400" dirty="0" smtClean="0">
                <a:solidFill>
                  <a:schemeClr val="bg1"/>
                </a:solidFill>
                <a:latin typeface="Tahoma" pitchFamily="34" charset="0"/>
              </a:rPr>
              <a:t>del </a:t>
            </a:r>
            <a:r>
              <a:rPr lang="es-ES" sz="3400" dirty="0" err="1" smtClean="0">
                <a:solidFill>
                  <a:schemeClr val="bg1"/>
                </a:solidFill>
                <a:latin typeface="Tahoma" pitchFamily="34" charset="0"/>
              </a:rPr>
              <a:t>grau</a:t>
            </a:r>
            <a:r>
              <a:rPr lang="es-ES" sz="3400" dirty="0" smtClean="0">
                <a:solidFill>
                  <a:schemeClr val="bg1"/>
                </a:solidFill>
                <a:latin typeface="Tahoma" pitchFamily="34" charset="0"/>
              </a:rPr>
              <a:t> en </a:t>
            </a:r>
            <a:r>
              <a:rPr lang="es-ES" sz="3400" dirty="0" err="1" smtClean="0">
                <a:solidFill>
                  <a:schemeClr val="bg1"/>
                </a:solidFill>
                <a:latin typeface="Tahoma" pitchFamily="34" charset="0"/>
              </a:rPr>
              <a:t>Logopèdia</a:t>
            </a:r>
            <a:r>
              <a:rPr lang="es-ES" sz="3400" dirty="0" smtClean="0">
                <a:solidFill>
                  <a:schemeClr val="bg1"/>
                </a:solidFill>
                <a:latin typeface="Tahoma" pitchFamily="34" charset="0"/>
              </a:rPr>
              <a:t> </a:t>
            </a:r>
            <a:r>
              <a:rPr lang="es-ES" sz="3400" dirty="0" err="1" smtClean="0">
                <a:solidFill>
                  <a:schemeClr val="bg1"/>
                </a:solidFill>
                <a:latin typeface="Tahoma" pitchFamily="34" charset="0"/>
              </a:rPr>
              <a:t>modificat</a:t>
            </a:r>
            <a:endParaRPr lang="ca-ES" sz="3400" dirty="0" smtClean="0">
              <a:solidFill>
                <a:schemeClr val="bg1"/>
              </a:solidFill>
              <a:latin typeface="Tahoma" pitchFamily="34" charset="0"/>
            </a:endParaRPr>
          </a:p>
        </p:txBody>
      </p:sp>
      <p:grpSp>
        <p:nvGrpSpPr>
          <p:cNvPr id="14" name="13 Grupo"/>
          <p:cNvGrpSpPr/>
          <p:nvPr/>
        </p:nvGrpSpPr>
        <p:grpSpPr>
          <a:xfrm>
            <a:off x="2533190" y="2211829"/>
            <a:ext cx="4199050" cy="2585323"/>
            <a:chOff x="2533190" y="2211829"/>
            <a:chExt cx="4199050" cy="2585323"/>
          </a:xfrm>
        </p:grpSpPr>
        <p:sp>
          <p:nvSpPr>
            <p:cNvPr id="4" name="3 Rectángulo"/>
            <p:cNvSpPr/>
            <p:nvPr/>
          </p:nvSpPr>
          <p:spPr>
            <a:xfrm>
              <a:off x="2533190" y="2211829"/>
              <a:ext cx="4199050" cy="2585323"/>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just"/>
              <a:r>
                <a:rPr lang="ca-E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La formació de logopedes ha de ser </a:t>
              </a:r>
              <a:r>
                <a:rPr lang="ca-ES"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multidisciplinar</a:t>
              </a:r>
              <a:r>
                <a:rPr lang="ca-E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però al Grau de Logopèdia li falta més Logopèdia: </a:t>
              </a:r>
            </a:p>
            <a:p>
              <a:pPr algn="just"/>
              <a:endParaRPr lang="ca-E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just"/>
              <a:endParaRPr lang="ca-E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just"/>
              <a:endParaRPr lang="ca-E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just"/>
              <a:endParaRPr lang="ca-E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ctr"/>
              <a:r>
                <a:rPr lang="ca-ES" b="1" dirty="0" smtClean="0">
                  <a:ln>
                    <a:prstDash val="solid"/>
                  </a:ln>
                  <a:solidFill>
                    <a:srgbClr val="C00000"/>
                  </a:solidFill>
                  <a:effectLst>
                    <a:outerShdw blurRad="88000" dist="50800" dir="5040000" algn="tl">
                      <a:schemeClr val="accent4">
                        <a:tint val="80000"/>
                        <a:satMod val="250000"/>
                        <a:alpha val="45000"/>
                      </a:schemeClr>
                    </a:outerShdw>
                  </a:effectLst>
                </a:rPr>
                <a:t>Potenciació d’assignatures pròpies de la Logopèdia</a:t>
              </a:r>
              <a:r>
                <a:rPr lang="ca-E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endParaRPr lang="ca-E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3" name="12 Flecha abajo"/>
            <p:cNvSpPr/>
            <p:nvPr/>
          </p:nvSpPr>
          <p:spPr>
            <a:xfrm>
              <a:off x="4427984" y="3140968"/>
              <a:ext cx="504056" cy="1008112"/>
            </a:xfrm>
            <a:prstGeom prst="downArrow">
              <a:avLst/>
            </a:prstGeom>
            <a:solidFill>
              <a:schemeClr val="tx2"/>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ca-ES"/>
            </a:p>
          </p:txBody>
        </p:sp>
      </p:grpSp>
    </p:spTree>
  </p:cSld>
  <p:clrMapOvr>
    <a:masterClrMapping/>
  </p:clrMapOvr>
  <p:transition>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p:cNvSpPr>
          <p:nvPr>
            <p:ph type="title"/>
          </p:nvPr>
        </p:nvSpPr>
        <p:spPr>
          <a:xfrm>
            <a:off x="251520" y="62620"/>
            <a:ext cx="8640960" cy="1143000"/>
          </a:xfrm>
        </p:spPr>
        <p:txBody>
          <a:bodyPr/>
          <a:lstStyle/>
          <a:p>
            <a:r>
              <a:rPr lang="ca-ES" sz="3200" dirty="0" smtClean="0">
                <a:solidFill>
                  <a:schemeClr val="bg1"/>
                </a:solidFill>
                <a:latin typeface="Tahoma" pitchFamily="34" charset="0"/>
              </a:rPr>
              <a:t>EQUIVALÈNCIES CANVI DE PLA</a:t>
            </a:r>
          </a:p>
        </p:txBody>
      </p:sp>
      <p:sp>
        <p:nvSpPr>
          <p:cNvPr id="10" name="9 Rectángulo"/>
          <p:cNvSpPr/>
          <p:nvPr/>
        </p:nvSpPr>
        <p:spPr>
          <a:xfrm>
            <a:off x="179512" y="1268760"/>
            <a:ext cx="8856984" cy="1754326"/>
          </a:xfrm>
          <a:prstGeom prst="rect">
            <a:avLst/>
          </a:prstGeom>
        </p:spPr>
        <p:txBody>
          <a:bodyPr wrap="square">
            <a:spAutoFit/>
          </a:bodyPr>
          <a:lstStyle/>
          <a:p>
            <a:pPr lvl="0">
              <a:lnSpc>
                <a:spcPct val="150000"/>
              </a:lnSpc>
            </a:pPr>
            <a:r>
              <a:rPr lang="ca-ES" b="1" dirty="0" smtClean="0"/>
              <a:t>PRÀCTICUMS</a:t>
            </a:r>
          </a:p>
          <a:p>
            <a:pPr lvl="0">
              <a:lnSpc>
                <a:spcPct val="150000"/>
              </a:lnSpc>
            </a:pPr>
            <a:r>
              <a:rPr lang="ca-ES" dirty="0" smtClean="0"/>
              <a:t>Criteri d’equivalència (canvi de pla):</a:t>
            </a:r>
          </a:p>
          <a:p>
            <a:pPr marL="285750" lvl="0" indent="-285750">
              <a:lnSpc>
                <a:spcPct val="150000"/>
              </a:lnSpc>
              <a:buFont typeface="Wingdings" panose="05000000000000000000" pitchFamily="2" charset="2"/>
              <a:buChar char="ü"/>
            </a:pPr>
            <a:r>
              <a:rPr lang="ca-ES" dirty="0" smtClean="0"/>
              <a:t>Si s’ha fet algun pràcticum del pla actual: es dóna per fet </a:t>
            </a:r>
            <a:r>
              <a:rPr lang="ca-ES" i="1" dirty="0" smtClean="0"/>
              <a:t>104145</a:t>
            </a:r>
            <a:r>
              <a:rPr lang="ca-ES" dirty="0"/>
              <a:t> </a:t>
            </a:r>
            <a:r>
              <a:rPr lang="ca-ES" i="1" dirty="0" smtClean="0"/>
              <a:t>Pràcticum I:Introducció </a:t>
            </a:r>
            <a:r>
              <a:rPr lang="ca-ES" i="1" dirty="0" smtClean="0"/>
              <a:t>a la pràctica </a:t>
            </a:r>
            <a:r>
              <a:rPr lang="ca-ES" i="1" dirty="0" err="1" smtClean="0"/>
              <a:t>logopèdica</a:t>
            </a:r>
            <a:r>
              <a:rPr lang="ca-ES" i="1" dirty="0"/>
              <a:t> </a:t>
            </a:r>
            <a:r>
              <a:rPr lang="ca-ES" i="1" dirty="0" smtClean="0"/>
              <a:t>(PI)</a:t>
            </a:r>
            <a:endParaRPr lang="ca-ES" i="1" dirty="0" smtClean="0"/>
          </a:p>
        </p:txBody>
      </p:sp>
      <p:pic>
        <p:nvPicPr>
          <p:cNvPr id="5" name="4 Imagen"/>
          <p:cNvPicPr/>
          <p:nvPr/>
        </p:nvPicPr>
        <p:blipFill rotWithShape="1">
          <a:blip r:embed="rId2" cstate="print"/>
          <a:srcRect l="48410" t="25165" r="9364" b="66000"/>
          <a:stretch/>
        </p:blipFill>
        <p:spPr bwMode="auto">
          <a:xfrm>
            <a:off x="251520" y="6453336"/>
            <a:ext cx="1343025" cy="224155"/>
          </a:xfrm>
          <a:prstGeom prst="rect">
            <a:avLst/>
          </a:prstGeom>
          <a:ln>
            <a:noFill/>
          </a:ln>
          <a:extLst>
            <a:ext uri="{53640926-AAD7-44D8-BBD7-CCE9431645EC}">
              <a14:shadowObscured xmlns:a14="http://schemas.microsoft.com/office/drawing/2010/main"/>
            </a:ext>
          </a:extLst>
        </p:spPr>
      </p:pic>
      <p:sp>
        <p:nvSpPr>
          <p:cNvPr id="6" name="5 Rectángulo"/>
          <p:cNvSpPr/>
          <p:nvPr/>
        </p:nvSpPr>
        <p:spPr>
          <a:xfrm>
            <a:off x="179512" y="4338970"/>
            <a:ext cx="8784976" cy="1754326"/>
          </a:xfrm>
          <a:prstGeom prst="rect">
            <a:avLst/>
          </a:prstGeom>
        </p:spPr>
        <p:txBody>
          <a:bodyPr wrap="square">
            <a:spAutoFit/>
          </a:bodyPr>
          <a:lstStyle/>
          <a:p>
            <a:pPr marL="285750" lvl="0" indent="-285750">
              <a:lnSpc>
                <a:spcPct val="150000"/>
              </a:lnSpc>
              <a:buFont typeface="Wingdings" panose="05000000000000000000" pitchFamily="2" charset="2"/>
              <a:buChar char="ü"/>
            </a:pPr>
            <a:r>
              <a:rPr lang="ca-ES" dirty="0" smtClean="0"/>
              <a:t>Si s’ha fet el PI del pla antic (i no el III): cal matricular-se del </a:t>
            </a:r>
            <a:r>
              <a:rPr lang="ca-ES" dirty="0" smtClean="0"/>
              <a:t>104191 PIII </a:t>
            </a:r>
            <a:r>
              <a:rPr lang="ca-ES" dirty="0" smtClean="0"/>
              <a:t>a 4art, i fer la part que falta (Hospital de Sant Pau)</a:t>
            </a:r>
          </a:p>
          <a:p>
            <a:pPr marL="285750" lvl="0" indent="-285750">
              <a:lnSpc>
                <a:spcPct val="150000"/>
              </a:lnSpc>
              <a:buFont typeface="Wingdings" panose="05000000000000000000" pitchFamily="2" charset="2"/>
              <a:buChar char="ü"/>
            </a:pPr>
            <a:r>
              <a:rPr lang="ca-ES" dirty="0" smtClean="0"/>
              <a:t>Si s’ha fet el pràcticum III del pla antic (i no el PI): </a:t>
            </a:r>
            <a:r>
              <a:rPr lang="ca-ES" dirty="0"/>
              <a:t>cal matricular-se del </a:t>
            </a:r>
            <a:r>
              <a:rPr lang="ca-ES" dirty="0" smtClean="0"/>
              <a:t>104191	PIII </a:t>
            </a:r>
            <a:r>
              <a:rPr lang="ca-ES" dirty="0"/>
              <a:t>a 4art, i fer la part que falta </a:t>
            </a:r>
            <a:r>
              <a:rPr lang="ca-ES" dirty="0" smtClean="0"/>
              <a:t>(Vall </a:t>
            </a:r>
            <a:r>
              <a:rPr lang="ca-ES" dirty="0" err="1" smtClean="0"/>
              <a:t>d’Hebrón</a:t>
            </a:r>
            <a:r>
              <a:rPr lang="ca-ES" dirty="0" smtClean="0"/>
              <a:t> + centres associats)</a:t>
            </a:r>
          </a:p>
        </p:txBody>
      </p:sp>
      <p:sp>
        <p:nvSpPr>
          <p:cNvPr id="7" name="6 Rectángulo"/>
          <p:cNvSpPr/>
          <p:nvPr/>
        </p:nvSpPr>
        <p:spPr>
          <a:xfrm>
            <a:off x="179512" y="3402866"/>
            <a:ext cx="8784976" cy="923330"/>
          </a:xfrm>
          <a:prstGeom prst="rect">
            <a:avLst/>
          </a:prstGeom>
        </p:spPr>
        <p:txBody>
          <a:bodyPr wrap="square">
            <a:spAutoFit/>
          </a:bodyPr>
          <a:lstStyle/>
          <a:p>
            <a:pPr marL="285750" lvl="0" indent="-285750">
              <a:lnSpc>
                <a:spcPct val="150000"/>
              </a:lnSpc>
              <a:buFont typeface="Wingdings" panose="05000000000000000000" pitchFamily="2" charset="2"/>
              <a:buChar char="ü"/>
            </a:pPr>
            <a:r>
              <a:rPr lang="ca-ES" dirty="0" smtClean="0"/>
              <a:t>Equivalència PI antic + PIII antic = PIII nou: si s’han fet els dos, es convaliden pel </a:t>
            </a:r>
            <a:r>
              <a:rPr lang="ca-ES" dirty="0" smtClean="0"/>
              <a:t>104145 PI </a:t>
            </a:r>
            <a:r>
              <a:rPr lang="ca-ES" dirty="0" smtClean="0"/>
              <a:t>i el </a:t>
            </a:r>
            <a:r>
              <a:rPr lang="ca-ES" dirty="0" smtClean="0"/>
              <a:t>104191 PIII </a:t>
            </a:r>
            <a:r>
              <a:rPr lang="ca-ES" dirty="0" smtClean="0"/>
              <a:t>del Pla nou</a:t>
            </a:r>
          </a:p>
        </p:txBody>
      </p:sp>
    </p:spTree>
    <p:extLst>
      <p:ext uri="{BB962C8B-B14F-4D97-AF65-F5344CB8AC3E}">
        <p14:creationId xmlns:p14="http://schemas.microsoft.com/office/powerpoint/2010/main" val="1784778743"/>
      </p:ext>
    </p:extLst>
  </p:cSld>
  <p:clrMapOvr>
    <a:masterClrMapping/>
  </p:clrMapOvr>
  <p:transition>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p:cNvSpPr>
          <p:nvPr>
            <p:ph type="title"/>
          </p:nvPr>
        </p:nvSpPr>
        <p:spPr>
          <a:xfrm>
            <a:off x="251520" y="62620"/>
            <a:ext cx="8640960" cy="1143000"/>
          </a:xfrm>
        </p:spPr>
        <p:txBody>
          <a:bodyPr/>
          <a:lstStyle/>
          <a:p>
            <a:r>
              <a:rPr lang="ca-ES" sz="3200" dirty="0" smtClean="0">
                <a:solidFill>
                  <a:schemeClr val="bg1"/>
                </a:solidFill>
                <a:latin typeface="Tahoma" pitchFamily="34" charset="0"/>
              </a:rPr>
              <a:t>EQUIVALÈNCIES CANVI DE PLA: PRÀCTICUMS</a:t>
            </a:r>
          </a:p>
        </p:txBody>
      </p:sp>
      <p:sp>
        <p:nvSpPr>
          <p:cNvPr id="15" name="14 Rectángulo"/>
          <p:cNvSpPr/>
          <p:nvPr/>
        </p:nvSpPr>
        <p:spPr>
          <a:xfrm>
            <a:off x="107504" y="1268760"/>
            <a:ext cx="8784976" cy="1754326"/>
          </a:xfrm>
          <a:prstGeom prst="rect">
            <a:avLst/>
          </a:prstGeom>
        </p:spPr>
        <p:txBody>
          <a:bodyPr wrap="square">
            <a:spAutoFit/>
          </a:bodyPr>
          <a:lstStyle/>
          <a:p>
            <a:pPr lvl="0">
              <a:lnSpc>
                <a:spcPct val="150000"/>
              </a:lnSpc>
            </a:pPr>
            <a:r>
              <a:rPr lang="ca-ES" dirty="0" smtClean="0"/>
              <a:t>Estudiants que segueixin pla antic:</a:t>
            </a:r>
          </a:p>
          <a:p>
            <a:pPr marL="285750" indent="-285750">
              <a:lnSpc>
                <a:spcPct val="150000"/>
              </a:lnSpc>
              <a:buFont typeface="Wingdings" panose="05000000000000000000" pitchFamily="2" charset="2"/>
              <a:buChar char="ü"/>
            </a:pPr>
            <a:r>
              <a:rPr lang="ca-ES" dirty="0" smtClean="0"/>
              <a:t>Es matriculen a pla antic d’allò que els falta (PI i/o PIII pla antic, i fan docència alternativa a la nova del PIII (completa si els falten PI i PIII; només la part que els falta si alguna de les dues ja la tenen feta)</a:t>
            </a:r>
            <a:endParaRPr lang="ca-ES" dirty="0"/>
          </a:p>
        </p:txBody>
      </p:sp>
    </p:spTree>
    <p:extLst>
      <p:ext uri="{BB962C8B-B14F-4D97-AF65-F5344CB8AC3E}">
        <p14:creationId xmlns:p14="http://schemas.microsoft.com/office/powerpoint/2010/main" val="1888923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p:cNvSpPr>
          <p:nvPr>
            <p:ph type="title"/>
          </p:nvPr>
        </p:nvSpPr>
        <p:spPr>
          <a:xfrm>
            <a:off x="251520" y="62620"/>
            <a:ext cx="8640960" cy="1143000"/>
          </a:xfrm>
        </p:spPr>
        <p:txBody>
          <a:bodyPr/>
          <a:lstStyle/>
          <a:p>
            <a:r>
              <a:rPr lang="ca-ES" sz="3200" dirty="0" smtClean="0">
                <a:solidFill>
                  <a:schemeClr val="bg1"/>
                </a:solidFill>
                <a:latin typeface="Tahoma" pitchFamily="34" charset="0"/>
              </a:rPr>
              <a:t>EQUIVALÈNCIES CANVI DE PLA: OPTATIVES</a:t>
            </a:r>
          </a:p>
        </p:txBody>
      </p:sp>
      <p:sp>
        <p:nvSpPr>
          <p:cNvPr id="11" name="10 Rectángulo"/>
          <p:cNvSpPr/>
          <p:nvPr/>
        </p:nvSpPr>
        <p:spPr>
          <a:xfrm>
            <a:off x="237872" y="2996952"/>
            <a:ext cx="8784976" cy="1338828"/>
          </a:xfrm>
          <a:prstGeom prst="rect">
            <a:avLst/>
          </a:prstGeom>
        </p:spPr>
        <p:txBody>
          <a:bodyPr wrap="square">
            <a:spAutoFit/>
          </a:bodyPr>
          <a:lstStyle/>
          <a:p>
            <a:pPr marL="285750" lvl="0" indent="-285750">
              <a:lnSpc>
                <a:spcPct val="150000"/>
              </a:lnSpc>
              <a:buFont typeface="Wingdings" panose="05000000000000000000" pitchFamily="2" charset="2"/>
              <a:buChar char="ü"/>
            </a:pPr>
            <a:r>
              <a:rPr lang="ca-ES" dirty="0" smtClean="0"/>
              <a:t>Hi ha correspondència entre optatives de pla antic i pla nou, amb una excepció:</a:t>
            </a:r>
          </a:p>
          <a:p>
            <a:pPr marL="742950" lvl="1" indent="-285750">
              <a:lnSpc>
                <a:spcPct val="150000"/>
              </a:lnSpc>
              <a:buFont typeface="Wingdings" panose="05000000000000000000" pitchFamily="2" charset="2"/>
              <a:buChar char="ü"/>
            </a:pPr>
            <a:r>
              <a:rPr lang="ca-ES" dirty="0" smtClean="0"/>
              <a:t>Assignatura nova pla nou: Recursos metodològics pel TFG (no </a:t>
            </a:r>
            <a:r>
              <a:rPr lang="ca-ES" dirty="0" err="1" smtClean="0"/>
              <a:t>ofertada</a:t>
            </a:r>
            <a:r>
              <a:rPr lang="ca-ES" dirty="0" smtClean="0"/>
              <a:t> pels que segueixen en pla antic)</a:t>
            </a:r>
          </a:p>
        </p:txBody>
      </p:sp>
      <p:sp>
        <p:nvSpPr>
          <p:cNvPr id="12" name="11 Rectángulo"/>
          <p:cNvSpPr/>
          <p:nvPr/>
        </p:nvSpPr>
        <p:spPr>
          <a:xfrm>
            <a:off x="107504" y="1052736"/>
            <a:ext cx="3839513" cy="923330"/>
          </a:xfrm>
          <a:prstGeom prst="rect">
            <a:avLst/>
          </a:prstGeom>
        </p:spPr>
        <p:txBody>
          <a:bodyPr wrap="none">
            <a:spAutoFit/>
          </a:bodyPr>
          <a:lstStyle/>
          <a:p>
            <a:pPr>
              <a:lnSpc>
                <a:spcPct val="150000"/>
              </a:lnSpc>
            </a:pPr>
            <a:r>
              <a:rPr lang="ca-ES" b="1" dirty="0" smtClean="0"/>
              <a:t>OPTATIVES</a:t>
            </a:r>
            <a:endParaRPr lang="ca-ES" b="1" dirty="0"/>
          </a:p>
          <a:p>
            <a:pPr lvl="0">
              <a:lnSpc>
                <a:spcPct val="150000"/>
              </a:lnSpc>
            </a:pPr>
            <a:r>
              <a:rPr lang="ca-ES" dirty="0" smtClean="0"/>
              <a:t>Criteri d’equivalència (canvi de pla):</a:t>
            </a:r>
          </a:p>
        </p:txBody>
      </p:sp>
      <p:sp>
        <p:nvSpPr>
          <p:cNvPr id="9" name="8 Rectángulo"/>
          <p:cNvSpPr/>
          <p:nvPr/>
        </p:nvSpPr>
        <p:spPr>
          <a:xfrm>
            <a:off x="237872" y="4437112"/>
            <a:ext cx="8654608" cy="1754326"/>
          </a:xfrm>
          <a:prstGeom prst="rect">
            <a:avLst/>
          </a:prstGeom>
        </p:spPr>
        <p:txBody>
          <a:bodyPr wrap="square">
            <a:spAutoFit/>
          </a:bodyPr>
          <a:lstStyle/>
          <a:p>
            <a:pPr marL="285750" lvl="0" indent="-285750">
              <a:lnSpc>
                <a:spcPct val="150000"/>
              </a:lnSpc>
              <a:buFont typeface="Wingdings" panose="05000000000000000000" pitchFamily="2" charset="2"/>
              <a:buChar char="ü"/>
            </a:pPr>
            <a:r>
              <a:rPr lang="ca-ES" dirty="0" smtClean="0"/>
              <a:t>Amb el pla nou, </a:t>
            </a:r>
            <a:r>
              <a:rPr lang="ca-ES" dirty="0" err="1" smtClean="0"/>
              <a:t>l’optativitat</a:t>
            </a:r>
            <a:r>
              <a:rPr lang="ca-ES" dirty="0" smtClean="0"/>
              <a:t> es redueix a 36 crèdits (6 assignatures)</a:t>
            </a:r>
          </a:p>
          <a:p>
            <a:pPr marL="285750" lvl="0" indent="-285750">
              <a:lnSpc>
                <a:spcPct val="150000"/>
              </a:lnSpc>
              <a:buFont typeface="Wingdings" panose="05000000000000000000" pitchFamily="2" charset="2"/>
              <a:buChar char="ü"/>
            </a:pPr>
            <a:r>
              <a:rPr lang="ca-ES" dirty="0" smtClean="0"/>
              <a:t>Si en el moment de fer el canvi l’estudiant ha fet més </a:t>
            </a:r>
            <a:r>
              <a:rPr lang="ca-ES" dirty="0" err="1" smtClean="0"/>
              <a:t>optativitat</a:t>
            </a:r>
            <a:r>
              <a:rPr lang="ca-ES" dirty="0" smtClean="0"/>
              <a:t> de la que reconeix el nou pla: constaran les optatives fetes al SET (suplement europeu al títol</a:t>
            </a:r>
            <a:r>
              <a:rPr lang="ca-ES" dirty="0" smtClean="0"/>
              <a:t>) si se sol·licita la </a:t>
            </a:r>
            <a:r>
              <a:rPr lang="ca-ES" b="1" i="1" dirty="0" smtClean="0">
                <a:solidFill>
                  <a:srgbClr val="FF0000"/>
                </a:solidFill>
              </a:rPr>
              <a:t>Transferència de crèdits </a:t>
            </a:r>
            <a:r>
              <a:rPr lang="ca-ES" dirty="0" smtClean="0"/>
              <a:t>a la Gestió Acadèmica.</a:t>
            </a:r>
            <a:endParaRPr lang="ca-ES" dirty="0" smtClean="0"/>
          </a:p>
        </p:txBody>
      </p:sp>
      <p:graphicFrame>
        <p:nvGraphicFramePr>
          <p:cNvPr id="6" name="5 Tabla"/>
          <p:cNvGraphicFramePr>
            <a:graphicFrameLocks noGrp="1"/>
          </p:cNvGraphicFramePr>
          <p:nvPr>
            <p:extLst>
              <p:ext uri="{D42A27DB-BD31-4B8C-83A1-F6EECF244321}">
                <p14:modId xmlns:p14="http://schemas.microsoft.com/office/powerpoint/2010/main" val="3687182571"/>
              </p:ext>
            </p:extLst>
          </p:nvPr>
        </p:nvGraphicFramePr>
        <p:xfrm>
          <a:off x="179512" y="2418179"/>
          <a:ext cx="8856983" cy="267355"/>
        </p:xfrm>
        <a:graphic>
          <a:graphicData uri="http://schemas.openxmlformats.org/drawingml/2006/table">
            <a:tbl>
              <a:tblPr>
                <a:tableStyleId>{5C22544A-7EE6-4342-B048-85BDC9FD1C3A}</a:tableStyleId>
              </a:tblPr>
              <a:tblGrid>
                <a:gridCol w="648072"/>
                <a:gridCol w="3240360"/>
                <a:gridCol w="216024"/>
                <a:gridCol w="288032"/>
                <a:gridCol w="432048"/>
                <a:gridCol w="3456384"/>
                <a:gridCol w="288032"/>
                <a:gridCol w="288031"/>
              </a:tblGrid>
              <a:tr h="267355">
                <a:tc>
                  <a:txBody>
                    <a:bodyPr/>
                    <a:lstStyle/>
                    <a:p>
                      <a:pPr algn="ctr" fontAlgn="ctr"/>
                      <a:r>
                        <a:rPr lang="ca-ES" sz="1200" u="none" strike="noStrike" noProof="0" dirty="0" smtClean="0">
                          <a:effectLst/>
                        </a:rPr>
                        <a:t>101691</a:t>
                      </a:r>
                      <a:endParaRPr lang="ca-ES" sz="1200" b="0" i="0" u="none" strike="noStrike" noProof="0" dirty="0">
                        <a:solidFill>
                          <a:srgbClr val="000000"/>
                        </a:solidFill>
                        <a:effectLst/>
                        <a:latin typeface="Arial"/>
                      </a:endParaRPr>
                    </a:p>
                  </a:txBody>
                  <a:tcPr marL="8037" marR="8037" marT="8037"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indent="0" algn="ctr" fontAlgn="t"/>
                      <a:r>
                        <a:rPr lang="ca-ES" sz="1400" u="none" strike="noStrike" noProof="0" dirty="0" smtClean="0">
                          <a:effectLst/>
                        </a:rPr>
                        <a:t>Mètodes d'investigació en Logopèdia (OPT)</a:t>
                      </a:r>
                      <a:endParaRPr lang="ca-ES" sz="1400" b="0" i="0" u="none" strike="noStrike" noProof="0" dirty="0">
                        <a:solidFill>
                          <a:srgbClr val="000000"/>
                        </a:solidFill>
                        <a:effectLst/>
                        <a:latin typeface="Arial"/>
                      </a:endParaRPr>
                    </a:p>
                  </a:txBody>
                  <a:tcPr marL="8037" marR="8037" marT="803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ca-ES" sz="1200" u="none" strike="noStrike" noProof="0" dirty="0" smtClean="0">
                          <a:effectLst/>
                        </a:rPr>
                        <a:t>2</a:t>
                      </a:r>
                      <a:endParaRPr lang="ca-ES" sz="1200" b="0" i="0" u="none" strike="noStrike" noProof="0" dirty="0">
                        <a:solidFill>
                          <a:srgbClr val="000000"/>
                        </a:solidFill>
                        <a:effectLst/>
                        <a:latin typeface="Arial"/>
                      </a:endParaRPr>
                    </a:p>
                  </a:txBody>
                  <a:tcPr marL="8037" marR="8037" marT="803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ca-ES" sz="1200" u="none" strike="noStrike" noProof="0" dirty="0" smtClean="0">
                          <a:effectLst/>
                        </a:rPr>
                        <a:t>6</a:t>
                      </a:r>
                      <a:endParaRPr lang="ca-ES" sz="1200" b="0" i="0" u="none" strike="noStrike" noProof="0" dirty="0">
                        <a:solidFill>
                          <a:srgbClr val="000000"/>
                        </a:solidFill>
                        <a:effectLst/>
                        <a:latin typeface="Arial"/>
                      </a:endParaRPr>
                    </a:p>
                  </a:txBody>
                  <a:tcPr marL="8037" marR="8037" marT="8037"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ca-ES" sz="1200" b="0" i="0" u="none" strike="noStrike" noProof="0" dirty="0">
                        <a:solidFill>
                          <a:srgbClr val="000000"/>
                        </a:solidFill>
                        <a:effectLst/>
                        <a:latin typeface="Arial"/>
                      </a:endParaRPr>
                    </a:p>
                  </a:txBody>
                  <a:tcPr marL="8037" marR="8037" marT="8037"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indent="0" algn="l" fontAlgn="t"/>
                      <a:r>
                        <a:rPr lang="ca-ES" sz="1400" u="none" strike="noStrike" noProof="0" dirty="0" smtClean="0">
                          <a:effectLst/>
                        </a:rPr>
                        <a:t>Mètodes d’investigació en Logopèdia (OB)</a:t>
                      </a:r>
                      <a:endParaRPr lang="ca-ES" sz="1400" b="0" i="0" u="none" strike="noStrike" noProof="0" dirty="0">
                        <a:solidFill>
                          <a:srgbClr val="000000"/>
                        </a:solidFill>
                        <a:effectLst/>
                        <a:latin typeface="Arial"/>
                      </a:endParaRPr>
                    </a:p>
                  </a:txBody>
                  <a:tcPr marL="8037" marR="8037" marT="803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a-ES" sz="1200" u="none" strike="noStrike" noProof="0" dirty="0" smtClean="0">
                          <a:effectLst/>
                        </a:rPr>
                        <a:t>2</a:t>
                      </a:r>
                      <a:endParaRPr lang="ca-ES" sz="1200" b="0" i="0" u="none" strike="noStrike" noProof="0" dirty="0">
                        <a:solidFill>
                          <a:srgbClr val="000000"/>
                        </a:solidFill>
                        <a:effectLst/>
                        <a:latin typeface="Arial"/>
                      </a:endParaRPr>
                    </a:p>
                  </a:txBody>
                  <a:tcPr marL="8037" marR="8037" marT="803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a-ES" sz="1200" u="none" strike="noStrike" noProof="0" dirty="0" smtClean="0">
                          <a:solidFill>
                            <a:srgbClr val="FF0000"/>
                          </a:solidFill>
                          <a:effectLst/>
                        </a:rPr>
                        <a:t>6</a:t>
                      </a:r>
                      <a:endParaRPr lang="ca-ES" sz="1200" b="0" i="0" u="none" strike="noStrike" noProof="0" dirty="0">
                        <a:solidFill>
                          <a:srgbClr val="FF0000"/>
                        </a:solidFill>
                        <a:effectLst/>
                        <a:latin typeface="Arial"/>
                      </a:endParaRPr>
                    </a:p>
                  </a:txBody>
                  <a:tcPr marL="8037" marR="8037" marT="8037"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3977913463"/>
              </p:ext>
            </p:extLst>
          </p:nvPr>
        </p:nvGraphicFramePr>
        <p:xfrm>
          <a:off x="167670" y="1986131"/>
          <a:ext cx="8856983" cy="267355"/>
        </p:xfrm>
        <a:graphic>
          <a:graphicData uri="http://schemas.openxmlformats.org/drawingml/2006/table">
            <a:tbl>
              <a:tblPr>
                <a:tableStyleId>{5C22544A-7EE6-4342-B048-85BDC9FD1C3A}</a:tableStyleId>
              </a:tblPr>
              <a:tblGrid>
                <a:gridCol w="659914"/>
                <a:gridCol w="2880320"/>
                <a:gridCol w="360040"/>
                <a:gridCol w="432048"/>
                <a:gridCol w="504056"/>
                <a:gridCol w="3312368"/>
                <a:gridCol w="360040"/>
                <a:gridCol w="348197"/>
              </a:tblGrid>
              <a:tr h="267355">
                <a:tc>
                  <a:txBody>
                    <a:bodyPr/>
                    <a:lstStyle/>
                    <a:p>
                      <a:pPr algn="ctr" fontAlgn="ctr"/>
                      <a:r>
                        <a:rPr lang="es-ES" sz="1400" b="0" i="0" u="none" strike="noStrike" dirty="0" smtClean="0">
                          <a:solidFill>
                            <a:schemeClr val="dk1"/>
                          </a:solidFill>
                          <a:effectLst/>
                          <a:latin typeface="+mn-lt"/>
                        </a:rPr>
                        <a:t>CODI</a:t>
                      </a:r>
                      <a:endParaRPr lang="ca-ES" sz="1400" b="0" i="0" u="none" strike="noStrike" dirty="0">
                        <a:solidFill>
                          <a:srgbClr val="000000"/>
                        </a:solidFill>
                        <a:effectLst/>
                        <a:latin typeface="Arial"/>
                      </a:endParaRPr>
                    </a:p>
                  </a:txBody>
                  <a:tcPr marL="8037" marR="8037" marT="8037"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a-ES" sz="1400" b="0" i="0" u="none" strike="noStrike" kern="1200" cap="none" spc="0" normalizeH="0" baseline="0" noProof="0" dirty="0" smtClean="0">
                          <a:ln>
                            <a:noFill/>
                          </a:ln>
                          <a:solidFill>
                            <a:srgbClr val="000000"/>
                          </a:solidFill>
                          <a:effectLst/>
                          <a:uLnTx/>
                          <a:uFillTx/>
                          <a:latin typeface="+mn-lt"/>
                          <a:ea typeface="+mn-ea"/>
                          <a:cs typeface="+mn-cs"/>
                        </a:rPr>
                        <a:t>ASSIGNATURA PLA ANTIC</a:t>
                      </a:r>
                      <a:endParaRPr kumimoji="0" lang="ca-ES" sz="1400" b="0" i="0" u="none" strike="noStrike" kern="1200" cap="none" spc="0" normalizeH="0" baseline="0" noProof="0" dirty="0">
                        <a:ln>
                          <a:noFill/>
                        </a:ln>
                        <a:solidFill>
                          <a:srgbClr val="000000"/>
                        </a:solidFill>
                        <a:effectLst/>
                        <a:uLnTx/>
                        <a:uFillTx/>
                        <a:latin typeface="+mn-lt"/>
                        <a:ea typeface="+mn-ea"/>
                        <a:cs typeface="+mn-cs"/>
                      </a:endParaRPr>
                    </a:p>
                  </a:txBody>
                  <a:tcPr marL="8037" marR="8037" marT="80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ca-ES" sz="1400" u="none" strike="noStrike" dirty="0" smtClean="0">
                          <a:effectLst/>
                        </a:rPr>
                        <a:t>SEM</a:t>
                      </a:r>
                      <a:endParaRPr lang="ca-ES" sz="1400" b="0" i="0" u="none" strike="noStrike" dirty="0">
                        <a:solidFill>
                          <a:srgbClr val="000000"/>
                        </a:solidFill>
                        <a:effectLst/>
                        <a:latin typeface="Arial"/>
                      </a:endParaRPr>
                    </a:p>
                  </a:txBody>
                  <a:tcPr marL="8037" marR="8037" marT="80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ca-ES" sz="1400" u="none" strike="noStrike" kern="1200" dirty="0" smtClean="0">
                          <a:solidFill>
                            <a:schemeClr val="dk1"/>
                          </a:solidFill>
                          <a:effectLst/>
                          <a:latin typeface="+mn-lt"/>
                          <a:ea typeface="+mn-ea"/>
                          <a:cs typeface="+mn-cs"/>
                        </a:rPr>
                        <a:t>CR</a:t>
                      </a:r>
                    </a:p>
                  </a:txBody>
                  <a:tcPr marL="8037" marR="8037" marT="8037"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400" u="none" strike="noStrike" kern="1200" dirty="0" smtClean="0">
                          <a:solidFill>
                            <a:schemeClr val="dk1"/>
                          </a:solidFill>
                          <a:effectLst/>
                          <a:latin typeface="+mn-lt"/>
                          <a:ea typeface="+mn-ea"/>
                          <a:cs typeface="+mn-cs"/>
                        </a:rPr>
                        <a:t>CODI</a:t>
                      </a:r>
                      <a:endParaRPr lang="ca-ES" sz="1400" u="none" strike="noStrike" kern="1200" dirty="0" smtClean="0">
                        <a:solidFill>
                          <a:schemeClr val="dk1"/>
                        </a:solidFill>
                        <a:effectLst/>
                        <a:latin typeface="+mn-lt"/>
                        <a:ea typeface="+mn-ea"/>
                        <a:cs typeface="+mn-cs"/>
                      </a:endParaRPr>
                    </a:p>
                  </a:txBody>
                  <a:tcPr marL="8037" marR="8037" marT="8037"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ca-ES" sz="1400" u="none" strike="noStrike" kern="1200" dirty="0" smtClean="0">
                          <a:solidFill>
                            <a:schemeClr val="dk1"/>
                          </a:solidFill>
                          <a:effectLst/>
                          <a:latin typeface="+mn-lt"/>
                          <a:ea typeface="+mn-ea"/>
                          <a:cs typeface="+mn-cs"/>
                        </a:rPr>
                        <a:t>ASSIGNATURA PLA NOU</a:t>
                      </a:r>
                      <a:endParaRPr lang="ca-ES" sz="1400" u="none" strike="noStrike" kern="1200" dirty="0">
                        <a:solidFill>
                          <a:schemeClr val="dk1"/>
                        </a:solidFill>
                        <a:effectLst/>
                        <a:latin typeface="+mn-lt"/>
                        <a:ea typeface="+mn-ea"/>
                        <a:cs typeface="+mn-cs"/>
                      </a:endParaRPr>
                    </a:p>
                  </a:txBody>
                  <a:tcPr marL="8037" marR="8037" marT="80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ca-ES" sz="1400" u="none" strike="noStrike" kern="1200" dirty="0" smtClean="0">
                          <a:solidFill>
                            <a:schemeClr val="dk1"/>
                          </a:solidFill>
                          <a:effectLst/>
                          <a:latin typeface="+mn-lt"/>
                          <a:ea typeface="+mn-ea"/>
                          <a:cs typeface="+mn-cs"/>
                        </a:rPr>
                        <a:t>SEM</a:t>
                      </a:r>
                      <a:endParaRPr lang="ca-ES" sz="1400" u="none" strike="noStrike" kern="1200" dirty="0">
                        <a:solidFill>
                          <a:schemeClr val="dk1"/>
                        </a:solidFill>
                        <a:effectLst/>
                        <a:latin typeface="+mn-lt"/>
                        <a:ea typeface="+mn-ea"/>
                        <a:cs typeface="+mn-cs"/>
                      </a:endParaRPr>
                    </a:p>
                  </a:txBody>
                  <a:tcPr marL="8037" marR="8037" marT="80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ca-ES" sz="1400" u="none" strike="noStrike" kern="1200" dirty="0" smtClean="0">
                          <a:solidFill>
                            <a:schemeClr val="dk1"/>
                          </a:solidFill>
                          <a:effectLst/>
                          <a:latin typeface="+mn-lt"/>
                          <a:ea typeface="+mn-ea"/>
                          <a:cs typeface="+mn-cs"/>
                        </a:rPr>
                        <a:t>CR</a:t>
                      </a:r>
                      <a:endParaRPr lang="ca-ES" sz="1400" u="none" strike="noStrike" kern="1200" dirty="0">
                        <a:solidFill>
                          <a:schemeClr val="dk1"/>
                        </a:solidFill>
                        <a:effectLst/>
                        <a:latin typeface="+mn-lt"/>
                        <a:ea typeface="+mn-ea"/>
                        <a:cs typeface="+mn-cs"/>
                      </a:endParaRPr>
                    </a:p>
                  </a:txBody>
                  <a:tcPr marL="8037" marR="8037" marT="8037"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25578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p:cNvSpPr>
          <p:nvPr>
            <p:ph type="title"/>
          </p:nvPr>
        </p:nvSpPr>
        <p:spPr>
          <a:xfrm>
            <a:off x="827584" y="62620"/>
            <a:ext cx="7200800" cy="1143000"/>
          </a:xfrm>
        </p:spPr>
        <p:txBody>
          <a:bodyPr/>
          <a:lstStyle/>
          <a:p>
            <a:r>
              <a:rPr lang="ca-ES" sz="3200" dirty="0" smtClean="0">
                <a:solidFill>
                  <a:schemeClr val="bg1"/>
                </a:solidFill>
                <a:latin typeface="Tahoma" pitchFamily="34" charset="0"/>
              </a:rPr>
              <a:t>MODELS DE CANVI CURS A CURS </a:t>
            </a:r>
            <a:r>
              <a:rPr lang="ca-ES" sz="3200" i="1" dirty="0" smtClean="0">
                <a:solidFill>
                  <a:schemeClr val="bg1"/>
                </a:solidFill>
                <a:latin typeface="Tahoma" pitchFamily="34" charset="0"/>
              </a:rPr>
              <a:t>(veure també simulador)</a:t>
            </a:r>
            <a:r>
              <a:rPr lang="ca-ES" sz="3200" dirty="0" smtClean="0">
                <a:solidFill>
                  <a:schemeClr val="bg1"/>
                </a:solidFill>
                <a:latin typeface="Tahoma" pitchFamily="34" charset="0"/>
              </a:rPr>
              <a:t> </a:t>
            </a:r>
          </a:p>
        </p:txBody>
      </p:sp>
      <p:sp>
        <p:nvSpPr>
          <p:cNvPr id="2" name="1 Rectángulo"/>
          <p:cNvSpPr/>
          <p:nvPr/>
        </p:nvSpPr>
        <p:spPr>
          <a:xfrm>
            <a:off x="179512" y="1318767"/>
            <a:ext cx="8784976" cy="461665"/>
          </a:xfrm>
          <a:prstGeom prst="rect">
            <a:avLst/>
          </a:prstGeom>
        </p:spPr>
        <p:txBody>
          <a:bodyPr wrap="square">
            <a:spAutoFit/>
          </a:bodyPr>
          <a:lstStyle/>
          <a:p>
            <a:r>
              <a:rPr lang="ca-ES" sz="2400" i="1" kern="0" dirty="0" smtClean="0">
                <a:latin typeface="Tahoma" pitchFamily="34" charset="0"/>
                <a:ea typeface="+mj-ea"/>
                <a:cs typeface="+mj-cs"/>
              </a:rPr>
              <a:t>Estudiants a temps complet sense assignatures pendents</a:t>
            </a:r>
            <a:endParaRPr lang="ca-ES" sz="2400" i="1" dirty="0"/>
          </a:p>
        </p:txBody>
      </p:sp>
      <p:sp>
        <p:nvSpPr>
          <p:cNvPr id="3" name="2 Rectángulo"/>
          <p:cNvSpPr/>
          <p:nvPr/>
        </p:nvSpPr>
        <p:spPr>
          <a:xfrm>
            <a:off x="395536" y="1916832"/>
            <a:ext cx="7704856" cy="1754326"/>
          </a:xfrm>
          <a:prstGeom prst="rect">
            <a:avLst/>
          </a:prstGeom>
        </p:spPr>
        <p:txBody>
          <a:bodyPr wrap="square">
            <a:spAutoFit/>
          </a:bodyPr>
          <a:lstStyle/>
          <a:p>
            <a:r>
              <a:rPr lang="ca-ES" b="1" u="sng" dirty="0"/>
              <a:t>Canviar de pla quan s’ha fet 1er i cal matricular-se de 2on:</a:t>
            </a:r>
            <a:endParaRPr lang="es-ES" dirty="0"/>
          </a:p>
          <a:p>
            <a:r>
              <a:rPr lang="ca-ES" dirty="0"/>
              <a:t>S’ha de fer </a:t>
            </a:r>
            <a:r>
              <a:rPr lang="ca-ES" i="1" dirty="0"/>
              <a:t>Lingüística aplicada a les patologies del llenguatge</a:t>
            </a:r>
            <a:r>
              <a:rPr lang="ca-ES" dirty="0"/>
              <a:t>	 6 </a:t>
            </a:r>
            <a:r>
              <a:rPr lang="ca-ES" dirty="0" err="1"/>
              <a:t>cr</a:t>
            </a:r>
            <a:endParaRPr lang="es-ES" dirty="0"/>
          </a:p>
          <a:p>
            <a:r>
              <a:rPr lang="ca-ES" dirty="0"/>
              <a:t>Ja s’ha fet </a:t>
            </a:r>
            <a:r>
              <a:rPr lang="ca-ES" i="1" dirty="0"/>
              <a:t>Psicologia Evolutiva II</a:t>
            </a:r>
            <a:r>
              <a:rPr lang="ca-ES" dirty="0"/>
              <a:t>	</a:t>
            </a:r>
            <a:r>
              <a:rPr lang="ca-ES" dirty="0" smtClean="0"/>
              <a:t>			-</a:t>
            </a:r>
            <a:r>
              <a:rPr lang="ca-ES" dirty="0"/>
              <a:t>6 </a:t>
            </a:r>
            <a:r>
              <a:rPr lang="ca-ES" dirty="0" err="1"/>
              <a:t>cr</a:t>
            </a:r>
            <a:endParaRPr lang="es-ES" dirty="0"/>
          </a:p>
          <a:p>
            <a:r>
              <a:rPr lang="ca-ES" i="1" dirty="0"/>
              <a:t> </a:t>
            </a:r>
            <a:endParaRPr lang="es-ES" dirty="0"/>
          </a:p>
          <a:p>
            <a:r>
              <a:rPr lang="ca-ES" i="1" dirty="0"/>
              <a:t>Crèdits de matrícula: </a:t>
            </a:r>
            <a:endParaRPr lang="es-ES" dirty="0"/>
          </a:p>
          <a:p>
            <a:r>
              <a:rPr lang="ca-ES" dirty="0" smtClean="0"/>
              <a:t>Es matriculen a </a:t>
            </a:r>
            <a:r>
              <a:rPr lang="ca-ES" dirty="0"/>
              <a:t>segon de 60 crèdits</a:t>
            </a:r>
            <a:r>
              <a:rPr lang="ca-ES" dirty="0" smtClean="0"/>
              <a:t>.</a:t>
            </a:r>
            <a:r>
              <a:rPr lang="ca-ES" dirty="0"/>
              <a:t> </a:t>
            </a:r>
            <a:endParaRPr lang="es-ES" dirty="0"/>
          </a:p>
        </p:txBody>
      </p:sp>
      <p:sp>
        <p:nvSpPr>
          <p:cNvPr id="7" name="6 Rectángulo"/>
          <p:cNvSpPr/>
          <p:nvPr/>
        </p:nvSpPr>
        <p:spPr>
          <a:xfrm>
            <a:off x="196018" y="4221088"/>
            <a:ext cx="7904374" cy="461665"/>
          </a:xfrm>
          <a:prstGeom prst="rect">
            <a:avLst/>
          </a:prstGeom>
        </p:spPr>
        <p:txBody>
          <a:bodyPr wrap="square">
            <a:spAutoFit/>
          </a:bodyPr>
          <a:lstStyle/>
          <a:p>
            <a:r>
              <a:rPr lang="ca-ES" sz="2400" i="1" kern="0" dirty="0" smtClean="0">
                <a:latin typeface="Tahoma" pitchFamily="34" charset="0"/>
                <a:ea typeface="+mj-ea"/>
                <a:cs typeface="+mj-cs"/>
              </a:rPr>
              <a:t>Estudiants amb </a:t>
            </a:r>
            <a:r>
              <a:rPr lang="ca-ES" sz="2400" i="1" kern="0" dirty="0">
                <a:latin typeface="Tahoma" pitchFamily="34" charset="0"/>
                <a:ea typeface="+mj-ea"/>
                <a:cs typeface="+mj-cs"/>
              </a:rPr>
              <a:t>assignatures pendents</a:t>
            </a:r>
          </a:p>
        </p:txBody>
      </p:sp>
      <p:sp>
        <p:nvSpPr>
          <p:cNvPr id="13" name="12 Rectángulo"/>
          <p:cNvSpPr/>
          <p:nvPr/>
        </p:nvSpPr>
        <p:spPr>
          <a:xfrm>
            <a:off x="414382" y="4797152"/>
            <a:ext cx="8118058" cy="646331"/>
          </a:xfrm>
          <a:prstGeom prst="rect">
            <a:avLst/>
          </a:prstGeom>
        </p:spPr>
        <p:txBody>
          <a:bodyPr wrap="square">
            <a:spAutoFit/>
          </a:bodyPr>
          <a:lstStyle/>
          <a:p>
            <a:r>
              <a:rPr lang="ca-ES" dirty="0" smtClean="0"/>
              <a:t>Es matriculen del que tinguin pendent de primer (convocatòries a zero), i d’allò de segon que permetin els crèdits i els horaris</a:t>
            </a:r>
            <a:endParaRPr lang="es-ES" dirty="0"/>
          </a:p>
        </p:txBody>
      </p:sp>
    </p:spTree>
    <p:extLst>
      <p:ext uri="{BB962C8B-B14F-4D97-AF65-F5344CB8AC3E}">
        <p14:creationId xmlns:p14="http://schemas.microsoft.com/office/powerpoint/2010/main" val="605868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1508006"/>
            <a:ext cx="8856984" cy="4524315"/>
          </a:xfrm>
          <a:prstGeom prst="rect">
            <a:avLst/>
          </a:prstGeom>
        </p:spPr>
        <p:txBody>
          <a:bodyPr wrap="square">
            <a:spAutoFit/>
          </a:bodyPr>
          <a:lstStyle/>
          <a:p>
            <a:r>
              <a:rPr lang="ca-ES" b="1" u="sng" dirty="0"/>
              <a:t>Canviar de pla quan s’ha fet 2on i cal matricular-se de 3er:</a:t>
            </a:r>
            <a:endParaRPr lang="es-ES" dirty="0"/>
          </a:p>
          <a:p>
            <a:r>
              <a:rPr lang="ca-ES" dirty="0"/>
              <a:t>S’ha de fer el nou </a:t>
            </a:r>
            <a:r>
              <a:rPr lang="ca-ES" i="1" dirty="0"/>
              <a:t>Pràcticum I: Introducció a la Pràctica </a:t>
            </a:r>
            <a:r>
              <a:rPr lang="ca-ES" i="1" dirty="0" err="1"/>
              <a:t>Logopèdica</a:t>
            </a:r>
            <a:r>
              <a:rPr lang="ca-ES" dirty="0"/>
              <a:t>	 6 </a:t>
            </a:r>
            <a:r>
              <a:rPr lang="ca-ES" dirty="0" err="1"/>
              <a:t>cr</a:t>
            </a:r>
            <a:endParaRPr lang="es-ES" dirty="0"/>
          </a:p>
          <a:p>
            <a:r>
              <a:rPr lang="ca-ES" dirty="0"/>
              <a:t>S’ha de fer la nova de </a:t>
            </a:r>
            <a:r>
              <a:rPr lang="ca-ES" i="1" dirty="0"/>
              <a:t>Mètodes d’Investigació</a:t>
            </a:r>
            <a:r>
              <a:rPr lang="ca-ES" dirty="0"/>
              <a:t>	 </a:t>
            </a:r>
            <a:r>
              <a:rPr lang="ca-ES" dirty="0" smtClean="0"/>
              <a:t>		 6 </a:t>
            </a:r>
            <a:r>
              <a:rPr lang="ca-ES" dirty="0" err="1"/>
              <a:t>cr</a:t>
            </a:r>
            <a:endParaRPr lang="es-ES" dirty="0"/>
          </a:p>
          <a:p>
            <a:r>
              <a:rPr lang="ca-ES" dirty="0"/>
              <a:t>Ja s’ha fet </a:t>
            </a:r>
            <a:r>
              <a:rPr lang="ca-ES" i="1" dirty="0" smtClean="0"/>
              <a:t>Alteracions </a:t>
            </a:r>
            <a:r>
              <a:rPr lang="ca-ES" i="1" dirty="0"/>
              <a:t>de la veu: valoració i intervenció</a:t>
            </a:r>
            <a:r>
              <a:rPr lang="ca-ES" dirty="0"/>
              <a:t>	</a:t>
            </a:r>
            <a:r>
              <a:rPr lang="ca-ES" dirty="0" smtClean="0"/>
              <a:t>	-</a:t>
            </a:r>
            <a:r>
              <a:rPr lang="ca-ES" dirty="0"/>
              <a:t>6 </a:t>
            </a:r>
            <a:r>
              <a:rPr lang="ca-ES" dirty="0" err="1"/>
              <a:t>cr</a:t>
            </a:r>
            <a:endParaRPr lang="es-ES" dirty="0"/>
          </a:p>
          <a:p>
            <a:r>
              <a:rPr lang="ca-ES" dirty="0"/>
              <a:t>Ja s’ha fet </a:t>
            </a:r>
            <a:r>
              <a:rPr lang="ca-ES" i="1" dirty="0" smtClean="0"/>
              <a:t>Alteracions </a:t>
            </a:r>
            <a:r>
              <a:rPr lang="ca-ES" i="1" dirty="0"/>
              <a:t>de l’audició: valoració i intervenció</a:t>
            </a:r>
            <a:r>
              <a:rPr lang="ca-ES" dirty="0"/>
              <a:t>	</a:t>
            </a:r>
            <a:r>
              <a:rPr lang="ca-ES" dirty="0" smtClean="0"/>
              <a:t>	-</a:t>
            </a:r>
            <a:r>
              <a:rPr lang="ca-ES" dirty="0"/>
              <a:t>6 </a:t>
            </a:r>
            <a:r>
              <a:rPr lang="ca-ES" dirty="0" err="1"/>
              <a:t>cr</a:t>
            </a:r>
            <a:endParaRPr lang="es-ES" dirty="0"/>
          </a:p>
          <a:p>
            <a:r>
              <a:rPr lang="ca-ES" dirty="0"/>
              <a:t> </a:t>
            </a:r>
            <a:endParaRPr lang="es-ES" dirty="0"/>
          </a:p>
          <a:p>
            <a:r>
              <a:rPr lang="ca-ES" dirty="0"/>
              <a:t>Es perden crèdits de l’assignatura </a:t>
            </a:r>
            <a:r>
              <a:rPr lang="ca-ES" i="1" dirty="0"/>
              <a:t>Patologia de l’audició, la parla, </a:t>
            </a:r>
            <a:endParaRPr lang="ca-ES" i="1" dirty="0" smtClean="0"/>
          </a:p>
          <a:p>
            <a:r>
              <a:rPr lang="ca-ES" i="1" dirty="0" smtClean="0"/>
              <a:t>la </a:t>
            </a:r>
            <a:r>
              <a:rPr lang="ca-ES" i="1" dirty="0"/>
              <a:t>veu i la </a:t>
            </a:r>
            <a:r>
              <a:rPr lang="ca-ES" i="1" dirty="0" smtClean="0"/>
              <a:t>deglució</a:t>
            </a:r>
            <a:r>
              <a:rPr lang="ca-ES" dirty="0"/>
              <a:t>	</a:t>
            </a:r>
            <a:r>
              <a:rPr lang="ca-ES" dirty="0" smtClean="0"/>
              <a:t>	</a:t>
            </a:r>
            <a:r>
              <a:rPr lang="ca-ES" dirty="0"/>
              <a:t>	</a:t>
            </a:r>
            <a:r>
              <a:rPr lang="ca-ES" dirty="0" smtClean="0"/>
              <a:t>			-</a:t>
            </a:r>
            <a:r>
              <a:rPr lang="ca-ES" dirty="0"/>
              <a:t>3 </a:t>
            </a:r>
            <a:r>
              <a:rPr lang="ca-ES" dirty="0" err="1"/>
              <a:t>cr</a:t>
            </a:r>
            <a:endParaRPr lang="es-ES" dirty="0"/>
          </a:p>
          <a:p>
            <a:r>
              <a:rPr lang="ca-ES" dirty="0"/>
              <a:t>Es perden crèdits de l’assignatura</a:t>
            </a:r>
            <a:r>
              <a:rPr lang="ca-ES" i="1" dirty="0"/>
              <a:t> Alteracions de l’audició: </a:t>
            </a:r>
            <a:endParaRPr lang="ca-ES" i="1" dirty="0" smtClean="0"/>
          </a:p>
          <a:p>
            <a:r>
              <a:rPr lang="ca-ES" i="1" dirty="0" smtClean="0"/>
              <a:t>Valoració </a:t>
            </a:r>
            <a:r>
              <a:rPr lang="ca-ES" i="1" dirty="0"/>
              <a:t>i </a:t>
            </a:r>
            <a:r>
              <a:rPr lang="ca-ES" i="1" dirty="0" smtClean="0"/>
              <a:t>Intervenció</a:t>
            </a:r>
            <a:r>
              <a:rPr lang="ca-ES" dirty="0"/>
              <a:t>	</a:t>
            </a:r>
            <a:r>
              <a:rPr lang="ca-ES" dirty="0" smtClean="0"/>
              <a:t>			</a:t>
            </a:r>
            <a:r>
              <a:rPr lang="ca-ES" dirty="0"/>
              <a:t>		-1.5 </a:t>
            </a:r>
            <a:r>
              <a:rPr lang="ca-ES" dirty="0" err="1"/>
              <a:t>cr</a:t>
            </a:r>
            <a:endParaRPr lang="es-ES" dirty="0"/>
          </a:p>
          <a:p>
            <a:r>
              <a:rPr lang="ca-ES" dirty="0" smtClean="0"/>
              <a:t>Es guanyen crèdits de </a:t>
            </a:r>
            <a:r>
              <a:rPr lang="ca-ES" i="1" dirty="0"/>
              <a:t>Dislàlies i disfèmies: Valoració i </a:t>
            </a:r>
            <a:r>
              <a:rPr lang="ca-ES" i="1" dirty="0" smtClean="0"/>
              <a:t>Intervenció</a:t>
            </a:r>
            <a:r>
              <a:rPr lang="ca-ES" dirty="0" smtClean="0"/>
              <a:t> 	  3 </a:t>
            </a:r>
            <a:r>
              <a:rPr lang="ca-ES" dirty="0" err="1" smtClean="0"/>
              <a:t>cr</a:t>
            </a:r>
            <a:endParaRPr lang="es-ES" dirty="0" smtClean="0"/>
          </a:p>
          <a:p>
            <a:r>
              <a:rPr lang="ca-ES" dirty="0" smtClean="0"/>
              <a:t>Es </a:t>
            </a:r>
            <a:r>
              <a:rPr lang="ca-ES" dirty="0"/>
              <a:t>guanyen crèdits de </a:t>
            </a:r>
            <a:r>
              <a:rPr lang="ca-ES" i="1" dirty="0"/>
              <a:t>Trastorns i avaluació de l’adquisició del </a:t>
            </a:r>
            <a:endParaRPr lang="ca-ES" i="1" dirty="0" smtClean="0"/>
          </a:p>
          <a:p>
            <a:r>
              <a:rPr lang="ca-ES" i="1" dirty="0" smtClean="0"/>
              <a:t>llenguatge </a:t>
            </a:r>
            <a:r>
              <a:rPr lang="ca-ES" i="1" dirty="0"/>
              <a:t>oral i </a:t>
            </a:r>
            <a:r>
              <a:rPr lang="ca-ES" i="1" dirty="0" smtClean="0"/>
              <a:t>escrit</a:t>
            </a:r>
            <a:r>
              <a:rPr lang="ca-ES" dirty="0">
                <a:solidFill>
                  <a:srgbClr val="000000"/>
                </a:solidFill>
                <a:latin typeface="Arial"/>
              </a:rPr>
              <a:t>	</a:t>
            </a:r>
            <a:r>
              <a:rPr lang="ca-ES" dirty="0" smtClean="0">
                <a:solidFill>
                  <a:srgbClr val="000000"/>
                </a:solidFill>
                <a:latin typeface="Arial"/>
              </a:rPr>
              <a:t>		</a:t>
            </a:r>
            <a:r>
              <a:rPr lang="ca-ES" dirty="0" smtClean="0"/>
              <a:t>			 1,5 </a:t>
            </a:r>
            <a:r>
              <a:rPr lang="ca-ES" dirty="0" err="1"/>
              <a:t>cr</a:t>
            </a:r>
            <a:endParaRPr lang="es-ES" dirty="0"/>
          </a:p>
          <a:p>
            <a:r>
              <a:rPr lang="ca-ES" i="1" dirty="0"/>
              <a:t> </a:t>
            </a:r>
            <a:endParaRPr lang="es-ES" dirty="0"/>
          </a:p>
          <a:p>
            <a:r>
              <a:rPr lang="ca-ES" i="1" dirty="0"/>
              <a:t>Crèdits de matrícula:</a:t>
            </a:r>
            <a:endParaRPr lang="es-ES" dirty="0"/>
          </a:p>
          <a:p>
            <a:r>
              <a:rPr lang="ca-ES" dirty="0" smtClean="0"/>
              <a:t>Es matriculen a </a:t>
            </a:r>
            <a:r>
              <a:rPr lang="ca-ES" dirty="0"/>
              <a:t>tercer de 60 crèdits.  </a:t>
            </a:r>
            <a:endParaRPr lang="es-ES" dirty="0"/>
          </a:p>
        </p:txBody>
      </p:sp>
      <p:sp>
        <p:nvSpPr>
          <p:cNvPr id="6" name="5 Rectángulo"/>
          <p:cNvSpPr/>
          <p:nvPr/>
        </p:nvSpPr>
        <p:spPr>
          <a:xfrm>
            <a:off x="179512" y="1095127"/>
            <a:ext cx="8784976" cy="461665"/>
          </a:xfrm>
          <a:prstGeom prst="rect">
            <a:avLst/>
          </a:prstGeom>
        </p:spPr>
        <p:txBody>
          <a:bodyPr wrap="square">
            <a:spAutoFit/>
          </a:bodyPr>
          <a:lstStyle/>
          <a:p>
            <a:r>
              <a:rPr lang="ca-ES" sz="2400" i="1" kern="0" dirty="0" smtClean="0">
                <a:latin typeface="Tahoma" pitchFamily="34" charset="0"/>
                <a:ea typeface="+mj-ea"/>
                <a:cs typeface="+mj-cs"/>
              </a:rPr>
              <a:t>Estudiants a temps complet sense assignatures pendents</a:t>
            </a:r>
            <a:endParaRPr lang="ca-ES" sz="2400" i="1" dirty="0"/>
          </a:p>
        </p:txBody>
      </p:sp>
      <p:sp>
        <p:nvSpPr>
          <p:cNvPr id="9" name="Rectangle 2"/>
          <p:cNvSpPr>
            <a:spLocks noGrp="1"/>
          </p:cNvSpPr>
          <p:nvPr>
            <p:ph type="title"/>
          </p:nvPr>
        </p:nvSpPr>
        <p:spPr>
          <a:xfrm>
            <a:off x="827584" y="62620"/>
            <a:ext cx="7200800" cy="1143000"/>
          </a:xfrm>
        </p:spPr>
        <p:txBody>
          <a:bodyPr/>
          <a:lstStyle/>
          <a:p>
            <a:r>
              <a:rPr lang="ca-ES" sz="3200" dirty="0" smtClean="0">
                <a:solidFill>
                  <a:schemeClr val="bg1"/>
                </a:solidFill>
                <a:latin typeface="Tahoma" pitchFamily="34" charset="0"/>
              </a:rPr>
              <a:t>MODELS DE CANVI CURS A CURS </a:t>
            </a:r>
            <a:r>
              <a:rPr lang="ca-ES" sz="3200" i="1" dirty="0" smtClean="0">
                <a:solidFill>
                  <a:schemeClr val="bg1"/>
                </a:solidFill>
                <a:latin typeface="Tahoma" pitchFamily="34" charset="0"/>
              </a:rPr>
              <a:t>(veure també simulador)</a:t>
            </a:r>
            <a:r>
              <a:rPr lang="ca-ES" sz="3200" dirty="0" smtClean="0">
                <a:solidFill>
                  <a:schemeClr val="bg1"/>
                </a:solidFill>
                <a:latin typeface="Tahoma" pitchFamily="34" charset="0"/>
              </a:rPr>
              <a:t> </a:t>
            </a:r>
          </a:p>
        </p:txBody>
      </p:sp>
    </p:spTree>
    <p:extLst>
      <p:ext uri="{BB962C8B-B14F-4D97-AF65-F5344CB8AC3E}">
        <p14:creationId xmlns:p14="http://schemas.microsoft.com/office/powerpoint/2010/main" val="3623345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1835532"/>
            <a:ext cx="8856984" cy="369332"/>
          </a:xfrm>
          <a:prstGeom prst="rect">
            <a:avLst/>
          </a:prstGeom>
        </p:spPr>
        <p:txBody>
          <a:bodyPr wrap="square">
            <a:spAutoFit/>
          </a:bodyPr>
          <a:lstStyle/>
          <a:p>
            <a:r>
              <a:rPr lang="ca-ES" b="1" u="sng" dirty="0"/>
              <a:t>Canviar de pla quan s’ha fet 2on i cal matricular-se de 3er</a:t>
            </a:r>
            <a:r>
              <a:rPr lang="ca-ES" b="1" u="sng" dirty="0" smtClean="0"/>
              <a:t>:</a:t>
            </a:r>
            <a:endParaRPr lang="es-ES" dirty="0"/>
          </a:p>
        </p:txBody>
      </p:sp>
      <p:sp>
        <p:nvSpPr>
          <p:cNvPr id="5" name="4 Rectángulo"/>
          <p:cNvSpPr/>
          <p:nvPr/>
        </p:nvSpPr>
        <p:spPr>
          <a:xfrm>
            <a:off x="196018" y="1268760"/>
            <a:ext cx="7904374" cy="461665"/>
          </a:xfrm>
          <a:prstGeom prst="rect">
            <a:avLst/>
          </a:prstGeom>
        </p:spPr>
        <p:txBody>
          <a:bodyPr wrap="square">
            <a:spAutoFit/>
          </a:bodyPr>
          <a:lstStyle/>
          <a:p>
            <a:r>
              <a:rPr lang="ca-ES" sz="2400" i="1" kern="0" dirty="0" smtClean="0">
                <a:latin typeface="Tahoma" pitchFamily="34" charset="0"/>
                <a:ea typeface="+mj-ea"/>
                <a:cs typeface="+mj-cs"/>
              </a:rPr>
              <a:t>Estudiants amb </a:t>
            </a:r>
            <a:r>
              <a:rPr lang="ca-ES" sz="2400" i="1" kern="0" dirty="0">
                <a:latin typeface="Tahoma" pitchFamily="34" charset="0"/>
                <a:ea typeface="+mj-ea"/>
                <a:cs typeface="+mj-cs"/>
              </a:rPr>
              <a:t>assignatures pendents</a:t>
            </a:r>
          </a:p>
        </p:txBody>
      </p:sp>
      <p:sp>
        <p:nvSpPr>
          <p:cNvPr id="7" name="6 Rectángulo"/>
          <p:cNvSpPr/>
          <p:nvPr/>
        </p:nvSpPr>
        <p:spPr>
          <a:xfrm>
            <a:off x="414382" y="2420888"/>
            <a:ext cx="8118058" cy="646331"/>
          </a:xfrm>
          <a:prstGeom prst="rect">
            <a:avLst/>
          </a:prstGeom>
        </p:spPr>
        <p:txBody>
          <a:bodyPr wrap="square">
            <a:spAutoFit/>
          </a:bodyPr>
          <a:lstStyle/>
          <a:p>
            <a:r>
              <a:rPr lang="ca-ES" dirty="0" smtClean="0"/>
              <a:t>Es matriculen del que tinguin pendent de primer i/o segon (convocatòries a zero), i d’allò de tercer que permetin els crèdits i els horaris</a:t>
            </a:r>
            <a:endParaRPr lang="es-ES" dirty="0"/>
          </a:p>
        </p:txBody>
      </p:sp>
      <p:sp>
        <p:nvSpPr>
          <p:cNvPr id="9" name="Rectangle 2"/>
          <p:cNvSpPr>
            <a:spLocks noGrp="1"/>
          </p:cNvSpPr>
          <p:nvPr>
            <p:ph type="title"/>
          </p:nvPr>
        </p:nvSpPr>
        <p:spPr>
          <a:xfrm>
            <a:off x="827584" y="62620"/>
            <a:ext cx="7200800" cy="1143000"/>
          </a:xfrm>
        </p:spPr>
        <p:txBody>
          <a:bodyPr/>
          <a:lstStyle/>
          <a:p>
            <a:r>
              <a:rPr lang="ca-ES" sz="3200" dirty="0" smtClean="0">
                <a:solidFill>
                  <a:schemeClr val="bg1"/>
                </a:solidFill>
                <a:latin typeface="Tahoma" pitchFamily="34" charset="0"/>
              </a:rPr>
              <a:t>MODELS DE CANVI CURS A CURS </a:t>
            </a:r>
            <a:r>
              <a:rPr lang="ca-ES" sz="3200" i="1" dirty="0" smtClean="0">
                <a:solidFill>
                  <a:schemeClr val="bg1"/>
                </a:solidFill>
                <a:latin typeface="Tahoma" pitchFamily="34" charset="0"/>
              </a:rPr>
              <a:t>(veure també simulador)</a:t>
            </a:r>
            <a:r>
              <a:rPr lang="ca-ES" sz="3200" dirty="0" smtClean="0">
                <a:solidFill>
                  <a:schemeClr val="bg1"/>
                </a:solidFill>
                <a:latin typeface="Tahoma" pitchFamily="34" charset="0"/>
              </a:rPr>
              <a:t> </a:t>
            </a:r>
          </a:p>
        </p:txBody>
      </p:sp>
    </p:spTree>
    <p:extLst>
      <p:ext uri="{BB962C8B-B14F-4D97-AF65-F5344CB8AC3E}">
        <p14:creationId xmlns:p14="http://schemas.microsoft.com/office/powerpoint/2010/main" val="480691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p:cNvSpPr>
          <p:nvPr>
            <p:ph type="title"/>
          </p:nvPr>
        </p:nvSpPr>
        <p:spPr>
          <a:xfrm>
            <a:off x="107504" y="62620"/>
            <a:ext cx="8928992" cy="1143000"/>
          </a:xfrm>
        </p:spPr>
        <p:txBody>
          <a:bodyPr/>
          <a:lstStyle/>
          <a:p>
            <a:r>
              <a:rPr lang="ca-ES" sz="3200" dirty="0" smtClean="0">
                <a:solidFill>
                  <a:schemeClr val="bg1"/>
                </a:solidFill>
                <a:latin typeface="Tahoma" pitchFamily="34" charset="0"/>
              </a:rPr>
              <a:t>MODELS DE CANVI CURS A CURS </a:t>
            </a:r>
          </a:p>
        </p:txBody>
      </p:sp>
      <p:sp>
        <p:nvSpPr>
          <p:cNvPr id="4" name="3 Rectángulo"/>
          <p:cNvSpPr/>
          <p:nvPr/>
        </p:nvSpPr>
        <p:spPr>
          <a:xfrm>
            <a:off x="251520" y="1650801"/>
            <a:ext cx="8424936" cy="3416320"/>
          </a:xfrm>
          <a:prstGeom prst="rect">
            <a:avLst/>
          </a:prstGeom>
        </p:spPr>
        <p:txBody>
          <a:bodyPr wrap="square">
            <a:spAutoFit/>
          </a:bodyPr>
          <a:lstStyle/>
          <a:p>
            <a:r>
              <a:rPr lang="ca-ES" b="1" u="sng" dirty="0"/>
              <a:t>Canviar de pla quan han fet 3er i s'han de matricular de 4rt:</a:t>
            </a:r>
            <a:endParaRPr lang="es-ES" dirty="0"/>
          </a:p>
          <a:p>
            <a:r>
              <a:rPr lang="ca-ES" dirty="0"/>
              <a:t> </a:t>
            </a:r>
            <a:endParaRPr lang="es-ES" dirty="0"/>
          </a:p>
          <a:p>
            <a:pPr>
              <a:tabLst>
                <a:tab pos="7534275" algn="l"/>
              </a:tabLst>
            </a:pPr>
            <a:r>
              <a:rPr lang="ca-ES" dirty="0"/>
              <a:t>El més probable és que </a:t>
            </a:r>
            <a:r>
              <a:rPr lang="ca-ES" dirty="0" smtClean="0"/>
              <a:t>hagin de fer </a:t>
            </a:r>
            <a:r>
              <a:rPr lang="ca-ES" dirty="0"/>
              <a:t>la nova de Mètodes d’Investigació	6 </a:t>
            </a:r>
            <a:r>
              <a:rPr lang="ca-ES" dirty="0" err="1"/>
              <a:t>cr</a:t>
            </a:r>
            <a:endParaRPr lang="es-ES" dirty="0"/>
          </a:p>
          <a:p>
            <a:r>
              <a:rPr lang="ca-ES" dirty="0"/>
              <a:t> </a:t>
            </a:r>
            <a:endParaRPr lang="es-ES" dirty="0"/>
          </a:p>
          <a:p>
            <a:r>
              <a:rPr lang="ca-ES" dirty="0" smtClean="0"/>
              <a:t>Es guanyen </a:t>
            </a:r>
            <a:r>
              <a:rPr lang="ca-ES" dirty="0"/>
              <a:t>crèdits de </a:t>
            </a:r>
            <a:r>
              <a:rPr lang="ca-ES" i="1" dirty="0"/>
              <a:t>Deglució i trastorns relacionats: </a:t>
            </a:r>
            <a:endParaRPr lang="ca-ES" i="1" dirty="0" smtClean="0"/>
          </a:p>
          <a:p>
            <a:pPr>
              <a:tabLst>
                <a:tab pos="7534275" algn="l"/>
              </a:tabLst>
            </a:pPr>
            <a:r>
              <a:rPr lang="ca-ES" i="1" dirty="0" smtClean="0"/>
              <a:t>valoració </a:t>
            </a:r>
            <a:r>
              <a:rPr lang="ca-ES" i="1" dirty="0"/>
              <a:t>i </a:t>
            </a:r>
            <a:r>
              <a:rPr lang="ca-ES" i="1" dirty="0" smtClean="0"/>
              <a:t>intervenció 	</a:t>
            </a:r>
            <a:r>
              <a:rPr lang="ca-ES" dirty="0" smtClean="0"/>
              <a:t>-</a:t>
            </a:r>
            <a:r>
              <a:rPr lang="ca-ES" dirty="0"/>
              <a:t>3 </a:t>
            </a:r>
            <a:r>
              <a:rPr lang="ca-ES" dirty="0" err="1"/>
              <a:t>cr</a:t>
            </a:r>
            <a:endParaRPr lang="es-ES" dirty="0"/>
          </a:p>
          <a:p>
            <a:pPr>
              <a:tabLst>
                <a:tab pos="7534275" algn="l"/>
              </a:tabLst>
            </a:pPr>
            <a:r>
              <a:rPr lang="ca-ES" dirty="0" smtClean="0"/>
              <a:t>Es guanyen </a:t>
            </a:r>
            <a:r>
              <a:rPr lang="ca-ES" dirty="0"/>
              <a:t>crèdits de </a:t>
            </a:r>
            <a:r>
              <a:rPr lang="ca-ES" i="1" dirty="0" smtClean="0"/>
              <a:t>Llenguatge en </a:t>
            </a:r>
            <a:r>
              <a:rPr lang="ca-ES" i="1" dirty="0"/>
              <a:t>entorns </a:t>
            </a:r>
            <a:r>
              <a:rPr lang="ca-ES" i="1" dirty="0" smtClean="0"/>
              <a:t>multilingües </a:t>
            </a:r>
            <a:r>
              <a:rPr lang="ca-ES" i="1" dirty="0"/>
              <a:t>i </a:t>
            </a:r>
            <a:r>
              <a:rPr lang="ca-ES" i="1" dirty="0" smtClean="0"/>
              <a:t>multiculturals	</a:t>
            </a:r>
            <a:r>
              <a:rPr lang="ca-ES" dirty="0" smtClean="0"/>
              <a:t>-3 </a:t>
            </a:r>
            <a:r>
              <a:rPr lang="ca-ES" dirty="0" err="1"/>
              <a:t>cr</a:t>
            </a:r>
            <a:endParaRPr lang="es-ES" dirty="0"/>
          </a:p>
          <a:p>
            <a:pPr>
              <a:tabLst>
                <a:tab pos="7534275" algn="l"/>
              </a:tabLst>
            </a:pPr>
            <a:r>
              <a:rPr lang="ca-ES" dirty="0" smtClean="0"/>
              <a:t>Ja s’haurà </a:t>
            </a:r>
            <a:r>
              <a:rPr lang="ca-ES" dirty="0"/>
              <a:t>fet una optativa a </a:t>
            </a:r>
            <a:r>
              <a:rPr lang="ca-ES" dirty="0" smtClean="0"/>
              <a:t>tercer</a:t>
            </a:r>
            <a:r>
              <a:rPr lang="ca-ES" dirty="0"/>
              <a:t>	</a:t>
            </a:r>
            <a:r>
              <a:rPr lang="ca-ES" dirty="0" smtClean="0"/>
              <a:t>-</a:t>
            </a:r>
            <a:r>
              <a:rPr lang="ca-ES" dirty="0"/>
              <a:t>6 </a:t>
            </a:r>
            <a:r>
              <a:rPr lang="ca-ES" dirty="0" err="1"/>
              <a:t>cr</a:t>
            </a:r>
            <a:endParaRPr lang="es-ES" dirty="0"/>
          </a:p>
          <a:p>
            <a:r>
              <a:rPr lang="ca-ES" dirty="0"/>
              <a:t> </a:t>
            </a:r>
            <a:endParaRPr lang="es-ES" dirty="0"/>
          </a:p>
          <a:p>
            <a:r>
              <a:rPr lang="ca-ES" i="1" dirty="0"/>
              <a:t>Crèdits de matrícula:</a:t>
            </a:r>
            <a:endParaRPr lang="es-ES" dirty="0"/>
          </a:p>
          <a:p>
            <a:r>
              <a:rPr lang="ca-ES" dirty="0" smtClean="0"/>
              <a:t>S’han de </a:t>
            </a:r>
            <a:r>
              <a:rPr lang="ca-ES" dirty="0"/>
              <a:t>matricular a 4rt de 54 crèdits, repartits en 9 </a:t>
            </a:r>
            <a:r>
              <a:rPr lang="ca-ES" dirty="0" smtClean="0"/>
              <a:t>assignatures (Mètodes d’Investigació, pràcticums, TFG, 5 optatives).</a:t>
            </a:r>
            <a:endParaRPr lang="es-ES" dirty="0"/>
          </a:p>
        </p:txBody>
      </p:sp>
      <p:sp>
        <p:nvSpPr>
          <p:cNvPr id="6" name="5 Rectángulo"/>
          <p:cNvSpPr/>
          <p:nvPr/>
        </p:nvSpPr>
        <p:spPr>
          <a:xfrm>
            <a:off x="179512" y="1124744"/>
            <a:ext cx="8784976" cy="461665"/>
          </a:xfrm>
          <a:prstGeom prst="rect">
            <a:avLst/>
          </a:prstGeom>
        </p:spPr>
        <p:txBody>
          <a:bodyPr wrap="square">
            <a:spAutoFit/>
          </a:bodyPr>
          <a:lstStyle/>
          <a:p>
            <a:r>
              <a:rPr lang="ca-ES" sz="2400" i="1" kern="0" dirty="0" smtClean="0">
                <a:latin typeface="Tahoma" pitchFamily="34" charset="0"/>
                <a:ea typeface="+mj-ea"/>
                <a:cs typeface="+mj-cs"/>
              </a:rPr>
              <a:t>Estudiants a temps complet sense assignatures pendents</a:t>
            </a:r>
            <a:endParaRPr lang="ca-ES" sz="2400" i="1" dirty="0"/>
          </a:p>
        </p:txBody>
      </p:sp>
      <p:sp>
        <p:nvSpPr>
          <p:cNvPr id="7" name="6 Rectángulo"/>
          <p:cNvSpPr/>
          <p:nvPr/>
        </p:nvSpPr>
        <p:spPr>
          <a:xfrm>
            <a:off x="196018" y="5157192"/>
            <a:ext cx="7904374" cy="461665"/>
          </a:xfrm>
          <a:prstGeom prst="rect">
            <a:avLst/>
          </a:prstGeom>
        </p:spPr>
        <p:txBody>
          <a:bodyPr wrap="square">
            <a:spAutoFit/>
          </a:bodyPr>
          <a:lstStyle/>
          <a:p>
            <a:r>
              <a:rPr lang="ca-ES" sz="2400" i="1" kern="0" dirty="0" smtClean="0">
                <a:latin typeface="Tahoma" pitchFamily="34" charset="0"/>
                <a:ea typeface="+mj-ea"/>
                <a:cs typeface="+mj-cs"/>
              </a:rPr>
              <a:t>Estudiants amb </a:t>
            </a:r>
            <a:r>
              <a:rPr lang="ca-ES" sz="2400" i="1" kern="0" dirty="0">
                <a:latin typeface="Tahoma" pitchFamily="34" charset="0"/>
                <a:ea typeface="+mj-ea"/>
                <a:cs typeface="+mj-cs"/>
              </a:rPr>
              <a:t>assignatures pendents</a:t>
            </a:r>
          </a:p>
        </p:txBody>
      </p:sp>
      <p:sp>
        <p:nvSpPr>
          <p:cNvPr id="9" name="8 Rectángulo"/>
          <p:cNvSpPr/>
          <p:nvPr/>
        </p:nvSpPr>
        <p:spPr>
          <a:xfrm>
            <a:off x="254253" y="5546328"/>
            <a:ext cx="8118058" cy="646331"/>
          </a:xfrm>
          <a:prstGeom prst="rect">
            <a:avLst/>
          </a:prstGeom>
        </p:spPr>
        <p:txBody>
          <a:bodyPr wrap="square">
            <a:spAutoFit/>
          </a:bodyPr>
          <a:lstStyle/>
          <a:p>
            <a:r>
              <a:rPr lang="ca-ES" dirty="0" smtClean="0"/>
              <a:t>Es matriculen del que tinguin pendent (convocatòries a zero), i d’allò que us permetin els crèdits i els horaris</a:t>
            </a:r>
            <a:endParaRPr lang="es-ES" dirty="0"/>
          </a:p>
        </p:txBody>
      </p:sp>
    </p:spTree>
    <p:extLst>
      <p:ext uri="{BB962C8B-B14F-4D97-AF65-F5344CB8AC3E}">
        <p14:creationId xmlns:p14="http://schemas.microsoft.com/office/powerpoint/2010/main" val="4162171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p:cNvSpPr>
          <p:nvPr>
            <p:ph type="title"/>
          </p:nvPr>
        </p:nvSpPr>
        <p:spPr>
          <a:xfrm>
            <a:off x="251520" y="62620"/>
            <a:ext cx="8640960" cy="1143000"/>
          </a:xfrm>
        </p:spPr>
        <p:txBody>
          <a:bodyPr/>
          <a:lstStyle/>
          <a:p>
            <a:r>
              <a:rPr lang="ca-ES" sz="3200" dirty="0" smtClean="0">
                <a:solidFill>
                  <a:schemeClr val="bg1"/>
                </a:solidFill>
                <a:latin typeface="Tahoma" pitchFamily="34" charset="0"/>
              </a:rPr>
              <a:t>VALORACIÓ DEL CANVI DE PLA</a:t>
            </a:r>
          </a:p>
        </p:txBody>
      </p:sp>
      <p:sp>
        <p:nvSpPr>
          <p:cNvPr id="10" name="9 Rectángulo"/>
          <p:cNvSpPr/>
          <p:nvPr/>
        </p:nvSpPr>
        <p:spPr>
          <a:xfrm>
            <a:off x="107504" y="1373867"/>
            <a:ext cx="3024336" cy="830997"/>
          </a:xfrm>
          <a:prstGeom prst="rect">
            <a:avLst/>
          </a:prstGeom>
        </p:spPr>
        <p:txBody>
          <a:bodyPr wrap="square">
            <a:spAutoFit/>
          </a:bodyPr>
          <a:lstStyle/>
          <a:p>
            <a:pPr lvl="0"/>
            <a:r>
              <a:rPr lang="ca-ES" sz="2400" b="1" dirty="0" smtClean="0">
                <a:hlinkClick r:id="rId2"/>
              </a:rPr>
              <a:t>Enllaç directe al web del simulador</a:t>
            </a:r>
            <a:endParaRPr lang="ca-ES" sz="2400" dirty="0" smtClean="0"/>
          </a:p>
        </p:txBody>
      </p:sp>
      <p:pic>
        <p:nvPicPr>
          <p:cNvPr id="5" name="4 Imagen"/>
          <p:cNvPicPr/>
          <p:nvPr/>
        </p:nvPicPr>
        <p:blipFill rotWithShape="1">
          <a:blip r:embed="rId3" cstate="print"/>
          <a:srcRect l="48410" t="25165" r="9364" b="66000"/>
          <a:stretch/>
        </p:blipFill>
        <p:spPr bwMode="auto">
          <a:xfrm>
            <a:off x="251520" y="6453336"/>
            <a:ext cx="1343025" cy="224155"/>
          </a:xfrm>
          <a:prstGeom prst="rect">
            <a:avLst/>
          </a:prstGeom>
          <a:ln>
            <a:noFill/>
          </a:ln>
          <a:extLst>
            <a:ext uri="{53640926-AAD7-44D8-BBD7-CCE9431645EC}">
              <a14:shadowObscured xmlns:a14="http://schemas.microsoft.com/office/drawing/2010/main"/>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4160" t="19589" r="69160" b="44170"/>
          <a:stretch/>
        </p:blipFill>
        <p:spPr bwMode="auto">
          <a:xfrm>
            <a:off x="3097255" y="1190374"/>
            <a:ext cx="5651209" cy="4911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4895955"/>
      </p:ext>
    </p:extLst>
  </p:cSld>
  <p:clrMapOvr>
    <a:masterClrMapping/>
  </p:clrMapOvr>
  <p:transition>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p:cNvSpPr>
          <p:nvPr>
            <p:ph type="title"/>
          </p:nvPr>
        </p:nvSpPr>
        <p:spPr>
          <a:xfrm>
            <a:off x="251520" y="62620"/>
            <a:ext cx="8640960" cy="1143000"/>
          </a:xfrm>
        </p:spPr>
        <p:txBody>
          <a:bodyPr/>
          <a:lstStyle/>
          <a:p>
            <a:r>
              <a:rPr lang="ca-ES" sz="3200" dirty="0" smtClean="0">
                <a:solidFill>
                  <a:schemeClr val="bg1"/>
                </a:solidFill>
                <a:latin typeface="Tahoma" pitchFamily="34" charset="0"/>
              </a:rPr>
              <a:t>VALORACIÓ DEL CANVI DE PLA</a:t>
            </a:r>
          </a:p>
        </p:txBody>
      </p:sp>
      <p:pic>
        <p:nvPicPr>
          <p:cNvPr id="5" name="4 Imagen"/>
          <p:cNvPicPr/>
          <p:nvPr/>
        </p:nvPicPr>
        <p:blipFill rotWithShape="1">
          <a:blip r:embed="rId2" cstate="print"/>
          <a:srcRect l="48410" t="25165" r="9364" b="66000"/>
          <a:stretch/>
        </p:blipFill>
        <p:spPr bwMode="auto">
          <a:xfrm>
            <a:off x="251520" y="6453336"/>
            <a:ext cx="1343025" cy="224155"/>
          </a:xfrm>
          <a:prstGeom prst="rect">
            <a:avLst/>
          </a:prstGeom>
          <a:ln>
            <a:noFill/>
          </a:ln>
          <a:extLst>
            <a:ext uri="{53640926-AAD7-44D8-BBD7-CCE9431645EC}">
              <a14:shadowObscured xmlns:a14="http://schemas.microsoft.com/office/drawing/2010/main"/>
            </a:ext>
          </a:extLst>
        </p:spPr>
      </p:pic>
      <p:sp>
        <p:nvSpPr>
          <p:cNvPr id="6" name="5 Rectángulo"/>
          <p:cNvSpPr/>
          <p:nvPr/>
        </p:nvSpPr>
        <p:spPr>
          <a:xfrm>
            <a:off x="179512" y="1206325"/>
            <a:ext cx="3845604" cy="1754326"/>
          </a:xfrm>
          <a:prstGeom prst="rect">
            <a:avLst/>
          </a:prstGeom>
        </p:spPr>
        <p:txBody>
          <a:bodyPr wrap="square">
            <a:spAutoFit/>
          </a:bodyPr>
          <a:lstStyle/>
          <a:p>
            <a:pPr lvl="0">
              <a:lnSpc>
                <a:spcPct val="150000"/>
              </a:lnSpc>
            </a:pPr>
            <a:r>
              <a:rPr lang="ca-ES" dirty="0" smtClean="0"/>
              <a:t>Altres informacions:</a:t>
            </a:r>
          </a:p>
          <a:p>
            <a:pPr marL="355600" lvl="0" indent="-355600">
              <a:lnSpc>
                <a:spcPct val="150000"/>
              </a:lnSpc>
            </a:pPr>
            <a:r>
              <a:rPr lang="ca-ES" dirty="0" smtClean="0"/>
              <a:t>(1) Pàgina web de la facultat (</a:t>
            </a:r>
            <a:r>
              <a:rPr lang="ca-ES" dirty="0" smtClean="0">
                <a:hlinkClick r:id="rId3"/>
              </a:rPr>
              <a:t>www.uab.cat/psicologia</a:t>
            </a:r>
            <a:r>
              <a:rPr lang="ca-ES" dirty="0" smtClean="0"/>
              <a:t>)</a:t>
            </a:r>
          </a:p>
          <a:p>
            <a:pPr lvl="0">
              <a:lnSpc>
                <a:spcPct val="150000"/>
              </a:lnSpc>
            </a:pPr>
            <a:r>
              <a:rPr lang="ca-ES" dirty="0" smtClean="0"/>
              <a:t>(2) Els estudis</a:t>
            </a: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687" t="24881" r="86254" b="32029"/>
          <a:stretch/>
        </p:blipFill>
        <p:spPr bwMode="auto">
          <a:xfrm>
            <a:off x="5364088" y="1206325"/>
            <a:ext cx="1978925" cy="5048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2 Conector recto de flecha"/>
          <p:cNvCxnSpPr/>
          <p:nvPr/>
        </p:nvCxnSpPr>
        <p:spPr>
          <a:xfrm>
            <a:off x="4585648" y="4077072"/>
            <a:ext cx="79208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 name="3 CuadroTexto"/>
          <p:cNvSpPr txBox="1"/>
          <p:nvPr/>
        </p:nvSpPr>
        <p:spPr>
          <a:xfrm>
            <a:off x="3262208" y="3730754"/>
            <a:ext cx="1525816" cy="646331"/>
          </a:xfrm>
          <a:prstGeom prst="rect">
            <a:avLst/>
          </a:prstGeom>
          <a:noFill/>
        </p:spPr>
        <p:txBody>
          <a:bodyPr wrap="square" rtlCol="0">
            <a:spAutoFit/>
          </a:bodyPr>
          <a:lstStyle/>
          <a:p>
            <a:r>
              <a:rPr lang="ca-ES" dirty="0" smtClean="0"/>
              <a:t>Accés al Pla antic (2009)</a:t>
            </a:r>
            <a:endParaRPr lang="ca-ES" dirty="0"/>
          </a:p>
        </p:txBody>
      </p:sp>
      <p:sp>
        <p:nvSpPr>
          <p:cNvPr id="11" name="10 CuadroTexto"/>
          <p:cNvSpPr txBox="1"/>
          <p:nvPr/>
        </p:nvSpPr>
        <p:spPr>
          <a:xfrm>
            <a:off x="3268320" y="5229200"/>
            <a:ext cx="1656184" cy="646331"/>
          </a:xfrm>
          <a:prstGeom prst="rect">
            <a:avLst/>
          </a:prstGeom>
          <a:noFill/>
        </p:spPr>
        <p:txBody>
          <a:bodyPr wrap="square" rtlCol="0">
            <a:spAutoFit/>
          </a:bodyPr>
          <a:lstStyle/>
          <a:p>
            <a:r>
              <a:rPr lang="ca-ES" dirty="0" smtClean="0"/>
              <a:t>Accés web del simulador</a:t>
            </a:r>
            <a:endParaRPr lang="ca-ES" dirty="0"/>
          </a:p>
        </p:txBody>
      </p:sp>
      <p:cxnSp>
        <p:nvCxnSpPr>
          <p:cNvPr id="12" name="11 Conector recto de flecha"/>
          <p:cNvCxnSpPr/>
          <p:nvPr/>
        </p:nvCxnSpPr>
        <p:spPr>
          <a:xfrm>
            <a:off x="4585648" y="5607410"/>
            <a:ext cx="79208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151565"/>
      </p:ext>
    </p:extLst>
  </p:cSld>
  <p:clrMapOvr>
    <a:masterClrMapping/>
  </p:clrMapOvr>
  <p:transition>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p:cNvSpPr>
          <p:nvPr>
            <p:ph type="title"/>
          </p:nvPr>
        </p:nvSpPr>
        <p:spPr>
          <a:xfrm>
            <a:off x="251520" y="62620"/>
            <a:ext cx="8640960" cy="1143000"/>
          </a:xfrm>
        </p:spPr>
        <p:txBody>
          <a:bodyPr/>
          <a:lstStyle/>
          <a:p>
            <a:r>
              <a:rPr lang="ca-ES" sz="3200" dirty="0" smtClean="0">
                <a:solidFill>
                  <a:schemeClr val="bg1"/>
                </a:solidFill>
                <a:latin typeface="Tahoma" pitchFamily="34" charset="0"/>
              </a:rPr>
              <a:t>CALENDARI</a:t>
            </a:r>
          </a:p>
        </p:txBody>
      </p:sp>
      <p:pic>
        <p:nvPicPr>
          <p:cNvPr id="5" name="4 Imagen"/>
          <p:cNvPicPr/>
          <p:nvPr/>
        </p:nvPicPr>
        <p:blipFill rotWithShape="1">
          <a:blip r:embed="rId2" cstate="print"/>
          <a:srcRect l="48410" t="25165" r="9364" b="66000"/>
          <a:stretch/>
        </p:blipFill>
        <p:spPr bwMode="auto">
          <a:xfrm>
            <a:off x="251520" y="6453336"/>
            <a:ext cx="1343025" cy="224155"/>
          </a:xfrm>
          <a:prstGeom prst="rect">
            <a:avLst/>
          </a:prstGeom>
          <a:ln>
            <a:noFill/>
          </a:ln>
          <a:extLst>
            <a:ext uri="{53640926-AAD7-44D8-BBD7-CCE9431645EC}">
              <a14:shadowObscured xmlns:a14="http://schemas.microsoft.com/office/drawing/2010/main"/>
            </a:ext>
          </a:extLst>
        </p:spPr>
      </p:pic>
      <p:sp>
        <p:nvSpPr>
          <p:cNvPr id="6" name="5 Rectángulo"/>
          <p:cNvSpPr/>
          <p:nvPr/>
        </p:nvSpPr>
        <p:spPr>
          <a:xfrm>
            <a:off x="17416" y="1628800"/>
            <a:ext cx="9071992" cy="4154984"/>
          </a:xfrm>
          <a:prstGeom prst="rect">
            <a:avLst/>
          </a:prstGeom>
        </p:spPr>
        <p:txBody>
          <a:bodyPr wrap="square">
            <a:spAutoFit/>
          </a:bodyPr>
          <a:lstStyle/>
          <a:p>
            <a:pPr>
              <a:buFontTx/>
              <a:buChar char="-"/>
            </a:pPr>
            <a:r>
              <a:rPr lang="ca-ES" sz="2400" dirty="0" smtClean="0"/>
              <a:t> Entre el </a:t>
            </a:r>
            <a:r>
              <a:rPr lang="ca-ES" sz="2400" b="1" dirty="0" smtClean="0"/>
              <a:t>26 de juny i el 7 de juliol</a:t>
            </a:r>
            <a:r>
              <a:rPr lang="ca-ES" sz="2400" dirty="0" smtClean="0"/>
              <a:t>: fer les sol·licituds de canvi</a:t>
            </a:r>
          </a:p>
          <a:p>
            <a:pPr>
              <a:buFontTx/>
              <a:buChar char="-"/>
            </a:pPr>
            <a:endParaRPr lang="ca-ES" sz="2400" dirty="0" smtClean="0"/>
          </a:p>
          <a:p>
            <a:pPr marL="177800" indent="-177800">
              <a:buFontTx/>
              <a:buChar char="-"/>
            </a:pPr>
            <a:r>
              <a:rPr lang="ca-ES" sz="2400" dirty="0" smtClean="0"/>
              <a:t>Segona </a:t>
            </a:r>
            <a:r>
              <a:rPr lang="ca-ES" sz="2400" dirty="0"/>
              <a:t>quinzena de juliol: Automatrícula (Pla antic o Pla nou)</a:t>
            </a:r>
          </a:p>
          <a:p>
            <a:endParaRPr lang="ca-ES" sz="2400" dirty="0" smtClean="0"/>
          </a:p>
          <a:p>
            <a:endParaRPr lang="ca-ES" sz="2400" dirty="0"/>
          </a:p>
          <a:p>
            <a:r>
              <a:rPr lang="ca-ES" sz="2400" i="1" dirty="0" smtClean="0"/>
              <a:t>Dubtes sobre equivalències del canvi de pla i matrícula:</a:t>
            </a:r>
            <a:r>
              <a:rPr lang="ca-ES" sz="2400" dirty="0" smtClean="0"/>
              <a:t> </a:t>
            </a:r>
            <a:r>
              <a:rPr lang="ca-ES" sz="2400" dirty="0" smtClean="0">
                <a:hlinkClick r:id="rId3"/>
              </a:rPr>
              <a:t>ga.psicologia@uab.cat</a:t>
            </a:r>
            <a:r>
              <a:rPr lang="ca-ES" sz="2400" dirty="0" smtClean="0"/>
              <a:t>, o presencialment (cita prèvia)</a:t>
            </a:r>
          </a:p>
          <a:p>
            <a:endParaRPr lang="ca-ES" sz="2400" dirty="0" smtClean="0"/>
          </a:p>
          <a:p>
            <a:r>
              <a:rPr lang="ca-ES" sz="2400" i="1" dirty="0" smtClean="0"/>
              <a:t>Altres dubtes (docència alternativa, casos particulars,...):</a:t>
            </a:r>
          </a:p>
          <a:p>
            <a:r>
              <a:rPr lang="ca-ES" sz="2400" dirty="0" smtClean="0"/>
              <a:t>Coordinador de titulació: (</a:t>
            </a:r>
            <a:r>
              <a:rPr lang="ca-ES" sz="2400" dirty="0" smtClean="0">
                <a:hlinkClick r:id="rId4"/>
              </a:rPr>
              <a:t>josep.nebot@uab.cat</a:t>
            </a:r>
            <a:r>
              <a:rPr lang="ca-ES" sz="2400" dirty="0" smtClean="0"/>
              <a:t>)</a:t>
            </a:r>
          </a:p>
          <a:p>
            <a:r>
              <a:rPr lang="ca-ES" sz="2400" dirty="0" err="1" smtClean="0"/>
              <a:t>Vicedegana</a:t>
            </a:r>
            <a:r>
              <a:rPr lang="ca-ES" sz="2400" dirty="0" smtClean="0"/>
              <a:t> d’Afers Acadèmics: (</a:t>
            </a:r>
            <a:r>
              <a:rPr lang="ca-ES" sz="2400" dirty="0" smtClean="0">
                <a:hlinkClick r:id="rId5"/>
              </a:rPr>
              <a:t>tatiana.rovira@uab.cat</a:t>
            </a:r>
            <a:r>
              <a:rPr lang="ca-ES" sz="2400" dirty="0" smtClean="0"/>
              <a:t>)</a:t>
            </a:r>
            <a:endParaRPr lang="es-ES" sz="2400" dirty="0"/>
          </a:p>
        </p:txBody>
      </p:sp>
    </p:spTree>
    <p:extLst>
      <p:ext uri="{BB962C8B-B14F-4D97-AF65-F5344CB8AC3E}">
        <p14:creationId xmlns:p14="http://schemas.microsoft.com/office/powerpoint/2010/main" val="1784778743"/>
      </p:ext>
    </p:extLst>
  </p:cSld>
  <p:clrMapOvr>
    <a:masterClrMapping/>
  </p:clrMapOvr>
  <p:transition>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259632" y="1268760"/>
            <a:ext cx="7093296" cy="523220"/>
          </a:xfrm>
          <a:prstGeom prst="rect">
            <a:avLst/>
          </a:prstGeom>
        </p:spPr>
        <p:txBody>
          <a:bodyPr wrap="square">
            <a:spAutoFit/>
          </a:bodyPr>
          <a:lstStyle/>
          <a:p>
            <a:r>
              <a:rPr lang="ca-E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Les raons de la modificació del pla d’estudis</a:t>
            </a:r>
          </a:p>
        </p:txBody>
      </p:sp>
      <p:sp>
        <p:nvSpPr>
          <p:cNvPr id="12" name="Rectangle 2"/>
          <p:cNvSpPr>
            <a:spLocks noGrp="1"/>
          </p:cNvSpPr>
          <p:nvPr>
            <p:ph type="title"/>
          </p:nvPr>
        </p:nvSpPr>
        <p:spPr>
          <a:xfrm>
            <a:off x="-324544" y="62620"/>
            <a:ext cx="9793088" cy="1143000"/>
          </a:xfrm>
        </p:spPr>
        <p:txBody>
          <a:bodyPr/>
          <a:lstStyle/>
          <a:p>
            <a:r>
              <a:rPr lang="ca-ES" sz="3400" dirty="0" smtClean="0">
                <a:solidFill>
                  <a:schemeClr val="bg1"/>
                </a:solidFill>
                <a:latin typeface="Tahoma" pitchFamily="34" charset="0"/>
              </a:rPr>
              <a:t>Pla d’estudis </a:t>
            </a:r>
            <a:r>
              <a:rPr lang="es-ES" sz="3400" dirty="0" smtClean="0">
                <a:solidFill>
                  <a:schemeClr val="bg1"/>
                </a:solidFill>
                <a:latin typeface="Tahoma" pitchFamily="34" charset="0"/>
              </a:rPr>
              <a:t>del </a:t>
            </a:r>
            <a:r>
              <a:rPr lang="es-ES" sz="3400" dirty="0" err="1" smtClean="0">
                <a:solidFill>
                  <a:schemeClr val="bg1"/>
                </a:solidFill>
                <a:latin typeface="Tahoma" pitchFamily="34" charset="0"/>
              </a:rPr>
              <a:t>grau</a:t>
            </a:r>
            <a:r>
              <a:rPr lang="es-ES" sz="3400" dirty="0" smtClean="0">
                <a:solidFill>
                  <a:schemeClr val="bg1"/>
                </a:solidFill>
                <a:latin typeface="Tahoma" pitchFamily="34" charset="0"/>
              </a:rPr>
              <a:t> en </a:t>
            </a:r>
            <a:r>
              <a:rPr lang="es-ES" sz="3400" dirty="0" err="1" smtClean="0">
                <a:solidFill>
                  <a:schemeClr val="bg1"/>
                </a:solidFill>
                <a:latin typeface="Tahoma" pitchFamily="34" charset="0"/>
              </a:rPr>
              <a:t>Logopèdia</a:t>
            </a:r>
            <a:r>
              <a:rPr lang="es-ES" sz="3400" dirty="0" smtClean="0">
                <a:solidFill>
                  <a:schemeClr val="bg1"/>
                </a:solidFill>
                <a:latin typeface="Tahoma" pitchFamily="34" charset="0"/>
              </a:rPr>
              <a:t> </a:t>
            </a:r>
            <a:r>
              <a:rPr lang="es-ES" sz="3400" dirty="0" err="1" smtClean="0">
                <a:solidFill>
                  <a:schemeClr val="bg1"/>
                </a:solidFill>
                <a:latin typeface="Tahoma" pitchFamily="34" charset="0"/>
              </a:rPr>
              <a:t>modificat</a:t>
            </a:r>
            <a:endParaRPr lang="ca-ES" sz="3400" dirty="0" smtClean="0">
              <a:solidFill>
                <a:schemeClr val="bg1"/>
              </a:solidFill>
              <a:latin typeface="Tahoma" pitchFamily="34" charset="0"/>
            </a:endParaRPr>
          </a:p>
        </p:txBody>
      </p:sp>
      <p:grpSp>
        <p:nvGrpSpPr>
          <p:cNvPr id="14" name="13 Grupo"/>
          <p:cNvGrpSpPr/>
          <p:nvPr/>
        </p:nvGrpSpPr>
        <p:grpSpPr>
          <a:xfrm>
            <a:off x="2483768" y="2276872"/>
            <a:ext cx="4320480" cy="2862322"/>
            <a:chOff x="2483768" y="2745359"/>
            <a:chExt cx="4320480" cy="2862322"/>
          </a:xfrm>
        </p:grpSpPr>
        <p:sp>
          <p:nvSpPr>
            <p:cNvPr id="7" name="6 Rectángulo"/>
            <p:cNvSpPr/>
            <p:nvPr/>
          </p:nvSpPr>
          <p:spPr>
            <a:xfrm>
              <a:off x="2483768" y="2745359"/>
              <a:ext cx="4320480" cy="2862322"/>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just"/>
              <a:r>
                <a:rPr lang="ca-E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La formació de logopedes ha de ser </a:t>
              </a:r>
              <a:r>
                <a:rPr lang="ca-ES"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multidisciplinar</a:t>
              </a:r>
              <a:r>
                <a:rPr lang="ca-E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però s’han de </a:t>
              </a:r>
              <a:r>
                <a:rPr lang="ca-ES" b="1" i="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logopeditzar</a:t>
              </a:r>
              <a:r>
                <a:rPr lang="ca-E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la majoria d’assignatures d’àmbit no estrictament </a:t>
              </a:r>
              <a:r>
                <a:rPr lang="ca-ES"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logopèdic</a:t>
              </a:r>
              <a:r>
                <a:rPr lang="ca-E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p>
            <a:p>
              <a:pPr algn="just"/>
              <a:endParaRPr lang="ca-E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just"/>
              <a:endParaRPr lang="ca-E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just"/>
              <a:endParaRPr lang="ca-E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just"/>
              <a:endParaRPr lang="ca-E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just"/>
              <a:endParaRPr lang="ca-E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ctr"/>
              <a:r>
                <a:rPr lang="ca-ES" b="1" dirty="0" smtClean="0">
                  <a:ln>
                    <a:prstDash val="solid"/>
                  </a:ln>
                  <a:solidFill>
                    <a:srgbClr val="C00000"/>
                  </a:solidFill>
                  <a:effectLst>
                    <a:outerShdw blurRad="88000" dist="50800" dir="5040000" algn="tl">
                      <a:schemeClr val="accent4">
                        <a:tint val="80000"/>
                        <a:satMod val="250000"/>
                        <a:alpha val="45000"/>
                      </a:schemeClr>
                    </a:outerShdw>
                  </a:effectLst>
                </a:rPr>
                <a:t>Redimensionar alguns continguts.</a:t>
              </a:r>
              <a:endParaRPr lang="ca-ES" b="1" dirty="0">
                <a:ln>
                  <a:prstDash val="solid"/>
                </a:ln>
                <a:solidFill>
                  <a:srgbClr val="C00000"/>
                </a:solidFill>
                <a:effectLst>
                  <a:outerShdw blurRad="88000" dist="50800" dir="5040000" algn="tl">
                    <a:schemeClr val="accent4">
                      <a:tint val="80000"/>
                      <a:satMod val="250000"/>
                      <a:alpha val="45000"/>
                    </a:schemeClr>
                  </a:outerShdw>
                </a:effectLst>
              </a:endParaRPr>
            </a:p>
          </p:txBody>
        </p:sp>
        <p:sp>
          <p:nvSpPr>
            <p:cNvPr id="13" name="12 Flecha abajo"/>
            <p:cNvSpPr/>
            <p:nvPr/>
          </p:nvSpPr>
          <p:spPr>
            <a:xfrm>
              <a:off x="4427984" y="4005064"/>
              <a:ext cx="504056" cy="1008112"/>
            </a:xfrm>
            <a:prstGeom prst="downArrow">
              <a:avLst/>
            </a:prstGeom>
            <a:solidFill>
              <a:schemeClr val="tx2"/>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ca-ES"/>
            </a:p>
          </p:txBody>
        </p:sp>
      </p:grpSp>
    </p:spTree>
  </p:cSld>
  <p:clrMapOvr>
    <a:masterClrMapping/>
  </p:clrMapOvr>
  <p:transition>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259632" y="1268760"/>
            <a:ext cx="7093296" cy="523220"/>
          </a:xfrm>
          <a:prstGeom prst="rect">
            <a:avLst/>
          </a:prstGeom>
        </p:spPr>
        <p:txBody>
          <a:bodyPr wrap="square">
            <a:spAutoFit/>
          </a:bodyPr>
          <a:lstStyle/>
          <a:p>
            <a:r>
              <a:rPr lang="ca-E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Les raons de la modificació del pla d’estudis</a:t>
            </a:r>
          </a:p>
        </p:txBody>
      </p:sp>
      <p:sp>
        <p:nvSpPr>
          <p:cNvPr id="12" name="Rectangle 2"/>
          <p:cNvSpPr>
            <a:spLocks noGrp="1"/>
          </p:cNvSpPr>
          <p:nvPr>
            <p:ph type="title"/>
          </p:nvPr>
        </p:nvSpPr>
        <p:spPr>
          <a:xfrm>
            <a:off x="-180528" y="62620"/>
            <a:ext cx="9505056" cy="1143000"/>
          </a:xfrm>
        </p:spPr>
        <p:txBody>
          <a:bodyPr/>
          <a:lstStyle/>
          <a:p>
            <a:r>
              <a:rPr lang="ca-ES" sz="3400" dirty="0" smtClean="0">
                <a:solidFill>
                  <a:schemeClr val="bg1"/>
                </a:solidFill>
                <a:latin typeface="Tahoma" pitchFamily="34" charset="0"/>
              </a:rPr>
              <a:t>Pla d’estudis </a:t>
            </a:r>
            <a:r>
              <a:rPr lang="es-ES" sz="3400" dirty="0" smtClean="0">
                <a:solidFill>
                  <a:schemeClr val="bg1"/>
                </a:solidFill>
                <a:latin typeface="Tahoma" pitchFamily="34" charset="0"/>
              </a:rPr>
              <a:t>del </a:t>
            </a:r>
            <a:r>
              <a:rPr lang="es-ES" sz="3400" dirty="0" err="1" smtClean="0">
                <a:solidFill>
                  <a:schemeClr val="bg1"/>
                </a:solidFill>
                <a:latin typeface="Tahoma" pitchFamily="34" charset="0"/>
              </a:rPr>
              <a:t>grau</a:t>
            </a:r>
            <a:r>
              <a:rPr lang="es-ES" sz="3400" dirty="0" smtClean="0">
                <a:solidFill>
                  <a:schemeClr val="bg1"/>
                </a:solidFill>
                <a:latin typeface="Tahoma" pitchFamily="34" charset="0"/>
              </a:rPr>
              <a:t> en </a:t>
            </a:r>
            <a:r>
              <a:rPr lang="es-ES" sz="3400" dirty="0" err="1" smtClean="0">
                <a:solidFill>
                  <a:schemeClr val="bg1"/>
                </a:solidFill>
                <a:latin typeface="Tahoma" pitchFamily="34" charset="0"/>
              </a:rPr>
              <a:t>Logopèdia</a:t>
            </a:r>
            <a:r>
              <a:rPr lang="es-ES" sz="3400" dirty="0" smtClean="0">
                <a:solidFill>
                  <a:schemeClr val="bg1"/>
                </a:solidFill>
                <a:latin typeface="Tahoma" pitchFamily="34" charset="0"/>
              </a:rPr>
              <a:t> </a:t>
            </a:r>
            <a:r>
              <a:rPr lang="es-ES" sz="3400" dirty="0" err="1" smtClean="0">
                <a:solidFill>
                  <a:schemeClr val="bg1"/>
                </a:solidFill>
                <a:latin typeface="Tahoma" pitchFamily="34" charset="0"/>
              </a:rPr>
              <a:t>modificat</a:t>
            </a:r>
            <a:endParaRPr lang="ca-ES" sz="3400" dirty="0" smtClean="0">
              <a:solidFill>
                <a:schemeClr val="bg1"/>
              </a:solidFill>
              <a:latin typeface="Tahoma" pitchFamily="34" charset="0"/>
            </a:endParaRPr>
          </a:p>
        </p:txBody>
      </p:sp>
      <p:grpSp>
        <p:nvGrpSpPr>
          <p:cNvPr id="14" name="13 Grupo"/>
          <p:cNvGrpSpPr/>
          <p:nvPr/>
        </p:nvGrpSpPr>
        <p:grpSpPr>
          <a:xfrm>
            <a:off x="2173150" y="2564904"/>
            <a:ext cx="4919130" cy="3139321"/>
            <a:chOff x="2173150" y="2564904"/>
            <a:chExt cx="4919130" cy="3139321"/>
          </a:xfrm>
        </p:grpSpPr>
        <p:sp>
          <p:nvSpPr>
            <p:cNvPr id="8" name="7 Rectángulo"/>
            <p:cNvSpPr/>
            <p:nvPr/>
          </p:nvSpPr>
          <p:spPr>
            <a:xfrm>
              <a:off x="2173150" y="2564904"/>
              <a:ext cx="4919130" cy="3139321"/>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just"/>
              <a:r>
                <a:rPr lang="ca-E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Falta una assignatura generalista que situï la Logopèdia en el àmbit de les Ciències de la Salut i apropi a l’alumnat a la realitat professional de la Logopèdia: </a:t>
              </a:r>
            </a:p>
            <a:p>
              <a:pPr algn="just"/>
              <a:endParaRPr lang="ca-E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just"/>
              <a:endParaRPr lang="ca-E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just"/>
              <a:endParaRPr lang="ca-E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just"/>
              <a:endParaRPr lang="ca-E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just"/>
              <a:endParaRPr lang="ca-E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ctr"/>
              <a:r>
                <a:rPr lang="ca-ES" b="1" dirty="0" smtClean="0">
                  <a:ln>
                    <a:prstDash val="solid"/>
                  </a:ln>
                  <a:solidFill>
                    <a:srgbClr val="C00000"/>
                  </a:solidFill>
                  <a:effectLst>
                    <a:outerShdw blurRad="88000" dist="50800" dir="5040000" algn="tl">
                      <a:schemeClr val="accent4">
                        <a:tint val="80000"/>
                        <a:satMod val="250000"/>
                        <a:alpha val="45000"/>
                      </a:schemeClr>
                    </a:outerShdw>
                  </a:effectLst>
                </a:rPr>
                <a:t>Crear  </a:t>
              </a:r>
            </a:p>
            <a:p>
              <a:pPr algn="ctr"/>
              <a:r>
                <a:rPr lang="ca-ES" b="1" i="1" dirty="0" err="1" smtClean="0">
                  <a:ln>
                    <a:prstDash val="solid"/>
                  </a:ln>
                  <a:solidFill>
                    <a:srgbClr val="C00000"/>
                  </a:solidFill>
                  <a:effectLst>
                    <a:outerShdw blurRad="88000" dist="50800" dir="5040000" algn="tl">
                      <a:schemeClr val="accent4">
                        <a:tint val="80000"/>
                        <a:satMod val="250000"/>
                        <a:alpha val="45000"/>
                      </a:schemeClr>
                    </a:outerShdw>
                  </a:effectLst>
                </a:rPr>
                <a:t>Pràcticum</a:t>
              </a:r>
              <a:r>
                <a:rPr lang="ca-ES" b="1" i="1" dirty="0" smtClean="0">
                  <a:ln>
                    <a:prstDash val="solid"/>
                  </a:ln>
                  <a:solidFill>
                    <a:srgbClr val="C00000"/>
                  </a:solidFill>
                  <a:effectLst>
                    <a:outerShdw blurRad="88000" dist="50800" dir="5040000" algn="tl">
                      <a:schemeClr val="accent4">
                        <a:tint val="80000"/>
                        <a:satMod val="250000"/>
                        <a:alpha val="45000"/>
                      </a:schemeClr>
                    </a:outerShdw>
                  </a:effectLst>
                </a:rPr>
                <a:t> I: Introducció  a la pràctica </a:t>
              </a:r>
              <a:r>
                <a:rPr lang="ca-ES" b="1" i="1" dirty="0" err="1" smtClean="0">
                  <a:ln>
                    <a:prstDash val="solid"/>
                  </a:ln>
                  <a:solidFill>
                    <a:srgbClr val="C00000"/>
                  </a:solidFill>
                  <a:effectLst>
                    <a:outerShdw blurRad="88000" dist="50800" dir="5040000" algn="tl">
                      <a:schemeClr val="accent4">
                        <a:tint val="80000"/>
                        <a:satMod val="250000"/>
                        <a:alpha val="45000"/>
                      </a:schemeClr>
                    </a:outerShdw>
                  </a:effectLst>
                </a:rPr>
                <a:t>logopèdica</a:t>
              </a:r>
              <a:r>
                <a:rPr lang="ca-ES" b="1" dirty="0" smtClean="0">
                  <a:ln>
                    <a:prstDash val="solid"/>
                  </a:ln>
                  <a:solidFill>
                    <a:srgbClr val="C00000"/>
                  </a:solidFill>
                  <a:effectLst>
                    <a:outerShdw blurRad="88000" dist="50800" dir="5040000" algn="tl">
                      <a:schemeClr val="accent4">
                        <a:tint val="80000"/>
                        <a:satMod val="250000"/>
                        <a:alpha val="45000"/>
                      </a:schemeClr>
                    </a:outerShdw>
                  </a:effectLst>
                </a:rPr>
                <a:t>.</a:t>
              </a:r>
              <a:endParaRPr lang="ca-ES" b="1" dirty="0">
                <a:ln>
                  <a:prstDash val="solid"/>
                </a:ln>
                <a:solidFill>
                  <a:srgbClr val="C00000"/>
                </a:solidFill>
                <a:effectLst>
                  <a:outerShdw blurRad="88000" dist="50800" dir="5040000" algn="tl">
                    <a:schemeClr val="accent4">
                      <a:tint val="80000"/>
                      <a:satMod val="250000"/>
                      <a:alpha val="45000"/>
                    </a:schemeClr>
                  </a:outerShdw>
                </a:effectLst>
              </a:endParaRPr>
            </a:p>
          </p:txBody>
        </p:sp>
        <p:sp>
          <p:nvSpPr>
            <p:cNvPr id="13" name="12 Flecha abajo"/>
            <p:cNvSpPr/>
            <p:nvPr/>
          </p:nvSpPr>
          <p:spPr>
            <a:xfrm>
              <a:off x="4355976" y="3789040"/>
              <a:ext cx="504056" cy="1008112"/>
            </a:xfrm>
            <a:prstGeom prst="downArrow">
              <a:avLst/>
            </a:prstGeom>
            <a:solidFill>
              <a:schemeClr val="tx2"/>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ca-ES"/>
            </a:p>
          </p:txBody>
        </p:sp>
      </p:grpSp>
    </p:spTree>
  </p:cSld>
  <p:clrMapOvr>
    <a:masterClrMapping/>
  </p:clrMapOvr>
  <p:transition>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2355838" y="2276872"/>
            <a:ext cx="4592426" cy="2585323"/>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just"/>
            <a:r>
              <a:rPr lang="ca-E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Un graduat pot consumir i fer recerca</a:t>
            </a:r>
            <a:r>
              <a:rPr lang="ca-ES" b="1" i="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p>
          <a:p>
            <a:pPr algn="just"/>
            <a:endParaRPr lang="ca-ES" b="1" i="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just"/>
            <a:endParaRPr lang="ca-ES" b="1" i="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just"/>
            <a:endParaRPr lang="ca-ES" b="1" i="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just"/>
            <a:endParaRPr lang="ca-ES" b="1" i="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just"/>
            <a:endParaRPr lang="ca-ES" b="1" i="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just"/>
            <a:endParaRPr lang="ca-ES" b="1" i="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ctr"/>
            <a:r>
              <a:rPr lang="ca-ES" b="1" i="1" dirty="0" smtClean="0">
                <a:ln>
                  <a:prstDash val="solid"/>
                </a:ln>
                <a:solidFill>
                  <a:srgbClr val="C00000"/>
                </a:solidFill>
                <a:effectLst>
                  <a:outerShdw blurRad="88000" dist="50800" dir="5040000" algn="tl">
                    <a:schemeClr val="accent4">
                      <a:tint val="80000"/>
                      <a:satMod val="250000"/>
                      <a:alpha val="45000"/>
                    </a:schemeClr>
                  </a:outerShdw>
                </a:effectLst>
              </a:rPr>
              <a:t>Mètodes d'Investigació en Logopèdia </a:t>
            </a:r>
          </a:p>
          <a:p>
            <a:pPr algn="ctr"/>
            <a:r>
              <a:rPr lang="ca-ES" b="1" dirty="0" smtClean="0">
                <a:ln>
                  <a:prstDash val="solid"/>
                </a:ln>
                <a:solidFill>
                  <a:srgbClr val="C00000"/>
                </a:solidFill>
                <a:effectLst>
                  <a:outerShdw blurRad="88000" dist="50800" dir="5040000" algn="tl">
                    <a:schemeClr val="accent4">
                      <a:tint val="80000"/>
                      <a:satMod val="250000"/>
                      <a:alpha val="45000"/>
                    </a:schemeClr>
                  </a:outerShdw>
                </a:effectLst>
              </a:rPr>
              <a:t>per a tothom.</a:t>
            </a:r>
            <a:endParaRPr lang="ca-ES" b="1" dirty="0">
              <a:ln>
                <a:prstDash val="solid"/>
              </a:ln>
              <a:solidFill>
                <a:srgbClr val="C00000"/>
              </a:solidFill>
              <a:effectLst>
                <a:outerShdw blurRad="88000" dist="50800" dir="5040000" algn="tl">
                  <a:schemeClr val="accent4">
                    <a:tint val="80000"/>
                    <a:satMod val="250000"/>
                    <a:alpha val="45000"/>
                  </a:schemeClr>
                </a:outerShdw>
              </a:effectLst>
            </a:endParaRPr>
          </a:p>
        </p:txBody>
      </p:sp>
      <p:sp>
        <p:nvSpPr>
          <p:cNvPr id="11" name="10 Rectángulo"/>
          <p:cNvSpPr/>
          <p:nvPr/>
        </p:nvSpPr>
        <p:spPr>
          <a:xfrm>
            <a:off x="1259632" y="1268760"/>
            <a:ext cx="7093296" cy="523220"/>
          </a:xfrm>
          <a:prstGeom prst="rect">
            <a:avLst/>
          </a:prstGeom>
        </p:spPr>
        <p:txBody>
          <a:bodyPr wrap="square">
            <a:spAutoFit/>
          </a:bodyPr>
          <a:lstStyle/>
          <a:p>
            <a:r>
              <a:rPr lang="ca-E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Les raons de la modificació del pla d’estudis</a:t>
            </a:r>
          </a:p>
        </p:txBody>
      </p:sp>
      <p:sp>
        <p:nvSpPr>
          <p:cNvPr id="14" name="13 Flecha abajo"/>
          <p:cNvSpPr/>
          <p:nvPr/>
        </p:nvSpPr>
        <p:spPr>
          <a:xfrm>
            <a:off x="4427984" y="2924944"/>
            <a:ext cx="504056" cy="1008112"/>
          </a:xfrm>
          <a:prstGeom prst="downArrow">
            <a:avLst/>
          </a:prstGeom>
          <a:solidFill>
            <a:schemeClr val="tx2"/>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ca-ES"/>
          </a:p>
        </p:txBody>
      </p:sp>
      <p:sp>
        <p:nvSpPr>
          <p:cNvPr id="15" name="Rectangle 2"/>
          <p:cNvSpPr txBox="1">
            <a:spLocks/>
          </p:cNvSpPr>
          <p:nvPr/>
        </p:nvSpPr>
        <p:spPr bwMode="auto">
          <a:xfrm>
            <a:off x="0" y="6262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ca-ES" sz="3400" b="0" i="0" u="none" strike="noStrike" kern="0" cap="none" spc="0" normalizeH="0" baseline="0" noProof="0" dirty="0" smtClean="0">
                <a:ln>
                  <a:noFill/>
                </a:ln>
                <a:solidFill>
                  <a:schemeClr val="bg1"/>
                </a:solidFill>
                <a:effectLst/>
                <a:uLnTx/>
                <a:uFillTx/>
                <a:latin typeface="Tahoma" pitchFamily="34" charset="0"/>
                <a:ea typeface="+mj-ea"/>
                <a:cs typeface="+mj-cs"/>
              </a:rPr>
              <a:t>Pla d’estudis </a:t>
            </a:r>
            <a:r>
              <a:rPr kumimoji="0" lang="es-ES" sz="3400" b="0" i="0" u="none" strike="noStrike" kern="0" cap="none" spc="0" normalizeH="0" baseline="0" noProof="0" dirty="0" smtClean="0">
                <a:ln>
                  <a:noFill/>
                </a:ln>
                <a:solidFill>
                  <a:schemeClr val="bg1"/>
                </a:solidFill>
                <a:effectLst/>
                <a:uLnTx/>
                <a:uFillTx/>
                <a:latin typeface="Tahoma" pitchFamily="34" charset="0"/>
                <a:ea typeface="+mj-ea"/>
                <a:cs typeface="+mj-cs"/>
              </a:rPr>
              <a:t>del </a:t>
            </a:r>
            <a:r>
              <a:rPr kumimoji="0" lang="es-ES" sz="3400" b="0" i="0" u="none" strike="noStrike" kern="0" cap="none" spc="0" normalizeH="0" baseline="0" noProof="0" dirty="0" err="1" smtClean="0">
                <a:ln>
                  <a:noFill/>
                </a:ln>
                <a:solidFill>
                  <a:schemeClr val="bg1"/>
                </a:solidFill>
                <a:effectLst/>
                <a:uLnTx/>
                <a:uFillTx/>
                <a:latin typeface="Tahoma" pitchFamily="34" charset="0"/>
                <a:ea typeface="+mj-ea"/>
                <a:cs typeface="+mj-cs"/>
              </a:rPr>
              <a:t>grau</a:t>
            </a:r>
            <a:r>
              <a:rPr kumimoji="0" lang="es-ES" sz="3400" b="0" i="0" u="none" strike="noStrike" kern="0" cap="none" spc="0" normalizeH="0" baseline="0" noProof="0" dirty="0" smtClean="0">
                <a:ln>
                  <a:noFill/>
                </a:ln>
                <a:solidFill>
                  <a:schemeClr val="bg1"/>
                </a:solidFill>
                <a:effectLst/>
                <a:uLnTx/>
                <a:uFillTx/>
                <a:latin typeface="Tahoma" pitchFamily="34" charset="0"/>
                <a:ea typeface="+mj-ea"/>
                <a:cs typeface="+mj-cs"/>
              </a:rPr>
              <a:t> en </a:t>
            </a:r>
            <a:r>
              <a:rPr kumimoji="0" lang="es-ES" sz="3400" b="0" i="0" u="none" strike="noStrike" kern="0" cap="none" spc="0" normalizeH="0" baseline="0" noProof="0" dirty="0" err="1" smtClean="0">
                <a:ln>
                  <a:noFill/>
                </a:ln>
                <a:solidFill>
                  <a:schemeClr val="bg1"/>
                </a:solidFill>
                <a:effectLst/>
                <a:uLnTx/>
                <a:uFillTx/>
                <a:latin typeface="Tahoma" pitchFamily="34" charset="0"/>
                <a:ea typeface="+mj-ea"/>
                <a:cs typeface="+mj-cs"/>
              </a:rPr>
              <a:t>Logopèdia</a:t>
            </a:r>
            <a:r>
              <a:rPr kumimoji="0" lang="es-ES" sz="3400" b="0" i="0" u="none" strike="noStrike" kern="0" cap="none" spc="0" normalizeH="0" baseline="0" noProof="0" dirty="0" smtClean="0">
                <a:ln>
                  <a:noFill/>
                </a:ln>
                <a:solidFill>
                  <a:schemeClr val="bg1"/>
                </a:solidFill>
                <a:effectLst/>
                <a:uLnTx/>
                <a:uFillTx/>
                <a:latin typeface="Tahoma" pitchFamily="34" charset="0"/>
                <a:ea typeface="+mj-ea"/>
                <a:cs typeface="+mj-cs"/>
              </a:rPr>
              <a:t> </a:t>
            </a:r>
            <a:r>
              <a:rPr kumimoji="0" lang="es-ES" sz="3400" b="0" i="0" u="none" strike="noStrike" kern="0" cap="none" spc="0" normalizeH="0" baseline="0" noProof="0" dirty="0" err="1" smtClean="0">
                <a:ln>
                  <a:noFill/>
                </a:ln>
                <a:solidFill>
                  <a:schemeClr val="bg1"/>
                </a:solidFill>
                <a:effectLst/>
                <a:uLnTx/>
                <a:uFillTx/>
                <a:latin typeface="Tahoma" pitchFamily="34" charset="0"/>
                <a:ea typeface="+mj-ea"/>
                <a:cs typeface="+mj-cs"/>
              </a:rPr>
              <a:t>modificat</a:t>
            </a:r>
            <a:endParaRPr kumimoji="0" lang="ca-ES" sz="3400" b="0" i="0" u="none" strike="noStrike" kern="0" cap="none" spc="0" normalizeH="0" baseline="0" noProof="0" dirty="0" smtClean="0">
              <a:ln>
                <a:noFill/>
              </a:ln>
              <a:solidFill>
                <a:schemeClr val="bg1"/>
              </a:solidFill>
              <a:effectLst/>
              <a:uLnTx/>
              <a:uFillTx/>
              <a:latin typeface="Tahoma" pitchFamily="34" charset="0"/>
              <a:ea typeface="+mj-ea"/>
              <a:cs typeface="+mj-cs"/>
            </a:endParaRPr>
          </a:p>
        </p:txBody>
      </p:sp>
    </p:spTree>
  </p:cSld>
  <p:clrMapOvr>
    <a:masterClrMapping/>
  </p:clrMapOvr>
  <p:transition>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2605198" y="2134597"/>
            <a:ext cx="4055034" cy="2585323"/>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just"/>
            <a:r>
              <a:rPr lang="ca-E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Programació per minimitzar les interferències entre </a:t>
            </a:r>
            <a:r>
              <a:rPr lang="ca-ES"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Pràcticums</a:t>
            </a:r>
            <a:r>
              <a:rPr lang="ca-E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i docència dirigida: </a:t>
            </a:r>
          </a:p>
          <a:p>
            <a:pPr algn="just"/>
            <a:endParaRPr lang="ca-E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just"/>
            <a:endParaRPr lang="ca-E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just"/>
            <a:endParaRPr lang="ca-E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just"/>
            <a:endParaRPr lang="ca-E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just"/>
            <a:endParaRPr lang="ca-E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ctr"/>
            <a:r>
              <a:rPr lang="ca-ES" b="1" dirty="0" smtClean="0">
                <a:ln>
                  <a:prstDash val="solid"/>
                </a:ln>
                <a:solidFill>
                  <a:srgbClr val="C00000"/>
                </a:solidFill>
                <a:effectLst>
                  <a:outerShdw blurRad="88000" dist="50800" dir="5040000" algn="tl">
                    <a:schemeClr val="accent4">
                      <a:tint val="80000"/>
                      <a:satMod val="250000"/>
                      <a:alpha val="45000"/>
                    </a:schemeClr>
                  </a:outerShdw>
                </a:effectLst>
              </a:rPr>
              <a:t>Canvis en la seqüenciació.</a:t>
            </a:r>
            <a:endParaRPr lang="ca-ES" b="1" dirty="0">
              <a:ln>
                <a:prstDash val="solid"/>
              </a:ln>
              <a:solidFill>
                <a:srgbClr val="C00000"/>
              </a:solidFill>
              <a:effectLst>
                <a:outerShdw blurRad="88000" dist="50800" dir="5040000" algn="tl">
                  <a:schemeClr val="accent4">
                    <a:tint val="80000"/>
                    <a:satMod val="250000"/>
                    <a:alpha val="45000"/>
                  </a:schemeClr>
                </a:outerShdw>
              </a:effectLst>
            </a:endParaRPr>
          </a:p>
        </p:txBody>
      </p:sp>
      <p:sp>
        <p:nvSpPr>
          <p:cNvPr id="11" name="10 Rectángulo"/>
          <p:cNvSpPr/>
          <p:nvPr/>
        </p:nvSpPr>
        <p:spPr>
          <a:xfrm>
            <a:off x="1259632" y="1268760"/>
            <a:ext cx="7093296" cy="523220"/>
          </a:xfrm>
          <a:prstGeom prst="rect">
            <a:avLst/>
          </a:prstGeom>
        </p:spPr>
        <p:txBody>
          <a:bodyPr wrap="square">
            <a:spAutoFit/>
          </a:bodyPr>
          <a:lstStyle/>
          <a:p>
            <a:r>
              <a:rPr lang="ca-E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Les raons de la modificació del pla d’estudis</a:t>
            </a:r>
          </a:p>
        </p:txBody>
      </p:sp>
      <p:sp>
        <p:nvSpPr>
          <p:cNvPr id="12" name="Rectangle 2"/>
          <p:cNvSpPr>
            <a:spLocks noGrp="1"/>
          </p:cNvSpPr>
          <p:nvPr>
            <p:ph type="title"/>
          </p:nvPr>
        </p:nvSpPr>
        <p:spPr>
          <a:xfrm>
            <a:off x="0" y="62620"/>
            <a:ext cx="9144000" cy="1143000"/>
          </a:xfrm>
        </p:spPr>
        <p:txBody>
          <a:bodyPr/>
          <a:lstStyle/>
          <a:p>
            <a:r>
              <a:rPr lang="ca-ES" sz="3400" dirty="0" smtClean="0">
                <a:solidFill>
                  <a:schemeClr val="bg1"/>
                </a:solidFill>
                <a:latin typeface="Tahoma" pitchFamily="34" charset="0"/>
              </a:rPr>
              <a:t>Pla d’estudis </a:t>
            </a:r>
            <a:r>
              <a:rPr lang="es-ES" sz="3400" dirty="0" smtClean="0">
                <a:solidFill>
                  <a:schemeClr val="bg1"/>
                </a:solidFill>
                <a:latin typeface="Tahoma" pitchFamily="34" charset="0"/>
              </a:rPr>
              <a:t>del </a:t>
            </a:r>
            <a:r>
              <a:rPr lang="es-ES" sz="3400" dirty="0" err="1" smtClean="0">
                <a:solidFill>
                  <a:schemeClr val="bg1"/>
                </a:solidFill>
                <a:latin typeface="Tahoma" pitchFamily="34" charset="0"/>
              </a:rPr>
              <a:t>grau</a:t>
            </a:r>
            <a:r>
              <a:rPr lang="es-ES" sz="3400" dirty="0" smtClean="0">
                <a:solidFill>
                  <a:schemeClr val="bg1"/>
                </a:solidFill>
                <a:latin typeface="Tahoma" pitchFamily="34" charset="0"/>
              </a:rPr>
              <a:t> en </a:t>
            </a:r>
            <a:r>
              <a:rPr lang="es-ES" sz="3400" dirty="0" err="1" smtClean="0">
                <a:solidFill>
                  <a:schemeClr val="bg1"/>
                </a:solidFill>
                <a:latin typeface="Tahoma" pitchFamily="34" charset="0"/>
              </a:rPr>
              <a:t>Logopèdia</a:t>
            </a:r>
            <a:r>
              <a:rPr lang="es-ES" sz="3400" dirty="0" smtClean="0">
                <a:solidFill>
                  <a:schemeClr val="bg1"/>
                </a:solidFill>
                <a:latin typeface="Tahoma" pitchFamily="34" charset="0"/>
              </a:rPr>
              <a:t> </a:t>
            </a:r>
            <a:r>
              <a:rPr lang="es-ES" sz="3400" dirty="0" err="1" smtClean="0">
                <a:solidFill>
                  <a:schemeClr val="bg1"/>
                </a:solidFill>
                <a:latin typeface="Tahoma" pitchFamily="34" charset="0"/>
              </a:rPr>
              <a:t>modificat</a:t>
            </a:r>
            <a:endParaRPr lang="ca-ES" sz="3400" dirty="0" smtClean="0">
              <a:solidFill>
                <a:schemeClr val="bg1"/>
              </a:solidFill>
              <a:latin typeface="Tahoma" pitchFamily="34" charset="0"/>
            </a:endParaRPr>
          </a:p>
        </p:txBody>
      </p:sp>
      <p:sp>
        <p:nvSpPr>
          <p:cNvPr id="13" name="12 Flecha abajo"/>
          <p:cNvSpPr/>
          <p:nvPr/>
        </p:nvSpPr>
        <p:spPr>
          <a:xfrm>
            <a:off x="4427984" y="3140968"/>
            <a:ext cx="504056" cy="1008112"/>
          </a:xfrm>
          <a:prstGeom prst="downArrow">
            <a:avLst/>
          </a:prstGeom>
          <a:solidFill>
            <a:schemeClr val="tx2"/>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ca-ES"/>
          </a:p>
        </p:txBody>
      </p:sp>
    </p:spTree>
  </p:cSld>
  <p:clrMapOvr>
    <a:masterClrMapping/>
  </p:clrMapOvr>
  <p:transition>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Flecha abajo"/>
          <p:cNvSpPr/>
          <p:nvPr/>
        </p:nvSpPr>
        <p:spPr>
          <a:xfrm>
            <a:off x="4427984" y="4869160"/>
            <a:ext cx="504056" cy="1008112"/>
          </a:xfrm>
          <a:prstGeom prst="downArrow">
            <a:avLst/>
          </a:prstGeom>
          <a:solidFill>
            <a:schemeClr val="bg2">
              <a:lumMod val="10000"/>
            </a:schemeClr>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ca-ES"/>
          </a:p>
        </p:txBody>
      </p:sp>
      <p:sp>
        <p:nvSpPr>
          <p:cNvPr id="13" name="12 Rectángulo"/>
          <p:cNvSpPr/>
          <p:nvPr/>
        </p:nvSpPr>
        <p:spPr>
          <a:xfrm>
            <a:off x="395536" y="1700808"/>
            <a:ext cx="8352928" cy="3672408"/>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4" name="3 Rectángulo"/>
          <p:cNvSpPr/>
          <p:nvPr/>
        </p:nvSpPr>
        <p:spPr>
          <a:xfrm>
            <a:off x="683568" y="2204864"/>
            <a:ext cx="3312368" cy="954107"/>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just"/>
            <a:r>
              <a:rPr lang="ca-ES" sz="1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La formació de logopedes ha de ser </a:t>
            </a:r>
            <a:r>
              <a:rPr lang="ca-ES" sz="1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multidisciplinar</a:t>
            </a:r>
            <a:r>
              <a:rPr lang="ca-ES" sz="1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però al Grau de Logopèdia li falta més Logopèdia: </a:t>
            </a:r>
            <a:r>
              <a:rPr lang="ca-ES" sz="1400" b="1" dirty="0" smtClean="0">
                <a:ln>
                  <a:prstDash val="solid"/>
                </a:ln>
                <a:solidFill>
                  <a:srgbClr val="C00000"/>
                </a:solidFill>
                <a:effectLst>
                  <a:outerShdw blurRad="88000" dist="50800" dir="5040000" algn="tl">
                    <a:schemeClr val="accent4">
                      <a:tint val="80000"/>
                      <a:satMod val="250000"/>
                      <a:alpha val="45000"/>
                    </a:schemeClr>
                  </a:outerShdw>
                </a:effectLst>
              </a:rPr>
              <a:t>Potenciació d’assignatures pròpies de la Logopèdia</a:t>
            </a:r>
            <a:r>
              <a:rPr lang="ca-ES" sz="1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endParaRPr lang="ca-ES" sz="1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7" name="6 Rectángulo"/>
          <p:cNvSpPr/>
          <p:nvPr/>
        </p:nvSpPr>
        <p:spPr>
          <a:xfrm>
            <a:off x="683568" y="3447003"/>
            <a:ext cx="3312368" cy="1169551"/>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just"/>
            <a:r>
              <a:rPr lang="ca-ES" sz="1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La formació de logopedes ha de ser </a:t>
            </a:r>
            <a:r>
              <a:rPr lang="ca-ES" sz="1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multidisciplinar</a:t>
            </a:r>
            <a:r>
              <a:rPr lang="ca-ES" sz="1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però s’han de </a:t>
            </a:r>
            <a:r>
              <a:rPr lang="ca-ES" sz="1400" b="1" i="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logopedizar</a:t>
            </a:r>
            <a:r>
              <a:rPr lang="ca-ES" sz="1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la majoria d’assignatures d’àmbit no estrictament </a:t>
            </a:r>
            <a:r>
              <a:rPr lang="ca-ES" sz="1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logopèdic</a:t>
            </a:r>
            <a:r>
              <a:rPr lang="ca-ES" sz="1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ca-ES" sz="1400" b="1" dirty="0" smtClean="0">
                <a:ln>
                  <a:prstDash val="solid"/>
                </a:ln>
                <a:solidFill>
                  <a:srgbClr val="C00000"/>
                </a:solidFill>
                <a:effectLst>
                  <a:outerShdw blurRad="88000" dist="50800" dir="5040000" algn="tl">
                    <a:schemeClr val="accent4">
                      <a:tint val="80000"/>
                      <a:satMod val="250000"/>
                      <a:alpha val="45000"/>
                    </a:schemeClr>
                  </a:outerShdw>
                </a:effectLst>
              </a:rPr>
              <a:t>Redimensionar alguns continguts.</a:t>
            </a:r>
            <a:endParaRPr lang="ca-ES" sz="1400" b="1" dirty="0">
              <a:ln>
                <a:prstDash val="solid"/>
              </a:ln>
              <a:solidFill>
                <a:srgbClr val="C00000"/>
              </a:solidFill>
              <a:effectLst>
                <a:outerShdw blurRad="88000" dist="50800" dir="5040000" algn="tl">
                  <a:schemeClr val="accent4">
                    <a:tint val="80000"/>
                    <a:satMod val="250000"/>
                    <a:alpha val="45000"/>
                  </a:schemeClr>
                </a:outerShdw>
              </a:effectLst>
            </a:endParaRPr>
          </a:p>
        </p:txBody>
      </p:sp>
      <p:sp>
        <p:nvSpPr>
          <p:cNvPr id="8" name="7 Rectángulo"/>
          <p:cNvSpPr/>
          <p:nvPr/>
        </p:nvSpPr>
        <p:spPr>
          <a:xfrm>
            <a:off x="5148064" y="1844824"/>
            <a:ext cx="3312368"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just"/>
            <a:r>
              <a:rPr lang="ca-ES" sz="1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Falta una assignatura generalista que situï la Logopèdia en el àmbit de les Ciències de la Salut i apropi a l’alumnat a la realitat professional de la Logopèdia: </a:t>
            </a:r>
            <a:r>
              <a:rPr lang="ca-ES" sz="1400" b="1" dirty="0" smtClean="0">
                <a:ln>
                  <a:prstDash val="solid"/>
                </a:ln>
                <a:solidFill>
                  <a:srgbClr val="C00000"/>
                </a:solidFill>
                <a:effectLst>
                  <a:outerShdw blurRad="88000" dist="50800" dir="5040000" algn="tl">
                    <a:schemeClr val="accent4">
                      <a:tint val="80000"/>
                      <a:satMod val="250000"/>
                      <a:alpha val="45000"/>
                    </a:schemeClr>
                  </a:outerShdw>
                </a:effectLst>
              </a:rPr>
              <a:t>Crear </a:t>
            </a:r>
          </a:p>
          <a:p>
            <a:pPr algn="just"/>
            <a:r>
              <a:rPr lang="ca-ES" sz="1400" b="1" i="1" dirty="0" err="1" smtClean="0">
                <a:ln>
                  <a:prstDash val="solid"/>
                </a:ln>
                <a:solidFill>
                  <a:srgbClr val="C00000"/>
                </a:solidFill>
                <a:effectLst>
                  <a:outerShdw blurRad="88000" dist="50800" dir="5040000" algn="tl">
                    <a:schemeClr val="accent4">
                      <a:tint val="80000"/>
                      <a:satMod val="250000"/>
                      <a:alpha val="45000"/>
                    </a:schemeClr>
                  </a:outerShdw>
                </a:effectLst>
              </a:rPr>
              <a:t>Pràcticum</a:t>
            </a:r>
            <a:r>
              <a:rPr lang="ca-ES" sz="1400" b="1" i="1" dirty="0" smtClean="0">
                <a:ln>
                  <a:prstDash val="solid"/>
                </a:ln>
                <a:solidFill>
                  <a:srgbClr val="C00000"/>
                </a:solidFill>
                <a:effectLst>
                  <a:outerShdw blurRad="88000" dist="50800" dir="5040000" algn="tl">
                    <a:schemeClr val="accent4">
                      <a:tint val="80000"/>
                      <a:satMod val="250000"/>
                      <a:alpha val="45000"/>
                    </a:schemeClr>
                  </a:outerShdw>
                </a:effectLst>
              </a:rPr>
              <a:t> I: Introducció  a la pràctica </a:t>
            </a:r>
            <a:r>
              <a:rPr lang="ca-ES" sz="1400" b="1" i="1" dirty="0" err="1" smtClean="0">
                <a:ln>
                  <a:prstDash val="solid"/>
                </a:ln>
                <a:solidFill>
                  <a:srgbClr val="C00000"/>
                </a:solidFill>
                <a:effectLst>
                  <a:outerShdw blurRad="88000" dist="50800" dir="5040000" algn="tl">
                    <a:schemeClr val="accent4">
                      <a:tint val="80000"/>
                      <a:satMod val="250000"/>
                      <a:alpha val="45000"/>
                    </a:schemeClr>
                  </a:outerShdw>
                </a:effectLst>
              </a:rPr>
              <a:t>logopèdica</a:t>
            </a:r>
            <a:r>
              <a:rPr lang="ca-ES" sz="1400" b="1" dirty="0" smtClean="0">
                <a:ln>
                  <a:prstDash val="solid"/>
                </a:ln>
                <a:solidFill>
                  <a:srgbClr val="C00000"/>
                </a:solidFill>
                <a:effectLst>
                  <a:outerShdw blurRad="88000" dist="50800" dir="5040000" algn="tl">
                    <a:schemeClr val="accent4">
                      <a:tint val="80000"/>
                      <a:satMod val="250000"/>
                      <a:alpha val="45000"/>
                    </a:schemeClr>
                  </a:outerShdw>
                </a:effectLst>
              </a:rPr>
              <a:t>.</a:t>
            </a:r>
            <a:endParaRPr lang="ca-ES" sz="1400" b="1" dirty="0">
              <a:ln>
                <a:prstDash val="solid"/>
              </a:ln>
              <a:solidFill>
                <a:srgbClr val="C00000"/>
              </a:solidFill>
              <a:effectLst>
                <a:outerShdw blurRad="88000" dist="50800" dir="5040000" algn="tl">
                  <a:schemeClr val="accent4">
                    <a:tint val="80000"/>
                    <a:satMod val="250000"/>
                    <a:alpha val="45000"/>
                  </a:schemeClr>
                </a:outerShdw>
              </a:effectLst>
            </a:endParaRPr>
          </a:p>
        </p:txBody>
      </p:sp>
      <p:sp>
        <p:nvSpPr>
          <p:cNvPr id="9" name="8 Rectángulo"/>
          <p:cNvSpPr/>
          <p:nvPr/>
        </p:nvSpPr>
        <p:spPr>
          <a:xfrm>
            <a:off x="5175360" y="4293096"/>
            <a:ext cx="3312368" cy="738664"/>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just"/>
            <a:r>
              <a:rPr lang="ca-ES" sz="1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Programació per minimitzar les interferències entre </a:t>
            </a:r>
            <a:r>
              <a:rPr lang="ca-ES" sz="1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Pràcticums</a:t>
            </a:r>
            <a:r>
              <a:rPr lang="ca-ES" sz="1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i docència dirigida: </a:t>
            </a:r>
            <a:r>
              <a:rPr lang="ca-ES" sz="1400" b="1" dirty="0" smtClean="0">
                <a:ln>
                  <a:prstDash val="solid"/>
                </a:ln>
                <a:solidFill>
                  <a:srgbClr val="C00000"/>
                </a:solidFill>
                <a:effectLst>
                  <a:outerShdw blurRad="88000" dist="50800" dir="5040000" algn="tl">
                    <a:schemeClr val="accent4">
                      <a:tint val="80000"/>
                      <a:satMod val="250000"/>
                      <a:alpha val="45000"/>
                    </a:schemeClr>
                  </a:outerShdw>
                </a:effectLst>
              </a:rPr>
              <a:t>Canvis en la seqüenciació.</a:t>
            </a:r>
            <a:endParaRPr lang="ca-ES" sz="1400" b="1" dirty="0">
              <a:ln>
                <a:prstDash val="solid"/>
              </a:ln>
              <a:solidFill>
                <a:srgbClr val="C00000"/>
              </a:solidFill>
              <a:effectLst>
                <a:outerShdw blurRad="88000" dist="50800" dir="5040000" algn="tl">
                  <a:schemeClr val="accent4">
                    <a:tint val="80000"/>
                    <a:satMod val="250000"/>
                    <a:alpha val="45000"/>
                  </a:schemeClr>
                </a:outerShdw>
              </a:effectLst>
            </a:endParaRPr>
          </a:p>
        </p:txBody>
      </p:sp>
      <p:sp>
        <p:nvSpPr>
          <p:cNvPr id="10" name="9 Rectángulo"/>
          <p:cNvSpPr/>
          <p:nvPr/>
        </p:nvSpPr>
        <p:spPr>
          <a:xfrm>
            <a:off x="5179128" y="3356992"/>
            <a:ext cx="3312368" cy="738664"/>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just"/>
            <a:r>
              <a:rPr lang="ca-ES" sz="1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Un graduat pot consumir i fer recerca</a:t>
            </a:r>
            <a:r>
              <a:rPr lang="ca-ES" sz="1400" b="1" i="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ca-ES" sz="1400" b="1" i="1" dirty="0" smtClean="0">
                <a:ln>
                  <a:prstDash val="solid"/>
                </a:ln>
                <a:solidFill>
                  <a:srgbClr val="C00000"/>
                </a:solidFill>
                <a:effectLst>
                  <a:outerShdw blurRad="88000" dist="50800" dir="5040000" algn="tl">
                    <a:schemeClr val="accent4">
                      <a:tint val="80000"/>
                      <a:satMod val="250000"/>
                      <a:alpha val="45000"/>
                    </a:schemeClr>
                  </a:outerShdw>
                </a:effectLst>
              </a:rPr>
              <a:t>Mètodes d'Investigació en Logopèdia </a:t>
            </a:r>
            <a:r>
              <a:rPr lang="ca-ES" sz="1400" b="1" dirty="0" smtClean="0">
                <a:ln>
                  <a:prstDash val="solid"/>
                </a:ln>
                <a:solidFill>
                  <a:srgbClr val="C00000"/>
                </a:solidFill>
                <a:effectLst>
                  <a:outerShdw blurRad="88000" dist="50800" dir="5040000" algn="tl">
                    <a:schemeClr val="accent4">
                      <a:tint val="80000"/>
                      <a:satMod val="250000"/>
                      <a:alpha val="45000"/>
                    </a:schemeClr>
                  </a:outerShdw>
                </a:effectLst>
              </a:rPr>
              <a:t>per a tots.</a:t>
            </a:r>
            <a:endParaRPr lang="ca-ES" sz="1400" b="1" dirty="0">
              <a:ln>
                <a:prstDash val="solid"/>
              </a:ln>
              <a:solidFill>
                <a:srgbClr val="C00000"/>
              </a:solidFill>
              <a:effectLst>
                <a:outerShdw blurRad="88000" dist="50800" dir="5040000" algn="tl">
                  <a:schemeClr val="accent4">
                    <a:tint val="80000"/>
                    <a:satMod val="250000"/>
                    <a:alpha val="45000"/>
                  </a:schemeClr>
                </a:outerShdw>
              </a:effectLst>
            </a:endParaRPr>
          </a:p>
        </p:txBody>
      </p:sp>
      <p:sp>
        <p:nvSpPr>
          <p:cNvPr id="11" name="10 Rectángulo"/>
          <p:cNvSpPr/>
          <p:nvPr/>
        </p:nvSpPr>
        <p:spPr>
          <a:xfrm>
            <a:off x="1259632" y="1268760"/>
            <a:ext cx="7093296" cy="523220"/>
          </a:xfrm>
          <a:prstGeom prst="rect">
            <a:avLst/>
          </a:prstGeom>
        </p:spPr>
        <p:txBody>
          <a:bodyPr wrap="square">
            <a:spAutoFit/>
          </a:bodyPr>
          <a:lstStyle/>
          <a:p>
            <a:r>
              <a:rPr lang="ca-E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Les raons de la modificació del pla d’estudis</a:t>
            </a:r>
          </a:p>
        </p:txBody>
      </p:sp>
      <p:sp>
        <p:nvSpPr>
          <p:cNvPr id="12" name="Rectangle 2"/>
          <p:cNvSpPr>
            <a:spLocks noGrp="1"/>
          </p:cNvSpPr>
          <p:nvPr>
            <p:ph type="title"/>
          </p:nvPr>
        </p:nvSpPr>
        <p:spPr>
          <a:xfrm>
            <a:off x="-1267536" y="62620"/>
            <a:ext cx="11744192" cy="1143000"/>
          </a:xfrm>
        </p:spPr>
        <p:txBody>
          <a:bodyPr/>
          <a:lstStyle/>
          <a:p>
            <a:r>
              <a:rPr lang="ca-ES" sz="3400" dirty="0" smtClean="0">
                <a:solidFill>
                  <a:schemeClr val="bg1"/>
                </a:solidFill>
                <a:latin typeface="Tahoma" pitchFamily="34" charset="0"/>
              </a:rPr>
              <a:t>Pla d’estudis </a:t>
            </a:r>
            <a:r>
              <a:rPr lang="es-ES" sz="3400" dirty="0" smtClean="0">
                <a:solidFill>
                  <a:schemeClr val="bg1"/>
                </a:solidFill>
                <a:latin typeface="Tahoma" pitchFamily="34" charset="0"/>
              </a:rPr>
              <a:t>del </a:t>
            </a:r>
            <a:r>
              <a:rPr lang="es-ES" sz="3400" dirty="0" err="1" smtClean="0">
                <a:solidFill>
                  <a:schemeClr val="bg1"/>
                </a:solidFill>
                <a:latin typeface="Tahoma" pitchFamily="34" charset="0"/>
              </a:rPr>
              <a:t>grau</a:t>
            </a:r>
            <a:r>
              <a:rPr lang="es-ES" sz="3400" dirty="0" smtClean="0">
                <a:solidFill>
                  <a:schemeClr val="bg1"/>
                </a:solidFill>
                <a:latin typeface="Tahoma" pitchFamily="34" charset="0"/>
              </a:rPr>
              <a:t> en </a:t>
            </a:r>
            <a:r>
              <a:rPr lang="es-ES" sz="3400" dirty="0" err="1" smtClean="0">
                <a:solidFill>
                  <a:schemeClr val="bg1"/>
                </a:solidFill>
                <a:latin typeface="Tahoma" pitchFamily="34" charset="0"/>
              </a:rPr>
              <a:t>Logopèdia</a:t>
            </a:r>
            <a:r>
              <a:rPr lang="es-ES" sz="3400" dirty="0" smtClean="0">
                <a:solidFill>
                  <a:schemeClr val="bg1"/>
                </a:solidFill>
                <a:latin typeface="Tahoma" pitchFamily="34" charset="0"/>
              </a:rPr>
              <a:t> </a:t>
            </a:r>
            <a:r>
              <a:rPr lang="es-ES" sz="3400" dirty="0" err="1" smtClean="0">
                <a:solidFill>
                  <a:schemeClr val="bg1"/>
                </a:solidFill>
                <a:latin typeface="Tahoma" pitchFamily="34" charset="0"/>
              </a:rPr>
              <a:t>modificat</a:t>
            </a:r>
            <a:r>
              <a:rPr lang="ca-ES" sz="3400" dirty="0" smtClean="0">
                <a:solidFill>
                  <a:schemeClr val="bg1"/>
                </a:solidFill>
                <a:latin typeface="Tahoma" pitchFamily="34" charset="0"/>
              </a:rPr>
              <a:t> </a:t>
            </a:r>
          </a:p>
        </p:txBody>
      </p:sp>
      <p:sp>
        <p:nvSpPr>
          <p:cNvPr id="14" name="13 Rectángulo"/>
          <p:cNvSpPr/>
          <p:nvPr/>
        </p:nvSpPr>
        <p:spPr>
          <a:xfrm>
            <a:off x="2051720" y="5903893"/>
            <a:ext cx="5472608" cy="830997"/>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just"/>
            <a:r>
              <a:rPr lang="ca-ES" sz="2400" b="1" dirty="0" smtClean="0">
                <a:ln>
                  <a:prstDash val="solid"/>
                </a:ln>
                <a:solidFill>
                  <a:srgbClr val="C00000"/>
                </a:solidFill>
                <a:effectLst>
                  <a:outerShdw blurRad="88000" dist="50800" dir="5040000" algn="tl">
                    <a:schemeClr val="accent4">
                      <a:tint val="80000"/>
                      <a:satMod val="250000"/>
                      <a:alpha val="45000"/>
                    </a:schemeClr>
                  </a:outerShdw>
                </a:effectLst>
              </a:rPr>
              <a:t>AUGMENTAR CRÈDITS FORMACIÓ BÀSICA i OBLIGATÒRIA / DISMINUIR OPTATIVES </a:t>
            </a:r>
            <a:endParaRPr lang="ca-ES"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a:xfrm>
            <a:off x="0" y="62620"/>
            <a:ext cx="9144000" cy="1143000"/>
          </a:xfrm>
        </p:spPr>
        <p:txBody>
          <a:bodyPr/>
          <a:lstStyle/>
          <a:p>
            <a:r>
              <a:rPr lang="ca-ES" sz="3400" dirty="0" smtClean="0">
                <a:solidFill>
                  <a:schemeClr val="bg1"/>
                </a:solidFill>
                <a:latin typeface="Tahoma" pitchFamily="34" charset="0"/>
              </a:rPr>
              <a:t>Pla d’estudis </a:t>
            </a:r>
            <a:r>
              <a:rPr lang="es-ES" sz="3400" dirty="0" smtClean="0">
                <a:solidFill>
                  <a:schemeClr val="bg1"/>
                </a:solidFill>
                <a:latin typeface="Tahoma" pitchFamily="34" charset="0"/>
              </a:rPr>
              <a:t>del </a:t>
            </a:r>
            <a:r>
              <a:rPr lang="es-ES" sz="3400" dirty="0" err="1" smtClean="0">
                <a:solidFill>
                  <a:schemeClr val="bg1"/>
                </a:solidFill>
                <a:latin typeface="Tahoma" pitchFamily="34" charset="0"/>
              </a:rPr>
              <a:t>grau</a:t>
            </a:r>
            <a:r>
              <a:rPr lang="es-ES" sz="3400" dirty="0" smtClean="0">
                <a:solidFill>
                  <a:schemeClr val="bg1"/>
                </a:solidFill>
                <a:latin typeface="Tahoma" pitchFamily="34" charset="0"/>
              </a:rPr>
              <a:t> en </a:t>
            </a:r>
            <a:r>
              <a:rPr lang="es-ES" sz="3400" dirty="0" err="1" smtClean="0">
                <a:solidFill>
                  <a:schemeClr val="bg1"/>
                </a:solidFill>
                <a:latin typeface="Tahoma" pitchFamily="34" charset="0"/>
              </a:rPr>
              <a:t>Logopèdia</a:t>
            </a:r>
            <a:r>
              <a:rPr lang="es-ES" sz="3400" dirty="0" smtClean="0">
                <a:solidFill>
                  <a:schemeClr val="bg1"/>
                </a:solidFill>
                <a:latin typeface="Tahoma" pitchFamily="34" charset="0"/>
              </a:rPr>
              <a:t> </a:t>
            </a:r>
            <a:r>
              <a:rPr lang="es-ES" sz="3400" dirty="0" err="1" smtClean="0">
                <a:solidFill>
                  <a:schemeClr val="bg1"/>
                </a:solidFill>
                <a:latin typeface="Tahoma" pitchFamily="34" charset="0"/>
              </a:rPr>
              <a:t>modificat</a:t>
            </a:r>
            <a:endParaRPr lang="ca-ES" sz="3400" dirty="0" smtClean="0">
              <a:solidFill>
                <a:schemeClr val="bg1"/>
              </a:solidFill>
              <a:latin typeface="Tahoma" pitchFamily="34" charset="0"/>
            </a:endParaRPr>
          </a:p>
        </p:txBody>
      </p:sp>
      <p:pic>
        <p:nvPicPr>
          <p:cNvPr id="4" name="3 Imagen"/>
          <p:cNvPicPr/>
          <p:nvPr/>
        </p:nvPicPr>
        <p:blipFill rotWithShape="1">
          <a:blip r:embed="rId2" cstate="print"/>
          <a:srcRect l="48410" t="25165" r="9364" b="66000"/>
          <a:stretch/>
        </p:blipFill>
        <p:spPr bwMode="auto">
          <a:xfrm>
            <a:off x="251520" y="6453336"/>
            <a:ext cx="1343025" cy="224155"/>
          </a:xfrm>
          <a:prstGeom prst="rect">
            <a:avLst/>
          </a:prstGeom>
          <a:ln>
            <a:noFill/>
          </a:ln>
          <a:extLst>
            <a:ext uri="{53640926-AAD7-44D8-BBD7-CCE9431645EC}">
              <a14:shadowObscured xmlns:a14="http://schemas.microsoft.com/office/drawing/2010/main"/>
            </a:ext>
          </a:extLst>
        </p:spPr>
      </p:pic>
      <p:graphicFrame>
        <p:nvGraphicFramePr>
          <p:cNvPr id="11" name="10 Tabla"/>
          <p:cNvGraphicFramePr>
            <a:graphicFrameLocks noGrp="1"/>
          </p:cNvGraphicFramePr>
          <p:nvPr/>
        </p:nvGraphicFramePr>
        <p:xfrm>
          <a:off x="827584" y="1916832"/>
          <a:ext cx="7416824" cy="2844000"/>
        </p:xfrm>
        <a:graphic>
          <a:graphicData uri="http://schemas.openxmlformats.org/drawingml/2006/table">
            <a:tbl>
              <a:tblPr/>
              <a:tblGrid>
                <a:gridCol w="5976664"/>
                <a:gridCol w="432048"/>
                <a:gridCol w="569679"/>
                <a:gridCol w="438433"/>
              </a:tblGrid>
              <a:tr h="316000">
                <a:tc>
                  <a:txBody>
                    <a:bodyPr/>
                    <a:lstStyle/>
                    <a:p>
                      <a:pPr marL="88900" indent="0" algn="l" fontAlgn="ctr"/>
                      <a:r>
                        <a:rPr lang="ca-ES" sz="1400" b="0" i="0" u="none" strike="noStrike" noProof="0" dirty="0" smtClean="0">
                          <a:solidFill>
                            <a:srgbClr val="000000"/>
                          </a:solidFill>
                          <a:latin typeface="Arial"/>
                        </a:rPr>
                        <a:t>Anatomia i Fisiologia dels òrgans de la parla i la veu</a:t>
                      </a:r>
                      <a:endParaRPr lang="ca-ES" sz="1400" b="0" i="0" u="none" strike="noStrike" noProof="0" dirty="0">
                        <a:solidFill>
                          <a:srgbClr val="000000"/>
                        </a:solidFill>
                        <a:latin typeface="Arial"/>
                      </a:endParaRPr>
                    </a:p>
                  </a:txBody>
                  <a:tcPr marL="9525" marR="9525" marT="9525" marB="0" anchor="ctr">
                    <a:lnL w="12700" cap="flat" cmpd="sng" algn="ctr">
                      <a:no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a-ES" sz="1400" b="0" i="0" u="none" strike="noStrike">
                          <a:solidFill>
                            <a:srgbClr val="000000"/>
                          </a:solidFill>
                          <a:latin typeface="Arial"/>
                        </a:rPr>
                        <a:t>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a-ES" sz="1400" b="0" i="0" u="none" strike="noStrike">
                          <a:solidFill>
                            <a:srgbClr val="000000"/>
                          </a:solidFill>
                          <a:latin typeface="Arial"/>
                        </a:rPr>
                        <a:t>FB</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a-ES" sz="1400" b="0" i="0" u="none" strike="noStrike" dirty="0">
                          <a:solidFill>
                            <a:srgbClr val="000000"/>
                          </a:solidFill>
                          <a:latin typeface="Arial"/>
                        </a:rPr>
                        <a:t>6</a:t>
                      </a:r>
                    </a:p>
                  </a:txBody>
                  <a:tcPr marL="9525" marR="9525" marT="9525" marB="0" anchor="ctr">
                    <a:lnL w="6350" cap="flat" cmpd="sng" algn="ctr">
                      <a:solidFill>
                        <a:srgbClr val="000000"/>
                      </a:solidFill>
                      <a:prstDash val="dot"/>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000">
                <a:tc>
                  <a:txBody>
                    <a:bodyPr/>
                    <a:lstStyle/>
                    <a:p>
                      <a:pPr marL="88900" indent="0" algn="l" defTabSz="914400" rtl="0" eaLnBrk="1" fontAlgn="ctr" latinLnBrk="0" hangingPunct="1"/>
                      <a:r>
                        <a:rPr lang="ca-ES" sz="1400" b="0" i="0" u="none" strike="noStrike" kern="1200" noProof="0" dirty="0">
                          <a:solidFill>
                            <a:srgbClr val="000000"/>
                          </a:solidFill>
                          <a:latin typeface="Arial"/>
                          <a:ea typeface="+mn-ea"/>
                          <a:cs typeface="+mn-cs"/>
                        </a:rPr>
                        <a:t>Lingüística</a:t>
                      </a:r>
                    </a:p>
                  </a:txBody>
                  <a:tcPr marL="9525" marR="9525" marT="9525" marB="0" anchor="ctr">
                    <a:lnL w="12700" cap="flat" cmpd="sng" algn="ctr">
                      <a:no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a-ES" sz="1400" b="0" i="0" u="none" strike="noStrike" dirty="0">
                          <a:solidFill>
                            <a:srgbClr val="000000"/>
                          </a:solidFill>
                          <a:latin typeface="Arial"/>
                        </a:rPr>
                        <a:t>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a-ES" sz="1400" b="0" i="0" u="none" strike="noStrike" dirty="0">
                          <a:solidFill>
                            <a:srgbClr val="000000"/>
                          </a:solidFill>
                          <a:latin typeface="Arial"/>
                        </a:rPr>
                        <a:t>FB</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a-ES" sz="1400" b="0" i="0" u="none" strike="noStrike" dirty="0">
                          <a:solidFill>
                            <a:srgbClr val="000000"/>
                          </a:solidFill>
                          <a:latin typeface="Arial"/>
                        </a:rPr>
                        <a:t>6</a:t>
                      </a:r>
                    </a:p>
                  </a:txBody>
                  <a:tcPr marL="9525" marR="9525" marT="9525" marB="0" anchor="ctr">
                    <a:lnL w="6350" cap="flat" cmpd="sng" algn="ctr">
                      <a:solidFill>
                        <a:srgbClr val="000000"/>
                      </a:solidFill>
                      <a:prstDash val="dot"/>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000">
                <a:tc>
                  <a:txBody>
                    <a:bodyPr/>
                    <a:lstStyle/>
                    <a:p>
                      <a:pPr marL="88900" indent="0" algn="l" defTabSz="914400" rtl="0" eaLnBrk="1" fontAlgn="ctr" latinLnBrk="0" hangingPunct="1"/>
                      <a:r>
                        <a:rPr lang="ca-ES" sz="1400" b="0" i="0" u="none" strike="noStrike" kern="1200" noProof="0" dirty="0" smtClean="0">
                          <a:solidFill>
                            <a:srgbClr val="000000"/>
                          </a:solidFill>
                          <a:latin typeface="Arial"/>
                          <a:ea typeface="+mn-ea"/>
                          <a:cs typeface="+mn-cs"/>
                        </a:rPr>
                        <a:t>Introducció a la metodologia científica i als processos psicològics bàsics</a:t>
                      </a:r>
                      <a:endParaRPr lang="ca-ES" sz="1400" b="0" i="0" u="none" strike="noStrike" kern="1200" noProof="0" dirty="0">
                        <a:solidFill>
                          <a:srgbClr val="000000"/>
                        </a:solidFill>
                        <a:latin typeface="Arial"/>
                        <a:ea typeface="+mn-ea"/>
                        <a:cs typeface="+mn-cs"/>
                      </a:endParaRPr>
                    </a:p>
                  </a:txBody>
                  <a:tcPr marL="9525" marR="9525" marT="9525" marB="0" anchor="ctr">
                    <a:lnL w="12700" cap="flat" cmpd="sng" algn="ctr">
                      <a:no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ca-ES" sz="1400" b="0" i="0" u="none" strike="noStrike" kern="1200" dirty="0">
                          <a:solidFill>
                            <a:srgbClr val="000000"/>
                          </a:solidFill>
                          <a:latin typeface="Arial"/>
                          <a:ea typeface="+mn-ea"/>
                          <a:cs typeface="+mn-cs"/>
                        </a:rPr>
                        <a:t>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ca-ES" sz="1400" b="0" i="0" u="none" strike="noStrike" kern="1200" dirty="0">
                          <a:solidFill>
                            <a:srgbClr val="000000"/>
                          </a:solidFill>
                          <a:latin typeface="Arial"/>
                          <a:ea typeface="+mn-ea"/>
                          <a:cs typeface="+mn-cs"/>
                        </a:rPr>
                        <a:t>FB</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ca-ES" sz="1400" b="0" i="0" u="none" strike="noStrike" kern="1200" dirty="0">
                          <a:solidFill>
                            <a:srgbClr val="000000"/>
                          </a:solidFill>
                          <a:latin typeface="Arial"/>
                          <a:ea typeface="+mn-ea"/>
                          <a:cs typeface="+mn-cs"/>
                        </a:rPr>
                        <a:t>6</a:t>
                      </a:r>
                    </a:p>
                  </a:txBody>
                  <a:tcPr marL="9525" marR="9525" marT="9525" marB="0" anchor="ctr">
                    <a:lnL w="6350" cap="flat" cmpd="sng" algn="ctr">
                      <a:solidFill>
                        <a:srgbClr val="000000"/>
                      </a:solidFill>
                      <a:prstDash val="dot"/>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16000">
                <a:tc>
                  <a:txBody>
                    <a:bodyPr/>
                    <a:lstStyle/>
                    <a:p>
                      <a:pPr marL="88900" indent="0" algn="l" defTabSz="914400" rtl="0" eaLnBrk="1" fontAlgn="ctr" latinLnBrk="0" hangingPunct="1"/>
                      <a:r>
                        <a:rPr lang="ca-ES" sz="1400" b="0" i="0" u="none" strike="noStrike" kern="1200" noProof="0" dirty="0">
                          <a:solidFill>
                            <a:srgbClr val="000000"/>
                          </a:solidFill>
                          <a:latin typeface="Arial"/>
                          <a:ea typeface="+mn-ea"/>
                          <a:cs typeface="+mn-cs"/>
                        </a:rPr>
                        <a:t>Psicologia Evolutiva I: Infància</a:t>
                      </a:r>
                    </a:p>
                  </a:txBody>
                  <a:tcPr marL="9525" marR="9525" marT="9525" marB="0" anchor="ctr">
                    <a:lnL w="12700" cap="flat" cmpd="sng" algn="ctr">
                      <a:no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a-ES" sz="1400" b="0" i="0" u="none" strike="noStrike">
                          <a:solidFill>
                            <a:srgbClr val="000000"/>
                          </a:solidFill>
                          <a:latin typeface="Arial"/>
                        </a:rPr>
                        <a:t>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a-ES" sz="1400" b="0" i="0" u="none" strike="noStrike" kern="1200" dirty="0">
                          <a:solidFill>
                            <a:srgbClr val="000000"/>
                          </a:solidFill>
                          <a:latin typeface="Arial"/>
                          <a:ea typeface="+mn-ea"/>
                          <a:cs typeface="+mn-cs"/>
                        </a:rPr>
                        <a:t>FB</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a-ES" sz="1400" b="0" i="0" u="none" strike="noStrike" kern="1200" dirty="0">
                          <a:solidFill>
                            <a:srgbClr val="000000"/>
                          </a:solidFill>
                          <a:latin typeface="Arial"/>
                          <a:ea typeface="+mn-ea"/>
                          <a:cs typeface="+mn-cs"/>
                        </a:rPr>
                        <a:t>6</a:t>
                      </a:r>
                    </a:p>
                  </a:txBody>
                  <a:tcPr marL="9525" marR="9525" marT="9525" marB="0" anchor="ctr">
                    <a:lnL w="6350" cap="flat" cmpd="sng" algn="ctr">
                      <a:solidFill>
                        <a:srgbClr val="000000"/>
                      </a:solidFill>
                      <a:prstDash val="dot"/>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000">
                <a:tc>
                  <a:txBody>
                    <a:bodyPr/>
                    <a:lstStyle/>
                    <a:p>
                      <a:pPr marL="88900" indent="0" algn="l" defTabSz="914400" rtl="0" eaLnBrk="1" fontAlgn="ctr" latinLnBrk="0" hangingPunct="1"/>
                      <a:r>
                        <a:rPr lang="ca-ES" sz="1400" b="0" i="0" u="none" strike="noStrike" kern="1200" noProof="0" dirty="0">
                          <a:solidFill>
                            <a:srgbClr val="000000"/>
                          </a:solidFill>
                          <a:latin typeface="Arial"/>
                          <a:ea typeface="+mn-ea"/>
                          <a:cs typeface="+mn-cs"/>
                        </a:rPr>
                        <a:t>Física acústica i </a:t>
                      </a:r>
                      <a:r>
                        <a:rPr lang="ca-ES" sz="1400" b="0" i="0" u="none" strike="noStrike" kern="1200" noProof="0" dirty="0" err="1">
                          <a:solidFill>
                            <a:srgbClr val="000000"/>
                          </a:solidFill>
                          <a:latin typeface="Arial"/>
                          <a:ea typeface="+mn-ea"/>
                          <a:cs typeface="+mn-cs"/>
                        </a:rPr>
                        <a:t>Audiologia</a:t>
                      </a:r>
                      <a:endParaRPr lang="ca-ES" sz="1400" b="0" i="0" u="none" strike="noStrike" kern="1200" noProof="0" dirty="0">
                        <a:solidFill>
                          <a:srgbClr val="000000"/>
                        </a:solidFill>
                        <a:latin typeface="Arial"/>
                        <a:ea typeface="+mn-ea"/>
                        <a:cs typeface="+mn-cs"/>
                      </a:endParaRPr>
                    </a:p>
                  </a:txBody>
                  <a:tcPr marL="9525" marR="9525" marT="9525" marB="0" anchor="ctr">
                    <a:lnL w="12700" cap="flat" cmpd="sng" algn="ctr">
                      <a:no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a-ES" sz="1400" b="0" i="0" u="none" strike="noStrike">
                          <a:solidFill>
                            <a:srgbClr val="000000"/>
                          </a:solidFill>
                          <a:latin typeface="Arial"/>
                        </a:rPr>
                        <a:t>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a-ES" sz="1400" b="0" i="0" u="none" strike="noStrike">
                          <a:solidFill>
                            <a:srgbClr val="000000"/>
                          </a:solidFill>
                          <a:latin typeface="Arial"/>
                        </a:rPr>
                        <a:t>FB</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a-ES" sz="1400" b="0" i="0" u="none" strike="noStrike" dirty="0">
                          <a:solidFill>
                            <a:srgbClr val="000000"/>
                          </a:solidFill>
                          <a:latin typeface="Arial"/>
                        </a:rPr>
                        <a:t>6</a:t>
                      </a:r>
                    </a:p>
                  </a:txBody>
                  <a:tcPr marL="9525" marR="9525" marT="9525" marB="0" anchor="ctr">
                    <a:lnL w="6350" cap="flat" cmpd="sng" algn="ctr">
                      <a:solidFill>
                        <a:srgbClr val="000000"/>
                      </a:solidFill>
                      <a:prstDash val="dot"/>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000">
                <a:tc>
                  <a:txBody>
                    <a:bodyPr/>
                    <a:lstStyle/>
                    <a:p>
                      <a:pPr marL="88900" indent="0" algn="l" defTabSz="914400" rtl="0" eaLnBrk="1" fontAlgn="ctr" latinLnBrk="0" hangingPunct="1"/>
                      <a:r>
                        <a:rPr lang="ca-ES" sz="1400" b="0" i="0" u="none" strike="noStrike" kern="1200" noProof="0" dirty="0" smtClean="0">
                          <a:solidFill>
                            <a:srgbClr val="000000"/>
                          </a:solidFill>
                          <a:latin typeface="Arial"/>
                          <a:ea typeface="+mn-ea"/>
                          <a:cs typeface="+mn-cs"/>
                        </a:rPr>
                        <a:t>Anatomia i Fisiologia del sistema nerviós</a:t>
                      </a:r>
                      <a:endParaRPr lang="ca-ES" sz="1400" b="0" i="0" u="none" strike="noStrike" kern="1200" noProof="0" dirty="0">
                        <a:solidFill>
                          <a:srgbClr val="000000"/>
                        </a:solidFill>
                        <a:latin typeface="Arial"/>
                        <a:ea typeface="+mn-ea"/>
                        <a:cs typeface="+mn-cs"/>
                      </a:endParaRPr>
                    </a:p>
                  </a:txBody>
                  <a:tcPr marL="9525" marR="9525" marT="9525" marB="0" anchor="ctr">
                    <a:lnL w="12700" cap="flat" cmpd="sng" algn="ctr">
                      <a:no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a-ES" sz="1400" b="0" i="0" u="none" strike="noStrike">
                          <a:solidFill>
                            <a:srgbClr val="000000"/>
                          </a:solidFill>
                          <a:latin typeface="Arial"/>
                        </a:rPr>
                        <a:t>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a-ES" sz="1400" b="0" i="0" u="none" strike="noStrike">
                          <a:solidFill>
                            <a:srgbClr val="000000"/>
                          </a:solidFill>
                          <a:latin typeface="Arial"/>
                        </a:rPr>
                        <a:t>FB</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a-ES" sz="1400" b="0" i="0" u="none" strike="noStrike" dirty="0">
                          <a:solidFill>
                            <a:srgbClr val="000000"/>
                          </a:solidFill>
                          <a:latin typeface="Arial"/>
                        </a:rPr>
                        <a:t>6</a:t>
                      </a:r>
                    </a:p>
                  </a:txBody>
                  <a:tcPr marL="9525" marR="9525" marT="9525" marB="0" anchor="ctr">
                    <a:lnL w="6350" cap="flat" cmpd="sng" algn="ctr">
                      <a:solidFill>
                        <a:srgbClr val="000000"/>
                      </a:solidFill>
                      <a:prstDash val="dot"/>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000">
                <a:tc>
                  <a:txBody>
                    <a:bodyPr/>
                    <a:lstStyle/>
                    <a:p>
                      <a:pPr marL="88900" indent="0" algn="l" defTabSz="914400" rtl="0" eaLnBrk="1" fontAlgn="ctr" latinLnBrk="0" hangingPunct="1"/>
                      <a:r>
                        <a:rPr lang="ca-ES" sz="1400" b="0" i="0" u="none" strike="noStrike" kern="1200" noProof="0" dirty="0" smtClean="0">
                          <a:solidFill>
                            <a:srgbClr val="000000"/>
                          </a:solidFill>
                          <a:latin typeface="Arial"/>
                          <a:ea typeface="+mn-ea"/>
                          <a:cs typeface="+mn-cs"/>
                        </a:rPr>
                        <a:t>Adquisició i processament del llenguatge</a:t>
                      </a:r>
                      <a:endParaRPr lang="ca-ES" sz="1400" b="0" i="0" u="none" strike="noStrike" kern="1200" noProof="0" dirty="0">
                        <a:solidFill>
                          <a:srgbClr val="000000"/>
                        </a:solidFill>
                        <a:latin typeface="Arial"/>
                        <a:ea typeface="+mn-ea"/>
                        <a:cs typeface="+mn-cs"/>
                      </a:endParaRPr>
                    </a:p>
                  </a:txBody>
                  <a:tcPr marL="9525" marR="9525" marT="9525" marB="0" anchor="ctr">
                    <a:lnL w="12700" cap="flat" cmpd="sng" algn="ctr">
                      <a:no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a-ES" sz="1400" b="0" i="0" u="none" strike="noStrike" dirty="0">
                          <a:solidFill>
                            <a:srgbClr val="000000"/>
                          </a:solidFill>
                          <a:latin typeface="Arial"/>
                        </a:rPr>
                        <a:t>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a-ES" sz="1400" b="0" i="0" u="none" strike="noStrike">
                          <a:solidFill>
                            <a:srgbClr val="000000"/>
                          </a:solidFill>
                          <a:latin typeface="Arial"/>
                        </a:rPr>
                        <a:t>FB</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a-ES" sz="1400" b="0" i="0" u="none" strike="noStrike" dirty="0">
                          <a:solidFill>
                            <a:srgbClr val="000000"/>
                          </a:solidFill>
                          <a:latin typeface="Arial"/>
                        </a:rPr>
                        <a:t>9</a:t>
                      </a:r>
                    </a:p>
                  </a:txBody>
                  <a:tcPr marL="9525" marR="9525" marT="9525" marB="0" anchor="ctr">
                    <a:lnL w="6350" cap="flat" cmpd="sng" algn="ctr">
                      <a:solidFill>
                        <a:srgbClr val="000000"/>
                      </a:solidFill>
                      <a:prstDash val="dot"/>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000">
                <a:tc>
                  <a:txBody>
                    <a:bodyPr/>
                    <a:lstStyle/>
                    <a:p>
                      <a:pPr marL="88900" indent="0" algn="l" defTabSz="914400" rtl="0" eaLnBrk="1" fontAlgn="ctr" latinLnBrk="0" hangingPunct="1"/>
                      <a:r>
                        <a:rPr lang="ca-ES" sz="1400" b="0" i="0" u="none" strike="noStrike" kern="1200" noProof="0" dirty="0">
                          <a:solidFill>
                            <a:srgbClr val="000000"/>
                          </a:solidFill>
                          <a:latin typeface="Arial"/>
                          <a:ea typeface="+mn-ea"/>
                          <a:cs typeface="+mn-cs"/>
                        </a:rPr>
                        <a:t>Fonaments educatius de la </a:t>
                      </a:r>
                      <a:r>
                        <a:rPr lang="ca-ES" sz="1400" b="0" i="0" u="none" strike="noStrike" kern="1200" noProof="0" dirty="0" smtClean="0">
                          <a:solidFill>
                            <a:srgbClr val="000000"/>
                          </a:solidFill>
                          <a:latin typeface="Arial"/>
                          <a:ea typeface="+mn-ea"/>
                          <a:cs typeface="+mn-cs"/>
                        </a:rPr>
                        <a:t>logopèdia </a:t>
                      </a:r>
                      <a:r>
                        <a:rPr lang="ca-ES" sz="1400" b="0" i="1" u="none" strike="noStrike" kern="1200" noProof="0" dirty="0" smtClean="0">
                          <a:solidFill>
                            <a:srgbClr val="000000"/>
                          </a:solidFill>
                          <a:latin typeface="Arial"/>
                          <a:ea typeface="+mn-ea"/>
                          <a:cs typeface="+mn-cs"/>
                        </a:rPr>
                        <a:t>(revisió</a:t>
                      </a:r>
                      <a:r>
                        <a:rPr lang="ca-ES" sz="1400" b="0" i="1" u="none" strike="noStrike" kern="1200" baseline="0" noProof="0" dirty="0" smtClean="0">
                          <a:solidFill>
                            <a:srgbClr val="000000"/>
                          </a:solidFill>
                          <a:latin typeface="Arial"/>
                          <a:ea typeface="+mn-ea"/>
                          <a:cs typeface="+mn-cs"/>
                        </a:rPr>
                        <a:t> continguts</a:t>
                      </a:r>
                      <a:r>
                        <a:rPr lang="ca-ES" sz="1400" b="0" i="1" u="none" strike="noStrike" kern="1200" noProof="0" dirty="0" smtClean="0">
                          <a:solidFill>
                            <a:srgbClr val="000000"/>
                          </a:solidFill>
                          <a:latin typeface="Arial"/>
                          <a:ea typeface="+mn-ea"/>
                          <a:cs typeface="+mn-cs"/>
                        </a:rPr>
                        <a:t>)</a:t>
                      </a:r>
                      <a:endParaRPr lang="ca-ES" sz="1400" b="0" i="1" u="none" strike="noStrike" kern="1200" noProof="0" dirty="0">
                        <a:solidFill>
                          <a:srgbClr val="000000"/>
                        </a:solidFill>
                        <a:latin typeface="Arial"/>
                        <a:ea typeface="+mn-ea"/>
                        <a:cs typeface="+mn-cs"/>
                      </a:endParaRPr>
                    </a:p>
                  </a:txBody>
                  <a:tcPr marL="9525" marR="9525" marT="9525" marB="0" anchor="ctr">
                    <a:lnL w="12700" cap="flat" cmpd="sng" algn="ctr">
                      <a:no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ca-ES" sz="1400" b="0" i="0" u="none" strike="noStrike" dirty="0">
                          <a:solidFill>
                            <a:srgbClr val="000000"/>
                          </a:solidFill>
                          <a:latin typeface="Arial"/>
                        </a:rPr>
                        <a:t>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ca-ES" sz="1400" b="0" i="0" u="none" strike="noStrike" dirty="0">
                          <a:solidFill>
                            <a:srgbClr val="000000"/>
                          </a:solidFill>
                          <a:latin typeface="Arial"/>
                        </a:rPr>
                        <a:t>FB</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ca-ES" sz="1400" b="0" i="0" u="none" strike="noStrike" dirty="0">
                          <a:solidFill>
                            <a:srgbClr val="000000"/>
                          </a:solidFill>
                          <a:latin typeface="Arial"/>
                        </a:rPr>
                        <a:t>9</a:t>
                      </a:r>
                    </a:p>
                  </a:txBody>
                  <a:tcPr marL="9525" marR="9525" marT="9525" marB="0" anchor="ctr">
                    <a:lnL w="6350" cap="flat" cmpd="sng" algn="ctr">
                      <a:solidFill>
                        <a:srgbClr val="000000"/>
                      </a:solidFill>
                      <a:prstDash val="dot"/>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316000">
                <a:tc>
                  <a:txBody>
                    <a:bodyPr/>
                    <a:lstStyle/>
                    <a:p>
                      <a:pPr marL="88900" indent="0" algn="l" defTabSz="914400" rtl="0" eaLnBrk="1" fontAlgn="ctr" latinLnBrk="0" hangingPunct="1"/>
                      <a:r>
                        <a:rPr lang="ca-ES" sz="1400" b="0" i="0" u="none" strike="noStrike" kern="1200" noProof="0" dirty="0" smtClean="0">
                          <a:solidFill>
                            <a:srgbClr val="000000"/>
                          </a:solidFill>
                          <a:latin typeface="Arial"/>
                          <a:ea typeface="+mn-ea"/>
                          <a:cs typeface="+mn-cs"/>
                        </a:rPr>
                        <a:t>Lingüística aplicada a les patologies del llenguatge </a:t>
                      </a:r>
                      <a:r>
                        <a:rPr lang="ca-ES" sz="1400" b="0" i="1" u="none" strike="noStrike" kern="1200" noProof="0" dirty="0" smtClean="0">
                          <a:solidFill>
                            <a:srgbClr val="000000"/>
                          </a:solidFill>
                          <a:latin typeface="Arial"/>
                          <a:ea typeface="+mn-ea"/>
                          <a:cs typeface="+mn-cs"/>
                        </a:rPr>
                        <a:t>(canvi de 2on</a:t>
                      </a:r>
                      <a:r>
                        <a:rPr lang="ca-ES" sz="1400" b="0" i="1" u="none" strike="noStrike" kern="1200" baseline="0" noProof="0" dirty="0" smtClean="0">
                          <a:solidFill>
                            <a:srgbClr val="000000"/>
                          </a:solidFill>
                          <a:latin typeface="Arial"/>
                          <a:ea typeface="+mn-ea"/>
                          <a:cs typeface="+mn-cs"/>
                        </a:rPr>
                        <a:t> a 1er)</a:t>
                      </a:r>
                      <a:endParaRPr lang="ca-ES" sz="1400" b="0" i="1" u="none" strike="noStrike" kern="1200" noProof="0" dirty="0">
                        <a:solidFill>
                          <a:srgbClr val="000000"/>
                        </a:solidFill>
                        <a:latin typeface="Arial"/>
                        <a:ea typeface="+mn-ea"/>
                        <a:cs typeface="+mn-cs"/>
                      </a:endParaRPr>
                    </a:p>
                  </a:txBody>
                  <a:tcPr marL="9525" marR="9525" marT="9525" marB="0" anchor="ctr">
                    <a:lnL w="12700" cap="flat" cmpd="sng" algn="ctr">
                      <a:no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ca-ES" sz="1400" b="0" i="0" u="none" strike="noStrike" kern="1200" dirty="0">
                          <a:solidFill>
                            <a:srgbClr val="000000"/>
                          </a:solidFill>
                          <a:latin typeface="Arial"/>
                          <a:ea typeface="+mn-ea"/>
                          <a:cs typeface="+mn-cs"/>
                        </a:rPr>
                        <a:t>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ca-ES" sz="1400" b="0" i="0" u="none" strike="noStrike" kern="1200" dirty="0">
                          <a:solidFill>
                            <a:srgbClr val="000000"/>
                          </a:solidFill>
                          <a:latin typeface="Arial"/>
                          <a:ea typeface="+mn-ea"/>
                          <a:cs typeface="+mn-cs"/>
                        </a:rPr>
                        <a:t>OB</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ca-ES" sz="1400" b="0" i="0" u="none" strike="noStrike" kern="1200" dirty="0">
                          <a:solidFill>
                            <a:srgbClr val="000000"/>
                          </a:solidFill>
                          <a:latin typeface="Arial"/>
                          <a:ea typeface="+mn-ea"/>
                          <a:cs typeface="+mn-cs"/>
                        </a:rPr>
                        <a:t>6</a:t>
                      </a:r>
                    </a:p>
                  </a:txBody>
                  <a:tcPr marL="9525" marR="9525" marT="9525" marB="0" anchor="ctr">
                    <a:lnL w="6350" cap="flat" cmpd="sng" algn="ctr">
                      <a:solidFill>
                        <a:srgbClr val="000000"/>
                      </a:solidFill>
                      <a:prstDash val="dot"/>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bl>
          </a:graphicData>
        </a:graphic>
      </p:graphicFrame>
      <p:sp>
        <p:nvSpPr>
          <p:cNvPr id="12" name="11 Rectángulo"/>
          <p:cNvSpPr/>
          <p:nvPr/>
        </p:nvSpPr>
        <p:spPr>
          <a:xfrm>
            <a:off x="755576" y="5085184"/>
            <a:ext cx="7488832" cy="307777"/>
          </a:xfrm>
          <a:prstGeom prst="rect">
            <a:avLst/>
          </a:prstGeom>
        </p:spPr>
        <p:txBody>
          <a:bodyPr wrap="square">
            <a:spAutoFit/>
          </a:bodyPr>
          <a:lstStyle/>
          <a:p>
            <a:r>
              <a:rPr lang="ca-ES" sz="1400" dirty="0" smtClean="0">
                <a:solidFill>
                  <a:srgbClr val="000000"/>
                </a:solidFill>
              </a:rPr>
              <a:t>Reforçar el coneixement que fa referència a l’aprenentatge de la llengua escrita </a:t>
            </a:r>
            <a:endParaRPr lang="ca-ES" dirty="0"/>
          </a:p>
        </p:txBody>
      </p:sp>
      <p:cxnSp>
        <p:nvCxnSpPr>
          <p:cNvPr id="13" name="12 Conector angular"/>
          <p:cNvCxnSpPr>
            <a:endCxn id="12" idx="1"/>
          </p:cNvCxnSpPr>
          <p:nvPr/>
        </p:nvCxnSpPr>
        <p:spPr>
          <a:xfrm rot="5400000">
            <a:off x="282588" y="4694076"/>
            <a:ext cx="1017985" cy="72008"/>
          </a:xfrm>
          <a:prstGeom prst="bentConnector4">
            <a:avLst>
              <a:gd name="adj1" fmla="val 581"/>
              <a:gd name="adj2" fmla="val 417465"/>
            </a:avLst>
          </a:prstGeom>
          <a:ln w="28575">
            <a:tailEnd type="arrow"/>
          </a:ln>
        </p:spPr>
        <p:style>
          <a:lnRef idx="1">
            <a:schemeClr val="accent1"/>
          </a:lnRef>
          <a:fillRef idx="0">
            <a:schemeClr val="accent1"/>
          </a:fillRef>
          <a:effectRef idx="0">
            <a:schemeClr val="accent1"/>
          </a:effectRef>
          <a:fontRef idx="minor">
            <a:schemeClr val="tx1"/>
          </a:fontRef>
        </p:style>
      </p:cxnSp>
      <p:graphicFrame>
        <p:nvGraphicFramePr>
          <p:cNvPr id="16" name="15 Tabla"/>
          <p:cNvGraphicFramePr>
            <a:graphicFrameLocks noGrp="1"/>
          </p:cNvGraphicFramePr>
          <p:nvPr/>
        </p:nvGraphicFramePr>
        <p:xfrm>
          <a:off x="827583" y="1340768"/>
          <a:ext cx="7416824" cy="537210"/>
        </p:xfrm>
        <a:graphic>
          <a:graphicData uri="http://schemas.openxmlformats.org/drawingml/2006/table">
            <a:tbl>
              <a:tblPr/>
              <a:tblGrid>
                <a:gridCol w="5760641"/>
                <a:gridCol w="792088"/>
                <a:gridCol w="432048"/>
                <a:gridCol w="432047"/>
              </a:tblGrid>
              <a:tr h="190500">
                <a:tc gridSpan="4">
                  <a:txBody>
                    <a:bodyPr/>
                    <a:lstStyle/>
                    <a:p>
                      <a:pPr algn="ctr" fontAlgn="ctr"/>
                      <a:r>
                        <a:rPr lang="ca-ES" sz="1800" b="1" i="0" u="none" strike="noStrike" dirty="0" smtClean="0">
                          <a:solidFill>
                            <a:schemeClr val="accent1">
                              <a:lumMod val="75000"/>
                            </a:schemeClr>
                          </a:solidFill>
                          <a:latin typeface="+mn-lt"/>
                        </a:rPr>
                        <a:t>Primer </a:t>
                      </a:r>
                      <a:r>
                        <a:rPr lang="ca-ES" sz="1800" b="1" i="0" u="none" strike="noStrike" dirty="0">
                          <a:solidFill>
                            <a:schemeClr val="accent1">
                              <a:lumMod val="75000"/>
                            </a:schemeClr>
                          </a:solidFill>
                          <a:latin typeface="+mn-lt"/>
                        </a:rPr>
                        <a:t>curs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a-ES"/>
                    </a:p>
                  </a:txBody>
                  <a:tcPr/>
                </a:tc>
                <a:tc hMerge="1">
                  <a:txBody>
                    <a:bodyPr/>
                    <a:lstStyle/>
                    <a:p>
                      <a:endParaRPr lang="ca-ES"/>
                    </a:p>
                  </a:txBody>
                  <a:tcPr/>
                </a:tc>
                <a:tc hMerge="1">
                  <a:txBody>
                    <a:bodyPr/>
                    <a:lstStyle/>
                    <a:p>
                      <a:endParaRPr lang="ca-ES"/>
                    </a:p>
                  </a:txBody>
                  <a:tcPr/>
                </a:tc>
              </a:tr>
              <a:tr h="190500">
                <a:tc>
                  <a:txBody>
                    <a:bodyPr/>
                    <a:lstStyle/>
                    <a:p>
                      <a:pPr algn="ctr" fontAlgn="t"/>
                      <a:r>
                        <a:rPr lang="ca-ES" sz="1600" b="1" i="0" u="none" strike="noStrike" dirty="0">
                          <a:solidFill>
                            <a:srgbClr val="000000"/>
                          </a:solidFill>
                          <a:latin typeface="+mn-lt"/>
                        </a:rPr>
                        <a:t>Assignatura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ca-ES" sz="1200" b="1" i="0" u="none" strike="noStrike" dirty="0">
                          <a:solidFill>
                            <a:srgbClr val="000000"/>
                          </a:solidFill>
                          <a:latin typeface="+mn-lt"/>
                        </a:rPr>
                        <a:t>Semestre</a:t>
                      </a:r>
                    </a:p>
                  </a:txBody>
                  <a:tcPr marL="9525" marR="9525" marT="9525"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ca-ES" sz="1200" b="1" i="0" u="none" strike="noStrike" dirty="0" smtClean="0">
                          <a:solidFill>
                            <a:srgbClr val="000000"/>
                          </a:solidFill>
                          <a:latin typeface="+mn-lt"/>
                        </a:rPr>
                        <a:t>Tipus</a:t>
                      </a:r>
                      <a:endParaRPr lang="ca-ES" sz="1200" b="1" i="0" u="none" strike="noStrike" dirty="0">
                        <a:solidFill>
                          <a:srgbClr val="000000"/>
                        </a:solidFill>
                        <a:latin typeface="+mn-lt"/>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ca-ES" sz="1200" b="1" i="0" u="none" strike="noStrike" dirty="0">
                          <a:solidFill>
                            <a:srgbClr val="000000"/>
                          </a:solidFill>
                          <a:latin typeface="+mn-lt"/>
                        </a:rPr>
                        <a:t> ECTS</a:t>
                      </a:r>
                    </a:p>
                  </a:txBody>
                  <a:tcPr marL="9525" marR="9525" marT="9525" marB="0"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51052353"/>
      </p:ext>
    </p:extLst>
  </p:cSld>
  <p:clrMapOvr>
    <a:masterClrMapping/>
  </p:clrMapOvr>
  <p:transition>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a:xfrm>
            <a:off x="0" y="62620"/>
            <a:ext cx="9144000" cy="1143000"/>
          </a:xfrm>
        </p:spPr>
        <p:txBody>
          <a:bodyPr/>
          <a:lstStyle/>
          <a:p>
            <a:r>
              <a:rPr lang="ca-ES" sz="3400" dirty="0" smtClean="0">
                <a:solidFill>
                  <a:schemeClr val="bg1"/>
                </a:solidFill>
                <a:latin typeface="Tahoma" pitchFamily="34" charset="0"/>
              </a:rPr>
              <a:t>Pla d’estudis </a:t>
            </a:r>
            <a:r>
              <a:rPr lang="es-ES" sz="3400" dirty="0" smtClean="0">
                <a:solidFill>
                  <a:schemeClr val="bg1"/>
                </a:solidFill>
                <a:latin typeface="Tahoma" pitchFamily="34" charset="0"/>
              </a:rPr>
              <a:t>del </a:t>
            </a:r>
            <a:r>
              <a:rPr lang="es-ES" sz="3400" dirty="0" err="1" smtClean="0">
                <a:solidFill>
                  <a:schemeClr val="bg1"/>
                </a:solidFill>
                <a:latin typeface="Tahoma" pitchFamily="34" charset="0"/>
              </a:rPr>
              <a:t>grau</a:t>
            </a:r>
            <a:r>
              <a:rPr lang="es-ES" sz="3400" dirty="0" smtClean="0">
                <a:solidFill>
                  <a:schemeClr val="bg1"/>
                </a:solidFill>
                <a:latin typeface="Tahoma" pitchFamily="34" charset="0"/>
              </a:rPr>
              <a:t> en </a:t>
            </a:r>
            <a:r>
              <a:rPr lang="es-ES" sz="3400" dirty="0" err="1" smtClean="0">
                <a:solidFill>
                  <a:schemeClr val="bg1"/>
                </a:solidFill>
                <a:latin typeface="Tahoma" pitchFamily="34" charset="0"/>
              </a:rPr>
              <a:t>Logopèdia</a:t>
            </a:r>
            <a:r>
              <a:rPr lang="es-ES" sz="3400" dirty="0" smtClean="0">
                <a:solidFill>
                  <a:schemeClr val="bg1"/>
                </a:solidFill>
                <a:latin typeface="Tahoma" pitchFamily="34" charset="0"/>
              </a:rPr>
              <a:t> </a:t>
            </a:r>
            <a:r>
              <a:rPr lang="es-ES" sz="3400" dirty="0" err="1" smtClean="0">
                <a:solidFill>
                  <a:schemeClr val="bg1"/>
                </a:solidFill>
                <a:latin typeface="Tahoma" pitchFamily="34" charset="0"/>
              </a:rPr>
              <a:t>modificat</a:t>
            </a:r>
            <a:endParaRPr lang="ca-ES" sz="3400" dirty="0" smtClean="0">
              <a:solidFill>
                <a:schemeClr val="bg1"/>
              </a:solidFill>
              <a:latin typeface="Tahoma" pitchFamily="34" charset="0"/>
            </a:endParaRPr>
          </a:p>
        </p:txBody>
      </p:sp>
      <p:pic>
        <p:nvPicPr>
          <p:cNvPr id="4" name="3 Imagen"/>
          <p:cNvPicPr/>
          <p:nvPr/>
        </p:nvPicPr>
        <p:blipFill rotWithShape="1">
          <a:blip r:embed="rId2" cstate="print"/>
          <a:srcRect l="48410" t="25165" r="9364" b="66000"/>
          <a:stretch/>
        </p:blipFill>
        <p:spPr bwMode="auto">
          <a:xfrm>
            <a:off x="251520" y="6453336"/>
            <a:ext cx="1343025" cy="224155"/>
          </a:xfrm>
          <a:prstGeom prst="rect">
            <a:avLst/>
          </a:prstGeom>
          <a:ln>
            <a:noFill/>
          </a:ln>
          <a:extLst>
            <a:ext uri="{53640926-AAD7-44D8-BBD7-CCE9431645EC}">
              <a14:shadowObscured xmlns:a14="http://schemas.microsoft.com/office/drawing/2010/main"/>
            </a:ext>
          </a:extLst>
        </p:spPr>
      </p:pic>
      <p:graphicFrame>
        <p:nvGraphicFramePr>
          <p:cNvPr id="7" name="6 Tabla"/>
          <p:cNvGraphicFramePr>
            <a:graphicFrameLocks noGrp="1"/>
          </p:cNvGraphicFramePr>
          <p:nvPr/>
        </p:nvGraphicFramePr>
        <p:xfrm>
          <a:off x="827585" y="1916832"/>
          <a:ext cx="7416824" cy="2700000"/>
        </p:xfrm>
        <a:graphic>
          <a:graphicData uri="http://schemas.openxmlformats.org/drawingml/2006/table">
            <a:tbl>
              <a:tblPr/>
              <a:tblGrid>
                <a:gridCol w="6552727"/>
                <a:gridCol w="288032"/>
                <a:gridCol w="288032"/>
                <a:gridCol w="288033"/>
              </a:tblGrid>
              <a:tr h="337500">
                <a:tc>
                  <a:txBody>
                    <a:bodyPr/>
                    <a:lstStyle/>
                    <a:p>
                      <a:pPr marL="88900" indent="0" algn="l" fontAlgn="ctr"/>
                      <a:r>
                        <a:rPr lang="ca-ES" sz="1400" b="0" i="0" u="none" strike="noStrike" dirty="0">
                          <a:solidFill>
                            <a:srgbClr val="000000"/>
                          </a:solidFill>
                          <a:latin typeface="Arial"/>
                        </a:rPr>
                        <a:t>Neurologia del llenguatge</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a-ES" sz="1400" b="0" i="0" u="none" strike="noStrike" dirty="0">
                          <a:solidFill>
                            <a:srgbClr val="000000"/>
                          </a:solidFill>
                          <a:latin typeface="Arial"/>
                        </a:rPr>
                        <a:t>0</a:t>
                      </a:r>
                    </a:p>
                  </a:txBody>
                  <a:tcPr marL="9525" marR="9525" marT="9525"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a-ES" sz="1200" b="0" i="0" u="none" strike="noStrike" dirty="0">
                          <a:solidFill>
                            <a:srgbClr val="000000"/>
                          </a:solidFill>
                          <a:latin typeface="Arial"/>
                        </a:rPr>
                        <a:t>OB</a:t>
                      </a:r>
                    </a:p>
                  </a:txBody>
                  <a:tcPr marL="9525" marR="9525" marT="9525" marB="0" anchor="ctr">
                    <a:lnL w="12700" cap="flat" cmpd="sng" algn="ctr">
                      <a:solidFill>
                        <a:schemeClr val="tx1"/>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a-ES" sz="1400" b="0" i="0" u="none" strike="noStrike">
                          <a:solidFill>
                            <a:srgbClr val="000000"/>
                          </a:solidFill>
                          <a:latin typeface="Arial"/>
                        </a:rPr>
                        <a:t>9</a:t>
                      </a:r>
                    </a:p>
                  </a:txBody>
                  <a:tcPr marL="9525" marR="9525" marT="9525" marB="0" anchor="ctr">
                    <a:lnL w="6350" cap="flat" cmpd="sng" algn="ctr">
                      <a:solidFill>
                        <a:srgbClr val="000000"/>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7500">
                <a:tc>
                  <a:txBody>
                    <a:bodyPr/>
                    <a:lstStyle/>
                    <a:p>
                      <a:pPr marL="88900" indent="0" algn="l" defTabSz="914400" rtl="0" eaLnBrk="1" fontAlgn="ctr" latinLnBrk="0" hangingPunct="1"/>
                      <a:r>
                        <a:rPr lang="ca-ES" sz="1400" b="0" i="0" u="none" strike="noStrike" kern="1200" dirty="0">
                          <a:solidFill>
                            <a:srgbClr val="000000"/>
                          </a:solidFill>
                          <a:latin typeface="Arial"/>
                          <a:ea typeface="+mn-ea"/>
                          <a:cs typeface="+mn-cs"/>
                        </a:rPr>
                        <a:t>Patologia de l’audició, la parla, la veu i la </a:t>
                      </a:r>
                      <a:r>
                        <a:rPr lang="ca-ES" sz="1400" b="0" i="0" u="none" strike="noStrike" kern="1200" dirty="0" smtClean="0">
                          <a:solidFill>
                            <a:srgbClr val="000000"/>
                          </a:solidFill>
                          <a:latin typeface="Arial"/>
                          <a:ea typeface="+mn-ea"/>
                          <a:cs typeface="+mn-cs"/>
                        </a:rPr>
                        <a:t>deglució </a:t>
                      </a:r>
                      <a:r>
                        <a:rPr lang="ca-ES" sz="1400" b="0" i="1" u="none" strike="noStrike" kern="1200" dirty="0" smtClean="0">
                          <a:solidFill>
                            <a:srgbClr val="000000"/>
                          </a:solidFill>
                          <a:latin typeface="Arial"/>
                          <a:ea typeface="+mn-ea"/>
                          <a:cs typeface="+mn-cs"/>
                        </a:rPr>
                        <a:t>(revisió crèdits, 6+6)</a:t>
                      </a:r>
                      <a:endParaRPr lang="ca-ES" sz="1400" b="0" i="1" u="none" strike="noStrike" kern="1200" dirty="0">
                        <a:solidFill>
                          <a:srgbClr val="000000"/>
                        </a:solidFill>
                        <a:latin typeface="Arial"/>
                        <a:ea typeface="+mn-ea"/>
                        <a:cs typeface="+mn-cs"/>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ca-ES" sz="1400" b="0" i="0" u="none" strike="noStrike" dirty="0">
                          <a:solidFill>
                            <a:srgbClr val="000000"/>
                          </a:solidFill>
                          <a:latin typeface="Arial"/>
                        </a:rPr>
                        <a:t>0</a:t>
                      </a:r>
                    </a:p>
                  </a:txBody>
                  <a:tcPr marL="9525" marR="9525" marT="9525"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ca-ES" sz="1200" b="0" i="0" u="none" strike="noStrike" dirty="0">
                          <a:solidFill>
                            <a:srgbClr val="000000"/>
                          </a:solidFill>
                          <a:latin typeface="Arial"/>
                        </a:rPr>
                        <a:t>OB </a:t>
                      </a:r>
                    </a:p>
                  </a:txBody>
                  <a:tcPr marL="9525" marR="9525" marT="9525" marB="0" anchor="ctr">
                    <a:lnL w="12700" cap="flat" cmpd="sng" algn="ctr">
                      <a:solidFill>
                        <a:schemeClr val="tx1"/>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ca-ES" sz="1400" b="0" i="0" u="none" strike="noStrike" dirty="0">
                          <a:solidFill>
                            <a:srgbClr val="FF0000"/>
                          </a:solidFill>
                          <a:latin typeface="Arial"/>
                        </a:rPr>
                        <a:t>9</a:t>
                      </a:r>
                    </a:p>
                  </a:txBody>
                  <a:tcPr marL="9525" marR="9525" marT="9525" marB="0" anchor="ctr">
                    <a:lnL w="6350" cap="flat" cmpd="sng" algn="ctr">
                      <a:solidFill>
                        <a:srgbClr val="000000"/>
                      </a:solidFill>
                      <a:prstDash val="dot"/>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337500">
                <a:tc>
                  <a:txBody>
                    <a:bodyPr/>
                    <a:lstStyle/>
                    <a:p>
                      <a:pPr marL="88900" marR="0" lvl="0" indent="0" algn="l" defTabSz="914400" rtl="0" eaLnBrk="1" fontAlgn="t" latinLnBrk="0" hangingPunct="1">
                        <a:lnSpc>
                          <a:spcPct val="100000"/>
                        </a:lnSpc>
                        <a:spcBef>
                          <a:spcPts val="0"/>
                        </a:spcBef>
                        <a:spcAft>
                          <a:spcPts val="0"/>
                        </a:spcAft>
                        <a:buClrTx/>
                        <a:buSzTx/>
                        <a:buFontTx/>
                        <a:buNone/>
                        <a:tabLst/>
                        <a:defRPr/>
                      </a:pPr>
                      <a:r>
                        <a:rPr lang="ca-ES" sz="1400" b="0" i="0" u="none" strike="noStrike" kern="1200" spc="-20" baseline="0" noProof="0" dirty="0" smtClean="0">
                          <a:solidFill>
                            <a:srgbClr val="000000"/>
                          </a:solidFill>
                          <a:latin typeface="Arial"/>
                          <a:ea typeface="+mn-ea"/>
                          <a:cs typeface="+mn-cs"/>
                        </a:rPr>
                        <a:t>Trastorns i avaluació de l’adquisició del llenguatge oral i escrit </a:t>
                      </a:r>
                      <a:r>
                        <a:rPr lang="es-ES" sz="1400" b="0" i="1" u="none" strike="noStrike" kern="1200" spc="-20" baseline="0" dirty="0" smtClean="0">
                          <a:solidFill>
                            <a:srgbClr val="000000"/>
                          </a:solidFill>
                          <a:latin typeface="Arial"/>
                          <a:ea typeface="+mn-ea"/>
                          <a:cs typeface="+mn-cs"/>
                        </a:rPr>
                        <a:t>(</a:t>
                      </a:r>
                      <a:r>
                        <a:rPr lang="es-ES" sz="1400" b="0" i="1" u="none" strike="noStrike" kern="1200" spc="-20" baseline="0" dirty="0" err="1" smtClean="0">
                          <a:solidFill>
                            <a:srgbClr val="000000"/>
                          </a:solidFill>
                          <a:latin typeface="Arial"/>
                          <a:ea typeface="+mn-ea"/>
                          <a:cs typeface="+mn-cs"/>
                        </a:rPr>
                        <a:t>revisió</a:t>
                      </a:r>
                      <a:r>
                        <a:rPr lang="es-ES" sz="1400" b="0" i="1" u="none" strike="noStrike" kern="1200" spc="-20" baseline="0" dirty="0" smtClean="0">
                          <a:solidFill>
                            <a:srgbClr val="000000"/>
                          </a:solidFill>
                          <a:latin typeface="Arial"/>
                          <a:ea typeface="+mn-ea"/>
                          <a:cs typeface="+mn-cs"/>
                        </a:rPr>
                        <a:t> </a:t>
                      </a:r>
                      <a:r>
                        <a:rPr lang="es-ES" sz="1400" b="0" i="1" u="none" strike="noStrike" kern="1200" spc="-20" baseline="0" dirty="0" err="1" smtClean="0">
                          <a:solidFill>
                            <a:srgbClr val="000000"/>
                          </a:solidFill>
                          <a:latin typeface="Arial"/>
                          <a:ea typeface="+mn-ea"/>
                          <a:cs typeface="+mn-cs"/>
                        </a:rPr>
                        <a:t>crèdits</a:t>
                      </a:r>
                      <a:r>
                        <a:rPr lang="es-ES" sz="1400" b="0" i="1" u="none" strike="noStrike" kern="1200" spc="-20" baseline="0" dirty="0" smtClean="0">
                          <a:solidFill>
                            <a:srgbClr val="000000"/>
                          </a:solidFill>
                          <a:latin typeface="Arial"/>
                          <a:ea typeface="+mn-ea"/>
                          <a:cs typeface="+mn-cs"/>
                        </a:rPr>
                        <a:t>, 7.5)</a:t>
                      </a:r>
                      <a:endParaRPr lang="es-ES" sz="1400" b="0" i="1" u="none" strike="noStrike" kern="1200" spc="-20" baseline="0" dirty="0">
                        <a:solidFill>
                          <a:srgbClr val="000000"/>
                        </a:solidFill>
                        <a:latin typeface="Arial"/>
                        <a:ea typeface="+mn-ea"/>
                        <a:cs typeface="+mn-cs"/>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ca-ES" sz="1400" b="0" i="0" u="none" strike="noStrike" dirty="0" smtClean="0">
                          <a:solidFill>
                            <a:srgbClr val="FF0000"/>
                          </a:solidFill>
                          <a:latin typeface="Arial"/>
                        </a:rPr>
                        <a:t>2</a:t>
                      </a:r>
                      <a:endParaRPr lang="ca-ES" sz="1400" b="0" i="0" u="none" strike="noStrike" dirty="0">
                        <a:solidFill>
                          <a:srgbClr val="FF0000"/>
                        </a:solidFill>
                        <a:latin typeface="Arial"/>
                      </a:endParaRPr>
                    </a:p>
                  </a:txBody>
                  <a:tcPr marL="9525" marR="9525" marT="9525" marB="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a-ES" sz="1200" b="0" i="0" u="none" strike="noStrike" dirty="0">
                          <a:solidFill>
                            <a:srgbClr val="000000"/>
                          </a:solidFill>
                          <a:latin typeface="Arial"/>
                        </a:rPr>
                        <a:t>OB</a:t>
                      </a:r>
                    </a:p>
                  </a:txBody>
                  <a:tcPr marL="9525" marR="9525" marT="9525" marB="0" anchor="ctr">
                    <a:lnL w="12700" cap="flat" cmpd="sng" algn="ctr">
                      <a:solidFill>
                        <a:schemeClr val="tx1"/>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ca-ES" sz="1400" b="0" i="0" u="none" strike="noStrike" dirty="0">
                          <a:solidFill>
                            <a:srgbClr val="FF0000"/>
                          </a:solidFill>
                          <a:latin typeface="Arial"/>
                        </a:rPr>
                        <a:t>9</a:t>
                      </a:r>
                    </a:p>
                  </a:txBody>
                  <a:tcPr marL="9525" marR="9525" marT="9525" marB="0" anchor="ctr">
                    <a:lnL w="6350" cap="flat" cmpd="sng" algn="ctr">
                      <a:solidFill>
                        <a:srgbClr val="000000"/>
                      </a:solidFill>
                      <a:prstDash val="dot"/>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337500">
                <a:tc>
                  <a:txBody>
                    <a:bodyPr/>
                    <a:lstStyle/>
                    <a:p>
                      <a:pPr marL="88900" indent="0" algn="l" defTabSz="914400" rtl="0" eaLnBrk="1" fontAlgn="ctr" latinLnBrk="0" hangingPunct="1"/>
                      <a:r>
                        <a:rPr lang="ca-ES" sz="1400" b="0" i="0" u="none" strike="noStrike" kern="1200" dirty="0">
                          <a:solidFill>
                            <a:srgbClr val="000000"/>
                          </a:solidFill>
                          <a:latin typeface="Arial"/>
                          <a:ea typeface="+mn-ea"/>
                          <a:cs typeface="+mn-cs"/>
                        </a:rPr>
                        <a:t>Canvis biològics durant el cicle vital: implicacions per a la logopèdia</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a-ES" sz="1400" b="0" i="0" u="none" strike="noStrike" dirty="0">
                          <a:solidFill>
                            <a:srgbClr val="000000"/>
                          </a:solidFill>
                          <a:latin typeface="Arial"/>
                        </a:rPr>
                        <a:t>1</a:t>
                      </a:r>
                    </a:p>
                  </a:txBody>
                  <a:tcPr marL="9525" marR="9525" marT="9525" marB="0" anchor="ctr">
                    <a:lnL w="12700" cap="flat" cmpd="sng" algn="ctr">
                      <a:solidFill>
                        <a:schemeClr val="tx1"/>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a-ES" sz="1200" b="0" i="0" u="none" strike="noStrike" dirty="0">
                          <a:solidFill>
                            <a:srgbClr val="000000"/>
                          </a:solidFill>
                          <a:latin typeface="Arial"/>
                        </a:rPr>
                        <a:t>OB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a-ES" sz="1400" b="0" i="0" u="none" strike="noStrike">
                          <a:solidFill>
                            <a:srgbClr val="000000"/>
                          </a:solidFill>
                          <a:latin typeface="Arial"/>
                        </a:rPr>
                        <a:t>6</a:t>
                      </a:r>
                    </a:p>
                  </a:txBody>
                  <a:tcPr marL="9525" marR="9525" marT="9525" marB="0" anchor="ctr">
                    <a:lnL w="6350" cap="flat" cmpd="sng" algn="ctr">
                      <a:solidFill>
                        <a:srgbClr val="000000"/>
                      </a:solidFill>
                      <a:prstDash val="dot"/>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7500">
                <a:tc>
                  <a:txBody>
                    <a:bodyPr/>
                    <a:lstStyle/>
                    <a:p>
                      <a:pPr marL="88900" marR="0" indent="0" algn="l" defTabSz="914400" rtl="0" eaLnBrk="1" fontAlgn="ctr" latinLnBrk="0" hangingPunct="1">
                        <a:lnSpc>
                          <a:spcPct val="100000"/>
                        </a:lnSpc>
                        <a:spcBef>
                          <a:spcPts val="0"/>
                        </a:spcBef>
                        <a:spcAft>
                          <a:spcPts val="0"/>
                        </a:spcAft>
                        <a:buClrTx/>
                        <a:buSzTx/>
                        <a:buFontTx/>
                        <a:buNone/>
                        <a:tabLst/>
                        <a:defRPr/>
                      </a:pPr>
                      <a:r>
                        <a:rPr lang="ca-ES" sz="1400" b="0" i="0" u="none" strike="noStrike" kern="1200" dirty="0">
                          <a:solidFill>
                            <a:srgbClr val="000000"/>
                          </a:solidFill>
                          <a:latin typeface="Arial"/>
                          <a:ea typeface="+mn-ea"/>
                          <a:cs typeface="+mn-cs"/>
                        </a:rPr>
                        <a:t>Dislàlies i disfèmia: Valoració i </a:t>
                      </a:r>
                      <a:r>
                        <a:rPr lang="ca-ES" sz="1400" b="0" i="0" u="none" strike="noStrike" kern="1200" dirty="0" smtClean="0">
                          <a:solidFill>
                            <a:srgbClr val="000000"/>
                          </a:solidFill>
                          <a:latin typeface="Arial"/>
                          <a:ea typeface="+mn-ea"/>
                          <a:cs typeface="+mn-cs"/>
                        </a:rPr>
                        <a:t>Intervenció </a:t>
                      </a:r>
                      <a:r>
                        <a:rPr lang="es-ES" sz="1400" b="0" i="1" u="none" strike="noStrike" kern="1200" dirty="0" smtClean="0">
                          <a:solidFill>
                            <a:srgbClr val="000000"/>
                          </a:solidFill>
                          <a:latin typeface="Arial"/>
                          <a:ea typeface="+mn-ea"/>
                          <a:cs typeface="+mn-cs"/>
                        </a:rPr>
                        <a:t>(</a:t>
                      </a:r>
                      <a:r>
                        <a:rPr lang="es-ES" sz="1400" b="0" i="1" u="none" strike="noStrike" kern="1200" dirty="0" err="1" smtClean="0">
                          <a:solidFill>
                            <a:srgbClr val="000000"/>
                          </a:solidFill>
                          <a:latin typeface="Arial"/>
                          <a:ea typeface="+mn-ea"/>
                          <a:cs typeface="+mn-cs"/>
                        </a:rPr>
                        <a:t>revisió</a:t>
                      </a:r>
                      <a:r>
                        <a:rPr lang="es-ES" sz="1400" b="0" i="1" u="none" strike="noStrike" kern="1200" dirty="0" smtClean="0">
                          <a:solidFill>
                            <a:srgbClr val="000000"/>
                          </a:solidFill>
                          <a:latin typeface="Arial"/>
                          <a:ea typeface="+mn-ea"/>
                          <a:cs typeface="+mn-cs"/>
                        </a:rPr>
                        <a:t> </a:t>
                      </a:r>
                      <a:r>
                        <a:rPr lang="es-ES" sz="1400" b="0" i="1" u="none" strike="noStrike" kern="1200" dirty="0" err="1" smtClean="0">
                          <a:solidFill>
                            <a:srgbClr val="000000"/>
                          </a:solidFill>
                          <a:latin typeface="Arial"/>
                          <a:ea typeface="+mn-ea"/>
                          <a:cs typeface="+mn-cs"/>
                        </a:rPr>
                        <a:t>crèdits</a:t>
                      </a:r>
                      <a:r>
                        <a:rPr lang="es-ES" sz="1400" b="0" i="1" u="none" strike="noStrike" kern="1200" dirty="0" smtClean="0">
                          <a:solidFill>
                            <a:srgbClr val="000000"/>
                          </a:solidFill>
                          <a:latin typeface="Arial"/>
                          <a:ea typeface="+mn-ea"/>
                          <a:cs typeface="+mn-cs"/>
                        </a:rPr>
                        <a:t>, 6)</a:t>
                      </a:r>
                    </a:p>
                  </a:txBody>
                  <a:tcPr marL="9525" marR="9525" marT="9525" marB="0" anchor="ctr">
                    <a:lnL w="12700" cap="flat" cmpd="sng" algn="ctr">
                      <a:no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ca-ES" sz="1400" b="0" i="0" u="none" strike="noStrike" dirty="0">
                          <a:solidFill>
                            <a:srgbClr val="000000"/>
                          </a:solidFill>
                          <a:latin typeface="Arial"/>
                        </a:rPr>
                        <a:t>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ca-ES" sz="1200" b="0" i="0" u="none" strike="noStrike" dirty="0">
                          <a:solidFill>
                            <a:srgbClr val="000000"/>
                          </a:solidFill>
                          <a:latin typeface="Arial"/>
                        </a:rPr>
                        <a:t>OB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ca-ES" sz="1400" b="0" i="0" u="none" strike="noStrike" dirty="0">
                          <a:solidFill>
                            <a:srgbClr val="FF0000"/>
                          </a:solidFill>
                          <a:latin typeface="Arial"/>
                        </a:rPr>
                        <a:t>9</a:t>
                      </a:r>
                    </a:p>
                  </a:txBody>
                  <a:tcPr marL="9525" marR="9525" marT="9525" marB="0" anchor="ctr">
                    <a:lnL w="6350" cap="flat" cmpd="sng" algn="ctr">
                      <a:solidFill>
                        <a:srgbClr val="000000"/>
                      </a:solidFill>
                      <a:prstDash val="dot"/>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337500">
                <a:tc>
                  <a:txBody>
                    <a:bodyPr/>
                    <a:lstStyle/>
                    <a:p>
                      <a:pPr marL="88900" indent="0" algn="l" defTabSz="914400" rtl="0" eaLnBrk="1" fontAlgn="ctr" latinLnBrk="0" hangingPunct="1"/>
                      <a:r>
                        <a:rPr lang="it-IT" sz="1400" b="0" i="0" u="none" strike="noStrike" kern="1200" dirty="0">
                          <a:solidFill>
                            <a:srgbClr val="000000"/>
                          </a:solidFill>
                          <a:latin typeface="Arial"/>
                          <a:ea typeface="+mn-ea"/>
                          <a:cs typeface="+mn-cs"/>
                        </a:rPr>
                        <a:t>Psicologia Evolutiva II: de l'adolescència a la </a:t>
                      </a:r>
                      <a:r>
                        <a:rPr lang="it-IT" sz="1400" b="0" i="0" u="none" strike="noStrike" kern="1200" dirty="0" smtClean="0">
                          <a:solidFill>
                            <a:srgbClr val="000000"/>
                          </a:solidFill>
                          <a:latin typeface="Arial"/>
                          <a:ea typeface="+mn-ea"/>
                          <a:cs typeface="+mn-cs"/>
                        </a:rPr>
                        <a:t>vellesa </a:t>
                      </a:r>
                      <a:r>
                        <a:rPr lang="it-IT" sz="1400" b="0" i="1" u="none" strike="noStrike" kern="1200" dirty="0" smtClean="0">
                          <a:solidFill>
                            <a:srgbClr val="000000"/>
                          </a:solidFill>
                          <a:latin typeface="Arial"/>
                          <a:ea typeface="+mn-ea"/>
                          <a:cs typeface="+mn-cs"/>
                        </a:rPr>
                        <a:t>(canvi de 1er a 2on)</a:t>
                      </a:r>
                      <a:endParaRPr lang="it-IT" sz="1400" b="0" i="1" u="none" strike="noStrike" kern="1200" dirty="0">
                        <a:solidFill>
                          <a:srgbClr val="000000"/>
                        </a:solidFill>
                        <a:latin typeface="Arial"/>
                        <a:ea typeface="+mn-ea"/>
                        <a:cs typeface="+mn-cs"/>
                      </a:endParaRPr>
                    </a:p>
                  </a:txBody>
                  <a:tcPr marL="9525" marR="9525" marT="9525" marB="0" anchor="ctr">
                    <a:lnL w="12700" cap="flat" cmpd="sng" algn="ctr">
                      <a:no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ca-ES" sz="1400" b="0" i="0" u="none" strike="noStrike" dirty="0">
                          <a:solidFill>
                            <a:srgbClr val="000000"/>
                          </a:solidFill>
                          <a:latin typeface="Arial"/>
                        </a:rPr>
                        <a:t>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ca-ES" sz="1200" b="0" i="0" u="none" strike="noStrike" dirty="0">
                          <a:solidFill>
                            <a:srgbClr val="000000"/>
                          </a:solidFill>
                          <a:latin typeface="Arial"/>
                        </a:rPr>
                        <a:t>FB</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ca-ES" sz="1400" b="0" i="0" u="none" strike="noStrike">
                          <a:solidFill>
                            <a:srgbClr val="000000"/>
                          </a:solidFill>
                          <a:latin typeface="Arial"/>
                        </a:rPr>
                        <a:t>6</a:t>
                      </a:r>
                    </a:p>
                  </a:txBody>
                  <a:tcPr marL="9525" marR="9525" marT="9525" marB="0" anchor="ctr">
                    <a:lnL w="6350" cap="flat" cmpd="sng" algn="ctr">
                      <a:solidFill>
                        <a:srgbClr val="000000"/>
                      </a:solidFill>
                      <a:prstDash val="dot"/>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337500">
                <a:tc>
                  <a:txBody>
                    <a:bodyPr/>
                    <a:lstStyle/>
                    <a:p>
                      <a:pPr marL="88900" indent="0" algn="l" defTabSz="914400" rtl="0" eaLnBrk="1" fontAlgn="ctr" latinLnBrk="0" hangingPunct="1"/>
                      <a:r>
                        <a:rPr lang="es-ES" sz="1400" b="0" i="0" u="none" strike="noStrike" kern="1200" dirty="0" err="1">
                          <a:solidFill>
                            <a:srgbClr val="000000"/>
                          </a:solidFill>
                          <a:latin typeface="Arial"/>
                          <a:ea typeface="+mn-ea"/>
                          <a:cs typeface="+mn-cs"/>
                        </a:rPr>
                        <a:t>Pràcticum</a:t>
                      </a:r>
                      <a:r>
                        <a:rPr lang="es-ES" sz="1400" b="0" i="0" u="none" strike="noStrike" kern="1200" dirty="0">
                          <a:solidFill>
                            <a:srgbClr val="000000"/>
                          </a:solidFill>
                          <a:latin typeface="Arial"/>
                          <a:ea typeface="+mn-ea"/>
                          <a:cs typeface="+mn-cs"/>
                        </a:rPr>
                        <a:t> I: </a:t>
                      </a:r>
                      <a:r>
                        <a:rPr lang="es-ES" sz="1400" b="0" i="0" u="none" strike="noStrike" kern="1200" dirty="0" err="1">
                          <a:solidFill>
                            <a:srgbClr val="000000"/>
                          </a:solidFill>
                          <a:latin typeface="Arial"/>
                          <a:ea typeface="+mn-ea"/>
                          <a:cs typeface="+mn-cs"/>
                        </a:rPr>
                        <a:t>Introducció</a:t>
                      </a:r>
                      <a:r>
                        <a:rPr lang="es-ES" sz="1400" b="0" i="0" u="none" strike="noStrike" kern="1200" dirty="0">
                          <a:solidFill>
                            <a:srgbClr val="000000"/>
                          </a:solidFill>
                          <a:latin typeface="Arial"/>
                          <a:ea typeface="+mn-ea"/>
                          <a:cs typeface="+mn-cs"/>
                        </a:rPr>
                        <a:t> a la </a:t>
                      </a:r>
                      <a:r>
                        <a:rPr lang="es-ES" sz="1400" b="0" i="0" u="none" strike="noStrike" kern="1200" dirty="0" err="1">
                          <a:solidFill>
                            <a:srgbClr val="000000"/>
                          </a:solidFill>
                          <a:latin typeface="Arial"/>
                          <a:ea typeface="+mn-ea"/>
                          <a:cs typeface="+mn-cs"/>
                        </a:rPr>
                        <a:t>pràctica</a:t>
                      </a:r>
                      <a:r>
                        <a:rPr lang="es-ES" sz="1400" b="0" i="0" u="none" strike="noStrike" kern="1200" dirty="0">
                          <a:solidFill>
                            <a:srgbClr val="000000"/>
                          </a:solidFill>
                          <a:latin typeface="Arial"/>
                          <a:ea typeface="+mn-ea"/>
                          <a:cs typeface="+mn-cs"/>
                        </a:rPr>
                        <a:t> </a:t>
                      </a:r>
                      <a:r>
                        <a:rPr lang="es-ES" sz="1400" b="0" i="0" u="none" strike="noStrike" kern="1200" dirty="0" err="1" smtClean="0">
                          <a:solidFill>
                            <a:srgbClr val="000000"/>
                          </a:solidFill>
                          <a:latin typeface="Arial"/>
                          <a:ea typeface="+mn-ea"/>
                          <a:cs typeface="+mn-cs"/>
                        </a:rPr>
                        <a:t>logopèdica</a:t>
                      </a:r>
                      <a:r>
                        <a:rPr lang="es-ES" sz="1400" b="0" i="0" u="none" strike="noStrike" kern="1200" dirty="0" smtClean="0">
                          <a:solidFill>
                            <a:srgbClr val="000000"/>
                          </a:solidFill>
                          <a:latin typeface="Arial"/>
                          <a:ea typeface="+mn-ea"/>
                          <a:cs typeface="+mn-cs"/>
                        </a:rPr>
                        <a:t> </a:t>
                      </a:r>
                      <a:r>
                        <a:rPr lang="es-ES" sz="1400" b="0" i="1" u="none" strike="noStrike" kern="1200" dirty="0" smtClean="0">
                          <a:solidFill>
                            <a:srgbClr val="000000"/>
                          </a:solidFill>
                          <a:latin typeface="Arial"/>
                          <a:ea typeface="+mn-ea"/>
                          <a:cs typeface="+mn-cs"/>
                        </a:rPr>
                        <a:t>(NOVA)</a:t>
                      </a:r>
                      <a:endParaRPr lang="es-ES" sz="1400" b="0" i="1" u="none" strike="noStrike" kern="1200" dirty="0">
                        <a:solidFill>
                          <a:srgbClr val="000000"/>
                        </a:solidFill>
                        <a:latin typeface="Arial"/>
                        <a:ea typeface="+mn-ea"/>
                        <a:cs typeface="+mn-cs"/>
                      </a:endParaRPr>
                    </a:p>
                  </a:txBody>
                  <a:tcPr marL="9525" marR="9525" marT="9525" marB="0" anchor="ctr">
                    <a:lnL w="12700" cap="flat" cmpd="sng" algn="ctr">
                      <a:no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ca-ES" sz="1400" b="0" i="0" u="none" strike="noStrike" dirty="0">
                          <a:solidFill>
                            <a:srgbClr val="000000"/>
                          </a:solidFill>
                          <a:latin typeface="Arial"/>
                        </a:rPr>
                        <a:t>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ca-ES" sz="1200" b="0" i="0" u="none" strike="noStrike" dirty="0">
                          <a:solidFill>
                            <a:srgbClr val="000000"/>
                          </a:solidFill>
                          <a:latin typeface="Arial"/>
                        </a:rPr>
                        <a:t>PR</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ca-ES" sz="1400" b="0" i="0" u="none" strike="noStrike">
                          <a:solidFill>
                            <a:srgbClr val="000000"/>
                          </a:solidFill>
                          <a:latin typeface="Arial"/>
                        </a:rPr>
                        <a:t>6</a:t>
                      </a:r>
                    </a:p>
                  </a:txBody>
                  <a:tcPr marL="9525" marR="9525" marT="9525" marB="0" anchor="ctr">
                    <a:lnL w="6350" cap="flat" cmpd="sng" algn="ctr">
                      <a:solidFill>
                        <a:srgbClr val="000000"/>
                      </a:solidFill>
                      <a:prstDash val="dot"/>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337500">
                <a:tc>
                  <a:txBody>
                    <a:bodyPr/>
                    <a:lstStyle/>
                    <a:p>
                      <a:pPr marL="88900" indent="0" algn="l" defTabSz="914400" rtl="0" eaLnBrk="1" fontAlgn="ctr" latinLnBrk="0" hangingPunct="1"/>
                      <a:r>
                        <a:rPr lang="ca-ES" sz="1400" b="0" i="0" u="none" strike="noStrike" kern="1200" dirty="0">
                          <a:solidFill>
                            <a:srgbClr val="000000"/>
                          </a:solidFill>
                          <a:latin typeface="Arial"/>
                          <a:ea typeface="+mn-ea"/>
                          <a:cs typeface="+mn-cs"/>
                        </a:rPr>
                        <a:t>Mètodes d'investigació en </a:t>
                      </a:r>
                      <a:r>
                        <a:rPr lang="ca-ES" sz="1400" b="0" i="0" u="none" strike="noStrike" kern="1200" dirty="0" smtClean="0">
                          <a:solidFill>
                            <a:srgbClr val="000000"/>
                          </a:solidFill>
                          <a:latin typeface="Arial"/>
                          <a:ea typeface="+mn-ea"/>
                          <a:cs typeface="+mn-cs"/>
                        </a:rPr>
                        <a:t>Logopèdia </a:t>
                      </a:r>
                      <a:r>
                        <a:rPr lang="ca-ES" sz="1400" b="0" i="1" u="none" strike="noStrike" kern="1200" dirty="0" smtClean="0">
                          <a:solidFill>
                            <a:srgbClr val="000000"/>
                          </a:solidFill>
                          <a:latin typeface="Arial"/>
                          <a:ea typeface="+mn-ea"/>
                          <a:cs typeface="+mn-cs"/>
                        </a:rPr>
                        <a:t>(canvia d’optativa a obligatòria)</a:t>
                      </a:r>
                      <a:endParaRPr lang="ca-ES" sz="1400" b="0" i="1" u="none" strike="noStrike" kern="1200" dirty="0">
                        <a:solidFill>
                          <a:srgbClr val="000000"/>
                        </a:solidFill>
                        <a:latin typeface="Arial"/>
                        <a:ea typeface="+mn-ea"/>
                        <a:cs typeface="+mn-cs"/>
                      </a:endParaRPr>
                    </a:p>
                  </a:txBody>
                  <a:tcPr marL="9525" marR="9525" marT="9525" marB="0" anchor="ctr">
                    <a:lnL w="12700" cap="flat" cmpd="sng" algn="ctr">
                      <a:no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ca-ES" sz="1400" b="0" i="0" u="none" strike="noStrike" dirty="0">
                          <a:solidFill>
                            <a:srgbClr val="000000"/>
                          </a:solidFill>
                          <a:latin typeface="Arial"/>
                        </a:rPr>
                        <a:t>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ca-ES" sz="1200" b="0" i="0" u="none" strike="noStrike" dirty="0">
                          <a:solidFill>
                            <a:srgbClr val="000000"/>
                          </a:solidFill>
                          <a:latin typeface="Arial"/>
                        </a:rPr>
                        <a:t>FB</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ca-ES" sz="1400" b="0" i="0" u="none" strike="noStrike" dirty="0">
                          <a:solidFill>
                            <a:srgbClr val="000000"/>
                          </a:solidFill>
                          <a:latin typeface="Arial"/>
                        </a:rPr>
                        <a:t>6</a:t>
                      </a:r>
                    </a:p>
                  </a:txBody>
                  <a:tcPr marL="9525" marR="9525" marT="9525" marB="0" anchor="ctr">
                    <a:lnL w="6350" cap="flat" cmpd="sng" algn="ctr">
                      <a:solidFill>
                        <a:srgbClr val="000000"/>
                      </a:solidFill>
                      <a:prstDash val="dot"/>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
        <p:nvSpPr>
          <p:cNvPr id="8" name="7 Rectángulo"/>
          <p:cNvSpPr/>
          <p:nvPr/>
        </p:nvSpPr>
        <p:spPr>
          <a:xfrm>
            <a:off x="539552" y="4869160"/>
            <a:ext cx="8208912" cy="307777"/>
          </a:xfrm>
          <a:prstGeom prst="rect">
            <a:avLst/>
          </a:prstGeom>
          <a:ln w="28575">
            <a:solidFill>
              <a:schemeClr val="accent1"/>
            </a:solidFill>
          </a:ln>
        </p:spPr>
        <p:txBody>
          <a:bodyPr wrap="square">
            <a:spAutoFit/>
          </a:bodyPr>
          <a:lstStyle/>
          <a:p>
            <a:r>
              <a:rPr lang="ca-ES" sz="1400" dirty="0" smtClean="0"/>
              <a:t>Coordinació amb assignatures d’anatomia i fisiologia prèvies. Revisar temes alt nivell d’especialització</a:t>
            </a:r>
            <a:endParaRPr lang="ca-ES" sz="1400" dirty="0"/>
          </a:p>
        </p:txBody>
      </p:sp>
      <p:graphicFrame>
        <p:nvGraphicFramePr>
          <p:cNvPr id="12" name="11 Tabla"/>
          <p:cNvGraphicFramePr>
            <a:graphicFrameLocks noGrp="1"/>
          </p:cNvGraphicFramePr>
          <p:nvPr/>
        </p:nvGraphicFramePr>
        <p:xfrm>
          <a:off x="827583" y="1379622"/>
          <a:ext cx="7416825" cy="537210"/>
        </p:xfrm>
        <a:graphic>
          <a:graphicData uri="http://schemas.openxmlformats.org/drawingml/2006/table">
            <a:tbl>
              <a:tblPr/>
              <a:tblGrid>
                <a:gridCol w="5976665"/>
                <a:gridCol w="720080"/>
                <a:gridCol w="360040"/>
                <a:gridCol w="360040"/>
              </a:tblGrid>
              <a:tr h="190500">
                <a:tc gridSpan="4">
                  <a:txBody>
                    <a:bodyPr/>
                    <a:lstStyle/>
                    <a:p>
                      <a:pPr algn="ctr" fontAlgn="ctr"/>
                      <a:r>
                        <a:rPr lang="ca-ES" sz="1800" b="1" i="0" u="none" strike="noStrike" dirty="0" smtClean="0">
                          <a:solidFill>
                            <a:schemeClr val="accent1">
                              <a:lumMod val="75000"/>
                            </a:schemeClr>
                          </a:solidFill>
                          <a:latin typeface="+mn-lt"/>
                        </a:rPr>
                        <a:t>Segon </a:t>
                      </a:r>
                      <a:r>
                        <a:rPr lang="ca-ES" sz="1800" b="1" i="0" u="none" strike="noStrike" dirty="0">
                          <a:solidFill>
                            <a:schemeClr val="accent1">
                              <a:lumMod val="75000"/>
                            </a:schemeClr>
                          </a:solidFill>
                          <a:latin typeface="+mn-lt"/>
                        </a:rPr>
                        <a:t>curs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a-ES"/>
                    </a:p>
                  </a:txBody>
                  <a:tcPr/>
                </a:tc>
                <a:tc hMerge="1">
                  <a:txBody>
                    <a:bodyPr/>
                    <a:lstStyle/>
                    <a:p>
                      <a:endParaRPr lang="ca-ES"/>
                    </a:p>
                  </a:txBody>
                  <a:tcPr/>
                </a:tc>
                <a:tc hMerge="1">
                  <a:txBody>
                    <a:bodyPr/>
                    <a:lstStyle/>
                    <a:p>
                      <a:endParaRPr lang="ca-ES"/>
                    </a:p>
                  </a:txBody>
                  <a:tcPr/>
                </a:tc>
              </a:tr>
              <a:tr h="190500">
                <a:tc>
                  <a:txBody>
                    <a:bodyPr/>
                    <a:lstStyle/>
                    <a:p>
                      <a:pPr algn="ctr" fontAlgn="t"/>
                      <a:r>
                        <a:rPr lang="ca-ES" sz="1600" b="1" i="0" u="none" strike="noStrike" dirty="0">
                          <a:solidFill>
                            <a:srgbClr val="000000"/>
                          </a:solidFill>
                          <a:latin typeface="+mn-lt"/>
                        </a:rPr>
                        <a:t>Assignatura</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ca-ES" sz="1200" b="1" i="0" u="none" strike="noStrike" dirty="0">
                          <a:solidFill>
                            <a:srgbClr val="000000"/>
                          </a:solidFill>
                          <a:latin typeface="+mn-lt"/>
                        </a:rPr>
                        <a:t>Semestre</a:t>
                      </a:r>
                    </a:p>
                  </a:txBody>
                  <a:tcPr marL="9525" marR="9525" marT="9525"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ca-ES" sz="1200" b="1" i="0" u="none" strike="noStrike" dirty="0" smtClean="0">
                          <a:solidFill>
                            <a:srgbClr val="000000"/>
                          </a:solidFill>
                          <a:latin typeface="+mn-lt"/>
                        </a:rPr>
                        <a:t>Tipus</a:t>
                      </a:r>
                      <a:endParaRPr lang="ca-ES" sz="1200" b="1" i="0" u="none" strike="noStrike" dirty="0">
                        <a:solidFill>
                          <a:srgbClr val="000000"/>
                        </a:solidFill>
                        <a:latin typeface="+mn-lt"/>
                      </a:endParaRP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ca-ES" sz="1200" b="1" i="0" u="none" strike="noStrike" dirty="0">
                          <a:solidFill>
                            <a:srgbClr val="000000"/>
                          </a:solidFill>
                          <a:latin typeface="+mn-lt"/>
                        </a:rPr>
                        <a:t> ECTS</a:t>
                      </a:r>
                    </a:p>
                  </a:txBody>
                  <a:tcPr marL="9525" marR="9525" marT="9525"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14" name="13 Conector angular"/>
          <p:cNvCxnSpPr>
            <a:endCxn id="8" idx="1"/>
          </p:cNvCxnSpPr>
          <p:nvPr/>
        </p:nvCxnSpPr>
        <p:spPr>
          <a:xfrm rot="5400000">
            <a:off x="-617512" y="3577952"/>
            <a:ext cx="2602161" cy="288032"/>
          </a:xfrm>
          <a:prstGeom prst="bentConnector4">
            <a:avLst>
              <a:gd name="adj1" fmla="val -379"/>
              <a:gd name="adj2" fmla="val 179366"/>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 name="36 Rectángulo"/>
          <p:cNvSpPr/>
          <p:nvPr/>
        </p:nvSpPr>
        <p:spPr>
          <a:xfrm rot="16200000">
            <a:off x="7865304" y="3462198"/>
            <a:ext cx="1786066" cy="307777"/>
          </a:xfrm>
          <a:prstGeom prst="rect">
            <a:avLst/>
          </a:prstGeom>
          <a:ln w="28575">
            <a:solidFill>
              <a:schemeClr val="accent6">
                <a:lumMod val="75000"/>
              </a:schemeClr>
            </a:solidFill>
          </a:ln>
        </p:spPr>
        <p:txBody>
          <a:bodyPr wrap="none">
            <a:spAutoFit/>
          </a:bodyPr>
          <a:lstStyle/>
          <a:p>
            <a:r>
              <a:rPr lang="ca-ES" sz="1400" dirty="0" smtClean="0">
                <a:solidFill>
                  <a:srgbClr val="000000"/>
                </a:solidFill>
              </a:rPr>
              <a:t>Reforçar continguts </a:t>
            </a:r>
            <a:endParaRPr lang="ca-ES" dirty="0"/>
          </a:p>
        </p:txBody>
      </p:sp>
      <p:cxnSp>
        <p:nvCxnSpPr>
          <p:cNvPr id="43" name="42 Conector recto de flecha"/>
          <p:cNvCxnSpPr/>
          <p:nvPr/>
        </p:nvCxnSpPr>
        <p:spPr>
          <a:xfrm>
            <a:off x="8244408" y="2780928"/>
            <a:ext cx="360040"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p:nvPr/>
        </p:nvCxnSpPr>
        <p:spPr>
          <a:xfrm>
            <a:off x="8244408" y="3429000"/>
            <a:ext cx="360040"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p:nvPr/>
        </p:nvCxnSpPr>
        <p:spPr>
          <a:xfrm>
            <a:off x="8244408" y="4365104"/>
            <a:ext cx="360040"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13 Conector angular"/>
          <p:cNvCxnSpPr>
            <a:endCxn id="55" idx="1"/>
          </p:cNvCxnSpPr>
          <p:nvPr/>
        </p:nvCxnSpPr>
        <p:spPr>
          <a:xfrm rot="5400000">
            <a:off x="-103874" y="4792506"/>
            <a:ext cx="1646892" cy="360040"/>
          </a:xfrm>
          <a:prstGeom prst="bentConnector4">
            <a:avLst>
              <a:gd name="adj1" fmla="val 514"/>
              <a:gd name="adj2" fmla="val 220205"/>
            </a:avLst>
          </a:prstGeom>
          <a:ln w="28575">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55" name="54 Rectángulo"/>
          <p:cNvSpPr/>
          <p:nvPr/>
        </p:nvSpPr>
        <p:spPr>
          <a:xfrm>
            <a:off x="539552" y="5426640"/>
            <a:ext cx="8208912" cy="738664"/>
          </a:xfrm>
          <a:prstGeom prst="rect">
            <a:avLst/>
          </a:prstGeom>
          <a:ln w="28575">
            <a:solidFill>
              <a:srgbClr val="006600"/>
            </a:solidFill>
          </a:ln>
        </p:spPr>
        <p:txBody>
          <a:bodyPr wrap="square">
            <a:spAutoFit/>
          </a:bodyPr>
          <a:lstStyle/>
          <a:p>
            <a:r>
              <a:rPr lang="ca-ES" sz="1400" dirty="0" smtClean="0">
                <a:solidFill>
                  <a:srgbClr val="000000"/>
                </a:solidFill>
              </a:rPr>
              <a:t>Conèixer l’actuació professional i els entorns on es desenvolupa la pràctica professional; observació de casos, procés d’intervenció, desenvolupament d’habilitats terapèutiques bàsiques, ètica i deontologia professional</a:t>
            </a:r>
            <a:endParaRPr lang="ca-ES" dirty="0"/>
          </a:p>
        </p:txBody>
      </p:sp>
    </p:spTree>
    <p:extLst>
      <p:ext uri="{BB962C8B-B14F-4D97-AF65-F5344CB8AC3E}">
        <p14:creationId xmlns:p14="http://schemas.microsoft.com/office/powerpoint/2010/main" val="451052353"/>
      </p:ext>
    </p:extLst>
  </p:cSld>
  <p:clrMapOvr>
    <a:masterClrMapping/>
  </p:clrMapOvr>
  <p:transition>
    <p:pull/>
  </p:transition>
  <p:timing>
    <p:tnLst>
      <p:par>
        <p:cTn id="1" dur="indefinite" restart="never" nodeType="tmRoot"/>
      </p:par>
    </p:tnLst>
  </p:timing>
</p:sld>
</file>

<file path=ppt/theme/theme1.xml><?xml version="1.0" encoding="utf-8"?>
<a:theme xmlns:a="http://schemas.openxmlformats.org/drawingml/2006/main" name="Disseny personalitzat">
  <a:themeElements>
    <a:clrScheme name="Disseny personalitza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seny personalitzat">
      <a:majorFont>
        <a:latin typeface="Arial"/>
        <a:ea typeface=""/>
        <a:cs typeface=""/>
      </a:majorFont>
      <a:minorFont>
        <a:latin typeface="Arial"/>
        <a:ea typeface=""/>
        <a:cs typeface=""/>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seny personalitza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seny personalitza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seny personalitza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seny personalitza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seny personalitza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seny personalitza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seny personalitza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seny personalitza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seny personalitza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seny personalitza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seny personalitza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seny personalitza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Tema de Office">
      <a:majorFont>
        <a:latin typeface="Calibri"/>
        <a:ea typeface=""/>
        <a:cs typeface=""/>
      </a:majorFont>
      <a:minorFont>
        <a:latin typeface="Calibri"/>
        <a:ea typeface=""/>
        <a:cs typeface=""/>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emma">
  <a:themeElements>
    <a:clrScheme name="Gem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mma">
      <a:majorFont>
        <a:latin typeface="Tahoma"/>
        <a:ea typeface=""/>
        <a:cs typeface=""/>
      </a:majorFont>
      <a:minorFont>
        <a:latin typeface="Arial"/>
        <a:ea typeface=""/>
        <a:cs typeface=""/>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m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m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m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m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m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m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mm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m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m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m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m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m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l'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l'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8682</TotalTime>
  <Words>2763</Words>
  <Application>Microsoft Office PowerPoint</Application>
  <PresentationFormat>Presentació en pantalla (4:3)</PresentationFormat>
  <Paragraphs>515</Paragraphs>
  <Slides>29</Slides>
  <Notes>0</Notes>
  <HiddenSlides>0</HiddenSlides>
  <MMClips>0</MMClips>
  <ScaleCrop>false</ScaleCrop>
  <HeadingPairs>
    <vt:vector size="4" baseType="variant">
      <vt:variant>
        <vt:lpstr>Tema</vt:lpstr>
      </vt:variant>
      <vt:variant>
        <vt:i4>3</vt:i4>
      </vt:variant>
      <vt:variant>
        <vt:lpstr>Títols de les diapositives</vt:lpstr>
      </vt:variant>
      <vt:variant>
        <vt:i4>29</vt:i4>
      </vt:variant>
    </vt:vector>
  </HeadingPairs>
  <TitlesOfParts>
    <vt:vector size="32" baseType="lpstr">
      <vt:lpstr>Disseny personalitzat</vt:lpstr>
      <vt:lpstr>Tema de Office</vt:lpstr>
      <vt:lpstr>Gemma</vt:lpstr>
      <vt:lpstr>Pla d’estudis del grau en Logopèdia modificat </vt:lpstr>
      <vt:lpstr>Pla d’estudis del grau en Logopèdia modificat</vt:lpstr>
      <vt:lpstr>Pla d’estudis del grau en Logopèdia modificat</vt:lpstr>
      <vt:lpstr>Pla d’estudis del grau en Logopèdia modificat</vt:lpstr>
      <vt:lpstr>Presentació del PowerPoint</vt:lpstr>
      <vt:lpstr>Pla d’estudis del grau en Logopèdia modificat</vt:lpstr>
      <vt:lpstr>Pla d’estudis del grau en Logopèdia modificat </vt:lpstr>
      <vt:lpstr>Pla d’estudis del grau en Logopèdia modificat</vt:lpstr>
      <vt:lpstr>Pla d’estudis del grau en Logopèdia modificat</vt:lpstr>
      <vt:lpstr>Pla d’estudis del grau en Logopèdia modificat</vt:lpstr>
      <vt:lpstr>Pla d’estudis del grau en Logopèdia modificat</vt:lpstr>
      <vt:lpstr>Proposta d’implantació canvi de pla d’estudis del grau en Logopèdia</vt:lpstr>
      <vt:lpstr>Proposta d’implantació canvi de pla d’estudis  del grau en Logopèdia</vt:lpstr>
      <vt:lpstr>Proposta d’implantació canvi de pla d’estudis  del grau en Logopèdia</vt:lpstr>
      <vt:lpstr>EXTINCIÓ PLA D’ESTUDIS 828-GRAU EN LOGOPÈDIA</vt:lpstr>
      <vt:lpstr>Presentació del PowerPoint</vt:lpstr>
      <vt:lpstr>EQUIVALÈNCIES CANVI DE PLA</vt:lpstr>
      <vt:lpstr>EQUIVALÈNCIES CANVI DE PLA</vt:lpstr>
      <vt:lpstr>EQUIVALÈNCIES CANVI DE PLA</vt:lpstr>
      <vt:lpstr>EQUIVALÈNCIES CANVI DE PLA</vt:lpstr>
      <vt:lpstr>EQUIVALÈNCIES CANVI DE PLA: PRÀCTICUMS</vt:lpstr>
      <vt:lpstr>EQUIVALÈNCIES CANVI DE PLA: OPTATIVES</vt:lpstr>
      <vt:lpstr>MODELS DE CANVI CURS A CURS (veure també simulador) </vt:lpstr>
      <vt:lpstr>MODELS DE CANVI CURS A CURS (veure també simulador) </vt:lpstr>
      <vt:lpstr>MODELS DE CANVI CURS A CURS (veure també simulador) </vt:lpstr>
      <vt:lpstr>MODELS DE CANVI CURS A CURS </vt:lpstr>
      <vt:lpstr>VALORACIÓ DEL CANVI DE PLA</vt:lpstr>
      <vt:lpstr>VALORACIÓ DEL CANVI DE PLA</vt:lpstr>
      <vt:lpstr>CALENDARI</vt:lpstr>
    </vt:vector>
  </TitlesOfParts>
  <Company>UAB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Rectorat</dc:creator>
  <cp:lastModifiedBy>Renovi</cp:lastModifiedBy>
  <cp:revision>494</cp:revision>
  <dcterms:created xsi:type="dcterms:W3CDTF">2003-10-01T11:49:03Z</dcterms:created>
  <dcterms:modified xsi:type="dcterms:W3CDTF">2017-05-31T09:21:27Z</dcterms:modified>
</cp:coreProperties>
</file>