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334" r:id="rId5"/>
    <p:sldId id="346" r:id="rId6"/>
    <p:sldId id="338" r:id="rId7"/>
    <p:sldId id="339" r:id="rId8"/>
    <p:sldId id="344" r:id="rId9"/>
    <p:sldId id="312" r:id="rId10"/>
    <p:sldId id="279" r:id="rId11"/>
    <p:sldId id="336" r:id="rId12"/>
    <p:sldId id="324" r:id="rId13"/>
    <p:sldId id="347" r:id="rId14"/>
    <p:sldId id="281" r:id="rId15"/>
    <p:sldId id="348" r:id="rId16"/>
    <p:sldId id="340" r:id="rId17"/>
    <p:sldId id="341" r:id="rId18"/>
    <p:sldId id="342" r:id="rId19"/>
    <p:sldId id="343" r:id="rId20"/>
    <p:sldId id="349" r:id="rId21"/>
    <p:sldId id="350" r:id="rId22"/>
    <p:sldId id="353" r:id="rId23"/>
    <p:sldId id="351" r:id="rId24"/>
    <p:sldId id="354" r:id="rId25"/>
    <p:sldId id="345" r:id="rId26"/>
    <p:sldId id="284" r:id="rId27"/>
  </p:sldIdLst>
  <p:sldSz cx="9144000" cy="6858000" type="screen4x3"/>
  <p:notesSz cx="6797675" cy="9926638"/>
  <p:defaultTextStyle>
    <a:defPPr>
      <a:defRPr lang="ca-ES"/>
    </a:defPPr>
    <a:lvl1pPr algn="just" rtl="0" eaLnBrk="0" fontAlgn="base" hangingPunct="0">
      <a:lnSpc>
        <a:spcPct val="90000"/>
      </a:lnSpc>
      <a:spcBef>
        <a:spcPts val="600"/>
      </a:spcBef>
      <a:spcAft>
        <a:spcPct val="0"/>
      </a:spcAft>
      <a:buFont typeface="Monotype Sorts" pitchFamily="2" charset="2"/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just" rtl="0" eaLnBrk="0" fontAlgn="base" hangingPunct="0">
      <a:lnSpc>
        <a:spcPct val="90000"/>
      </a:lnSpc>
      <a:spcBef>
        <a:spcPts val="600"/>
      </a:spcBef>
      <a:spcAft>
        <a:spcPct val="0"/>
      </a:spcAft>
      <a:buFont typeface="Monotype Sorts" pitchFamily="2" charset="2"/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just" rtl="0" eaLnBrk="0" fontAlgn="base" hangingPunct="0">
      <a:lnSpc>
        <a:spcPct val="90000"/>
      </a:lnSpc>
      <a:spcBef>
        <a:spcPts val="600"/>
      </a:spcBef>
      <a:spcAft>
        <a:spcPct val="0"/>
      </a:spcAft>
      <a:buFont typeface="Monotype Sorts" pitchFamily="2" charset="2"/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just" rtl="0" eaLnBrk="0" fontAlgn="base" hangingPunct="0">
      <a:lnSpc>
        <a:spcPct val="90000"/>
      </a:lnSpc>
      <a:spcBef>
        <a:spcPts val="600"/>
      </a:spcBef>
      <a:spcAft>
        <a:spcPct val="0"/>
      </a:spcAft>
      <a:buFont typeface="Monotype Sorts" pitchFamily="2" charset="2"/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just" rtl="0" eaLnBrk="0" fontAlgn="base" hangingPunct="0">
      <a:lnSpc>
        <a:spcPct val="90000"/>
      </a:lnSpc>
      <a:spcBef>
        <a:spcPts val="600"/>
      </a:spcBef>
      <a:spcAft>
        <a:spcPct val="0"/>
      </a:spcAft>
      <a:buFont typeface="Monotype Sorts" pitchFamily="2" charset="2"/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9441"/>
    <a:srgbClr val="CE5656"/>
    <a:srgbClr val="E19797"/>
    <a:srgbClr val="BC2D2A"/>
    <a:srgbClr val="800000"/>
    <a:srgbClr val="8E0000"/>
    <a:srgbClr val="E20000"/>
    <a:srgbClr val="000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32DF67-D4A4-40B7-9FF1-7E2679C3F0E7}" v="24" dt="2025-02-06T14:25:36.2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73" autoAdjust="0"/>
    <p:restoredTop sz="89784" autoAdjust="0"/>
  </p:normalViewPr>
  <p:slideViewPr>
    <p:cSldViewPr>
      <p:cViewPr varScale="1">
        <p:scale>
          <a:sx n="96" d="100"/>
          <a:sy n="96" d="100"/>
        </p:scale>
        <p:origin x="17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BFC066-275B-4649-A40A-D16C7B50FA6A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B750B807-7F1D-487C-A0E3-D022FD8C1227}">
      <dgm:prSet phldrT="[Texto]"/>
      <dgm:spPr/>
      <dgm:t>
        <a:bodyPr/>
        <a:lstStyle/>
        <a:p>
          <a:r>
            <a:rPr lang="es-ES" dirty="0"/>
            <a:t>1. L’ARI </a:t>
          </a:r>
          <a:r>
            <a:rPr lang="es-ES" dirty="0" err="1"/>
            <a:t>envia</a:t>
          </a:r>
          <a:r>
            <a:rPr lang="es-ES" dirty="0"/>
            <a:t> la </a:t>
          </a:r>
          <a:r>
            <a:rPr lang="es-ES" dirty="0" err="1"/>
            <a:t>informació</a:t>
          </a:r>
          <a:r>
            <a:rPr lang="es-ES" dirty="0"/>
            <a:t> dels alumnes </a:t>
          </a:r>
          <a:r>
            <a:rPr lang="es-ES" dirty="0" err="1"/>
            <a:t>seleccionats</a:t>
          </a:r>
          <a:r>
            <a:rPr lang="es-ES" dirty="0"/>
            <a:t> a les </a:t>
          </a:r>
          <a:r>
            <a:rPr lang="es-ES" dirty="0" err="1"/>
            <a:t>universitats</a:t>
          </a:r>
          <a:r>
            <a:rPr lang="es-ES" dirty="0"/>
            <a:t> de </a:t>
          </a:r>
          <a:r>
            <a:rPr lang="es-ES" dirty="0" err="1"/>
            <a:t>destí</a:t>
          </a:r>
          <a:endParaRPr lang="es-ES" dirty="0"/>
        </a:p>
        <a:p>
          <a:r>
            <a:rPr lang="es-ES" i="1" dirty="0"/>
            <a:t>(</a:t>
          </a:r>
          <a:r>
            <a:rPr lang="es-ES" i="1" dirty="0" err="1"/>
            <a:t>nomination</a:t>
          </a:r>
          <a:r>
            <a:rPr lang="es-ES" i="1" dirty="0"/>
            <a:t>) per a la </a:t>
          </a:r>
          <a:r>
            <a:rPr lang="es-ES" i="1" dirty="0" err="1"/>
            <a:t>seva</a:t>
          </a:r>
          <a:r>
            <a:rPr lang="es-ES" i="1" dirty="0"/>
            <a:t> </a:t>
          </a:r>
          <a:r>
            <a:rPr lang="es-ES" i="1" dirty="0" err="1"/>
            <a:t>acceptació</a:t>
          </a:r>
          <a:endParaRPr lang="es-ES" i="1" dirty="0"/>
        </a:p>
      </dgm:t>
    </dgm:pt>
    <dgm:pt modelId="{05B15FE2-8EF2-45CD-8C4D-620ADF47DD37}" type="parTrans" cxnId="{BB41C7A1-3478-4CCA-917E-59B750AC520E}">
      <dgm:prSet/>
      <dgm:spPr/>
      <dgm:t>
        <a:bodyPr/>
        <a:lstStyle/>
        <a:p>
          <a:endParaRPr lang="es-ES"/>
        </a:p>
      </dgm:t>
    </dgm:pt>
    <dgm:pt modelId="{DF915B81-AABF-42BB-89A0-3D30E094D734}" type="sibTrans" cxnId="{BB41C7A1-3478-4CCA-917E-59B750AC520E}">
      <dgm:prSet/>
      <dgm:spPr/>
      <dgm:t>
        <a:bodyPr/>
        <a:lstStyle/>
        <a:p>
          <a:endParaRPr lang="es-ES"/>
        </a:p>
      </dgm:t>
    </dgm:pt>
    <dgm:pt modelId="{42C4537E-130A-4755-999E-C6C6069439B2}">
      <dgm:prSet phldrT="[Texto]"/>
      <dgm:spPr/>
      <dgm:t>
        <a:bodyPr/>
        <a:lstStyle/>
        <a:p>
          <a:r>
            <a:rPr lang="ca-ES" noProof="0" dirty="0"/>
            <a:t>2. La universitat de destí contacta amb l’alumnat via </a:t>
          </a:r>
          <a:r>
            <a:rPr lang="ca-ES" noProof="0" dirty="0" err="1"/>
            <a:t>email</a:t>
          </a:r>
          <a:r>
            <a:rPr lang="ca-ES" noProof="0" dirty="0"/>
            <a:t> i els dona les instruccions per fer la sol·licitud d’admissió (</a:t>
          </a:r>
          <a:r>
            <a:rPr lang="ca-ES" noProof="0" dirty="0" err="1"/>
            <a:t>Application</a:t>
          </a:r>
          <a:r>
            <a:rPr lang="ca-ES" noProof="0" dirty="0"/>
            <a:t> </a:t>
          </a:r>
          <a:r>
            <a:rPr lang="ca-ES" noProof="0" dirty="0" err="1"/>
            <a:t>Form</a:t>
          </a:r>
          <a:r>
            <a:rPr lang="ca-ES" noProof="0" dirty="0"/>
            <a:t>) i la documentació que s’ha d’enviar</a:t>
          </a:r>
        </a:p>
      </dgm:t>
    </dgm:pt>
    <dgm:pt modelId="{A1831B71-7119-4FE9-B187-504AE1CB79CB}" type="parTrans" cxnId="{B67E1B7B-200E-4574-9DA0-98C35D1C44FB}">
      <dgm:prSet/>
      <dgm:spPr/>
      <dgm:t>
        <a:bodyPr/>
        <a:lstStyle/>
        <a:p>
          <a:endParaRPr lang="es-ES"/>
        </a:p>
      </dgm:t>
    </dgm:pt>
    <dgm:pt modelId="{701FEF3C-64F5-4996-9BC7-3F678C6311C5}" type="sibTrans" cxnId="{B67E1B7B-200E-4574-9DA0-98C35D1C44FB}">
      <dgm:prSet/>
      <dgm:spPr/>
      <dgm:t>
        <a:bodyPr/>
        <a:lstStyle/>
        <a:p>
          <a:endParaRPr lang="es-ES"/>
        </a:p>
      </dgm:t>
    </dgm:pt>
    <dgm:pt modelId="{B5853DDA-E825-41EC-BC31-BB75BC34F591}">
      <dgm:prSet phldrT="[Texto]"/>
      <dgm:spPr/>
      <dgm:t>
        <a:bodyPr/>
        <a:lstStyle/>
        <a:p>
          <a:r>
            <a:rPr lang="ca-ES" noProof="0" dirty="0"/>
            <a:t>3. L’alumne/a Erasmus+</a:t>
          </a:r>
          <a:r>
            <a:rPr lang="es-ES" dirty="0"/>
            <a:t> prepara </a:t>
          </a:r>
          <a:r>
            <a:rPr lang="es-ES" dirty="0" err="1"/>
            <a:t>els</a:t>
          </a:r>
          <a:r>
            <a:rPr lang="es-ES" dirty="0"/>
            <a:t> </a:t>
          </a:r>
          <a:r>
            <a:rPr lang="es-ES" dirty="0" err="1"/>
            <a:t>documents</a:t>
          </a:r>
          <a:r>
            <a:rPr lang="es-ES" dirty="0"/>
            <a:t> </a:t>
          </a:r>
          <a:r>
            <a:rPr lang="es-ES" dirty="0" err="1"/>
            <a:t>necessaris</a:t>
          </a:r>
          <a:r>
            <a:rPr lang="es-ES" dirty="0"/>
            <a:t> i </a:t>
          </a:r>
          <a:r>
            <a:rPr lang="es-ES" dirty="0" err="1"/>
            <a:t>els</a:t>
          </a:r>
          <a:r>
            <a:rPr lang="es-ES" dirty="0"/>
            <a:t> </a:t>
          </a:r>
          <a:r>
            <a:rPr lang="es-ES" dirty="0" err="1"/>
            <a:t>envia</a:t>
          </a:r>
          <a:r>
            <a:rPr lang="es-ES" dirty="0"/>
            <a:t> a </a:t>
          </a:r>
          <a:r>
            <a:rPr lang="es-ES" dirty="0" err="1"/>
            <a:t>destí</a:t>
          </a:r>
          <a:r>
            <a:rPr lang="es-ES" dirty="0"/>
            <a:t> </a:t>
          </a:r>
          <a:r>
            <a:rPr lang="es-ES" dirty="0" err="1"/>
            <a:t>dins</a:t>
          </a:r>
          <a:r>
            <a:rPr lang="es-ES" dirty="0"/>
            <a:t> del </a:t>
          </a:r>
          <a:r>
            <a:rPr lang="es-ES" dirty="0" err="1"/>
            <a:t>termini</a:t>
          </a:r>
          <a:r>
            <a:rPr lang="es-ES" dirty="0"/>
            <a:t> </a:t>
          </a:r>
        </a:p>
        <a:p>
          <a:r>
            <a:rPr lang="es-ES" i="1" dirty="0"/>
            <a:t>(</a:t>
          </a:r>
          <a:r>
            <a:rPr lang="es-ES" i="1" dirty="0" err="1"/>
            <a:t>pot</a:t>
          </a:r>
          <a:r>
            <a:rPr lang="es-ES" i="1" dirty="0"/>
            <a:t> </a:t>
          </a:r>
          <a:r>
            <a:rPr lang="es-ES" i="1" dirty="0" err="1"/>
            <a:t>demanar</a:t>
          </a:r>
          <a:r>
            <a:rPr lang="es-ES" i="1" dirty="0"/>
            <a:t> </a:t>
          </a:r>
          <a:r>
            <a:rPr lang="es-ES" i="1" dirty="0" err="1"/>
            <a:t>ajuda</a:t>
          </a:r>
          <a:r>
            <a:rPr lang="es-ES" i="1" dirty="0"/>
            <a:t> a la Oficina </a:t>
          </a:r>
          <a:r>
            <a:rPr lang="es-ES" i="1" dirty="0" err="1"/>
            <a:t>d’intercanvis</a:t>
          </a:r>
          <a:r>
            <a:rPr lang="es-ES" i="1" dirty="0"/>
            <a:t> si necesita firmes o </a:t>
          </a:r>
          <a:r>
            <a:rPr lang="es-ES" i="1" dirty="0" err="1"/>
            <a:t>certificats</a:t>
          </a:r>
          <a:r>
            <a:rPr lang="es-ES" i="1" dirty="0"/>
            <a:t>)</a:t>
          </a:r>
        </a:p>
        <a:p>
          <a:r>
            <a:rPr lang="es-ES" i="0" dirty="0" err="1"/>
            <a:t>L’alumne</a:t>
          </a:r>
          <a:r>
            <a:rPr lang="es-ES" i="0" dirty="0"/>
            <a:t> UABEP </a:t>
          </a:r>
          <a:r>
            <a:rPr lang="es-ES" i="0" dirty="0" err="1"/>
            <a:t>envia</a:t>
          </a:r>
          <a:r>
            <a:rPr lang="es-ES" i="0" dirty="0"/>
            <a:t> la </a:t>
          </a:r>
          <a:r>
            <a:rPr lang="es-ES" i="0" dirty="0" err="1"/>
            <a:t>documentació</a:t>
          </a:r>
          <a:r>
            <a:rPr lang="es-ES" i="0" dirty="0"/>
            <a:t> a l’Àrea de Relacions Internacionals.</a:t>
          </a:r>
        </a:p>
      </dgm:t>
    </dgm:pt>
    <dgm:pt modelId="{2F896CA2-953B-4C6B-BC22-F30B0FD3DE5B}" type="parTrans" cxnId="{0116445F-8B33-44C9-B8E1-E7736D562B3E}">
      <dgm:prSet/>
      <dgm:spPr/>
      <dgm:t>
        <a:bodyPr/>
        <a:lstStyle/>
        <a:p>
          <a:endParaRPr lang="es-ES"/>
        </a:p>
      </dgm:t>
    </dgm:pt>
    <dgm:pt modelId="{A4D02E48-942E-4375-994D-1CDD99E3C1D6}" type="sibTrans" cxnId="{0116445F-8B33-44C9-B8E1-E7736D562B3E}">
      <dgm:prSet/>
      <dgm:spPr/>
      <dgm:t>
        <a:bodyPr/>
        <a:lstStyle/>
        <a:p>
          <a:endParaRPr lang="es-ES"/>
        </a:p>
      </dgm:t>
    </dgm:pt>
    <dgm:pt modelId="{B3F8AEA2-974E-4610-AC91-DBC7B2C5A068}">
      <dgm:prSet phldrT="[Texto]"/>
      <dgm:spPr/>
      <dgm:t>
        <a:bodyPr/>
        <a:lstStyle/>
        <a:p>
          <a:r>
            <a:rPr lang="es-ES" i="0" dirty="0"/>
            <a:t>4. La </a:t>
          </a:r>
          <a:r>
            <a:rPr lang="es-ES" i="0" dirty="0" err="1"/>
            <a:t>universitat</a:t>
          </a:r>
          <a:r>
            <a:rPr lang="es-ES" i="0" dirty="0"/>
            <a:t> de </a:t>
          </a:r>
          <a:r>
            <a:rPr lang="es-ES" i="0" dirty="0" err="1"/>
            <a:t>destí</a:t>
          </a:r>
          <a:r>
            <a:rPr lang="es-ES" i="0" dirty="0"/>
            <a:t> dona </a:t>
          </a:r>
          <a:r>
            <a:rPr lang="es-ES" i="0" dirty="0" err="1"/>
            <a:t>resposta</a:t>
          </a:r>
          <a:r>
            <a:rPr lang="es-ES" i="0" dirty="0"/>
            <a:t> i </a:t>
          </a:r>
          <a:r>
            <a:rPr lang="es-ES" i="0" dirty="0" err="1"/>
            <a:t>emet</a:t>
          </a:r>
          <a:r>
            <a:rPr lang="es-ES" i="0" dirty="0"/>
            <a:t> a </a:t>
          </a:r>
          <a:r>
            <a:rPr lang="es-ES" i="0" dirty="0" err="1"/>
            <a:t>l’alumne</a:t>
          </a:r>
          <a:r>
            <a:rPr lang="es-ES" i="0" dirty="0"/>
            <a:t>/a la Carta </a:t>
          </a:r>
          <a:r>
            <a:rPr lang="es-ES" i="0" dirty="0" err="1"/>
            <a:t>d’Admissió</a:t>
          </a:r>
          <a:endParaRPr lang="es-ES" i="0" dirty="0"/>
        </a:p>
      </dgm:t>
    </dgm:pt>
    <dgm:pt modelId="{D9B08A47-2EB1-4248-96E2-738409DD3469}" type="parTrans" cxnId="{1EB83B37-698A-4D69-8C51-F7C350DDFBF3}">
      <dgm:prSet/>
      <dgm:spPr/>
      <dgm:t>
        <a:bodyPr/>
        <a:lstStyle/>
        <a:p>
          <a:endParaRPr lang="es-ES"/>
        </a:p>
      </dgm:t>
    </dgm:pt>
    <dgm:pt modelId="{9C49F167-AD88-4001-866D-74279EAD19A0}" type="sibTrans" cxnId="{1EB83B37-698A-4D69-8C51-F7C350DDFBF3}">
      <dgm:prSet/>
      <dgm:spPr/>
      <dgm:t>
        <a:bodyPr/>
        <a:lstStyle/>
        <a:p>
          <a:endParaRPr lang="es-ES"/>
        </a:p>
      </dgm:t>
    </dgm:pt>
    <dgm:pt modelId="{DCA2A257-97F3-485F-BC16-9007BF5BCF18}" type="pres">
      <dgm:prSet presAssocID="{4BBFC066-275B-4649-A40A-D16C7B50FA6A}" presName="linearFlow" presStyleCnt="0">
        <dgm:presLayoutVars>
          <dgm:resizeHandles val="exact"/>
        </dgm:presLayoutVars>
      </dgm:prSet>
      <dgm:spPr/>
    </dgm:pt>
    <dgm:pt modelId="{AB269A5A-A142-47B5-82CE-AEB1FF162D59}" type="pres">
      <dgm:prSet presAssocID="{B750B807-7F1D-487C-A0E3-D022FD8C1227}" presName="node" presStyleLbl="node1" presStyleIdx="0" presStyleCnt="4" custScaleX="198230">
        <dgm:presLayoutVars>
          <dgm:bulletEnabled val="1"/>
        </dgm:presLayoutVars>
      </dgm:prSet>
      <dgm:spPr/>
    </dgm:pt>
    <dgm:pt modelId="{4B5494B8-CA6E-48C1-AA22-0AAFDF1645A7}" type="pres">
      <dgm:prSet presAssocID="{DF915B81-AABF-42BB-89A0-3D30E094D734}" presName="sibTrans" presStyleLbl="sibTrans2D1" presStyleIdx="0" presStyleCnt="3"/>
      <dgm:spPr/>
    </dgm:pt>
    <dgm:pt modelId="{05479518-A4FA-4702-98B5-54579F973EAA}" type="pres">
      <dgm:prSet presAssocID="{DF915B81-AABF-42BB-89A0-3D30E094D734}" presName="connectorText" presStyleLbl="sibTrans2D1" presStyleIdx="0" presStyleCnt="3"/>
      <dgm:spPr/>
    </dgm:pt>
    <dgm:pt modelId="{420B8B97-8653-4345-9549-623FB9B3EE69}" type="pres">
      <dgm:prSet presAssocID="{42C4537E-130A-4755-999E-C6C6069439B2}" presName="node" presStyleLbl="node1" presStyleIdx="1" presStyleCnt="4" custScaleX="198230">
        <dgm:presLayoutVars>
          <dgm:bulletEnabled val="1"/>
        </dgm:presLayoutVars>
      </dgm:prSet>
      <dgm:spPr/>
    </dgm:pt>
    <dgm:pt modelId="{F6105E4B-162A-4AE7-9857-C6E230A81539}" type="pres">
      <dgm:prSet presAssocID="{701FEF3C-64F5-4996-9BC7-3F678C6311C5}" presName="sibTrans" presStyleLbl="sibTrans2D1" presStyleIdx="1" presStyleCnt="3"/>
      <dgm:spPr/>
    </dgm:pt>
    <dgm:pt modelId="{4D9537C1-DDD0-43E5-ACA0-2B9E1F8CA374}" type="pres">
      <dgm:prSet presAssocID="{701FEF3C-64F5-4996-9BC7-3F678C6311C5}" presName="connectorText" presStyleLbl="sibTrans2D1" presStyleIdx="1" presStyleCnt="3"/>
      <dgm:spPr/>
    </dgm:pt>
    <dgm:pt modelId="{9D183BB1-5E41-43B4-940E-02B976CEDF57}" type="pres">
      <dgm:prSet presAssocID="{B5853DDA-E825-41EC-BC31-BB75BC34F591}" presName="node" presStyleLbl="node1" presStyleIdx="2" presStyleCnt="4" custScaleX="198230">
        <dgm:presLayoutVars>
          <dgm:bulletEnabled val="1"/>
        </dgm:presLayoutVars>
      </dgm:prSet>
      <dgm:spPr/>
    </dgm:pt>
    <dgm:pt modelId="{DE24121E-3CA2-4B53-88E9-C337FC0F23B3}" type="pres">
      <dgm:prSet presAssocID="{A4D02E48-942E-4375-994D-1CDD99E3C1D6}" presName="sibTrans" presStyleLbl="sibTrans2D1" presStyleIdx="2" presStyleCnt="3"/>
      <dgm:spPr/>
    </dgm:pt>
    <dgm:pt modelId="{05A68F96-E7A0-404D-8FD1-A5BC793C8F91}" type="pres">
      <dgm:prSet presAssocID="{A4D02E48-942E-4375-994D-1CDD99E3C1D6}" presName="connectorText" presStyleLbl="sibTrans2D1" presStyleIdx="2" presStyleCnt="3"/>
      <dgm:spPr/>
    </dgm:pt>
    <dgm:pt modelId="{AA1536BE-4B0B-4439-8EC9-956364AA2F5C}" type="pres">
      <dgm:prSet presAssocID="{B3F8AEA2-974E-4610-AC91-DBC7B2C5A068}" presName="node" presStyleLbl="node1" presStyleIdx="3" presStyleCnt="4" custScaleX="198230" custLinFactNeighborX="0" custLinFactNeighborY="6230">
        <dgm:presLayoutVars>
          <dgm:bulletEnabled val="1"/>
        </dgm:presLayoutVars>
      </dgm:prSet>
      <dgm:spPr/>
    </dgm:pt>
  </dgm:ptLst>
  <dgm:cxnLst>
    <dgm:cxn modelId="{39B2D30A-37BB-44F3-8547-9059145749A0}" type="presOf" srcId="{701FEF3C-64F5-4996-9BC7-3F678C6311C5}" destId="{4D9537C1-DDD0-43E5-ACA0-2B9E1F8CA374}" srcOrd="1" destOrd="0" presId="urn:microsoft.com/office/officeart/2005/8/layout/process2"/>
    <dgm:cxn modelId="{5552FE22-BA3F-46EB-B678-25790B94A066}" type="presOf" srcId="{701FEF3C-64F5-4996-9BC7-3F678C6311C5}" destId="{F6105E4B-162A-4AE7-9857-C6E230A81539}" srcOrd="0" destOrd="0" presId="urn:microsoft.com/office/officeart/2005/8/layout/process2"/>
    <dgm:cxn modelId="{E3BBC123-1F5E-41B9-84CD-C8248A8EB972}" type="presOf" srcId="{DF915B81-AABF-42BB-89A0-3D30E094D734}" destId="{4B5494B8-CA6E-48C1-AA22-0AAFDF1645A7}" srcOrd="0" destOrd="0" presId="urn:microsoft.com/office/officeart/2005/8/layout/process2"/>
    <dgm:cxn modelId="{1EB83B37-698A-4D69-8C51-F7C350DDFBF3}" srcId="{4BBFC066-275B-4649-A40A-D16C7B50FA6A}" destId="{B3F8AEA2-974E-4610-AC91-DBC7B2C5A068}" srcOrd="3" destOrd="0" parTransId="{D9B08A47-2EB1-4248-96E2-738409DD3469}" sibTransId="{9C49F167-AD88-4001-866D-74279EAD19A0}"/>
    <dgm:cxn modelId="{0116445F-8B33-44C9-B8E1-E7736D562B3E}" srcId="{4BBFC066-275B-4649-A40A-D16C7B50FA6A}" destId="{B5853DDA-E825-41EC-BC31-BB75BC34F591}" srcOrd="2" destOrd="0" parTransId="{2F896CA2-953B-4C6B-BC22-F30B0FD3DE5B}" sibTransId="{A4D02E48-942E-4375-994D-1CDD99E3C1D6}"/>
    <dgm:cxn modelId="{B6674C51-6030-463B-8802-BBE30B4BC545}" type="presOf" srcId="{4BBFC066-275B-4649-A40A-D16C7B50FA6A}" destId="{DCA2A257-97F3-485F-BC16-9007BF5BCF18}" srcOrd="0" destOrd="0" presId="urn:microsoft.com/office/officeart/2005/8/layout/process2"/>
    <dgm:cxn modelId="{E9580272-D77B-4661-9DEE-CBC0AE4D6837}" type="presOf" srcId="{B750B807-7F1D-487C-A0E3-D022FD8C1227}" destId="{AB269A5A-A142-47B5-82CE-AEB1FF162D59}" srcOrd="0" destOrd="0" presId="urn:microsoft.com/office/officeart/2005/8/layout/process2"/>
    <dgm:cxn modelId="{B67E1B7B-200E-4574-9DA0-98C35D1C44FB}" srcId="{4BBFC066-275B-4649-A40A-D16C7B50FA6A}" destId="{42C4537E-130A-4755-999E-C6C6069439B2}" srcOrd="1" destOrd="0" parTransId="{A1831B71-7119-4FE9-B187-504AE1CB79CB}" sibTransId="{701FEF3C-64F5-4996-9BC7-3F678C6311C5}"/>
    <dgm:cxn modelId="{68004790-1497-4EF0-997F-DF6840D3BFC9}" type="presOf" srcId="{DF915B81-AABF-42BB-89A0-3D30E094D734}" destId="{05479518-A4FA-4702-98B5-54579F973EAA}" srcOrd="1" destOrd="0" presId="urn:microsoft.com/office/officeart/2005/8/layout/process2"/>
    <dgm:cxn modelId="{9837A69D-6ABE-406B-BF06-739A75BF8956}" type="presOf" srcId="{B5853DDA-E825-41EC-BC31-BB75BC34F591}" destId="{9D183BB1-5E41-43B4-940E-02B976CEDF57}" srcOrd="0" destOrd="0" presId="urn:microsoft.com/office/officeart/2005/8/layout/process2"/>
    <dgm:cxn modelId="{45EBF19E-39EA-48C8-9619-00A158E2D8B2}" type="presOf" srcId="{A4D02E48-942E-4375-994D-1CDD99E3C1D6}" destId="{05A68F96-E7A0-404D-8FD1-A5BC793C8F91}" srcOrd="1" destOrd="0" presId="urn:microsoft.com/office/officeart/2005/8/layout/process2"/>
    <dgm:cxn modelId="{BB41C7A1-3478-4CCA-917E-59B750AC520E}" srcId="{4BBFC066-275B-4649-A40A-D16C7B50FA6A}" destId="{B750B807-7F1D-487C-A0E3-D022FD8C1227}" srcOrd="0" destOrd="0" parTransId="{05B15FE2-8EF2-45CD-8C4D-620ADF47DD37}" sibTransId="{DF915B81-AABF-42BB-89A0-3D30E094D734}"/>
    <dgm:cxn modelId="{C9683AEA-BC67-4F96-95EA-99670CC9E6B6}" type="presOf" srcId="{42C4537E-130A-4755-999E-C6C6069439B2}" destId="{420B8B97-8653-4345-9549-623FB9B3EE69}" srcOrd="0" destOrd="0" presId="urn:microsoft.com/office/officeart/2005/8/layout/process2"/>
    <dgm:cxn modelId="{8FE094EB-3125-48E9-BBCD-5918DA76681C}" type="presOf" srcId="{B3F8AEA2-974E-4610-AC91-DBC7B2C5A068}" destId="{AA1536BE-4B0B-4439-8EC9-956364AA2F5C}" srcOrd="0" destOrd="0" presId="urn:microsoft.com/office/officeart/2005/8/layout/process2"/>
    <dgm:cxn modelId="{20AA63FC-F68A-4A88-8668-C942CF850909}" type="presOf" srcId="{A4D02E48-942E-4375-994D-1CDD99E3C1D6}" destId="{DE24121E-3CA2-4B53-88E9-C337FC0F23B3}" srcOrd="0" destOrd="0" presId="urn:microsoft.com/office/officeart/2005/8/layout/process2"/>
    <dgm:cxn modelId="{421BE0F9-F4DB-44F0-9F20-033FA7E94143}" type="presParOf" srcId="{DCA2A257-97F3-485F-BC16-9007BF5BCF18}" destId="{AB269A5A-A142-47B5-82CE-AEB1FF162D59}" srcOrd="0" destOrd="0" presId="urn:microsoft.com/office/officeart/2005/8/layout/process2"/>
    <dgm:cxn modelId="{3A844DFD-A356-40FF-8FCC-D4437F6BE5AD}" type="presParOf" srcId="{DCA2A257-97F3-485F-BC16-9007BF5BCF18}" destId="{4B5494B8-CA6E-48C1-AA22-0AAFDF1645A7}" srcOrd="1" destOrd="0" presId="urn:microsoft.com/office/officeart/2005/8/layout/process2"/>
    <dgm:cxn modelId="{072C90AB-50F4-421C-B991-7442FA77AE3A}" type="presParOf" srcId="{4B5494B8-CA6E-48C1-AA22-0AAFDF1645A7}" destId="{05479518-A4FA-4702-98B5-54579F973EAA}" srcOrd="0" destOrd="0" presId="urn:microsoft.com/office/officeart/2005/8/layout/process2"/>
    <dgm:cxn modelId="{FDF18C91-C7D3-4DA9-B15E-724E35648222}" type="presParOf" srcId="{DCA2A257-97F3-485F-BC16-9007BF5BCF18}" destId="{420B8B97-8653-4345-9549-623FB9B3EE69}" srcOrd="2" destOrd="0" presId="urn:microsoft.com/office/officeart/2005/8/layout/process2"/>
    <dgm:cxn modelId="{C8D569C3-09A6-495E-8A2C-A4DBF14EBB8A}" type="presParOf" srcId="{DCA2A257-97F3-485F-BC16-9007BF5BCF18}" destId="{F6105E4B-162A-4AE7-9857-C6E230A81539}" srcOrd="3" destOrd="0" presId="urn:microsoft.com/office/officeart/2005/8/layout/process2"/>
    <dgm:cxn modelId="{03A1CBF7-C859-48BA-A236-3834FA1E15CD}" type="presParOf" srcId="{F6105E4B-162A-4AE7-9857-C6E230A81539}" destId="{4D9537C1-DDD0-43E5-ACA0-2B9E1F8CA374}" srcOrd="0" destOrd="0" presId="urn:microsoft.com/office/officeart/2005/8/layout/process2"/>
    <dgm:cxn modelId="{AD77184F-88DF-4FD1-845D-421156490BA4}" type="presParOf" srcId="{DCA2A257-97F3-485F-BC16-9007BF5BCF18}" destId="{9D183BB1-5E41-43B4-940E-02B976CEDF57}" srcOrd="4" destOrd="0" presId="urn:microsoft.com/office/officeart/2005/8/layout/process2"/>
    <dgm:cxn modelId="{A9BCDB19-9A3A-4AD2-92F5-8683FBAEEF01}" type="presParOf" srcId="{DCA2A257-97F3-485F-BC16-9007BF5BCF18}" destId="{DE24121E-3CA2-4B53-88E9-C337FC0F23B3}" srcOrd="5" destOrd="0" presId="urn:microsoft.com/office/officeart/2005/8/layout/process2"/>
    <dgm:cxn modelId="{119BA253-C49E-49C6-8FBB-A8034A9E2EF4}" type="presParOf" srcId="{DE24121E-3CA2-4B53-88E9-C337FC0F23B3}" destId="{05A68F96-E7A0-404D-8FD1-A5BC793C8F91}" srcOrd="0" destOrd="0" presId="urn:microsoft.com/office/officeart/2005/8/layout/process2"/>
    <dgm:cxn modelId="{495C377A-7CE7-4176-B285-B55F4C9F0591}" type="presParOf" srcId="{DCA2A257-97F3-485F-BC16-9007BF5BCF18}" destId="{AA1536BE-4B0B-4439-8EC9-956364AA2F5C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1D530B-B793-4171-8B99-FB6BC882D466}" type="doc">
      <dgm:prSet loTypeId="urn:microsoft.com/office/officeart/2005/8/layout/chart3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3B894FDC-0C71-4F75-A528-0CC186CDCF45}">
      <dgm:prSet phldrT="[Texto]"/>
      <dgm:spPr>
        <a:solidFill>
          <a:srgbClr val="BC2D2A"/>
        </a:solidFill>
      </dgm:spPr>
      <dgm:t>
        <a:bodyPr/>
        <a:lstStyle/>
        <a:p>
          <a:r>
            <a:rPr lang="ca-ES" noProof="0" dirty="0">
              <a:latin typeface="Arial" panose="020B0604020202020204" pitchFamily="34" charset="0"/>
              <a:cs typeface="Arial" panose="020B0604020202020204" pitchFamily="34" charset="0"/>
            </a:rPr>
            <a:t>Durant l’intercanvi</a:t>
          </a:r>
        </a:p>
      </dgm:t>
    </dgm:pt>
    <dgm:pt modelId="{198CB54F-17C6-4F33-9D7E-6807042BD20F}" type="parTrans" cxnId="{66BA0C1A-3101-4C75-BEE9-DA0CC24D3F8B}">
      <dgm:prSet/>
      <dgm:spPr/>
      <dgm:t>
        <a:bodyPr/>
        <a:lstStyle/>
        <a:p>
          <a:endParaRPr lang="es-ES"/>
        </a:p>
      </dgm:t>
    </dgm:pt>
    <dgm:pt modelId="{E406A2A6-CE9A-4E23-9B79-282B5447BBEC}" type="sibTrans" cxnId="{66BA0C1A-3101-4C75-BEE9-DA0CC24D3F8B}">
      <dgm:prSet/>
      <dgm:spPr/>
      <dgm:t>
        <a:bodyPr/>
        <a:lstStyle/>
        <a:p>
          <a:endParaRPr lang="es-ES"/>
        </a:p>
      </dgm:t>
    </dgm:pt>
    <dgm:pt modelId="{5B428295-6FDC-4D82-8B53-E0BC99F17763}">
      <dgm:prSet phldrT="[Texto]"/>
      <dgm:spPr>
        <a:solidFill>
          <a:srgbClr val="E19797"/>
        </a:solidFill>
      </dgm:spPr>
      <dgm:t>
        <a:bodyPr/>
        <a:lstStyle/>
        <a:p>
          <a:r>
            <a:rPr lang="ca-ES" noProof="0" dirty="0">
              <a:latin typeface="Arial" panose="020B0604020202020204" pitchFamily="34" charset="0"/>
              <a:cs typeface="Arial" panose="020B0604020202020204" pitchFamily="34" charset="0"/>
            </a:rPr>
            <a:t>Final de l’estada</a:t>
          </a:r>
        </a:p>
      </dgm:t>
    </dgm:pt>
    <dgm:pt modelId="{3D54E845-22F0-485D-9E95-80AEFC4A9E13}" type="parTrans" cxnId="{7D6931CA-F448-43B3-9C7A-CA098A4DAAC5}">
      <dgm:prSet/>
      <dgm:spPr/>
      <dgm:t>
        <a:bodyPr/>
        <a:lstStyle/>
        <a:p>
          <a:endParaRPr lang="es-ES"/>
        </a:p>
      </dgm:t>
    </dgm:pt>
    <dgm:pt modelId="{1B1D8857-59AC-4783-9B80-4D0236DA0251}" type="sibTrans" cxnId="{7D6931CA-F448-43B3-9C7A-CA098A4DAAC5}">
      <dgm:prSet/>
      <dgm:spPr/>
      <dgm:t>
        <a:bodyPr/>
        <a:lstStyle/>
        <a:p>
          <a:endParaRPr lang="es-ES"/>
        </a:p>
      </dgm:t>
    </dgm:pt>
    <dgm:pt modelId="{B7A63BE9-0060-4292-8C61-65F46A788333}">
      <dgm:prSet phldrT="[Texto]"/>
      <dgm:spPr>
        <a:solidFill>
          <a:srgbClr val="800000"/>
        </a:solidFill>
      </dgm:spPr>
      <dgm:t>
        <a:bodyPr/>
        <a:lstStyle/>
        <a:p>
          <a:r>
            <a:rPr lang="ca-ES" noProof="0" dirty="0">
              <a:latin typeface="Arial" panose="020B0604020202020204" pitchFamily="34" charset="0"/>
              <a:cs typeface="Arial" panose="020B0604020202020204" pitchFamily="34" charset="0"/>
            </a:rPr>
            <a:t>Abans de l’intercanvi</a:t>
          </a:r>
        </a:p>
      </dgm:t>
    </dgm:pt>
    <dgm:pt modelId="{4658DCF4-32DF-4269-9ECC-483F3716E4B2}" type="parTrans" cxnId="{C7ADD474-AF88-459E-9D2D-D2A9B80D8FC0}">
      <dgm:prSet/>
      <dgm:spPr/>
      <dgm:t>
        <a:bodyPr/>
        <a:lstStyle/>
        <a:p>
          <a:endParaRPr lang="es-ES"/>
        </a:p>
      </dgm:t>
    </dgm:pt>
    <dgm:pt modelId="{3FB2572B-D6D9-4F84-960C-87F3BBB86C96}" type="sibTrans" cxnId="{C7ADD474-AF88-459E-9D2D-D2A9B80D8FC0}">
      <dgm:prSet/>
      <dgm:spPr/>
      <dgm:t>
        <a:bodyPr/>
        <a:lstStyle/>
        <a:p>
          <a:endParaRPr lang="es-ES"/>
        </a:p>
      </dgm:t>
    </dgm:pt>
    <dgm:pt modelId="{39507D8E-7F33-494F-ABF8-8390E4219088}" type="pres">
      <dgm:prSet presAssocID="{451D530B-B793-4171-8B99-FB6BC882D466}" presName="compositeShape" presStyleCnt="0">
        <dgm:presLayoutVars>
          <dgm:chMax val="7"/>
          <dgm:dir/>
          <dgm:resizeHandles val="exact"/>
        </dgm:presLayoutVars>
      </dgm:prSet>
      <dgm:spPr/>
    </dgm:pt>
    <dgm:pt modelId="{F0C364E4-5247-4B54-8692-F9FD7DD145B5}" type="pres">
      <dgm:prSet presAssocID="{451D530B-B793-4171-8B99-FB6BC882D466}" presName="wedge1" presStyleLbl="node1" presStyleIdx="0" presStyleCnt="3" custLinFactNeighborX="-3884" custLinFactNeighborY="2468"/>
      <dgm:spPr/>
    </dgm:pt>
    <dgm:pt modelId="{594FF3A6-2C22-4571-A3A7-4E7A2730A280}" type="pres">
      <dgm:prSet presAssocID="{451D530B-B793-4171-8B99-FB6BC882D46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00DF0A8-0751-4A96-8AB9-DE1113E7EDCF}" type="pres">
      <dgm:prSet presAssocID="{451D530B-B793-4171-8B99-FB6BC882D466}" presName="wedge2" presStyleLbl="node1" presStyleIdx="1" presStyleCnt="3" custLinFactNeighborX="1271" custLinFactNeighborY="-508"/>
      <dgm:spPr/>
    </dgm:pt>
    <dgm:pt modelId="{4FD01AD1-2239-40F8-94BD-8E4E92B13866}" type="pres">
      <dgm:prSet presAssocID="{451D530B-B793-4171-8B99-FB6BC882D46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ACCF2BA1-2517-42BC-9A63-AD7711C43F80}" type="pres">
      <dgm:prSet presAssocID="{451D530B-B793-4171-8B99-FB6BC882D466}" presName="wedge3" presStyleLbl="node1" presStyleIdx="2" presStyleCnt="3" custLinFactNeighborX="-6503" custLinFactNeighborY="-4989"/>
      <dgm:spPr/>
    </dgm:pt>
    <dgm:pt modelId="{4FE12916-0CC9-40FD-B2AB-AEF7B62E63A6}" type="pres">
      <dgm:prSet presAssocID="{451D530B-B793-4171-8B99-FB6BC882D46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66BA0C1A-3101-4C75-BEE9-DA0CC24D3F8B}" srcId="{451D530B-B793-4171-8B99-FB6BC882D466}" destId="{3B894FDC-0C71-4F75-A528-0CC186CDCF45}" srcOrd="0" destOrd="0" parTransId="{198CB54F-17C6-4F33-9D7E-6807042BD20F}" sibTransId="{E406A2A6-CE9A-4E23-9B79-282B5447BBEC}"/>
    <dgm:cxn modelId="{A9DEBE39-4EE1-4E87-B352-6F5FE9F4A5E2}" type="presOf" srcId="{3B894FDC-0C71-4F75-A528-0CC186CDCF45}" destId="{594FF3A6-2C22-4571-A3A7-4E7A2730A280}" srcOrd="1" destOrd="0" presId="urn:microsoft.com/office/officeart/2005/8/layout/chart3"/>
    <dgm:cxn modelId="{7F4B6E6D-FC2C-4A24-A54C-CD81E65A9BCA}" type="presOf" srcId="{3B894FDC-0C71-4F75-A528-0CC186CDCF45}" destId="{F0C364E4-5247-4B54-8692-F9FD7DD145B5}" srcOrd="0" destOrd="0" presId="urn:microsoft.com/office/officeart/2005/8/layout/chart3"/>
    <dgm:cxn modelId="{C7ADD474-AF88-459E-9D2D-D2A9B80D8FC0}" srcId="{451D530B-B793-4171-8B99-FB6BC882D466}" destId="{B7A63BE9-0060-4292-8C61-65F46A788333}" srcOrd="2" destOrd="0" parTransId="{4658DCF4-32DF-4269-9ECC-483F3716E4B2}" sibTransId="{3FB2572B-D6D9-4F84-960C-87F3BBB86C96}"/>
    <dgm:cxn modelId="{C4150B84-0EFC-422F-9F45-53FD42E743DA}" type="presOf" srcId="{451D530B-B793-4171-8B99-FB6BC882D466}" destId="{39507D8E-7F33-494F-ABF8-8390E4219088}" srcOrd="0" destOrd="0" presId="urn:microsoft.com/office/officeart/2005/8/layout/chart3"/>
    <dgm:cxn modelId="{32481593-33CC-4FCF-87DD-E6CD0EDA4AB3}" type="presOf" srcId="{B7A63BE9-0060-4292-8C61-65F46A788333}" destId="{4FE12916-0CC9-40FD-B2AB-AEF7B62E63A6}" srcOrd="1" destOrd="0" presId="urn:microsoft.com/office/officeart/2005/8/layout/chart3"/>
    <dgm:cxn modelId="{7F200C96-7CCA-4653-9256-4B30295B0B78}" type="presOf" srcId="{5B428295-6FDC-4D82-8B53-E0BC99F17763}" destId="{4FD01AD1-2239-40F8-94BD-8E4E92B13866}" srcOrd="1" destOrd="0" presId="urn:microsoft.com/office/officeart/2005/8/layout/chart3"/>
    <dgm:cxn modelId="{7D6931CA-F448-43B3-9C7A-CA098A4DAAC5}" srcId="{451D530B-B793-4171-8B99-FB6BC882D466}" destId="{5B428295-6FDC-4D82-8B53-E0BC99F17763}" srcOrd="1" destOrd="0" parTransId="{3D54E845-22F0-485D-9E95-80AEFC4A9E13}" sibTransId="{1B1D8857-59AC-4783-9B80-4D0236DA0251}"/>
    <dgm:cxn modelId="{CC7279D6-E5B4-4A0A-82D8-B7C5B21993B0}" type="presOf" srcId="{B7A63BE9-0060-4292-8C61-65F46A788333}" destId="{ACCF2BA1-2517-42BC-9A63-AD7711C43F80}" srcOrd="0" destOrd="0" presId="urn:microsoft.com/office/officeart/2005/8/layout/chart3"/>
    <dgm:cxn modelId="{246ECFF1-265A-4119-B5A8-E0AA528D1F6F}" type="presOf" srcId="{5B428295-6FDC-4D82-8B53-E0BC99F17763}" destId="{A00DF0A8-0751-4A96-8AB9-DE1113E7EDCF}" srcOrd="0" destOrd="0" presId="urn:microsoft.com/office/officeart/2005/8/layout/chart3"/>
    <dgm:cxn modelId="{47CA1B79-C7BC-43B5-B8A4-00D28AF9981C}" type="presParOf" srcId="{39507D8E-7F33-494F-ABF8-8390E4219088}" destId="{F0C364E4-5247-4B54-8692-F9FD7DD145B5}" srcOrd="0" destOrd="0" presId="urn:microsoft.com/office/officeart/2005/8/layout/chart3"/>
    <dgm:cxn modelId="{C166187E-5336-4113-A6C9-3EB48BA3162C}" type="presParOf" srcId="{39507D8E-7F33-494F-ABF8-8390E4219088}" destId="{594FF3A6-2C22-4571-A3A7-4E7A2730A280}" srcOrd="1" destOrd="0" presId="urn:microsoft.com/office/officeart/2005/8/layout/chart3"/>
    <dgm:cxn modelId="{3A767069-D1DE-4476-AA9D-94BD6C2023A3}" type="presParOf" srcId="{39507D8E-7F33-494F-ABF8-8390E4219088}" destId="{A00DF0A8-0751-4A96-8AB9-DE1113E7EDCF}" srcOrd="2" destOrd="0" presId="urn:microsoft.com/office/officeart/2005/8/layout/chart3"/>
    <dgm:cxn modelId="{232204A8-DCC0-491C-B19B-C827DEFDA95D}" type="presParOf" srcId="{39507D8E-7F33-494F-ABF8-8390E4219088}" destId="{4FD01AD1-2239-40F8-94BD-8E4E92B13866}" srcOrd="3" destOrd="0" presId="urn:microsoft.com/office/officeart/2005/8/layout/chart3"/>
    <dgm:cxn modelId="{7404D160-0CB6-4131-BAE7-7569725D79A8}" type="presParOf" srcId="{39507D8E-7F33-494F-ABF8-8390E4219088}" destId="{ACCF2BA1-2517-42BC-9A63-AD7711C43F80}" srcOrd="4" destOrd="0" presId="urn:microsoft.com/office/officeart/2005/8/layout/chart3"/>
    <dgm:cxn modelId="{C3B31494-C2BF-42EB-9E37-6F93C8E80D81}" type="presParOf" srcId="{39507D8E-7F33-494F-ABF8-8390E4219088}" destId="{4FE12916-0CC9-40FD-B2AB-AEF7B62E63A6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DB434B-731A-4565-869E-324B3403F0C2}" type="doc">
      <dgm:prSet loTypeId="urn:microsoft.com/office/officeart/2005/8/layout/bProcess3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A93F1CED-4DF0-4870-ABF9-A22418804B4E}">
      <dgm:prSet phldrT="[Texto]"/>
      <dgm:spPr/>
      <dgm:t>
        <a:bodyPr/>
        <a:lstStyle/>
        <a:p>
          <a:r>
            <a:rPr lang="ca-ES" dirty="0"/>
            <a:t>L’alumne cerca les assignatures que vol cursar</a:t>
          </a:r>
        </a:p>
      </dgm:t>
    </dgm:pt>
    <dgm:pt modelId="{2A33C2D4-9F90-4270-B7C4-4C18144A148F}" type="parTrans" cxnId="{854E4F9E-D19A-41C4-AAA0-6DE088F74836}">
      <dgm:prSet/>
      <dgm:spPr/>
      <dgm:t>
        <a:bodyPr/>
        <a:lstStyle/>
        <a:p>
          <a:endParaRPr lang="ca-ES"/>
        </a:p>
      </dgm:t>
    </dgm:pt>
    <dgm:pt modelId="{9C46A155-614E-4F69-A5ED-A7044A4C5B8E}" type="sibTrans" cxnId="{854E4F9E-D19A-41C4-AAA0-6DE088F74836}">
      <dgm:prSet/>
      <dgm:spPr/>
      <dgm:t>
        <a:bodyPr/>
        <a:lstStyle/>
        <a:p>
          <a:endParaRPr lang="ca-ES"/>
        </a:p>
      </dgm:t>
    </dgm:pt>
    <dgm:pt modelId="{05DB829A-90A7-42AD-A7C7-DDFC1B744DA1}">
      <dgm:prSet phldrT="[Texto]"/>
      <dgm:spPr/>
      <dgm:t>
        <a:bodyPr/>
        <a:lstStyle/>
        <a:p>
          <a:r>
            <a:rPr lang="ca-ES" dirty="0"/>
            <a:t>L’alumne elabora una proposta de reconeixement a la UAB</a:t>
          </a:r>
        </a:p>
      </dgm:t>
    </dgm:pt>
    <dgm:pt modelId="{5DF20D6D-1A44-43BB-8C41-9A12230945B2}" type="parTrans" cxnId="{71566920-96BF-466A-BF76-3A5D4EAD2852}">
      <dgm:prSet/>
      <dgm:spPr/>
      <dgm:t>
        <a:bodyPr/>
        <a:lstStyle/>
        <a:p>
          <a:endParaRPr lang="ca-ES"/>
        </a:p>
      </dgm:t>
    </dgm:pt>
    <dgm:pt modelId="{9C453664-5921-4359-9A4F-B54169C02A18}" type="sibTrans" cxnId="{71566920-96BF-466A-BF76-3A5D4EAD2852}">
      <dgm:prSet/>
      <dgm:spPr/>
      <dgm:t>
        <a:bodyPr/>
        <a:lstStyle/>
        <a:p>
          <a:endParaRPr lang="ca-ES"/>
        </a:p>
      </dgm:t>
    </dgm:pt>
    <dgm:pt modelId="{7D853FC8-9D68-42EC-98BF-129F5E4C7DDF}">
      <dgm:prSet phldrT="[Texto]"/>
      <dgm:spPr/>
      <dgm:t>
        <a:bodyPr/>
        <a:lstStyle/>
        <a:p>
          <a:r>
            <a:rPr lang="ca-ES" dirty="0"/>
            <a:t>El tutor ha d’aprovar la proposta i signar el document “Acord UAB”</a:t>
          </a:r>
        </a:p>
      </dgm:t>
    </dgm:pt>
    <dgm:pt modelId="{D926C9E3-B551-46BD-BF4D-E79CA547A614}" type="parTrans" cxnId="{E3319C20-470E-4963-996E-849E0478A34E}">
      <dgm:prSet/>
      <dgm:spPr/>
      <dgm:t>
        <a:bodyPr/>
        <a:lstStyle/>
        <a:p>
          <a:endParaRPr lang="ca-ES"/>
        </a:p>
      </dgm:t>
    </dgm:pt>
    <dgm:pt modelId="{B154FB4D-414C-4E5C-93CC-26EA9B747A9D}" type="sibTrans" cxnId="{E3319C20-470E-4963-996E-849E0478A34E}">
      <dgm:prSet/>
      <dgm:spPr/>
      <dgm:t>
        <a:bodyPr/>
        <a:lstStyle/>
        <a:p>
          <a:endParaRPr lang="ca-ES"/>
        </a:p>
      </dgm:t>
    </dgm:pt>
    <dgm:pt modelId="{CC23C196-01FC-47D5-BBE6-46EAF2318EF3}">
      <dgm:prSet phldrT="[Texto]"/>
      <dgm:spPr/>
      <dgm:t>
        <a:bodyPr/>
        <a:lstStyle/>
        <a:p>
          <a:r>
            <a:rPr lang="ca-ES" dirty="0"/>
            <a:t>L’alumne envia l’acord signat a l’Oficina d’intercanvi</a:t>
          </a:r>
        </a:p>
      </dgm:t>
    </dgm:pt>
    <dgm:pt modelId="{EBB928F6-5B48-4E23-8699-58898CF53CAF}" type="parTrans" cxnId="{5DAF5D8A-0A48-4E58-8598-CDA0EE1DEED1}">
      <dgm:prSet/>
      <dgm:spPr/>
      <dgm:t>
        <a:bodyPr/>
        <a:lstStyle/>
        <a:p>
          <a:endParaRPr lang="ca-ES"/>
        </a:p>
      </dgm:t>
    </dgm:pt>
    <dgm:pt modelId="{C5D11B22-4A1B-43FD-82A1-6E37F48F22A4}" type="sibTrans" cxnId="{5DAF5D8A-0A48-4E58-8598-CDA0EE1DEED1}">
      <dgm:prSet/>
      <dgm:spPr/>
      <dgm:t>
        <a:bodyPr/>
        <a:lstStyle/>
        <a:p>
          <a:endParaRPr lang="ca-ES"/>
        </a:p>
      </dgm:t>
    </dgm:pt>
    <dgm:pt modelId="{E4CEB8AD-7FDE-411F-96EE-E6B9E18E7A6D}">
      <dgm:prSet phldrT="[Texto]"/>
      <dgm:spPr/>
      <dgm:t>
        <a:bodyPr/>
        <a:lstStyle/>
        <a:p>
          <a:r>
            <a:rPr lang="ca-ES" dirty="0"/>
            <a:t>La OI comprova que l’acord sigui correcte i l’aprova</a:t>
          </a:r>
        </a:p>
      </dgm:t>
    </dgm:pt>
    <dgm:pt modelId="{005474DC-C7FC-4431-A0B6-E216ED2BC2BC}" type="parTrans" cxnId="{73206385-6E7B-4951-8F9A-A6FBDBEB877A}">
      <dgm:prSet/>
      <dgm:spPr/>
      <dgm:t>
        <a:bodyPr/>
        <a:lstStyle/>
        <a:p>
          <a:endParaRPr lang="ca-ES"/>
        </a:p>
      </dgm:t>
    </dgm:pt>
    <dgm:pt modelId="{E6A546CC-379D-435C-966E-17D04D7D62E5}" type="sibTrans" cxnId="{73206385-6E7B-4951-8F9A-A6FBDBEB877A}">
      <dgm:prSet/>
      <dgm:spPr/>
      <dgm:t>
        <a:bodyPr/>
        <a:lstStyle/>
        <a:p>
          <a:endParaRPr lang="ca-ES"/>
        </a:p>
      </dgm:t>
    </dgm:pt>
    <dgm:pt modelId="{5C6CCC52-1E5A-4844-8BA6-26EDCD469E42}">
      <dgm:prSet/>
      <dgm:spPr/>
      <dgm:t>
        <a:bodyPr/>
        <a:lstStyle/>
        <a:p>
          <a:r>
            <a:rPr lang="ca-ES" dirty="0"/>
            <a:t>La OI traspassa les dades de l’acord a la matrícula de l’alumne/a</a:t>
          </a:r>
        </a:p>
      </dgm:t>
    </dgm:pt>
    <dgm:pt modelId="{8687E686-60BF-43C1-A8FF-750346EE009B}" type="parTrans" cxnId="{4FC01B16-A92D-4EE7-82FC-2E980F16E235}">
      <dgm:prSet/>
      <dgm:spPr/>
      <dgm:t>
        <a:bodyPr/>
        <a:lstStyle/>
        <a:p>
          <a:endParaRPr lang="ca-ES"/>
        </a:p>
      </dgm:t>
    </dgm:pt>
    <dgm:pt modelId="{119881ED-E9D2-4DDB-8992-38DA27641899}" type="sibTrans" cxnId="{4FC01B16-A92D-4EE7-82FC-2E980F16E235}">
      <dgm:prSet/>
      <dgm:spPr/>
      <dgm:t>
        <a:bodyPr/>
        <a:lstStyle/>
        <a:p>
          <a:endParaRPr lang="ca-ES"/>
        </a:p>
      </dgm:t>
    </dgm:pt>
    <dgm:pt modelId="{832D2884-7071-48AE-8AF8-DEC14D0958EE}">
      <dgm:prSet/>
      <dgm:spPr/>
      <dgm:t>
        <a:bodyPr/>
        <a:lstStyle/>
        <a:p>
          <a:r>
            <a:rPr lang="ca-ES" dirty="0"/>
            <a:t>La OI genera el LEARNING AGREEMENT</a:t>
          </a:r>
        </a:p>
      </dgm:t>
    </dgm:pt>
    <dgm:pt modelId="{51209A06-2E80-4A83-96EF-1742E4D0051E}" type="parTrans" cxnId="{8A3BADCF-0C7D-483C-8E53-DE108508AE84}">
      <dgm:prSet/>
      <dgm:spPr/>
      <dgm:t>
        <a:bodyPr/>
        <a:lstStyle/>
        <a:p>
          <a:endParaRPr lang="ca-ES"/>
        </a:p>
      </dgm:t>
    </dgm:pt>
    <dgm:pt modelId="{38866E1D-610C-4207-9F8C-C8D4D29E7DFA}" type="sibTrans" cxnId="{8A3BADCF-0C7D-483C-8E53-DE108508AE84}">
      <dgm:prSet/>
      <dgm:spPr/>
      <dgm:t>
        <a:bodyPr/>
        <a:lstStyle/>
        <a:p>
          <a:endParaRPr lang="ca-ES"/>
        </a:p>
      </dgm:t>
    </dgm:pt>
    <dgm:pt modelId="{C60239F7-DF30-4413-8A37-75FD806F9FD0}">
      <dgm:prSet/>
      <dgm:spPr/>
      <dgm:t>
        <a:bodyPr/>
        <a:lstStyle/>
        <a:p>
          <a:r>
            <a:rPr lang="ca-ES" dirty="0"/>
            <a:t>La OI envia el Learning </a:t>
          </a:r>
          <a:r>
            <a:rPr lang="ca-ES" dirty="0" err="1"/>
            <a:t>Agreement</a:t>
          </a:r>
          <a:r>
            <a:rPr lang="ca-ES" dirty="0"/>
            <a:t> a la universitat de destí a través de la plataforma EWP</a:t>
          </a:r>
        </a:p>
      </dgm:t>
    </dgm:pt>
    <dgm:pt modelId="{F50E86EF-6A64-4F29-937F-90E582C9D622}" type="parTrans" cxnId="{909DDC19-17EA-4443-AC84-B7DA1F9BF6E5}">
      <dgm:prSet/>
      <dgm:spPr/>
      <dgm:t>
        <a:bodyPr/>
        <a:lstStyle/>
        <a:p>
          <a:endParaRPr lang="ca-ES"/>
        </a:p>
      </dgm:t>
    </dgm:pt>
    <dgm:pt modelId="{2205F7A8-8723-4C5F-AF5B-45B58E3770EC}" type="sibTrans" cxnId="{909DDC19-17EA-4443-AC84-B7DA1F9BF6E5}">
      <dgm:prSet/>
      <dgm:spPr/>
      <dgm:t>
        <a:bodyPr/>
        <a:lstStyle/>
        <a:p>
          <a:endParaRPr lang="ca-ES"/>
        </a:p>
      </dgm:t>
    </dgm:pt>
    <dgm:pt modelId="{9868E66D-E6AC-469C-A668-272F952A41B5}" type="pres">
      <dgm:prSet presAssocID="{79DB434B-731A-4565-869E-324B3403F0C2}" presName="Name0" presStyleCnt="0">
        <dgm:presLayoutVars>
          <dgm:dir/>
          <dgm:resizeHandles val="exact"/>
        </dgm:presLayoutVars>
      </dgm:prSet>
      <dgm:spPr/>
    </dgm:pt>
    <dgm:pt modelId="{D0A3A73B-93B3-44CA-B7F0-951E91E2C2BA}" type="pres">
      <dgm:prSet presAssocID="{A93F1CED-4DF0-4870-ABF9-A22418804B4E}" presName="node" presStyleLbl="node1" presStyleIdx="0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424D92E4-05A0-45ED-8A58-DE8DFEDA7222}" type="pres">
      <dgm:prSet presAssocID="{9C46A155-614E-4F69-A5ED-A7044A4C5B8E}" presName="sibTrans" presStyleLbl="sibTrans1D1" presStyleIdx="0" presStyleCnt="7"/>
      <dgm:spPr/>
    </dgm:pt>
    <dgm:pt modelId="{562573D2-768C-4AF7-8EBF-3E73EF16CECB}" type="pres">
      <dgm:prSet presAssocID="{9C46A155-614E-4F69-A5ED-A7044A4C5B8E}" presName="connectorText" presStyleLbl="sibTrans1D1" presStyleIdx="0" presStyleCnt="7"/>
      <dgm:spPr/>
    </dgm:pt>
    <dgm:pt modelId="{699ABFAF-448A-4823-BFC0-0E9F5F97F20A}" type="pres">
      <dgm:prSet presAssocID="{05DB829A-90A7-42AD-A7C7-DDFC1B744DA1}" presName="node" presStyleLbl="node1" presStyleIdx="1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3D699B81-C87C-4F79-8120-676AE601E282}" type="pres">
      <dgm:prSet presAssocID="{9C453664-5921-4359-9A4F-B54169C02A18}" presName="sibTrans" presStyleLbl="sibTrans1D1" presStyleIdx="1" presStyleCnt="7"/>
      <dgm:spPr/>
    </dgm:pt>
    <dgm:pt modelId="{3FA6B86C-B2EC-48FA-A0BA-F253285557A4}" type="pres">
      <dgm:prSet presAssocID="{9C453664-5921-4359-9A4F-B54169C02A18}" presName="connectorText" presStyleLbl="sibTrans1D1" presStyleIdx="1" presStyleCnt="7"/>
      <dgm:spPr/>
    </dgm:pt>
    <dgm:pt modelId="{6CF45103-5004-45CA-84A3-20530A394A14}" type="pres">
      <dgm:prSet presAssocID="{7D853FC8-9D68-42EC-98BF-129F5E4C7DDF}" presName="node" presStyleLbl="node1" presStyleIdx="2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5E441FB1-3127-4352-9832-C12E8B5F5B09}" type="pres">
      <dgm:prSet presAssocID="{B154FB4D-414C-4E5C-93CC-26EA9B747A9D}" presName="sibTrans" presStyleLbl="sibTrans1D1" presStyleIdx="2" presStyleCnt="7"/>
      <dgm:spPr/>
    </dgm:pt>
    <dgm:pt modelId="{0B601244-004D-47E9-8E8A-679915E5456E}" type="pres">
      <dgm:prSet presAssocID="{B154FB4D-414C-4E5C-93CC-26EA9B747A9D}" presName="connectorText" presStyleLbl="sibTrans1D1" presStyleIdx="2" presStyleCnt="7"/>
      <dgm:spPr/>
    </dgm:pt>
    <dgm:pt modelId="{BEE14CFC-CB8F-4A91-82D9-6904AF703A15}" type="pres">
      <dgm:prSet presAssocID="{CC23C196-01FC-47D5-BBE6-46EAF2318EF3}" presName="node" presStyleLbl="node1" presStyleIdx="3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CA89B8A3-8C14-4D82-BA13-EDCB678A0C68}" type="pres">
      <dgm:prSet presAssocID="{C5D11B22-4A1B-43FD-82A1-6E37F48F22A4}" presName="sibTrans" presStyleLbl="sibTrans1D1" presStyleIdx="3" presStyleCnt="7"/>
      <dgm:spPr/>
    </dgm:pt>
    <dgm:pt modelId="{8DBB771A-2CC2-4742-ADBC-B38886CC5AD8}" type="pres">
      <dgm:prSet presAssocID="{C5D11B22-4A1B-43FD-82A1-6E37F48F22A4}" presName="connectorText" presStyleLbl="sibTrans1D1" presStyleIdx="3" presStyleCnt="7"/>
      <dgm:spPr/>
    </dgm:pt>
    <dgm:pt modelId="{A10D1131-F9A5-4AC2-A0CF-5E7932C8D7CB}" type="pres">
      <dgm:prSet presAssocID="{E4CEB8AD-7FDE-411F-96EE-E6B9E18E7A6D}" presName="node" presStyleLbl="node1" presStyleIdx="4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B9CCD118-D5CB-4D54-A5E5-F2B836E4554A}" type="pres">
      <dgm:prSet presAssocID="{E6A546CC-379D-435C-966E-17D04D7D62E5}" presName="sibTrans" presStyleLbl="sibTrans1D1" presStyleIdx="4" presStyleCnt="7"/>
      <dgm:spPr/>
    </dgm:pt>
    <dgm:pt modelId="{185A20D8-BD6C-4A7D-8C58-D81A27B5E89F}" type="pres">
      <dgm:prSet presAssocID="{E6A546CC-379D-435C-966E-17D04D7D62E5}" presName="connectorText" presStyleLbl="sibTrans1D1" presStyleIdx="4" presStyleCnt="7"/>
      <dgm:spPr/>
    </dgm:pt>
    <dgm:pt modelId="{CE1DD5E5-800B-479B-B319-715F2F31CB6C}" type="pres">
      <dgm:prSet presAssocID="{5C6CCC52-1E5A-4844-8BA6-26EDCD469E42}" presName="node" presStyleLbl="node1" presStyleIdx="5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DE987F6D-45D9-4BF2-9580-87D98D0E2079}" type="pres">
      <dgm:prSet presAssocID="{119881ED-E9D2-4DDB-8992-38DA27641899}" presName="sibTrans" presStyleLbl="sibTrans1D1" presStyleIdx="5" presStyleCnt="7"/>
      <dgm:spPr/>
    </dgm:pt>
    <dgm:pt modelId="{45C79956-1C01-428E-B186-C2D91CB0378F}" type="pres">
      <dgm:prSet presAssocID="{119881ED-E9D2-4DDB-8992-38DA27641899}" presName="connectorText" presStyleLbl="sibTrans1D1" presStyleIdx="5" presStyleCnt="7"/>
      <dgm:spPr/>
    </dgm:pt>
    <dgm:pt modelId="{D21F928D-288B-4A79-AE9E-D7EDCD59BAB6}" type="pres">
      <dgm:prSet presAssocID="{832D2884-7071-48AE-8AF8-DEC14D0958EE}" presName="node" presStyleLbl="node1" presStyleIdx="6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B5500319-1877-4AEC-BE98-235A504D9E91}" type="pres">
      <dgm:prSet presAssocID="{38866E1D-610C-4207-9F8C-C8D4D29E7DFA}" presName="sibTrans" presStyleLbl="sibTrans1D1" presStyleIdx="6" presStyleCnt="7"/>
      <dgm:spPr/>
    </dgm:pt>
    <dgm:pt modelId="{69CE25BB-5B3A-45D0-9528-884705AE8714}" type="pres">
      <dgm:prSet presAssocID="{38866E1D-610C-4207-9F8C-C8D4D29E7DFA}" presName="connectorText" presStyleLbl="sibTrans1D1" presStyleIdx="6" presStyleCnt="7"/>
      <dgm:spPr/>
    </dgm:pt>
    <dgm:pt modelId="{38819D87-9D6B-4245-8502-C5C75C0CDD76}" type="pres">
      <dgm:prSet presAssocID="{C60239F7-DF30-4413-8A37-75FD806F9FD0}" presName="node" presStyleLbl="node1" presStyleIdx="7" presStyleCnt="8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16E27206-96BF-466B-AFC6-60523D980190}" type="presOf" srcId="{5C6CCC52-1E5A-4844-8BA6-26EDCD469E42}" destId="{CE1DD5E5-800B-479B-B319-715F2F31CB6C}" srcOrd="0" destOrd="0" presId="urn:microsoft.com/office/officeart/2005/8/layout/bProcess3"/>
    <dgm:cxn modelId="{DBB3D00A-2AC6-4E9B-B8D5-3C00EBDC5BC1}" type="presOf" srcId="{79DB434B-731A-4565-869E-324B3403F0C2}" destId="{9868E66D-E6AC-469C-A668-272F952A41B5}" srcOrd="0" destOrd="0" presId="urn:microsoft.com/office/officeart/2005/8/layout/bProcess3"/>
    <dgm:cxn modelId="{4FC01B16-A92D-4EE7-82FC-2E980F16E235}" srcId="{79DB434B-731A-4565-869E-324B3403F0C2}" destId="{5C6CCC52-1E5A-4844-8BA6-26EDCD469E42}" srcOrd="5" destOrd="0" parTransId="{8687E686-60BF-43C1-A8FF-750346EE009B}" sibTransId="{119881ED-E9D2-4DDB-8992-38DA27641899}"/>
    <dgm:cxn modelId="{909DDC19-17EA-4443-AC84-B7DA1F9BF6E5}" srcId="{79DB434B-731A-4565-869E-324B3403F0C2}" destId="{C60239F7-DF30-4413-8A37-75FD806F9FD0}" srcOrd="7" destOrd="0" parTransId="{F50E86EF-6A64-4F29-937F-90E582C9D622}" sibTransId="{2205F7A8-8723-4C5F-AF5B-45B58E3770EC}"/>
    <dgm:cxn modelId="{71566920-96BF-466A-BF76-3A5D4EAD2852}" srcId="{79DB434B-731A-4565-869E-324B3403F0C2}" destId="{05DB829A-90A7-42AD-A7C7-DDFC1B744DA1}" srcOrd="1" destOrd="0" parTransId="{5DF20D6D-1A44-43BB-8C41-9A12230945B2}" sibTransId="{9C453664-5921-4359-9A4F-B54169C02A18}"/>
    <dgm:cxn modelId="{E3319C20-470E-4963-996E-849E0478A34E}" srcId="{79DB434B-731A-4565-869E-324B3403F0C2}" destId="{7D853FC8-9D68-42EC-98BF-129F5E4C7DDF}" srcOrd="2" destOrd="0" parTransId="{D926C9E3-B551-46BD-BF4D-E79CA547A614}" sibTransId="{B154FB4D-414C-4E5C-93CC-26EA9B747A9D}"/>
    <dgm:cxn modelId="{887B0B23-1CAF-4C60-BC61-187A70F324F7}" type="presOf" srcId="{119881ED-E9D2-4DDB-8992-38DA27641899}" destId="{45C79956-1C01-428E-B186-C2D91CB0378F}" srcOrd="1" destOrd="0" presId="urn:microsoft.com/office/officeart/2005/8/layout/bProcess3"/>
    <dgm:cxn modelId="{DF274D2A-250A-4374-8039-BA1AC21CDEAB}" type="presOf" srcId="{832D2884-7071-48AE-8AF8-DEC14D0958EE}" destId="{D21F928D-288B-4A79-AE9E-D7EDCD59BAB6}" srcOrd="0" destOrd="0" presId="urn:microsoft.com/office/officeart/2005/8/layout/bProcess3"/>
    <dgm:cxn modelId="{E7DE3540-F415-4C1F-9C00-58E27BCDD536}" type="presOf" srcId="{9C46A155-614E-4F69-A5ED-A7044A4C5B8E}" destId="{424D92E4-05A0-45ED-8A58-DE8DFEDA7222}" srcOrd="0" destOrd="0" presId="urn:microsoft.com/office/officeart/2005/8/layout/bProcess3"/>
    <dgm:cxn modelId="{4489C768-B9B2-46A8-B261-F766199523C4}" type="presOf" srcId="{9C46A155-614E-4F69-A5ED-A7044A4C5B8E}" destId="{562573D2-768C-4AF7-8EBF-3E73EF16CECB}" srcOrd="1" destOrd="0" presId="urn:microsoft.com/office/officeart/2005/8/layout/bProcess3"/>
    <dgm:cxn modelId="{6C123A49-EFAF-4A72-838F-BAF1AC24ABBB}" type="presOf" srcId="{CC23C196-01FC-47D5-BBE6-46EAF2318EF3}" destId="{BEE14CFC-CB8F-4A91-82D9-6904AF703A15}" srcOrd="0" destOrd="0" presId="urn:microsoft.com/office/officeart/2005/8/layout/bProcess3"/>
    <dgm:cxn modelId="{F32E5B58-5F3F-45B0-802F-4FDADE24386B}" type="presOf" srcId="{A93F1CED-4DF0-4870-ABF9-A22418804B4E}" destId="{D0A3A73B-93B3-44CA-B7F0-951E91E2C2BA}" srcOrd="0" destOrd="0" presId="urn:microsoft.com/office/officeart/2005/8/layout/bProcess3"/>
    <dgm:cxn modelId="{73206385-6E7B-4951-8F9A-A6FBDBEB877A}" srcId="{79DB434B-731A-4565-869E-324B3403F0C2}" destId="{E4CEB8AD-7FDE-411F-96EE-E6B9E18E7A6D}" srcOrd="4" destOrd="0" parTransId="{005474DC-C7FC-4431-A0B6-E216ED2BC2BC}" sibTransId="{E6A546CC-379D-435C-966E-17D04D7D62E5}"/>
    <dgm:cxn modelId="{5DAF5D8A-0A48-4E58-8598-CDA0EE1DEED1}" srcId="{79DB434B-731A-4565-869E-324B3403F0C2}" destId="{CC23C196-01FC-47D5-BBE6-46EAF2318EF3}" srcOrd="3" destOrd="0" parTransId="{EBB928F6-5B48-4E23-8699-58898CF53CAF}" sibTransId="{C5D11B22-4A1B-43FD-82A1-6E37F48F22A4}"/>
    <dgm:cxn modelId="{3515638A-2E24-4117-ADEF-4F948FD182DE}" type="presOf" srcId="{B154FB4D-414C-4E5C-93CC-26EA9B747A9D}" destId="{5E441FB1-3127-4352-9832-C12E8B5F5B09}" srcOrd="0" destOrd="0" presId="urn:microsoft.com/office/officeart/2005/8/layout/bProcess3"/>
    <dgm:cxn modelId="{67B3598E-9342-4440-971B-E07F248A2E8B}" type="presOf" srcId="{9C453664-5921-4359-9A4F-B54169C02A18}" destId="{3D699B81-C87C-4F79-8120-676AE601E282}" srcOrd="0" destOrd="0" presId="urn:microsoft.com/office/officeart/2005/8/layout/bProcess3"/>
    <dgm:cxn modelId="{9F6DD99A-EB88-4184-85F5-29A21D1A8864}" type="presOf" srcId="{C5D11B22-4A1B-43FD-82A1-6E37F48F22A4}" destId="{CA89B8A3-8C14-4D82-BA13-EDCB678A0C68}" srcOrd="0" destOrd="0" presId="urn:microsoft.com/office/officeart/2005/8/layout/bProcess3"/>
    <dgm:cxn modelId="{854E4F9E-D19A-41C4-AAA0-6DE088F74836}" srcId="{79DB434B-731A-4565-869E-324B3403F0C2}" destId="{A93F1CED-4DF0-4870-ABF9-A22418804B4E}" srcOrd="0" destOrd="0" parTransId="{2A33C2D4-9F90-4270-B7C4-4C18144A148F}" sibTransId="{9C46A155-614E-4F69-A5ED-A7044A4C5B8E}"/>
    <dgm:cxn modelId="{A1B52AA4-016D-4959-B510-12E2A53A9078}" type="presOf" srcId="{C5D11B22-4A1B-43FD-82A1-6E37F48F22A4}" destId="{8DBB771A-2CC2-4742-ADBC-B38886CC5AD8}" srcOrd="1" destOrd="0" presId="urn:microsoft.com/office/officeart/2005/8/layout/bProcess3"/>
    <dgm:cxn modelId="{0BEE35B1-EFF4-4571-A5E4-9A1AF1F25710}" type="presOf" srcId="{38866E1D-610C-4207-9F8C-C8D4D29E7DFA}" destId="{B5500319-1877-4AEC-BE98-235A504D9E91}" srcOrd="0" destOrd="0" presId="urn:microsoft.com/office/officeart/2005/8/layout/bProcess3"/>
    <dgm:cxn modelId="{B314CEB9-70BF-4589-B745-7642F113955A}" type="presOf" srcId="{B154FB4D-414C-4E5C-93CC-26EA9B747A9D}" destId="{0B601244-004D-47E9-8E8A-679915E5456E}" srcOrd="1" destOrd="0" presId="urn:microsoft.com/office/officeart/2005/8/layout/bProcess3"/>
    <dgm:cxn modelId="{547A3CBC-E6F8-4EF3-9B29-0AACDF91977B}" type="presOf" srcId="{E6A546CC-379D-435C-966E-17D04D7D62E5}" destId="{185A20D8-BD6C-4A7D-8C58-D81A27B5E89F}" srcOrd="1" destOrd="0" presId="urn:microsoft.com/office/officeart/2005/8/layout/bProcess3"/>
    <dgm:cxn modelId="{D34621C2-E29B-4C82-9030-94939ECEF101}" type="presOf" srcId="{7D853FC8-9D68-42EC-98BF-129F5E4C7DDF}" destId="{6CF45103-5004-45CA-84A3-20530A394A14}" srcOrd="0" destOrd="0" presId="urn:microsoft.com/office/officeart/2005/8/layout/bProcess3"/>
    <dgm:cxn modelId="{1CFC33C2-0455-4DDE-8605-257C920EC510}" type="presOf" srcId="{119881ED-E9D2-4DDB-8992-38DA27641899}" destId="{DE987F6D-45D9-4BF2-9580-87D98D0E2079}" srcOrd="0" destOrd="0" presId="urn:microsoft.com/office/officeart/2005/8/layout/bProcess3"/>
    <dgm:cxn modelId="{F1323BC2-6F02-4D84-A1CA-B64683F30C16}" type="presOf" srcId="{05DB829A-90A7-42AD-A7C7-DDFC1B744DA1}" destId="{699ABFAF-448A-4823-BFC0-0E9F5F97F20A}" srcOrd="0" destOrd="0" presId="urn:microsoft.com/office/officeart/2005/8/layout/bProcess3"/>
    <dgm:cxn modelId="{518960C6-F486-4654-8E4F-8E4963AD2571}" type="presOf" srcId="{E4CEB8AD-7FDE-411F-96EE-E6B9E18E7A6D}" destId="{A10D1131-F9A5-4AC2-A0CF-5E7932C8D7CB}" srcOrd="0" destOrd="0" presId="urn:microsoft.com/office/officeart/2005/8/layout/bProcess3"/>
    <dgm:cxn modelId="{808300C7-4A06-47E3-89D5-BF07C9583CA0}" type="presOf" srcId="{9C453664-5921-4359-9A4F-B54169C02A18}" destId="{3FA6B86C-B2EC-48FA-A0BA-F253285557A4}" srcOrd="1" destOrd="0" presId="urn:microsoft.com/office/officeart/2005/8/layout/bProcess3"/>
    <dgm:cxn modelId="{8A3BADCF-0C7D-483C-8E53-DE108508AE84}" srcId="{79DB434B-731A-4565-869E-324B3403F0C2}" destId="{832D2884-7071-48AE-8AF8-DEC14D0958EE}" srcOrd="6" destOrd="0" parTransId="{51209A06-2E80-4A83-96EF-1742E4D0051E}" sibTransId="{38866E1D-610C-4207-9F8C-C8D4D29E7DFA}"/>
    <dgm:cxn modelId="{4CFE90E4-47ED-4CEA-B4FF-510982470DFE}" type="presOf" srcId="{E6A546CC-379D-435C-966E-17D04D7D62E5}" destId="{B9CCD118-D5CB-4D54-A5E5-F2B836E4554A}" srcOrd="0" destOrd="0" presId="urn:microsoft.com/office/officeart/2005/8/layout/bProcess3"/>
    <dgm:cxn modelId="{C4F873EA-3DD7-4770-BB48-1400FDA489C8}" type="presOf" srcId="{38866E1D-610C-4207-9F8C-C8D4D29E7DFA}" destId="{69CE25BB-5B3A-45D0-9528-884705AE8714}" srcOrd="1" destOrd="0" presId="urn:microsoft.com/office/officeart/2005/8/layout/bProcess3"/>
    <dgm:cxn modelId="{32A98DEF-B694-4627-8D71-FC12B838DD8F}" type="presOf" srcId="{C60239F7-DF30-4413-8A37-75FD806F9FD0}" destId="{38819D87-9D6B-4245-8502-C5C75C0CDD76}" srcOrd="0" destOrd="0" presId="urn:microsoft.com/office/officeart/2005/8/layout/bProcess3"/>
    <dgm:cxn modelId="{342C622D-BA85-4C9D-85D1-F5D9246513EC}" type="presParOf" srcId="{9868E66D-E6AC-469C-A668-272F952A41B5}" destId="{D0A3A73B-93B3-44CA-B7F0-951E91E2C2BA}" srcOrd="0" destOrd="0" presId="urn:microsoft.com/office/officeart/2005/8/layout/bProcess3"/>
    <dgm:cxn modelId="{539D501D-B157-4001-9AB6-EDF1EEF66720}" type="presParOf" srcId="{9868E66D-E6AC-469C-A668-272F952A41B5}" destId="{424D92E4-05A0-45ED-8A58-DE8DFEDA7222}" srcOrd="1" destOrd="0" presId="urn:microsoft.com/office/officeart/2005/8/layout/bProcess3"/>
    <dgm:cxn modelId="{B8A2ABB3-F348-453F-BCA1-ADF34FC36335}" type="presParOf" srcId="{424D92E4-05A0-45ED-8A58-DE8DFEDA7222}" destId="{562573D2-768C-4AF7-8EBF-3E73EF16CECB}" srcOrd="0" destOrd="0" presId="urn:microsoft.com/office/officeart/2005/8/layout/bProcess3"/>
    <dgm:cxn modelId="{1E317DA9-DC6E-41C6-8CCF-642844B87724}" type="presParOf" srcId="{9868E66D-E6AC-469C-A668-272F952A41B5}" destId="{699ABFAF-448A-4823-BFC0-0E9F5F97F20A}" srcOrd="2" destOrd="0" presId="urn:microsoft.com/office/officeart/2005/8/layout/bProcess3"/>
    <dgm:cxn modelId="{F57F8133-DBCB-4CA6-83B0-01AD2111EA89}" type="presParOf" srcId="{9868E66D-E6AC-469C-A668-272F952A41B5}" destId="{3D699B81-C87C-4F79-8120-676AE601E282}" srcOrd="3" destOrd="0" presId="urn:microsoft.com/office/officeart/2005/8/layout/bProcess3"/>
    <dgm:cxn modelId="{213DE8BD-967D-4F4D-B2E9-701BB2E5F4CD}" type="presParOf" srcId="{3D699B81-C87C-4F79-8120-676AE601E282}" destId="{3FA6B86C-B2EC-48FA-A0BA-F253285557A4}" srcOrd="0" destOrd="0" presId="urn:microsoft.com/office/officeart/2005/8/layout/bProcess3"/>
    <dgm:cxn modelId="{02887423-E18A-43B6-A761-6CA0E96B90B1}" type="presParOf" srcId="{9868E66D-E6AC-469C-A668-272F952A41B5}" destId="{6CF45103-5004-45CA-84A3-20530A394A14}" srcOrd="4" destOrd="0" presId="urn:microsoft.com/office/officeart/2005/8/layout/bProcess3"/>
    <dgm:cxn modelId="{9200753B-F6D8-478B-AC79-A85F221BBCF8}" type="presParOf" srcId="{9868E66D-E6AC-469C-A668-272F952A41B5}" destId="{5E441FB1-3127-4352-9832-C12E8B5F5B09}" srcOrd="5" destOrd="0" presId="urn:microsoft.com/office/officeart/2005/8/layout/bProcess3"/>
    <dgm:cxn modelId="{E7EE7FE3-F8AE-421F-A4DC-CE11EB58445B}" type="presParOf" srcId="{5E441FB1-3127-4352-9832-C12E8B5F5B09}" destId="{0B601244-004D-47E9-8E8A-679915E5456E}" srcOrd="0" destOrd="0" presId="urn:microsoft.com/office/officeart/2005/8/layout/bProcess3"/>
    <dgm:cxn modelId="{696400E6-276C-4919-BC4F-7EA257A4641D}" type="presParOf" srcId="{9868E66D-E6AC-469C-A668-272F952A41B5}" destId="{BEE14CFC-CB8F-4A91-82D9-6904AF703A15}" srcOrd="6" destOrd="0" presId="urn:microsoft.com/office/officeart/2005/8/layout/bProcess3"/>
    <dgm:cxn modelId="{B16B80DF-8A02-4365-88D8-F407CA8DBA4F}" type="presParOf" srcId="{9868E66D-E6AC-469C-A668-272F952A41B5}" destId="{CA89B8A3-8C14-4D82-BA13-EDCB678A0C68}" srcOrd="7" destOrd="0" presId="urn:microsoft.com/office/officeart/2005/8/layout/bProcess3"/>
    <dgm:cxn modelId="{BFA54BAD-1899-4AE4-96C1-AA6827A17ED7}" type="presParOf" srcId="{CA89B8A3-8C14-4D82-BA13-EDCB678A0C68}" destId="{8DBB771A-2CC2-4742-ADBC-B38886CC5AD8}" srcOrd="0" destOrd="0" presId="urn:microsoft.com/office/officeart/2005/8/layout/bProcess3"/>
    <dgm:cxn modelId="{AC4E3B47-47FE-4943-B4D7-F306103976B4}" type="presParOf" srcId="{9868E66D-E6AC-469C-A668-272F952A41B5}" destId="{A10D1131-F9A5-4AC2-A0CF-5E7932C8D7CB}" srcOrd="8" destOrd="0" presId="urn:microsoft.com/office/officeart/2005/8/layout/bProcess3"/>
    <dgm:cxn modelId="{DBB43034-D441-482C-BA9B-CF6E16AA76D6}" type="presParOf" srcId="{9868E66D-E6AC-469C-A668-272F952A41B5}" destId="{B9CCD118-D5CB-4D54-A5E5-F2B836E4554A}" srcOrd="9" destOrd="0" presId="urn:microsoft.com/office/officeart/2005/8/layout/bProcess3"/>
    <dgm:cxn modelId="{A8A65B3F-87C6-4F14-8DCA-CF548C7200ED}" type="presParOf" srcId="{B9CCD118-D5CB-4D54-A5E5-F2B836E4554A}" destId="{185A20D8-BD6C-4A7D-8C58-D81A27B5E89F}" srcOrd="0" destOrd="0" presId="urn:microsoft.com/office/officeart/2005/8/layout/bProcess3"/>
    <dgm:cxn modelId="{C9D0FE04-19D5-4029-BC4F-2AC70B4FC13C}" type="presParOf" srcId="{9868E66D-E6AC-469C-A668-272F952A41B5}" destId="{CE1DD5E5-800B-479B-B319-715F2F31CB6C}" srcOrd="10" destOrd="0" presId="urn:microsoft.com/office/officeart/2005/8/layout/bProcess3"/>
    <dgm:cxn modelId="{3D16F111-180B-460A-9C94-5482249C71CA}" type="presParOf" srcId="{9868E66D-E6AC-469C-A668-272F952A41B5}" destId="{DE987F6D-45D9-4BF2-9580-87D98D0E2079}" srcOrd="11" destOrd="0" presId="urn:microsoft.com/office/officeart/2005/8/layout/bProcess3"/>
    <dgm:cxn modelId="{A989BBD2-FBE4-4AD2-A132-57DA123D3752}" type="presParOf" srcId="{DE987F6D-45D9-4BF2-9580-87D98D0E2079}" destId="{45C79956-1C01-428E-B186-C2D91CB0378F}" srcOrd="0" destOrd="0" presId="urn:microsoft.com/office/officeart/2005/8/layout/bProcess3"/>
    <dgm:cxn modelId="{E19EA5E6-9585-413E-8315-22FA17F8B60A}" type="presParOf" srcId="{9868E66D-E6AC-469C-A668-272F952A41B5}" destId="{D21F928D-288B-4A79-AE9E-D7EDCD59BAB6}" srcOrd="12" destOrd="0" presId="urn:microsoft.com/office/officeart/2005/8/layout/bProcess3"/>
    <dgm:cxn modelId="{F884C5A9-B85B-4905-BEDB-D61E058B445C}" type="presParOf" srcId="{9868E66D-E6AC-469C-A668-272F952A41B5}" destId="{B5500319-1877-4AEC-BE98-235A504D9E91}" srcOrd="13" destOrd="0" presId="urn:microsoft.com/office/officeart/2005/8/layout/bProcess3"/>
    <dgm:cxn modelId="{DF28B133-8467-4B9E-B07B-298673EBDFEF}" type="presParOf" srcId="{B5500319-1877-4AEC-BE98-235A504D9E91}" destId="{69CE25BB-5B3A-45D0-9528-884705AE8714}" srcOrd="0" destOrd="0" presId="urn:microsoft.com/office/officeart/2005/8/layout/bProcess3"/>
    <dgm:cxn modelId="{FE20B540-2F74-4F36-8BD7-2EB9F3FE4524}" type="presParOf" srcId="{9868E66D-E6AC-469C-A668-272F952A41B5}" destId="{38819D87-9D6B-4245-8502-C5C75C0CDD76}" srcOrd="1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1D530B-B793-4171-8B99-FB6BC882D466}" type="doc">
      <dgm:prSet loTypeId="urn:microsoft.com/office/officeart/2005/8/layout/chart3" loCatId="cycle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3B894FDC-0C71-4F75-A528-0CC186CDCF45}">
      <dgm:prSet phldrT="[Texto]"/>
      <dgm:spPr/>
      <dgm:t>
        <a:bodyPr/>
        <a:lstStyle/>
        <a:p>
          <a:r>
            <a:rPr lang="ca-ES" noProof="0" dirty="0">
              <a:latin typeface="Arial" panose="020B0604020202020204" pitchFamily="34" charset="0"/>
              <a:cs typeface="Arial" panose="020B0604020202020204" pitchFamily="34" charset="0"/>
            </a:rPr>
            <a:t>Durant l’intercanvi</a:t>
          </a:r>
        </a:p>
      </dgm:t>
    </dgm:pt>
    <dgm:pt modelId="{198CB54F-17C6-4F33-9D7E-6807042BD20F}" type="parTrans" cxnId="{66BA0C1A-3101-4C75-BEE9-DA0CC24D3F8B}">
      <dgm:prSet/>
      <dgm:spPr/>
      <dgm:t>
        <a:bodyPr/>
        <a:lstStyle/>
        <a:p>
          <a:endParaRPr lang="es-ES"/>
        </a:p>
      </dgm:t>
    </dgm:pt>
    <dgm:pt modelId="{E406A2A6-CE9A-4E23-9B79-282B5447BBEC}" type="sibTrans" cxnId="{66BA0C1A-3101-4C75-BEE9-DA0CC24D3F8B}">
      <dgm:prSet/>
      <dgm:spPr/>
      <dgm:t>
        <a:bodyPr/>
        <a:lstStyle/>
        <a:p>
          <a:endParaRPr lang="es-ES"/>
        </a:p>
      </dgm:t>
    </dgm:pt>
    <dgm:pt modelId="{5B428295-6FDC-4D82-8B53-E0BC99F17763}">
      <dgm:prSet phldrT="[Texto]"/>
      <dgm:spPr/>
      <dgm:t>
        <a:bodyPr/>
        <a:lstStyle/>
        <a:p>
          <a:r>
            <a:rPr lang="ca-ES" noProof="0" dirty="0">
              <a:latin typeface="Arial" panose="020B0604020202020204" pitchFamily="34" charset="0"/>
              <a:cs typeface="Arial" panose="020B0604020202020204" pitchFamily="34" charset="0"/>
            </a:rPr>
            <a:t>Final de l’estada</a:t>
          </a:r>
        </a:p>
      </dgm:t>
    </dgm:pt>
    <dgm:pt modelId="{3D54E845-22F0-485D-9E95-80AEFC4A9E13}" type="parTrans" cxnId="{7D6931CA-F448-43B3-9C7A-CA098A4DAAC5}">
      <dgm:prSet/>
      <dgm:spPr/>
      <dgm:t>
        <a:bodyPr/>
        <a:lstStyle/>
        <a:p>
          <a:endParaRPr lang="es-ES"/>
        </a:p>
      </dgm:t>
    </dgm:pt>
    <dgm:pt modelId="{1B1D8857-59AC-4783-9B80-4D0236DA0251}" type="sibTrans" cxnId="{7D6931CA-F448-43B3-9C7A-CA098A4DAAC5}">
      <dgm:prSet/>
      <dgm:spPr/>
      <dgm:t>
        <a:bodyPr/>
        <a:lstStyle/>
        <a:p>
          <a:endParaRPr lang="es-ES"/>
        </a:p>
      </dgm:t>
    </dgm:pt>
    <dgm:pt modelId="{B7A63BE9-0060-4292-8C61-65F46A788333}">
      <dgm:prSet phldrT="[Texto]"/>
      <dgm:spPr/>
      <dgm:t>
        <a:bodyPr/>
        <a:lstStyle/>
        <a:p>
          <a:r>
            <a:rPr lang="ca-ES" noProof="0" dirty="0">
              <a:latin typeface="Arial" panose="020B0604020202020204" pitchFamily="34" charset="0"/>
              <a:cs typeface="Arial" panose="020B0604020202020204" pitchFamily="34" charset="0"/>
            </a:rPr>
            <a:t>Abans de l’intercanvi</a:t>
          </a:r>
        </a:p>
      </dgm:t>
    </dgm:pt>
    <dgm:pt modelId="{4658DCF4-32DF-4269-9ECC-483F3716E4B2}" type="parTrans" cxnId="{C7ADD474-AF88-459E-9D2D-D2A9B80D8FC0}">
      <dgm:prSet/>
      <dgm:spPr/>
      <dgm:t>
        <a:bodyPr/>
        <a:lstStyle/>
        <a:p>
          <a:endParaRPr lang="es-ES"/>
        </a:p>
      </dgm:t>
    </dgm:pt>
    <dgm:pt modelId="{3FB2572B-D6D9-4F84-960C-87F3BBB86C96}" type="sibTrans" cxnId="{C7ADD474-AF88-459E-9D2D-D2A9B80D8FC0}">
      <dgm:prSet/>
      <dgm:spPr/>
      <dgm:t>
        <a:bodyPr/>
        <a:lstStyle/>
        <a:p>
          <a:endParaRPr lang="es-ES"/>
        </a:p>
      </dgm:t>
    </dgm:pt>
    <dgm:pt modelId="{39507D8E-7F33-494F-ABF8-8390E4219088}" type="pres">
      <dgm:prSet presAssocID="{451D530B-B793-4171-8B99-FB6BC882D466}" presName="compositeShape" presStyleCnt="0">
        <dgm:presLayoutVars>
          <dgm:chMax val="7"/>
          <dgm:dir/>
          <dgm:resizeHandles val="exact"/>
        </dgm:presLayoutVars>
      </dgm:prSet>
      <dgm:spPr/>
    </dgm:pt>
    <dgm:pt modelId="{F0C364E4-5247-4B54-8692-F9FD7DD145B5}" type="pres">
      <dgm:prSet presAssocID="{451D530B-B793-4171-8B99-FB6BC882D466}" presName="wedge1" presStyleLbl="node1" presStyleIdx="0" presStyleCnt="3" custLinFactNeighborX="4099" custLinFactNeighborY="-2013"/>
      <dgm:spPr/>
    </dgm:pt>
    <dgm:pt modelId="{594FF3A6-2C22-4571-A3A7-4E7A2730A280}" type="pres">
      <dgm:prSet presAssocID="{451D530B-B793-4171-8B99-FB6BC882D46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00DF0A8-0751-4A96-8AB9-DE1113E7EDCF}" type="pres">
      <dgm:prSet presAssocID="{451D530B-B793-4171-8B99-FB6BC882D466}" presName="wedge2" presStyleLbl="node1" presStyleIdx="1" presStyleCnt="3" custLinFactNeighborX="1271" custLinFactNeighborY="-508"/>
      <dgm:spPr/>
    </dgm:pt>
    <dgm:pt modelId="{4FD01AD1-2239-40F8-94BD-8E4E92B13866}" type="pres">
      <dgm:prSet presAssocID="{451D530B-B793-4171-8B99-FB6BC882D46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ACCF2BA1-2517-42BC-9A63-AD7711C43F80}" type="pres">
      <dgm:prSet presAssocID="{451D530B-B793-4171-8B99-FB6BC882D466}" presName="wedge3" presStyleLbl="node1" presStyleIdx="2" presStyleCnt="3" custLinFactNeighborX="1271" custLinFactNeighborY="-508"/>
      <dgm:spPr/>
    </dgm:pt>
    <dgm:pt modelId="{4FE12916-0CC9-40FD-B2AB-AEF7B62E63A6}" type="pres">
      <dgm:prSet presAssocID="{451D530B-B793-4171-8B99-FB6BC882D46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66BA0C1A-3101-4C75-BEE9-DA0CC24D3F8B}" srcId="{451D530B-B793-4171-8B99-FB6BC882D466}" destId="{3B894FDC-0C71-4F75-A528-0CC186CDCF45}" srcOrd="0" destOrd="0" parTransId="{198CB54F-17C6-4F33-9D7E-6807042BD20F}" sibTransId="{E406A2A6-CE9A-4E23-9B79-282B5447BBEC}"/>
    <dgm:cxn modelId="{A9DEBE39-4EE1-4E87-B352-6F5FE9F4A5E2}" type="presOf" srcId="{3B894FDC-0C71-4F75-A528-0CC186CDCF45}" destId="{594FF3A6-2C22-4571-A3A7-4E7A2730A280}" srcOrd="1" destOrd="0" presId="urn:microsoft.com/office/officeart/2005/8/layout/chart3"/>
    <dgm:cxn modelId="{7F4B6E6D-FC2C-4A24-A54C-CD81E65A9BCA}" type="presOf" srcId="{3B894FDC-0C71-4F75-A528-0CC186CDCF45}" destId="{F0C364E4-5247-4B54-8692-F9FD7DD145B5}" srcOrd="0" destOrd="0" presId="urn:microsoft.com/office/officeart/2005/8/layout/chart3"/>
    <dgm:cxn modelId="{C7ADD474-AF88-459E-9D2D-D2A9B80D8FC0}" srcId="{451D530B-B793-4171-8B99-FB6BC882D466}" destId="{B7A63BE9-0060-4292-8C61-65F46A788333}" srcOrd="2" destOrd="0" parTransId="{4658DCF4-32DF-4269-9ECC-483F3716E4B2}" sibTransId="{3FB2572B-D6D9-4F84-960C-87F3BBB86C96}"/>
    <dgm:cxn modelId="{C4150B84-0EFC-422F-9F45-53FD42E743DA}" type="presOf" srcId="{451D530B-B793-4171-8B99-FB6BC882D466}" destId="{39507D8E-7F33-494F-ABF8-8390E4219088}" srcOrd="0" destOrd="0" presId="urn:microsoft.com/office/officeart/2005/8/layout/chart3"/>
    <dgm:cxn modelId="{32481593-33CC-4FCF-87DD-E6CD0EDA4AB3}" type="presOf" srcId="{B7A63BE9-0060-4292-8C61-65F46A788333}" destId="{4FE12916-0CC9-40FD-B2AB-AEF7B62E63A6}" srcOrd="1" destOrd="0" presId="urn:microsoft.com/office/officeart/2005/8/layout/chart3"/>
    <dgm:cxn modelId="{7F200C96-7CCA-4653-9256-4B30295B0B78}" type="presOf" srcId="{5B428295-6FDC-4D82-8B53-E0BC99F17763}" destId="{4FD01AD1-2239-40F8-94BD-8E4E92B13866}" srcOrd="1" destOrd="0" presId="urn:microsoft.com/office/officeart/2005/8/layout/chart3"/>
    <dgm:cxn modelId="{7D6931CA-F448-43B3-9C7A-CA098A4DAAC5}" srcId="{451D530B-B793-4171-8B99-FB6BC882D466}" destId="{5B428295-6FDC-4D82-8B53-E0BC99F17763}" srcOrd="1" destOrd="0" parTransId="{3D54E845-22F0-485D-9E95-80AEFC4A9E13}" sibTransId="{1B1D8857-59AC-4783-9B80-4D0236DA0251}"/>
    <dgm:cxn modelId="{CC7279D6-E5B4-4A0A-82D8-B7C5B21993B0}" type="presOf" srcId="{B7A63BE9-0060-4292-8C61-65F46A788333}" destId="{ACCF2BA1-2517-42BC-9A63-AD7711C43F80}" srcOrd="0" destOrd="0" presId="urn:microsoft.com/office/officeart/2005/8/layout/chart3"/>
    <dgm:cxn modelId="{246ECFF1-265A-4119-B5A8-E0AA528D1F6F}" type="presOf" srcId="{5B428295-6FDC-4D82-8B53-E0BC99F17763}" destId="{A00DF0A8-0751-4A96-8AB9-DE1113E7EDCF}" srcOrd="0" destOrd="0" presId="urn:microsoft.com/office/officeart/2005/8/layout/chart3"/>
    <dgm:cxn modelId="{47CA1B79-C7BC-43B5-B8A4-00D28AF9981C}" type="presParOf" srcId="{39507D8E-7F33-494F-ABF8-8390E4219088}" destId="{F0C364E4-5247-4B54-8692-F9FD7DD145B5}" srcOrd="0" destOrd="0" presId="urn:microsoft.com/office/officeart/2005/8/layout/chart3"/>
    <dgm:cxn modelId="{C166187E-5336-4113-A6C9-3EB48BA3162C}" type="presParOf" srcId="{39507D8E-7F33-494F-ABF8-8390E4219088}" destId="{594FF3A6-2C22-4571-A3A7-4E7A2730A280}" srcOrd="1" destOrd="0" presId="urn:microsoft.com/office/officeart/2005/8/layout/chart3"/>
    <dgm:cxn modelId="{3A767069-D1DE-4476-AA9D-94BD6C2023A3}" type="presParOf" srcId="{39507D8E-7F33-494F-ABF8-8390E4219088}" destId="{A00DF0A8-0751-4A96-8AB9-DE1113E7EDCF}" srcOrd="2" destOrd="0" presId="urn:microsoft.com/office/officeart/2005/8/layout/chart3"/>
    <dgm:cxn modelId="{232204A8-DCC0-491C-B19B-C827DEFDA95D}" type="presParOf" srcId="{39507D8E-7F33-494F-ABF8-8390E4219088}" destId="{4FD01AD1-2239-40F8-94BD-8E4E92B13866}" srcOrd="3" destOrd="0" presId="urn:microsoft.com/office/officeart/2005/8/layout/chart3"/>
    <dgm:cxn modelId="{7404D160-0CB6-4131-BAE7-7569725D79A8}" type="presParOf" srcId="{39507D8E-7F33-494F-ABF8-8390E4219088}" destId="{ACCF2BA1-2517-42BC-9A63-AD7711C43F80}" srcOrd="4" destOrd="0" presId="urn:microsoft.com/office/officeart/2005/8/layout/chart3"/>
    <dgm:cxn modelId="{C3B31494-C2BF-42EB-9E37-6F93C8E80D81}" type="presParOf" srcId="{39507D8E-7F33-494F-ABF8-8390E4219088}" destId="{4FE12916-0CC9-40FD-B2AB-AEF7B62E63A6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1D530B-B793-4171-8B99-FB6BC882D466}" type="doc">
      <dgm:prSet loTypeId="urn:microsoft.com/office/officeart/2005/8/layout/chart3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3B894FDC-0C71-4F75-A528-0CC186CDCF45}">
      <dgm:prSet phldrT="[Texto]"/>
      <dgm:spPr>
        <a:solidFill>
          <a:srgbClr val="CE5656"/>
        </a:solidFill>
      </dgm:spPr>
      <dgm:t>
        <a:bodyPr/>
        <a:lstStyle/>
        <a:p>
          <a:r>
            <a:rPr lang="ca-ES" noProof="0" dirty="0">
              <a:latin typeface="Arial" panose="020B0604020202020204" pitchFamily="34" charset="0"/>
              <a:cs typeface="Arial" panose="020B0604020202020204" pitchFamily="34" charset="0"/>
            </a:rPr>
            <a:t>Durant l’intercanvi</a:t>
          </a:r>
        </a:p>
      </dgm:t>
    </dgm:pt>
    <dgm:pt modelId="{198CB54F-17C6-4F33-9D7E-6807042BD20F}" type="parTrans" cxnId="{66BA0C1A-3101-4C75-BEE9-DA0CC24D3F8B}">
      <dgm:prSet/>
      <dgm:spPr/>
      <dgm:t>
        <a:bodyPr/>
        <a:lstStyle/>
        <a:p>
          <a:endParaRPr lang="es-ES"/>
        </a:p>
      </dgm:t>
    </dgm:pt>
    <dgm:pt modelId="{E406A2A6-CE9A-4E23-9B79-282B5447BBEC}" type="sibTrans" cxnId="{66BA0C1A-3101-4C75-BEE9-DA0CC24D3F8B}">
      <dgm:prSet/>
      <dgm:spPr/>
      <dgm:t>
        <a:bodyPr/>
        <a:lstStyle/>
        <a:p>
          <a:endParaRPr lang="es-ES"/>
        </a:p>
      </dgm:t>
    </dgm:pt>
    <dgm:pt modelId="{5B428295-6FDC-4D82-8B53-E0BC99F17763}">
      <dgm:prSet phldrT="[Texto]"/>
      <dgm:spPr>
        <a:solidFill>
          <a:schemeClr val="accent6"/>
        </a:solidFill>
      </dgm:spPr>
      <dgm:t>
        <a:bodyPr/>
        <a:lstStyle/>
        <a:p>
          <a:r>
            <a:rPr lang="ca-ES" noProof="0" dirty="0">
              <a:latin typeface="Arial" panose="020B0604020202020204" pitchFamily="34" charset="0"/>
              <a:cs typeface="Arial" panose="020B0604020202020204" pitchFamily="34" charset="0"/>
            </a:rPr>
            <a:t>Final de l’estada</a:t>
          </a:r>
        </a:p>
      </dgm:t>
    </dgm:pt>
    <dgm:pt modelId="{3D54E845-22F0-485D-9E95-80AEFC4A9E13}" type="parTrans" cxnId="{7D6931CA-F448-43B3-9C7A-CA098A4DAAC5}">
      <dgm:prSet/>
      <dgm:spPr/>
      <dgm:t>
        <a:bodyPr/>
        <a:lstStyle/>
        <a:p>
          <a:endParaRPr lang="es-ES"/>
        </a:p>
      </dgm:t>
    </dgm:pt>
    <dgm:pt modelId="{1B1D8857-59AC-4783-9B80-4D0236DA0251}" type="sibTrans" cxnId="{7D6931CA-F448-43B3-9C7A-CA098A4DAAC5}">
      <dgm:prSet/>
      <dgm:spPr/>
      <dgm:t>
        <a:bodyPr/>
        <a:lstStyle/>
        <a:p>
          <a:endParaRPr lang="es-ES"/>
        </a:p>
      </dgm:t>
    </dgm:pt>
    <dgm:pt modelId="{B7A63BE9-0060-4292-8C61-65F46A788333}">
      <dgm:prSet phldrT="[Texto]"/>
      <dgm:spPr>
        <a:solidFill>
          <a:srgbClr val="E19797"/>
        </a:solidFill>
      </dgm:spPr>
      <dgm:t>
        <a:bodyPr/>
        <a:lstStyle/>
        <a:p>
          <a:r>
            <a:rPr lang="ca-ES" noProof="0" dirty="0">
              <a:latin typeface="Arial" panose="020B0604020202020204" pitchFamily="34" charset="0"/>
              <a:cs typeface="Arial" panose="020B0604020202020204" pitchFamily="34" charset="0"/>
            </a:rPr>
            <a:t>Abans de l’intercanvi</a:t>
          </a:r>
        </a:p>
      </dgm:t>
    </dgm:pt>
    <dgm:pt modelId="{4658DCF4-32DF-4269-9ECC-483F3716E4B2}" type="parTrans" cxnId="{C7ADD474-AF88-459E-9D2D-D2A9B80D8FC0}">
      <dgm:prSet/>
      <dgm:spPr/>
      <dgm:t>
        <a:bodyPr/>
        <a:lstStyle/>
        <a:p>
          <a:endParaRPr lang="es-ES"/>
        </a:p>
      </dgm:t>
    </dgm:pt>
    <dgm:pt modelId="{3FB2572B-D6D9-4F84-960C-87F3BBB86C96}" type="sibTrans" cxnId="{C7ADD474-AF88-459E-9D2D-D2A9B80D8FC0}">
      <dgm:prSet/>
      <dgm:spPr/>
      <dgm:t>
        <a:bodyPr/>
        <a:lstStyle/>
        <a:p>
          <a:endParaRPr lang="es-ES"/>
        </a:p>
      </dgm:t>
    </dgm:pt>
    <dgm:pt modelId="{39507D8E-7F33-494F-ABF8-8390E4219088}" type="pres">
      <dgm:prSet presAssocID="{451D530B-B793-4171-8B99-FB6BC882D466}" presName="compositeShape" presStyleCnt="0">
        <dgm:presLayoutVars>
          <dgm:chMax val="7"/>
          <dgm:dir/>
          <dgm:resizeHandles val="exact"/>
        </dgm:presLayoutVars>
      </dgm:prSet>
      <dgm:spPr/>
    </dgm:pt>
    <dgm:pt modelId="{F0C364E4-5247-4B54-8692-F9FD7DD145B5}" type="pres">
      <dgm:prSet presAssocID="{451D530B-B793-4171-8B99-FB6BC882D466}" presName="wedge1" presStyleLbl="node1" presStyleIdx="0" presStyleCnt="3" custLinFactNeighborX="-2904" custLinFactNeighborY="1488"/>
      <dgm:spPr/>
    </dgm:pt>
    <dgm:pt modelId="{594FF3A6-2C22-4571-A3A7-4E7A2730A280}" type="pres">
      <dgm:prSet presAssocID="{451D530B-B793-4171-8B99-FB6BC882D46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00DF0A8-0751-4A96-8AB9-DE1113E7EDCF}" type="pres">
      <dgm:prSet presAssocID="{451D530B-B793-4171-8B99-FB6BC882D466}" presName="wedge2" presStyleLbl="node1" presStyleIdx="1" presStyleCnt="3" custLinFactNeighborX="2251" custLinFactNeighborY="8246"/>
      <dgm:spPr/>
    </dgm:pt>
    <dgm:pt modelId="{4FD01AD1-2239-40F8-94BD-8E4E92B13866}" type="pres">
      <dgm:prSet presAssocID="{451D530B-B793-4171-8B99-FB6BC882D46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ACCF2BA1-2517-42BC-9A63-AD7711C43F80}" type="pres">
      <dgm:prSet presAssocID="{451D530B-B793-4171-8B99-FB6BC882D466}" presName="wedge3" presStyleLbl="node1" presStyleIdx="2" presStyleCnt="3" custLinFactNeighborX="2251" custLinFactNeighborY="-1488"/>
      <dgm:spPr/>
    </dgm:pt>
    <dgm:pt modelId="{4FE12916-0CC9-40FD-B2AB-AEF7B62E63A6}" type="pres">
      <dgm:prSet presAssocID="{451D530B-B793-4171-8B99-FB6BC882D46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66BA0C1A-3101-4C75-BEE9-DA0CC24D3F8B}" srcId="{451D530B-B793-4171-8B99-FB6BC882D466}" destId="{3B894FDC-0C71-4F75-A528-0CC186CDCF45}" srcOrd="0" destOrd="0" parTransId="{198CB54F-17C6-4F33-9D7E-6807042BD20F}" sibTransId="{E406A2A6-CE9A-4E23-9B79-282B5447BBEC}"/>
    <dgm:cxn modelId="{A9DEBE39-4EE1-4E87-B352-6F5FE9F4A5E2}" type="presOf" srcId="{3B894FDC-0C71-4F75-A528-0CC186CDCF45}" destId="{594FF3A6-2C22-4571-A3A7-4E7A2730A280}" srcOrd="1" destOrd="0" presId="urn:microsoft.com/office/officeart/2005/8/layout/chart3"/>
    <dgm:cxn modelId="{7F4B6E6D-FC2C-4A24-A54C-CD81E65A9BCA}" type="presOf" srcId="{3B894FDC-0C71-4F75-A528-0CC186CDCF45}" destId="{F0C364E4-5247-4B54-8692-F9FD7DD145B5}" srcOrd="0" destOrd="0" presId="urn:microsoft.com/office/officeart/2005/8/layout/chart3"/>
    <dgm:cxn modelId="{C7ADD474-AF88-459E-9D2D-D2A9B80D8FC0}" srcId="{451D530B-B793-4171-8B99-FB6BC882D466}" destId="{B7A63BE9-0060-4292-8C61-65F46A788333}" srcOrd="2" destOrd="0" parTransId="{4658DCF4-32DF-4269-9ECC-483F3716E4B2}" sibTransId="{3FB2572B-D6D9-4F84-960C-87F3BBB86C96}"/>
    <dgm:cxn modelId="{C4150B84-0EFC-422F-9F45-53FD42E743DA}" type="presOf" srcId="{451D530B-B793-4171-8B99-FB6BC882D466}" destId="{39507D8E-7F33-494F-ABF8-8390E4219088}" srcOrd="0" destOrd="0" presId="urn:microsoft.com/office/officeart/2005/8/layout/chart3"/>
    <dgm:cxn modelId="{32481593-33CC-4FCF-87DD-E6CD0EDA4AB3}" type="presOf" srcId="{B7A63BE9-0060-4292-8C61-65F46A788333}" destId="{4FE12916-0CC9-40FD-B2AB-AEF7B62E63A6}" srcOrd="1" destOrd="0" presId="urn:microsoft.com/office/officeart/2005/8/layout/chart3"/>
    <dgm:cxn modelId="{7F200C96-7CCA-4653-9256-4B30295B0B78}" type="presOf" srcId="{5B428295-6FDC-4D82-8B53-E0BC99F17763}" destId="{4FD01AD1-2239-40F8-94BD-8E4E92B13866}" srcOrd="1" destOrd="0" presId="urn:microsoft.com/office/officeart/2005/8/layout/chart3"/>
    <dgm:cxn modelId="{7D6931CA-F448-43B3-9C7A-CA098A4DAAC5}" srcId="{451D530B-B793-4171-8B99-FB6BC882D466}" destId="{5B428295-6FDC-4D82-8B53-E0BC99F17763}" srcOrd="1" destOrd="0" parTransId="{3D54E845-22F0-485D-9E95-80AEFC4A9E13}" sibTransId="{1B1D8857-59AC-4783-9B80-4D0236DA0251}"/>
    <dgm:cxn modelId="{CC7279D6-E5B4-4A0A-82D8-B7C5B21993B0}" type="presOf" srcId="{B7A63BE9-0060-4292-8C61-65F46A788333}" destId="{ACCF2BA1-2517-42BC-9A63-AD7711C43F80}" srcOrd="0" destOrd="0" presId="urn:microsoft.com/office/officeart/2005/8/layout/chart3"/>
    <dgm:cxn modelId="{246ECFF1-265A-4119-B5A8-E0AA528D1F6F}" type="presOf" srcId="{5B428295-6FDC-4D82-8B53-E0BC99F17763}" destId="{A00DF0A8-0751-4A96-8AB9-DE1113E7EDCF}" srcOrd="0" destOrd="0" presId="urn:microsoft.com/office/officeart/2005/8/layout/chart3"/>
    <dgm:cxn modelId="{47CA1B79-C7BC-43B5-B8A4-00D28AF9981C}" type="presParOf" srcId="{39507D8E-7F33-494F-ABF8-8390E4219088}" destId="{F0C364E4-5247-4B54-8692-F9FD7DD145B5}" srcOrd="0" destOrd="0" presId="urn:microsoft.com/office/officeart/2005/8/layout/chart3"/>
    <dgm:cxn modelId="{C166187E-5336-4113-A6C9-3EB48BA3162C}" type="presParOf" srcId="{39507D8E-7F33-494F-ABF8-8390E4219088}" destId="{594FF3A6-2C22-4571-A3A7-4E7A2730A280}" srcOrd="1" destOrd="0" presId="urn:microsoft.com/office/officeart/2005/8/layout/chart3"/>
    <dgm:cxn modelId="{3A767069-D1DE-4476-AA9D-94BD6C2023A3}" type="presParOf" srcId="{39507D8E-7F33-494F-ABF8-8390E4219088}" destId="{A00DF0A8-0751-4A96-8AB9-DE1113E7EDCF}" srcOrd="2" destOrd="0" presId="urn:microsoft.com/office/officeart/2005/8/layout/chart3"/>
    <dgm:cxn modelId="{232204A8-DCC0-491C-B19B-C827DEFDA95D}" type="presParOf" srcId="{39507D8E-7F33-494F-ABF8-8390E4219088}" destId="{4FD01AD1-2239-40F8-94BD-8E4E92B13866}" srcOrd="3" destOrd="0" presId="urn:microsoft.com/office/officeart/2005/8/layout/chart3"/>
    <dgm:cxn modelId="{7404D160-0CB6-4131-BAE7-7569725D79A8}" type="presParOf" srcId="{39507D8E-7F33-494F-ABF8-8390E4219088}" destId="{ACCF2BA1-2517-42BC-9A63-AD7711C43F80}" srcOrd="4" destOrd="0" presId="urn:microsoft.com/office/officeart/2005/8/layout/chart3"/>
    <dgm:cxn modelId="{C3B31494-C2BF-42EB-9E37-6F93C8E80D81}" type="presParOf" srcId="{39507D8E-7F33-494F-ABF8-8390E4219088}" destId="{4FE12916-0CC9-40FD-B2AB-AEF7B62E63A6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269A5A-A142-47B5-82CE-AEB1FF162D59}">
      <dsp:nvSpPr>
        <dsp:cNvPr id="0" name=""/>
        <dsp:cNvSpPr/>
      </dsp:nvSpPr>
      <dsp:spPr>
        <a:xfrm>
          <a:off x="360039" y="2390"/>
          <a:ext cx="7052320" cy="889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1. L’ARI </a:t>
          </a:r>
          <a:r>
            <a:rPr lang="es-ES" sz="1200" kern="1200" dirty="0" err="1"/>
            <a:t>envia</a:t>
          </a:r>
          <a:r>
            <a:rPr lang="es-ES" sz="1200" kern="1200" dirty="0"/>
            <a:t> la </a:t>
          </a:r>
          <a:r>
            <a:rPr lang="es-ES" sz="1200" kern="1200" dirty="0" err="1"/>
            <a:t>informació</a:t>
          </a:r>
          <a:r>
            <a:rPr lang="es-ES" sz="1200" kern="1200" dirty="0"/>
            <a:t> dels alumnes </a:t>
          </a:r>
          <a:r>
            <a:rPr lang="es-ES" sz="1200" kern="1200" dirty="0" err="1"/>
            <a:t>seleccionats</a:t>
          </a:r>
          <a:r>
            <a:rPr lang="es-ES" sz="1200" kern="1200" dirty="0"/>
            <a:t> a les </a:t>
          </a:r>
          <a:r>
            <a:rPr lang="es-ES" sz="1200" kern="1200" dirty="0" err="1"/>
            <a:t>universitats</a:t>
          </a:r>
          <a:r>
            <a:rPr lang="es-ES" sz="1200" kern="1200" dirty="0"/>
            <a:t> de </a:t>
          </a:r>
          <a:r>
            <a:rPr lang="es-ES" sz="1200" kern="1200" dirty="0" err="1"/>
            <a:t>destí</a:t>
          </a:r>
          <a:endParaRPr lang="es-ES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i="1" kern="1200" dirty="0"/>
            <a:t>(</a:t>
          </a:r>
          <a:r>
            <a:rPr lang="es-ES" sz="1200" i="1" kern="1200" dirty="0" err="1"/>
            <a:t>nomination</a:t>
          </a:r>
          <a:r>
            <a:rPr lang="es-ES" sz="1200" i="1" kern="1200" dirty="0"/>
            <a:t>) per a la </a:t>
          </a:r>
          <a:r>
            <a:rPr lang="es-ES" sz="1200" i="1" kern="1200" dirty="0" err="1"/>
            <a:t>seva</a:t>
          </a:r>
          <a:r>
            <a:rPr lang="es-ES" sz="1200" i="1" kern="1200" dirty="0"/>
            <a:t> </a:t>
          </a:r>
          <a:r>
            <a:rPr lang="es-ES" sz="1200" i="1" kern="1200" dirty="0" err="1"/>
            <a:t>acceptació</a:t>
          </a:r>
          <a:endParaRPr lang="es-ES" sz="1200" i="1" kern="1200" dirty="0"/>
        </a:p>
      </dsp:txBody>
      <dsp:txXfrm>
        <a:off x="386089" y="28440"/>
        <a:ext cx="7000220" cy="837311"/>
      </dsp:txXfrm>
    </dsp:sp>
    <dsp:sp modelId="{4B5494B8-CA6E-48C1-AA22-0AAFDF1645A7}">
      <dsp:nvSpPr>
        <dsp:cNvPr id="0" name=""/>
        <dsp:cNvSpPr/>
      </dsp:nvSpPr>
      <dsp:spPr>
        <a:xfrm rot="5400000">
          <a:off x="3719435" y="914037"/>
          <a:ext cx="333529" cy="400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 rot="-5400000">
        <a:off x="3766130" y="947390"/>
        <a:ext cx="240141" cy="233470"/>
      </dsp:txXfrm>
    </dsp:sp>
    <dsp:sp modelId="{420B8B97-8653-4345-9549-623FB9B3EE69}">
      <dsp:nvSpPr>
        <dsp:cNvPr id="0" name=""/>
        <dsp:cNvSpPr/>
      </dsp:nvSpPr>
      <dsp:spPr>
        <a:xfrm>
          <a:off x="360039" y="1336507"/>
          <a:ext cx="7052320" cy="889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200" kern="1200" noProof="0" dirty="0"/>
            <a:t>2. La universitat de destí contacta amb l’alumnat via </a:t>
          </a:r>
          <a:r>
            <a:rPr lang="ca-ES" sz="1200" kern="1200" noProof="0" dirty="0" err="1"/>
            <a:t>email</a:t>
          </a:r>
          <a:r>
            <a:rPr lang="ca-ES" sz="1200" kern="1200" noProof="0" dirty="0"/>
            <a:t> i els dona les instruccions per fer la sol·licitud d’admissió (</a:t>
          </a:r>
          <a:r>
            <a:rPr lang="ca-ES" sz="1200" kern="1200" noProof="0" dirty="0" err="1"/>
            <a:t>Application</a:t>
          </a:r>
          <a:r>
            <a:rPr lang="ca-ES" sz="1200" kern="1200" noProof="0" dirty="0"/>
            <a:t> </a:t>
          </a:r>
          <a:r>
            <a:rPr lang="ca-ES" sz="1200" kern="1200" noProof="0" dirty="0" err="1"/>
            <a:t>Form</a:t>
          </a:r>
          <a:r>
            <a:rPr lang="ca-ES" sz="1200" kern="1200" noProof="0" dirty="0"/>
            <a:t>) i la documentació que s’ha d’enviar</a:t>
          </a:r>
        </a:p>
      </dsp:txBody>
      <dsp:txXfrm>
        <a:off x="386089" y="1362557"/>
        <a:ext cx="7000220" cy="837311"/>
      </dsp:txXfrm>
    </dsp:sp>
    <dsp:sp modelId="{F6105E4B-162A-4AE7-9857-C6E230A81539}">
      <dsp:nvSpPr>
        <dsp:cNvPr id="0" name=""/>
        <dsp:cNvSpPr/>
      </dsp:nvSpPr>
      <dsp:spPr>
        <a:xfrm rot="5400000">
          <a:off x="3719435" y="2248154"/>
          <a:ext cx="333529" cy="400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 rot="-5400000">
        <a:off x="3766130" y="2281507"/>
        <a:ext cx="240141" cy="233470"/>
      </dsp:txXfrm>
    </dsp:sp>
    <dsp:sp modelId="{9D183BB1-5E41-43B4-940E-02B976CEDF57}">
      <dsp:nvSpPr>
        <dsp:cNvPr id="0" name=""/>
        <dsp:cNvSpPr/>
      </dsp:nvSpPr>
      <dsp:spPr>
        <a:xfrm>
          <a:off x="360039" y="2670624"/>
          <a:ext cx="7052320" cy="889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200" kern="1200" noProof="0" dirty="0"/>
            <a:t>3. L’alumne/a Erasmus+</a:t>
          </a:r>
          <a:r>
            <a:rPr lang="es-ES" sz="1200" kern="1200" dirty="0"/>
            <a:t> prepara </a:t>
          </a:r>
          <a:r>
            <a:rPr lang="es-ES" sz="1200" kern="1200" dirty="0" err="1"/>
            <a:t>els</a:t>
          </a:r>
          <a:r>
            <a:rPr lang="es-ES" sz="1200" kern="1200" dirty="0"/>
            <a:t> </a:t>
          </a:r>
          <a:r>
            <a:rPr lang="es-ES" sz="1200" kern="1200" dirty="0" err="1"/>
            <a:t>documents</a:t>
          </a:r>
          <a:r>
            <a:rPr lang="es-ES" sz="1200" kern="1200" dirty="0"/>
            <a:t> </a:t>
          </a:r>
          <a:r>
            <a:rPr lang="es-ES" sz="1200" kern="1200" dirty="0" err="1"/>
            <a:t>necessaris</a:t>
          </a:r>
          <a:r>
            <a:rPr lang="es-ES" sz="1200" kern="1200" dirty="0"/>
            <a:t> i </a:t>
          </a:r>
          <a:r>
            <a:rPr lang="es-ES" sz="1200" kern="1200" dirty="0" err="1"/>
            <a:t>els</a:t>
          </a:r>
          <a:r>
            <a:rPr lang="es-ES" sz="1200" kern="1200" dirty="0"/>
            <a:t> </a:t>
          </a:r>
          <a:r>
            <a:rPr lang="es-ES" sz="1200" kern="1200" dirty="0" err="1"/>
            <a:t>envia</a:t>
          </a:r>
          <a:r>
            <a:rPr lang="es-ES" sz="1200" kern="1200" dirty="0"/>
            <a:t> a </a:t>
          </a:r>
          <a:r>
            <a:rPr lang="es-ES" sz="1200" kern="1200" dirty="0" err="1"/>
            <a:t>destí</a:t>
          </a:r>
          <a:r>
            <a:rPr lang="es-ES" sz="1200" kern="1200" dirty="0"/>
            <a:t> </a:t>
          </a:r>
          <a:r>
            <a:rPr lang="es-ES" sz="1200" kern="1200" dirty="0" err="1"/>
            <a:t>dins</a:t>
          </a:r>
          <a:r>
            <a:rPr lang="es-ES" sz="1200" kern="1200" dirty="0"/>
            <a:t> del </a:t>
          </a:r>
          <a:r>
            <a:rPr lang="es-ES" sz="1200" kern="1200" dirty="0" err="1"/>
            <a:t>termini</a:t>
          </a:r>
          <a:r>
            <a:rPr lang="es-ES" sz="1200" kern="1200" dirty="0"/>
            <a:t>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i="1" kern="1200" dirty="0"/>
            <a:t>(</a:t>
          </a:r>
          <a:r>
            <a:rPr lang="es-ES" sz="1200" i="1" kern="1200" dirty="0" err="1"/>
            <a:t>pot</a:t>
          </a:r>
          <a:r>
            <a:rPr lang="es-ES" sz="1200" i="1" kern="1200" dirty="0"/>
            <a:t> </a:t>
          </a:r>
          <a:r>
            <a:rPr lang="es-ES" sz="1200" i="1" kern="1200" dirty="0" err="1"/>
            <a:t>demanar</a:t>
          </a:r>
          <a:r>
            <a:rPr lang="es-ES" sz="1200" i="1" kern="1200" dirty="0"/>
            <a:t> </a:t>
          </a:r>
          <a:r>
            <a:rPr lang="es-ES" sz="1200" i="1" kern="1200" dirty="0" err="1"/>
            <a:t>ajuda</a:t>
          </a:r>
          <a:r>
            <a:rPr lang="es-ES" sz="1200" i="1" kern="1200" dirty="0"/>
            <a:t> a la Oficina </a:t>
          </a:r>
          <a:r>
            <a:rPr lang="es-ES" sz="1200" i="1" kern="1200" dirty="0" err="1"/>
            <a:t>d’intercanvis</a:t>
          </a:r>
          <a:r>
            <a:rPr lang="es-ES" sz="1200" i="1" kern="1200" dirty="0"/>
            <a:t> si necesita firmes o </a:t>
          </a:r>
          <a:r>
            <a:rPr lang="es-ES" sz="1200" i="1" kern="1200" dirty="0" err="1"/>
            <a:t>certificats</a:t>
          </a:r>
          <a:r>
            <a:rPr lang="es-ES" sz="1200" i="1" kern="1200" dirty="0"/>
            <a:t>)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i="0" kern="1200" dirty="0" err="1"/>
            <a:t>L’alumne</a:t>
          </a:r>
          <a:r>
            <a:rPr lang="es-ES" sz="1200" i="0" kern="1200" dirty="0"/>
            <a:t> UABEP </a:t>
          </a:r>
          <a:r>
            <a:rPr lang="es-ES" sz="1200" i="0" kern="1200" dirty="0" err="1"/>
            <a:t>envia</a:t>
          </a:r>
          <a:r>
            <a:rPr lang="es-ES" sz="1200" i="0" kern="1200" dirty="0"/>
            <a:t> la </a:t>
          </a:r>
          <a:r>
            <a:rPr lang="es-ES" sz="1200" i="0" kern="1200" dirty="0" err="1"/>
            <a:t>documentació</a:t>
          </a:r>
          <a:r>
            <a:rPr lang="es-ES" sz="1200" i="0" kern="1200" dirty="0"/>
            <a:t> a l’Àrea de Relacions Internacionals.</a:t>
          </a:r>
        </a:p>
      </dsp:txBody>
      <dsp:txXfrm>
        <a:off x="386089" y="2696674"/>
        <a:ext cx="7000220" cy="837311"/>
      </dsp:txXfrm>
    </dsp:sp>
    <dsp:sp modelId="{DE24121E-3CA2-4B53-88E9-C337FC0F23B3}">
      <dsp:nvSpPr>
        <dsp:cNvPr id="0" name=""/>
        <dsp:cNvSpPr/>
      </dsp:nvSpPr>
      <dsp:spPr>
        <a:xfrm rot="5400000">
          <a:off x="3718538" y="3583466"/>
          <a:ext cx="335322" cy="400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 rot="-5400000">
        <a:off x="3766129" y="3615923"/>
        <a:ext cx="240141" cy="234725"/>
      </dsp:txXfrm>
    </dsp:sp>
    <dsp:sp modelId="{AA1536BE-4B0B-4439-8EC9-956364AA2F5C}">
      <dsp:nvSpPr>
        <dsp:cNvPr id="0" name=""/>
        <dsp:cNvSpPr/>
      </dsp:nvSpPr>
      <dsp:spPr>
        <a:xfrm>
          <a:off x="360039" y="4007132"/>
          <a:ext cx="7052320" cy="889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i="0" kern="1200" dirty="0"/>
            <a:t>4. La </a:t>
          </a:r>
          <a:r>
            <a:rPr lang="es-ES" sz="1200" i="0" kern="1200" dirty="0" err="1"/>
            <a:t>universitat</a:t>
          </a:r>
          <a:r>
            <a:rPr lang="es-ES" sz="1200" i="0" kern="1200" dirty="0"/>
            <a:t> de </a:t>
          </a:r>
          <a:r>
            <a:rPr lang="es-ES" sz="1200" i="0" kern="1200" dirty="0" err="1"/>
            <a:t>destí</a:t>
          </a:r>
          <a:r>
            <a:rPr lang="es-ES" sz="1200" i="0" kern="1200" dirty="0"/>
            <a:t> dona </a:t>
          </a:r>
          <a:r>
            <a:rPr lang="es-ES" sz="1200" i="0" kern="1200" dirty="0" err="1"/>
            <a:t>resposta</a:t>
          </a:r>
          <a:r>
            <a:rPr lang="es-ES" sz="1200" i="0" kern="1200" dirty="0"/>
            <a:t> i </a:t>
          </a:r>
          <a:r>
            <a:rPr lang="es-ES" sz="1200" i="0" kern="1200" dirty="0" err="1"/>
            <a:t>emet</a:t>
          </a:r>
          <a:r>
            <a:rPr lang="es-ES" sz="1200" i="0" kern="1200" dirty="0"/>
            <a:t> a </a:t>
          </a:r>
          <a:r>
            <a:rPr lang="es-ES" sz="1200" i="0" kern="1200" dirty="0" err="1"/>
            <a:t>l’alumne</a:t>
          </a:r>
          <a:r>
            <a:rPr lang="es-ES" sz="1200" i="0" kern="1200" dirty="0"/>
            <a:t>/a la Carta </a:t>
          </a:r>
          <a:r>
            <a:rPr lang="es-ES" sz="1200" i="0" kern="1200" dirty="0" err="1"/>
            <a:t>d’Admissió</a:t>
          </a:r>
          <a:endParaRPr lang="es-ES" sz="1200" i="0" kern="1200" dirty="0"/>
        </a:p>
      </dsp:txBody>
      <dsp:txXfrm>
        <a:off x="386089" y="4033182"/>
        <a:ext cx="7000220" cy="8373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C364E4-5247-4B54-8692-F9FD7DD145B5}">
      <dsp:nvSpPr>
        <dsp:cNvPr id="0" name=""/>
        <dsp:cNvSpPr/>
      </dsp:nvSpPr>
      <dsp:spPr>
        <a:xfrm>
          <a:off x="2263941" y="432027"/>
          <a:ext cx="4113096" cy="4113096"/>
        </a:xfrm>
        <a:prstGeom prst="pie">
          <a:avLst>
            <a:gd name="adj1" fmla="val 16200000"/>
            <a:gd name="adj2" fmla="val 1800000"/>
          </a:avLst>
        </a:prstGeom>
        <a:solidFill>
          <a:srgbClr val="BC2D2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noProof="0" dirty="0">
              <a:latin typeface="Arial" panose="020B0604020202020204" pitchFamily="34" charset="0"/>
              <a:cs typeface="Arial" panose="020B0604020202020204" pitchFamily="34" charset="0"/>
            </a:rPr>
            <a:t>Durant l’intercanvi</a:t>
          </a:r>
        </a:p>
      </dsp:txBody>
      <dsp:txXfrm>
        <a:off x="4500192" y="1190992"/>
        <a:ext cx="1395515" cy="1371032"/>
      </dsp:txXfrm>
    </dsp:sp>
    <dsp:sp modelId="{A00DF0A8-0751-4A96-8AB9-DE1113E7EDCF}">
      <dsp:nvSpPr>
        <dsp:cNvPr id="0" name=""/>
        <dsp:cNvSpPr/>
      </dsp:nvSpPr>
      <dsp:spPr>
        <a:xfrm>
          <a:off x="2263950" y="432035"/>
          <a:ext cx="4113096" cy="4113096"/>
        </a:xfrm>
        <a:prstGeom prst="pie">
          <a:avLst>
            <a:gd name="adj1" fmla="val 1800000"/>
            <a:gd name="adj2" fmla="val 9000000"/>
          </a:avLst>
        </a:prstGeom>
        <a:solidFill>
          <a:srgbClr val="E1979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noProof="0" dirty="0">
              <a:latin typeface="Arial" panose="020B0604020202020204" pitchFamily="34" charset="0"/>
              <a:cs typeface="Arial" panose="020B0604020202020204" pitchFamily="34" charset="0"/>
            </a:rPr>
            <a:t>Final de l’estada</a:t>
          </a:r>
        </a:p>
      </dsp:txBody>
      <dsp:txXfrm>
        <a:off x="3390155" y="3027204"/>
        <a:ext cx="1860686" cy="1273101"/>
      </dsp:txXfrm>
    </dsp:sp>
    <dsp:sp modelId="{ACCF2BA1-2517-42BC-9A63-AD7711C43F80}">
      <dsp:nvSpPr>
        <dsp:cNvPr id="0" name=""/>
        <dsp:cNvSpPr/>
      </dsp:nvSpPr>
      <dsp:spPr>
        <a:xfrm>
          <a:off x="1944198" y="247727"/>
          <a:ext cx="4113096" cy="4113096"/>
        </a:xfrm>
        <a:prstGeom prst="pie">
          <a:avLst>
            <a:gd name="adj1" fmla="val 9000000"/>
            <a:gd name="adj2" fmla="val 16200000"/>
          </a:avLst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noProof="0" dirty="0">
              <a:latin typeface="Arial" panose="020B0604020202020204" pitchFamily="34" charset="0"/>
              <a:cs typeface="Arial" panose="020B0604020202020204" pitchFamily="34" charset="0"/>
            </a:rPr>
            <a:t>Abans de l’intercanvi</a:t>
          </a:r>
        </a:p>
      </dsp:txBody>
      <dsp:txXfrm>
        <a:off x="2384887" y="1055657"/>
        <a:ext cx="1395515" cy="13710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4D92E4-05A0-45ED-8A58-DE8DFEDA7222}">
      <dsp:nvSpPr>
        <dsp:cNvPr id="0" name=""/>
        <dsp:cNvSpPr/>
      </dsp:nvSpPr>
      <dsp:spPr>
        <a:xfrm>
          <a:off x="2912381" y="614754"/>
          <a:ext cx="4747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479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a-ES" sz="500" kern="1200"/>
        </a:p>
      </dsp:txBody>
      <dsp:txXfrm>
        <a:off x="3137142" y="657947"/>
        <a:ext cx="25269" cy="5053"/>
      </dsp:txXfrm>
    </dsp:sp>
    <dsp:sp modelId="{D0A3A73B-93B3-44CA-B7F0-951E91E2C2BA}">
      <dsp:nvSpPr>
        <dsp:cNvPr id="0" name=""/>
        <dsp:cNvSpPr/>
      </dsp:nvSpPr>
      <dsp:spPr>
        <a:xfrm>
          <a:off x="716830" y="1269"/>
          <a:ext cx="2197351" cy="13184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 dirty="0"/>
            <a:t>L’alumne cerca les assignatures que vol cursar</a:t>
          </a:r>
        </a:p>
      </dsp:txBody>
      <dsp:txXfrm>
        <a:off x="781189" y="65628"/>
        <a:ext cx="2068633" cy="1189692"/>
      </dsp:txXfrm>
    </dsp:sp>
    <dsp:sp modelId="{3D699B81-C87C-4F79-8120-676AE601E282}">
      <dsp:nvSpPr>
        <dsp:cNvPr id="0" name=""/>
        <dsp:cNvSpPr/>
      </dsp:nvSpPr>
      <dsp:spPr>
        <a:xfrm>
          <a:off x="5615123" y="614754"/>
          <a:ext cx="4747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479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a-ES" sz="500" kern="1200"/>
        </a:p>
      </dsp:txBody>
      <dsp:txXfrm>
        <a:off x="5839884" y="657947"/>
        <a:ext cx="25269" cy="5053"/>
      </dsp:txXfrm>
    </dsp:sp>
    <dsp:sp modelId="{699ABFAF-448A-4823-BFC0-0E9F5F97F20A}">
      <dsp:nvSpPr>
        <dsp:cNvPr id="0" name=""/>
        <dsp:cNvSpPr/>
      </dsp:nvSpPr>
      <dsp:spPr>
        <a:xfrm>
          <a:off x="3419572" y="1269"/>
          <a:ext cx="2197351" cy="13184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 dirty="0"/>
            <a:t>L’alumne elabora una proposta de reconeixement a la UAB</a:t>
          </a:r>
        </a:p>
      </dsp:txBody>
      <dsp:txXfrm>
        <a:off x="3483931" y="65628"/>
        <a:ext cx="2068633" cy="1189692"/>
      </dsp:txXfrm>
    </dsp:sp>
    <dsp:sp modelId="{5E441FB1-3127-4352-9832-C12E8B5F5B09}">
      <dsp:nvSpPr>
        <dsp:cNvPr id="0" name=""/>
        <dsp:cNvSpPr/>
      </dsp:nvSpPr>
      <dsp:spPr>
        <a:xfrm>
          <a:off x="1815506" y="1317879"/>
          <a:ext cx="5405483" cy="474790"/>
        </a:xfrm>
        <a:custGeom>
          <a:avLst/>
          <a:gdLst/>
          <a:ahLst/>
          <a:cxnLst/>
          <a:rect l="0" t="0" r="0" b="0"/>
          <a:pathLst>
            <a:path>
              <a:moveTo>
                <a:pt x="5405483" y="0"/>
              </a:moveTo>
              <a:lnTo>
                <a:pt x="5405483" y="254495"/>
              </a:lnTo>
              <a:lnTo>
                <a:pt x="0" y="254495"/>
              </a:lnTo>
              <a:lnTo>
                <a:pt x="0" y="47479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a-ES" sz="500" kern="1200"/>
        </a:p>
      </dsp:txBody>
      <dsp:txXfrm>
        <a:off x="4382521" y="1552748"/>
        <a:ext cx="271452" cy="5053"/>
      </dsp:txXfrm>
    </dsp:sp>
    <dsp:sp modelId="{6CF45103-5004-45CA-84A3-20530A394A14}">
      <dsp:nvSpPr>
        <dsp:cNvPr id="0" name=""/>
        <dsp:cNvSpPr/>
      </dsp:nvSpPr>
      <dsp:spPr>
        <a:xfrm>
          <a:off x="6122314" y="1269"/>
          <a:ext cx="2197351" cy="13184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 dirty="0"/>
            <a:t>El tutor ha d’aprovar la proposta i signar el document “Acord UAB”</a:t>
          </a:r>
        </a:p>
      </dsp:txBody>
      <dsp:txXfrm>
        <a:off x="6186673" y="65628"/>
        <a:ext cx="2068633" cy="1189692"/>
      </dsp:txXfrm>
    </dsp:sp>
    <dsp:sp modelId="{CA89B8A3-8C14-4D82-BA13-EDCB678A0C68}">
      <dsp:nvSpPr>
        <dsp:cNvPr id="0" name=""/>
        <dsp:cNvSpPr/>
      </dsp:nvSpPr>
      <dsp:spPr>
        <a:xfrm>
          <a:off x="2912381" y="2438556"/>
          <a:ext cx="4747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479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a-ES" sz="500" kern="1200"/>
        </a:p>
      </dsp:txBody>
      <dsp:txXfrm>
        <a:off x="3137142" y="2481749"/>
        <a:ext cx="25269" cy="5053"/>
      </dsp:txXfrm>
    </dsp:sp>
    <dsp:sp modelId="{BEE14CFC-CB8F-4A91-82D9-6904AF703A15}">
      <dsp:nvSpPr>
        <dsp:cNvPr id="0" name=""/>
        <dsp:cNvSpPr/>
      </dsp:nvSpPr>
      <dsp:spPr>
        <a:xfrm>
          <a:off x="716830" y="1825070"/>
          <a:ext cx="2197351" cy="13184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 dirty="0"/>
            <a:t>L’alumne envia l’acord signat a l’Oficina d’intercanvi</a:t>
          </a:r>
        </a:p>
      </dsp:txBody>
      <dsp:txXfrm>
        <a:off x="781189" y="1889429"/>
        <a:ext cx="2068633" cy="1189692"/>
      </dsp:txXfrm>
    </dsp:sp>
    <dsp:sp modelId="{B9CCD118-D5CB-4D54-A5E5-F2B836E4554A}">
      <dsp:nvSpPr>
        <dsp:cNvPr id="0" name=""/>
        <dsp:cNvSpPr/>
      </dsp:nvSpPr>
      <dsp:spPr>
        <a:xfrm>
          <a:off x="5615123" y="2438556"/>
          <a:ext cx="4747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479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a-ES" sz="500" kern="1200"/>
        </a:p>
      </dsp:txBody>
      <dsp:txXfrm>
        <a:off x="5839884" y="2481749"/>
        <a:ext cx="25269" cy="5053"/>
      </dsp:txXfrm>
    </dsp:sp>
    <dsp:sp modelId="{A10D1131-F9A5-4AC2-A0CF-5E7932C8D7CB}">
      <dsp:nvSpPr>
        <dsp:cNvPr id="0" name=""/>
        <dsp:cNvSpPr/>
      </dsp:nvSpPr>
      <dsp:spPr>
        <a:xfrm>
          <a:off x="3419572" y="1825070"/>
          <a:ext cx="2197351" cy="13184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 dirty="0"/>
            <a:t>La OI comprova que l’acord sigui correcte i l’aprova</a:t>
          </a:r>
        </a:p>
      </dsp:txBody>
      <dsp:txXfrm>
        <a:off x="3483931" y="1889429"/>
        <a:ext cx="2068633" cy="1189692"/>
      </dsp:txXfrm>
    </dsp:sp>
    <dsp:sp modelId="{DE987F6D-45D9-4BF2-9580-87D98D0E2079}">
      <dsp:nvSpPr>
        <dsp:cNvPr id="0" name=""/>
        <dsp:cNvSpPr/>
      </dsp:nvSpPr>
      <dsp:spPr>
        <a:xfrm>
          <a:off x="1815506" y="3141681"/>
          <a:ext cx="5405483" cy="474790"/>
        </a:xfrm>
        <a:custGeom>
          <a:avLst/>
          <a:gdLst/>
          <a:ahLst/>
          <a:cxnLst/>
          <a:rect l="0" t="0" r="0" b="0"/>
          <a:pathLst>
            <a:path>
              <a:moveTo>
                <a:pt x="5405483" y="0"/>
              </a:moveTo>
              <a:lnTo>
                <a:pt x="5405483" y="254495"/>
              </a:lnTo>
              <a:lnTo>
                <a:pt x="0" y="254495"/>
              </a:lnTo>
              <a:lnTo>
                <a:pt x="0" y="47479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a-ES" sz="500" kern="1200"/>
        </a:p>
      </dsp:txBody>
      <dsp:txXfrm>
        <a:off x="4382521" y="3376549"/>
        <a:ext cx="271452" cy="5053"/>
      </dsp:txXfrm>
    </dsp:sp>
    <dsp:sp modelId="{CE1DD5E5-800B-479B-B319-715F2F31CB6C}">
      <dsp:nvSpPr>
        <dsp:cNvPr id="0" name=""/>
        <dsp:cNvSpPr/>
      </dsp:nvSpPr>
      <dsp:spPr>
        <a:xfrm>
          <a:off x="6122314" y="1825070"/>
          <a:ext cx="2197351" cy="13184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 dirty="0"/>
            <a:t>La OI traspassa les dades de l’acord a la matrícula de l’alumne/a</a:t>
          </a:r>
        </a:p>
      </dsp:txBody>
      <dsp:txXfrm>
        <a:off x="6186673" y="1889429"/>
        <a:ext cx="2068633" cy="1189692"/>
      </dsp:txXfrm>
    </dsp:sp>
    <dsp:sp modelId="{B5500319-1877-4AEC-BE98-235A504D9E91}">
      <dsp:nvSpPr>
        <dsp:cNvPr id="0" name=""/>
        <dsp:cNvSpPr/>
      </dsp:nvSpPr>
      <dsp:spPr>
        <a:xfrm>
          <a:off x="2912381" y="4262357"/>
          <a:ext cx="4747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479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a-ES" sz="500" kern="1200"/>
        </a:p>
      </dsp:txBody>
      <dsp:txXfrm>
        <a:off x="3137142" y="4305550"/>
        <a:ext cx="25269" cy="5053"/>
      </dsp:txXfrm>
    </dsp:sp>
    <dsp:sp modelId="{D21F928D-288B-4A79-AE9E-D7EDCD59BAB6}">
      <dsp:nvSpPr>
        <dsp:cNvPr id="0" name=""/>
        <dsp:cNvSpPr/>
      </dsp:nvSpPr>
      <dsp:spPr>
        <a:xfrm>
          <a:off x="716830" y="3648872"/>
          <a:ext cx="2197351" cy="13184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 dirty="0"/>
            <a:t>La OI genera el LEARNING AGREEMENT</a:t>
          </a:r>
        </a:p>
      </dsp:txBody>
      <dsp:txXfrm>
        <a:off x="781189" y="3713231"/>
        <a:ext cx="2068633" cy="1189692"/>
      </dsp:txXfrm>
    </dsp:sp>
    <dsp:sp modelId="{38819D87-9D6B-4245-8502-C5C75C0CDD76}">
      <dsp:nvSpPr>
        <dsp:cNvPr id="0" name=""/>
        <dsp:cNvSpPr/>
      </dsp:nvSpPr>
      <dsp:spPr>
        <a:xfrm>
          <a:off x="3419572" y="3648872"/>
          <a:ext cx="2197351" cy="13184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 dirty="0"/>
            <a:t>La OI envia el Learning </a:t>
          </a:r>
          <a:r>
            <a:rPr lang="ca-ES" sz="1400" kern="1200" dirty="0" err="1"/>
            <a:t>Agreement</a:t>
          </a:r>
          <a:r>
            <a:rPr lang="ca-ES" sz="1400" kern="1200" dirty="0"/>
            <a:t> a la universitat de destí a través de la plataforma EWP</a:t>
          </a:r>
        </a:p>
      </dsp:txBody>
      <dsp:txXfrm>
        <a:off x="3483931" y="3713231"/>
        <a:ext cx="2068633" cy="11896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C364E4-5247-4B54-8692-F9FD7DD145B5}">
      <dsp:nvSpPr>
        <dsp:cNvPr id="0" name=""/>
        <dsp:cNvSpPr/>
      </dsp:nvSpPr>
      <dsp:spPr>
        <a:xfrm>
          <a:off x="2592289" y="247720"/>
          <a:ext cx="4113096" cy="4113096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noProof="0" dirty="0">
              <a:latin typeface="Arial" panose="020B0604020202020204" pitchFamily="34" charset="0"/>
              <a:cs typeface="Arial" panose="020B0604020202020204" pitchFamily="34" charset="0"/>
            </a:rPr>
            <a:t>Durant l’intercanvi</a:t>
          </a:r>
        </a:p>
      </dsp:txBody>
      <dsp:txXfrm>
        <a:off x="4828541" y="1006684"/>
        <a:ext cx="1395515" cy="1371032"/>
      </dsp:txXfrm>
    </dsp:sp>
    <dsp:sp modelId="{A00DF0A8-0751-4A96-8AB9-DE1113E7EDCF}">
      <dsp:nvSpPr>
        <dsp:cNvPr id="0" name=""/>
        <dsp:cNvSpPr/>
      </dsp:nvSpPr>
      <dsp:spPr>
        <a:xfrm>
          <a:off x="2263950" y="432035"/>
          <a:ext cx="4113096" cy="4113096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noProof="0" dirty="0">
              <a:latin typeface="Arial" panose="020B0604020202020204" pitchFamily="34" charset="0"/>
              <a:cs typeface="Arial" panose="020B0604020202020204" pitchFamily="34" charset="0"/>
            </a:rPr>
            <a:t>Final de l’estada</a:t>
          </a:r>
        </a:p>
      </dsp:txBody>
      <dsp:txXfrm>
        <a:off x="3390155" y="3027204"/>
        <a:ext cx="1860686" cy="1273101"/>
      </dsp:txXfrm>
    </dsp:sp>
    <dsp:sp modelId="{ACCF2BA1-2517-42BC-9A63-AD7711C43F80}">
      <dsp:nvSpPr>
        <dsp:cNvPr id="0" name=""/>
        <dsp:cNvSpPr/>
      </dsp:nvSpPr>
      <dsp:spPr>
        <a:xfrm>
          <a:off x="2263950" y="432035"/>
          <a:ext cx="4113096" cy="4113096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noProof="0" dirty="0">
              <a:latin typeface="Arial" panose="020B0604020202020204" pitchFamily="34" charset="0"/>
              <a:cs typeface="Arial" panose="020B0604020202020204" pitchFamily="34" charset="0"/>
            </a:rPr>
            <a:t>Abans de l’intercanvi</a:t>
          </a:r>
        </a:p>
      </dsp:txBody>
      <dsp:txXfrm>
        <a:off x="2704639" y="1239965"/>
        <a:ext cx="1395515" cy="13710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C364E4-5247-4B54-8692-F9FD7DD145B5}">
      <dsp:nvSpPr>
        <dsp:cNvPr id="0" name=""/>
        <dsp:cNvSpPr/>
      </dsp:nvSpPr>
      <dsp:spPr>
        <a:xfrm>
          <a:off x="2304249" y="391719"/>
          <a:ext cx="4113096" cy="4113096"/>
        </a:xfrm>
        <a:prstGeom prst="pie">
          <a:avLst>
            <a:gd name="adj1" fmla="val 16200000"/>
            <a:gd name="adj2" fmla="val 1800000"/>
          </a:avLst>
        </a:prstGeom>
        <a:solidFill>
          <a:srgbClr val="CE565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noProof="0" dirty="0">
              <a:latin typeface="Arial" panose="020B0604020202020204" pitchFamily="34" charset="0"/>
              <a:cs typeface="Arial" panose="020B0604020202020204" pitchFamily="34" charset="0"/>
            </a:rPr>
            <a:t>Durant l’intercanvi</a:t>
          </a:r>
        </a:p>
      </dsp:txBody>
      <dsp:txXfrm>
        <a:off x="4540501" y="1150683"/>
        <a:ext cx="1395515" cy="1371032"/>
      </dsp:txXfrm>
    </dsp:sp>
    <dsp:sp modelId="{A00DF0A8-0751-4A96-8AB9-DE1113E7EDCF}">
      <dsp:nvSpPr>
        <dsp:cNvPr id="0" name=""/>
        <dsp:cNvSpPr/>
      </dsp:nvSpPr>
      <dsp:spPr>
        <a:xfrm>
          <a:off x="2304259" y="792096"/>
          <a:ext cx="4113096" cy="4113096"/>
        </a:xfrm>
        <a:prstGeom prst="pie">
          <a:avLst>
            <a:gd name="adj1" fmla="val 1800000"/>
            <a:gd name="adj2" fmla="val 90000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noProof="0" dirty="0">
              <a:latin typeface="Arial" panose="020B0604020202020204" pitchFamily="34" charset="0"/>
              <a:cs typeface="Arial" panose="020B0604020202020204" pitchFamily="34" charset="0"/>
            </a:rPr>
            <a:t>Final de l’estada</a:t>
          </a:r>
        </a:p>
      </dsp:txBody>
      <dsp:txXfrm>
        <a:off x="3430464" y="3387264"/>
        <a:ext cx="1860686" cy="1273101"/>
      </dsp:txXfrm>
    </dsp:sp>
    <dsp:sp modelId="{ACCF2BA1-2517-42BC-9A63-AD7711C43F80}">
      <dsp:nvSpPr>
        <dsp:cNvPr id="0" name=""/>
        <dsp:cNvSpPr/>
      </dsp:nvSpPr>
      <dsp:spPr>
        <a:xfrm>
          <a:off x="2304259" y="391727"/>
          <a:ext cx="4113096" cy="4113096"/>
        </a:xfrm>
        <a:prstGeom prst="pie">
          <a:avLst>
            <a:gd name="adj1" fmla="val 9000000"/>
            <a:gd name="adj2" fmla="val 16200000"/>
          </a:avLst>
        </a:prstGeom>
        <a:solidFill>
          <a:srgbClr val="E1979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200" kern="1200" noProof="0" dirty="0">
              <a:latin typeface="Arial" panose="020B0604020202020204" pitchFamily="34" charset="0"/>
              <a:cs typeface="Arial" panose="020B0604020202020204" pitchFamily="34" charset="0"/>
            </a:rPr>
            <a:t>Abans de l’intercanvi</a:t>
          </a:r>
        </a:p>
      </dsp:txBody>
      <dsp:txXfrm>
        <a:off x="2744948" y="1199657"/>
        <a:ext cx="1395515" cy="1371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7171E54-AEA9-437A-822E-2EE96F4A25DD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58752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noProof="0"/>
              <a:t>Haga clic para modificar el estilo de texto del patrón</a:t>
            </a:r>
          </a:p>
          <a:p>
            <a:pPr lvl="1"/>
            <a:r>
              <a:rPr lang="ca-ES" noProof="0"/>
              <a:t>Segundo nivel</a:t>
            </a:r>
          </a:p>
          <a:p>
            <a:pPr lvl="2"/>
            <a:r>
              <a:rPr lang="ca-ES" noProof="0"/>
              <a:t>Tercer nivel</a:t>
            </a:r>
          </a:p>
          <a:p>
            <a:pPr lvl="3"/>
            <a:r>
              <a:rPr lang="ca-ES" noProof="0"/>
              <a:t>Cuarto nivel</a:t>
            </a:r>
          </a:p>
          <a:p>
            <a:pPr lvl="4"/>
            <a:r>
              <a:rPr lang="ca-ES" noProof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482ABBF-8E1D-4348-B78C-80C83A0B430B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48735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82ABBF-8E1D-4348-B78C-80C83A0B430B}" type="slidenum">
              <a:rPr lang="ca-ES" smtClean="0"/>
              <a:pPr>
                <a:defRPr/>
              </a:pPr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92643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82ABBF-8E1D-4348-B78C-80C83A0B430B}" type="slidenum">
              <a:rPr lang="ca-ES" smtClean="0"/>
              <a:pPr>
                <a:defRPr/>
              </a:pPr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66080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82ABBF-8E1D-4348-B78C-80C83A0B430B}" type="slidenum">
              <a:rPr lang="ca-ES" smtClean="0"/>
              <a:pPr>
                <a:defRPr/>
              </a:pPr>
              <a:t>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74339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82ABBF-8E1D-4348-B78C-80C83A0B430B}" type="slidenum">
              <a:rPr lang="ca-ES" smtClean="0"/>
              <a:pPr>
                <a:defRPr/>
              </a:pPr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33219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No podem garantir ajuts per tothom, dependrà</a:t>
            </a:r>
            <a:r>
              <a:rPr lang="ca-ES" baseline="0" dirty="0"/>
              <a:t> dels fons rebuts</a:t>
            </a:r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82ABBF-8E1D-4348-B78C-80C83A0B430B}" type="slidenum">
              <a:rPr lang="ca-ES" smtClean="0"/>
              <a:pPr>
                <a:defRPr/>
              </a:pPr>
              <a:t>11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81430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a-ES"/>
              <a:t>Feu clic aquí per editar l'estil de subtítols del patró.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145FD-0CE4-47DF-B344-F2C67B151A7B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aquí per editar els estils de text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F4BC2-C539-4E70-887B-3EF417603DD4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a-ES"/>
              <a:t>Feu clic aquí per editar els estils de text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35427-00C7-46C2-BBC3-2A2123A34D28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els estils de text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E7DC4-70E9-4FCD-A51E-0D7106E37F11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a-ES"/>
              <a:t>Feu clic aquí per editar els estils de text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C40B3-C194-41BE-82DF-2129086C249B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/>
              <a:t>Feu clic aquí per editar els estils de text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/>
              <a:t>Feu clic aquí per editar els estils de text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7C5B4-16A6-4FFE-BF78-F2A0247F93EB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/>
              <a:t>Feu clic aquí per editar els estils de text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els estils de text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/>
              <a:t>Feu clic aquí per editar els estils de text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33DC5-0F19-4743-962A-DB1161AF63E3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00B12-0E0F-438A-BEC7-86BF655EB373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64CE0-3CA1-4F12-86EC-E0B8F56332D0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aquí per editar els estils de text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/>
              <a:t>Feu clic aquí per editar els estils de text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FDFA8-3740-4AF8-8668-707A869F4CFD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/>
              <a:t>Feu clic aquí per editar els estils de text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B21FC-D460-420D-BCE6-F8271ADC2EA3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a-ES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/>
              <a:t>Haga clic para modificar el estilo de texto del patrón</a:t>
            </a:r>
          </a:p>
          <a:p>
            <a:pPr lvl="1"/>
            <a:r>
              <a:rPr lang="ca-ES"/>
              <a:t>Segundo nivel</a:t>
            </a:r>
          </a:p>
          <a:p>
            <a:pPr lvl="2"/>
            <a:r>
              <a:rPr lang="ca-ES"/>
              <a:t>Tercer nivel</a:t>
            </a:r>
          </a:p>
          <a:p>
            <a:pPr lvl="3"/>
            <a:r>
              <a:rPr lang="ca-ES"/>
              <a:t>Cuarto nivel</a:t>
            </a:r>
          </a:p>
          <a:p>
            <a:pPr lvl="4"/>
            <a:r>
              <a:rPr lang="ca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15FCD586-689D-481B-899E-C6539BE49A06}" type="slidenum">
              <a:rPr lang="ca-ES"/>
              <a:pPr>
                <a:defRPr/>
              </a:pPr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cas-santander.com/" TargetMode="External"/><Relationship Id="rId2" Type="http://schemas.openxmlformats.org/officeDocument/2006/relationships/hyperlink" Target="http://agaur.gencat.cat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ia.uab.ca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584" y="1277946"/>
            <a:ext cx="7772400" cy="4743342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0000"/>
              </a:lnSpc>
              <a:buFontTx/>
            </a:pPr>
            <a:endParaRPr lang="ca-ES" sz="3600" b="1" kern="0" dirty="0">
              <a:solidFill>
                <a:schemeClr val="accent2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  <a:buFontTx/>
            </a:pPr>
            <a:r>
              <a:rPr lang="ca-ES" sz="3600" b="1" kern="0" dirty="0">
                <a:solidFill>
                  <a:schemeClr val="accent2"/>
                </a:solidFill>
                <a:latin typeface="Arial"/>
                <a:cs typeface="Arial"/>
              </a:rPr>
              <a:t>ERASMUS+ i UABEP curs 2025/26</a:t>
            </a:r>
            <a:br>
              <a:rPr lang="ca-ES" sz="3200" b="1" kern="0" dirty="0">
                <a:latin typeface="Arial" pitchFamily="34" charset="0"/>
                <a:cs typeface="Arial" pitchFamily="34" charset="0"/>
              </a:rPr>
            </a:br>
            <a:endParaRPr lang="ca-ES" sz="2800" b="1" kern="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  <a:buFontTx/>
            </a:pPr>
            <a:endParaRPr lang="ca-ES" sz="2800" b="1" kern="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  <a:buFontTx/>
            </a:pPr>
            <a:r>
              <a:rPr lang="ca-ES" sz="3200" b="1" kern="0" dirty="0">
                <a:solidFill>
                  <a:srgbClr val="8E0000"/>
                </a:solidFill>
                <a:latin typeface="Arial"/>
                <a:cs typeface="Arial"/>
              </a:rPr>
              <a:t>Reunió per a l'alumnat seleccionat de la Facultat de Ciències de la Comunicació</a:t>
            </a:r>
            <a:endParaRPr lang="ca-ES" sz="3600" b="1" kern="0" dirty="0">
              <a:solidFill>
                <a:srgbClr val="8E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6559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4BD301-A6C6-0237-2860-21C8775F7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EF4A54-4362-853E-7D05-769C52D91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981200"/>
            <a:ext cx="7702624" cy="3824064"/>
          </a:xfrm>
        </p:spPr>
        <p:txBody>
          <a:bodyPr/>
          <a:lstStyle/>
          <a:p>
            <a:r>
              <a:rPr lang="es-ES" sz="2400" dirty="0" err="1">
                <a:cs typeface="Arial"/>
              </a:rPr>
              <a:t>L’acord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d’estudis</a:t>
            </a:r>
            <a:r>
              <a:rPr lang="es-ES" sz="2400" dirty="0">
                <a:cs typeface="Arial"/>
              </a:rPr>
              <a:t> es </a:t>
            </a:r>
            <a:r>
              <a:rPr lang="es-ES" sz="2400" dirty="0" err="1">
                <a:cs typeface="Arial"/>
              </a:rPr>
              <a:t>pot</a:t>
            </a:r>
            <a:r>
              <a:rPr lang="es-ES" sz="2400" dirty="0">
                <a:cs typeface="Arial"/>
              </a:rPr>
              <a:t> modificar </a:t>
            </a:r>
            <a:r>
              <a:rPr lang="es-ES" sz="2400" dirty="0" err="1">
                <a:cs typeface="Arial"/>
              </a:rPr>
              <a:t>fins</a:t>
            </a:r>
            <a:r>
              <a:rPr lang="es-ES" sz="2400" dirty="0">
                <a:cs typeface="Arial"/>
              </a:rPr>
              <a:t> a 5 </a:t>
            </a:r>
            <a:r>
              <a:rPr lang="es-ES" sz="2400" dirty="0" err="1">
                <a:cs typeface="Arial"/>
              </a:rPr>
              <a:t>setmanes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després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d’haver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començat</a:t>
            </a:r>
            <a:r>
              <a:rPr lang="es-ES" sz="2400" dirty="0">
                <a:cs typeface="Arial"/>
              </a:rPr>
              <a:t> les </a:t>
            </a:r>
            <a:r>
              <a:rPr lang="es-ES" sz="2400" dirty="0" err="1">
                <a:cs typeface="Arial"/>
              </a:rPr>
              <a:t>classes</a:t>
            </a:r>
            <a:r>
              <a:rPr lang="es-ES" sz="2400" dirty="0">
                <a:cs typeface="Arial"/>
              </a:rPr>
              <a:t> a </a:t>
            </a:r>
            <a:r>
              <a:rPr lang="es-ES" sz="2400" dirty="0" err="1">
                <a:cs typeface="Arial"/>
              </a:rPr>
              <a:t>destí</a:t>
            </a:r>
            <a:r>
              <a:rPr lang="es-ES" sz="2400" dirty="0">
                <a:cs typeface="Arial"/>
              </a:rPr>
              <a:t>. Informar a </a:t>
            </a:r>
            <a:r>
              <a:rPr lang="es-ES" sz="2400" dirty="0" err="1">
                <a:cs typeface="Arial"/>
              </a:rPr>
              <a:t>l’Oficina</a:t>
            </a:r>
            <a:r>
              <a:rPr lang="es-ES" sz="2400" dirty="0">
                <a:cs typeface="Arial"/>
              </a:rPr>
              <a:t> d’Intercanvis dels </a:t>
            </a:r>
            <a:r>
              <a:rPr lang="es-ES" sz="2400" dirty="0" err="1">
                <a:cs typeface="Arial"/>
              </a:rPr>
              <a:t>canvis</a:t>
            </a:r>
            <a:r>
              <a:rPr lang="es-ES" sz="2400" dirty="0">
                <a:cs typeface="Arial"/>
              </a:rPr>
              <a:t> que es </a:t>
            </a:r>
            <a:r>
              <a:rPr lang="es-ES" sz="2400" dirty="0" err="1">
                <a:cs typeface="Arial"/>
              </a:rPr>
              <a:t>portin</a:t>
            </a:r>
            <a:r>
              <a:rPr lang="es-ES" sz="2400" dirty="0">
                <a:cs typeface="Arial"/>
              </a:rPr>
              <a:t> a </a:t>
            </a:r>
            <a:r>
              <a:rPr lang="es-ES" sz="2400" dirty="0" err="1">
                <a:cs typeface="Arial"/>
              </a:rPr>
              <a:t>terme</a:t>
            </a:r>
            <a:r>
              <a:rPr lang="es-ES" sz="2400" dirty="0">
                <a:cs typeface="Arial"/>
              </a:rPr>
              <a:t>.</a:t>
            </a:r>
          </a:p>
          <a:p>
            <a:r>
              <a:rPr lang="es-ES" sz="2400" dirty="0">
                <a:cs typeface="Arial"/>
              </a:rPr>
              <a:t>El TFG i les </a:t>
            </a:r>
            <a:r>
              <a:rPr lang="es-ES" sz="2400" dirty="0" err="1">
                <a:cs typeface="Arial"/>
              </a:rPr>
              <a:t>pràctiques</a:t>
            </a:r>
            <a:r>
              <a:rPr lang="es-ES" sz="2400" dirty="0">
                <a:cs typeface="Arial"/>
              </a:rPr>
              <a:t> es poden cursar a la </a:t>
            </a:r>
            <a:r>
              <a:rPr lang="es-ES" sz="2400" dirty="0" err="1">
                <a:cs typeface="Arial"/>
              </a:rPr>
              <a:t>universitat</a:t>
            </a:r>
            <a:r>
              <a:rPr lang="es-ES" sz="2400" dirty="0">
                <a:cs typeface="Arial"/>
              </a:rPr>
              <a:t> de </a:t>
            </a:r>
            <a:r>
              <a:rPr lang="es-ES" sz="2400" dirty="0" err="1">
                <a:cs typeface="Arial"/>
              </a:rPr>
              <a:t>destí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però</a:t>
            </a:r>
            <a:r>
              <a:rPr lang="es-ES" sz="2400" dirty="0">
                <a:cs typeface="Arial"/>
              </a:rPr>
              <a:t> en </a:t>
            </a:r>
            <a:r>
              <a:rPr lang="es-ES" sz="2400" dirty="0" err="1">
                <a:cs typeface="Arial"/>
              </a:rPr>
              <a:t>cap</a:t>
            </a:r>
            <a:r>
              <a:rPr lang="es-ES" sz="2400" dirty="0">
                <a:cs typeface="Arial"/>
              </a:rPr>
              <a:t> cas es </a:t>
            </a:r>
            <a:r>
              <a:rPr lang="es-ES" sz="2400" dirty="0" err="1">
                <a:cs typeface="Arial"/>
              </a:rPr>
              <a:t>podran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reconèixer</a:t>
            </a:r>
            <a:r>
              <a:rPr lang="es-ES" sz="2400" dirty="0">
                <a:cs typeface="Arial"/>
              </a:rPr>
              <a:t> ni incorporar a </a:t>
            </a:r>
            <a:r>
              <a:rPr lang="es-ES" sz="2400" dirty="0" err="1">
                <a:cs typeface="Arial"/>
              </a:rPr>
              <a:t>l'Acord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d'estudis</a:t>
            </a:r>
            <a:r>
              <a:rPr lang="es-ES" sz="2400" dirty="0">
                <a:cs typeface="Arial"/>
              </a:rPr>
              <a:t>. El TFG </a:t>
            </a:r>
            <a:r>
              <a:rPr lang="es-ES" sz="2400" dirty="0" err="1">
                <a:cs typeface="Arial"/>
              </a:rPr>
              <a:t>s'haurà</a:t>
            </a:r>
            <a:r>
              <a:rPr lang="es-ES" sz="2400" dirty="0">
                <a:cs typeface="Arial"/>
              </a:rPr>
              <a:t> de </a:t>
            </a:r>
            <a:r>
              <a:rPr lang="es-ES" sz="2400" dirty="0" err="1">
                <a:cs typeface="Arial"/>
              </a:rPr>
              <a:t>tutoritzar</a:t>
            </a:r>
            <a:r>
              <a:rPr lang="es-ES" sz="2400" dirty="0">
                <a:cs typeface="Arial"/>
              </a:rPr>
              <a:t> desde la UAB.</a:t>
            </a:r>
          </a:p>
          <a:p>
            <a:r>
              <a:rPr lang="es-ES" sz="2400" dirty="0">
                <a:cs typeface="Arial"/>
              </a:rPr>
              <a:t>Es poden </a:t>
            </a:r>
            <a:r>
              <a:rPr lang="es-ES" sz="2400" dirty="0" err="1">
                <a:cs typeface="Arial"/>
              </a:rPr>
              <a:t>reconèixer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assignatures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suspeses</a:t>
            </a:r>
            <a:r>
              <a:rPr lang="es-ES" sz="2400" dirty="0">
                <a:cs typeface="Arial"/>
              </a:rPr>
              <a:t> o </a:t>
            </a:r>
            <a:r>
              <a:rPr lang="es-ES" sz="2400" dirty="0" err="1">
                <a:cs typeface="Arial"/>
              </a:rPr>
              <a:t>amb</a:t>
            </a:r>
            <a:r>
              <a:rPr lang="es-ES" sz="2400" dirty="0">
                <a:cs typeface="Arial"/>
              </a:rPr>
              <a:t> un No </a:t>
            </a:r>
            <a:r>
              <a:rPr lang="es-ES" sz="2400" dirty="0" err="1">
                <a:cs typeface="Arial"/>
              </a:rPr>
              <a:t>presentat</a:t>
            </a:r>
            <a:r>
              <a:rPr lang="es-ES" sz="2400" dirty="0"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4244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188913"/>
            <a:ext cx="7761287" cy="719807"/>
          </a:xfrm>
        </p:spPr>
        <p:txBody>
          <a:bodyPr/>
          <a:lstStyle/>
          <a:p>
            <a:r>
              <a:rPr lang="es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Matrícula UAB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07504" y="1340768"/>
            <a:ext cx="878210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a-ES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24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L’alumne ha de realitzar l’automatrícula de la UAB de: </a:t>
            </a:r>
          </a:p>
          <a:p>
            <a:pPr lvl="2"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a-ES" sz="16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Les assignatures de l’intercanvi</a:t>
            </a:r>
          </a:p>
          <a:p>
            <a:pPr lvl="2"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a-ES" sz="16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Les assignatures de la facultat del semestre en que no es realitza l’intercanvi (si escau)</a:t>
            </a:r>
          </a:p>
          <a:p>
            <a:pPr lvl="2"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a-ES" sz="16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L’assegurança complementària de mobilitat</a:t>
            </a:r>
          </a:p>
          <a:p>
            <a:pPr lvl="1"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a-ES" sz="24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És imprescindible haver entregat l’acord d’estudis per fer la matrícula</a:t>
            </a:r>
          </a:p>
          <a:p>
            <a:pPr lvl="1"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a-ES" sz="24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Les assignatures de l’intercanvi apareixeran, dins de </a:t>
            </a:r>
            <a:r>
              <a:rPr lang="ca-ES" sz="2400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l’aplicatiu</a:t>
            </a:r>
            <a:r>
              <a:rPr lang="ca-ES" sz="24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matrícula, en una pestanya amb l’etiqueta “</a:t>
            </a:r>
            <a:r>
              <a:rPr lang="ca-ES" sz="2400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Prog</a:t>
            </a:r>
            <a:r>
              <a:rPr lang="ca-ES" sz="24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d’intercanvi”</a:t>
            </a:r>
          </a:p>
          <a:p>
            <a:pPr marL="914400" lvl="2" indent="0" algn="just">
              <a:lnSpc>
                <a:spcPct val="100000"/>
              </a:lnSpc>
              <a:spcBef>
                <a:spcPts val="1200"/>
              </a:spcBef>
              <a:buNone/>
            </a:pPr>
            <a:endParaRPr lang="ca-ES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ca-ES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00000"/>
              </a:lnSpc>
              <a:buFontTx/>
              <a:buNone/>
            </a:pPr>
            <a:endParaRPr lang="es-ES" sz="2400" b="1" kern="0" dirty="0"/>
          </a:p>
          <a:p>
            <a:pPr lvl="1" algn="ctr">
              <a:lnSpc>
                <a:spcPct val="100000"/>
              </a:lnSpc>
              <a:buFontTx/>
              <a:buNone/>
            </a:pPr>
            <a:r>
              <a:rPr lang="es-ES" sz="1800" kern="0" dirty="0"/>
              <a:t>		</a:t>
            </a:r>
            <a:endParaRPr lang="ca-ES" sz="1800" kern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B3623D-5BA0-83DE-D5C8-5297167E2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673" y="88739"/>
            <a:ext cx="7772400" cy="1143000"/>
          </a:xfrm>
        </p:spPr>
        <p:txBody>
          <a:bodyPr/>
          <a:lstStyle/>
          <a:p>
            <a:r>
              <a:rPr lang="es-ES" dirty="0" err="1">
                <a:cs typeface="Arial"/>
              </a:rPr>
              <a:t>Observacions</a:t>
            </a:r>
            <a:r>
              <a:rPr lang="es-ES" dirty="0">
                <a:cs typeface="Arial"/>
              </a:rPr>
              <a:t> </a:t>
            </a:r>
            <a:r>
              <a:rPr lang="es-ES" dirty="0" err="1">
                <a:cs typeface="Arial"/>
              </a:rPr>
              <a:t>addicionals</a:t>
            </a:r>
            <a:endParaRPr lang="es-ES" dirty="0" err="1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95356E-66AE-FDB7-0A3A-0270AC81C8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>
                <a:ea typeface="+mn-lt"/>
                <a:cs typeface="+mn-lt"/>
              </a:rPr>
              <a:t>INTERCANVI + CALENDARI ACADÈMIC FACULTAT: </a:t>
            </a:r>
            <a:r>
              <a:rPr lang="es-ES" sz="2800" dirty="0" err="1">
                <a:ea typeface="+mn-lt"/>
                <a:cs typeface="+mn-lt"/>
              </a:rPr>
              <a:t>S’ha</a:t>
            </a:r>
            <a:r>
              <a:rPr lang="es-ES" sz="2800" dirty="0">
                <a:ea typeface="+mn-lt"/>
                <a:cs typeface="+mn-lt"/>
              </a:rPr>
              <a:t> de </a:t>
            </a:r>
            <a:r>
              <a:rPr lang="es-ES" sz="2800" dirty="0" err="1">
                <a:ea typeface="+mn-lt"/>
                <a:cs typeface="+mn-lt"/>
              </a:rPr>
              <a:t>comprovar</a:t>
            </a:r>
            <a:r>
              <a:rPr lang="es-ES" sz="2800" dirty="0">
                <a:ea typeface="+mn-lt"/>
                <a:cs typeface="+mn-lt"/>
              </a:rPr>
              <a:t> que </a:t>
            </a:r>
            <a:r>
              <a:rPr lang="es-ES" sz="2800" dirty="0" err="1">
                <a:ea typeface="+mn-lt"/>
                <a:cs typeface="+mn-lt"/>
              </a:rPr>
              <a:t>l’estada</a:t>
            </a:r>
            <a:r>
              <a:rPr lang="es-ES" sz="2800" dirty="0">
                <a:ea typeface="+mn-lt"/>
                <a:cs typeface="+mn-lt"/>
              </a:rPr>
              <a:t> de </a:t>
            </a:r>
            <a:r>
              <a:rPr lang="es-ES" sz="2800" dirty="0" err="1">
                <a:ea typeface="+mn-lt"/>
                <a:cs typeface="+mn-lt"/>
              </a:rPr>
              <a:t>l’intercanvi</a:t>
            </a:r>
            <a:r>
              <a:rPr lang="es-ES" sz="2800" dirty="0">
                <a:ea typeface="+mn-lt"/>
                <a:cs typeface="+mn-lt"/>
              </a:rPr>
              <a:t> i les </a:t>
            </a:r>
            <a:r>
              <a:rPr lang="es-ES" sz="2800" dirty="0" err="1">
                <a:ea typeface="+mn-lt"/>
                <a:cs typeface="+mn-lt"/>
              </a:rPr>
              <a:t>classes</a:t>
            </a:r>
            <a:r>
              <a:rPr lang="es-ES" sz="2800" dirty="0">
                <a:ea typeface="+mn-lt"/>
                <a:cs typeface="+mn-lt"/>
              </a:rPr>
              <a:t> del </a:t>
            </a:r>
            <a:r>
              <a:rPr lang="es-ES" sz="2800" dirty="0" err="1">
                <a:ea typeface="+mn-lt"/>
                <a:cs typeface="+mn-lt"/>
              </a:rPr>
              <a:t>quadrimestre</a:t>
            </a:r>
            <a:r>
              <a:rPr lang="es-ES" sz="2800" dirty="0">
                <a:ea typeface="+mn-lt"/>
                <a:cs typeface="+mn-lt"/>
              </a:rPr>
              <a:t> que es fan a la UAB no es </a:t>
            </a:r>
            <a:r>
              <a:rPr lang="es-ES" sz="2800" dirty="0" err="1">
                <a:ea typeface="+mn-lt"/>
                <a:cs typeface="+mn-lt"/>
              </a:rPr>
              <a:t>solapin</a:t>
            </a:r>
            <a:r>
              <a:rPr lang="es-ES" sz="2800" dirty="0">
                <a:ea typeface="+mn-lt"/>
                <a:cs typeface="+mn-lt"/>
              </a:rPr>
              <a:t>. </a:t>
            </a:r>
            <a:r>
              <a:rPr lang="es-ES" sz="2800" dirty="0" err="1">
                <a:ea typeface="+mn-lt"/>
                <a:cs typeface="+mn-lt"/>
              </a:rPr>
              <a:t>Això</a:t>
            </a:r>
            <a:r>
              <a:rPr lang="es-ES" sz="2800" dirty="0">
                <a:ea typeface="+mn-lt"/>
                <a:cs typeface="+mn-lt"/>
              </a:rPr>
              <a:t> </a:t>
            </a:r>
            <a:r>
              <a:rPr lang="es-ES" sz="2800" dirty="0" err="1">
                <a:ea typeface="+mn-lt"/>
                <a:cs typeface="+mn-lt"/>
              </a:rPr>
              <a:t>s’ha</a:t>
            </a:r>
            <a:r>
              <a:rPr lang="es-ES" sz="2800" dirty="0">
                <a:ea typeface="+mn-lt"/>
                <a:cs typeface="+mn-lt"/>
              </a:rPr>
              <a:t> de </a:t>
            </a:r>
            <a:r>
              <a:rPr lang="es-ES" sz="2800" dirty="0" err="1">
                <a:ea typeface="+mn-lt"/>
                <a:cs typeface="+mn-lt"/>
              </a:rPr>
              <a:t>tenir</a:t>
            </a:r>
            <a:r>
              <a:rPr lang="es-ES" sz="2800" dirty="0">
                <a:ea typeface="+mn-lt"/>
                <a:cs typeface="+mn-lt"/>
              </a:rPr>
              <a:t> en </a:t>
            </a:r>
            <a:r>
              <a:rPr lang="es-ES" sz="2800" dirty="0" err="1">
                <a:ea typeface="+mn-lt"/>
                <a:cs typeface="+mn-lt"/>
              </a:rPr>
              <a:t>compte</a:t>
            </a:r>
            <a:r>
              <a:rPr lang="es-ES" sz="2800" dirty="0">
                <a:ea typeface="+mn-lt"/>
                <a:cs typeface="+mn-lt"/>
              </a:rPr>
              <a:t> </a:t>
            </a:r>
            <a:r>
              <a:rPr lang="es-ES" sz="2800" dirty="0" err="1">
                <a:ea typeface="+mn-lt"/>
                <a:cs typeface="+mn-lt"/>
              </a:rPr>
              <a:t>especialment</a:t>
            </a:r>
            <a:r>
              <a:rPr lang="es-ES" sz="2800" dirty="0">
                <a:ea typeface="+mn-lt"/>
                <a:cs typeface="+mn-lt"/>
              </a:rPr>
              <a:t> si </a:t>
            </a:r>
            <a:r>
              <a:rPr lang="es-ES" sz="2800" dirty="0" err="1">
                <a:ea typeface="+mn-lt"/>
                <a:cs typeface="+mn-lt"/>
              </a:rPr>
              <a:t>l’intercanvi</a:t>
            </a:r>
            <a:r>
              <a:rPr lang="es-ES" sz="2800" dirty="0">
                <a:ea typeface="+mn-lt"/>
                <a:cs typeface="+mn-lt"/>
              </a:rPr>
              <a:t> es fa al </a:t>
            </a:r>
            <a:r>
              <a:rPr lang="es-ES" sz="2800" dirty="0" err="1">
                <a:ea typeface="+mn-lt"/>
                <a:cs typeface="+mn-lt"/>
              </a:rPr>
              <a:t>segon</a:t>
            </a:r>
            <a:r>
              <a:rPr lang="es-ES" sz="2800" dirty="0">
                <a:ea typeface="+mn-lt"/>
                <a:cs typeface="+mn-lt"/>
              </a:rPr>
              <a:t> </a:t>
            </a:r>
            <a:r>
              <a:rPr lang="es-ES" sz="2800" dirty="0" err="1">
                <a:ea typeface="+mn-lt"/>
                <a:cs typeface="+mn-lt"/>
              </a:rPr>
              <a:t>quadrimestre</a:t>
            </a:r>
            <a:r>
              <a:rPr lang="es-ES" sz="2800" dirty="0">
                <a:ea typeface="+mn-lt"/>
                <a:cs typeface="+mn-lt"/>
              </a:rPr>
              <a:t> per evitar que </a:t>
            </a:r>
            <a:r>
              <a:rPr lang="es-ES" sz="2800" dirty="0" err="1">
                <a:ea typeface="+mn-lt"/>
                <a:cs typeface="+mn-lt"/>
              </a:rPr>
              <a:t>els</a:t>
            </a:r>
            <a:r>
              <a:rPr lang="es-ES" sz="2800" dirty="0">
                <a:ea typeface="+mn-lt"/>
                <a:cs typeface="+mn-lt"/>
              </a:rPr>
              <a:t> </a:t>
            </a:r>
            <a:r>
              <a:rPr lang="es-ES" sz="2800" dirty="0" err="1">
                <a:ea typeface="+mn-lt"/>
                <a:cs typeface="+mn-lt"/>
              </a:rPr>
              <a:t>exàmens</a:t>
            </a:r>
            <a:r>
              <a:rPr lang="es-ES" sz="2800" dirty="0">
                <a:ea typeface="+mn-lt"/>
                <a:cs typeface="+mn-lt"/>
              </a:rPr>
              <a:t> de la UAB i </a:t>
            </a:r>
            <a:r>
              <a:rPr lang="es-ES" sz="2800" dirty="0" err="1">
                <a:ea typeface="+mn-lt"/>
                <a:cs typeface="+mn-lt"/>
              </a:rPr>
              <a:t>l’inici</a:t>
            </a:r>
            <a:r>
              <a:rPr lang="es-ES" sz="2800" dirty="0">
                <a:ea typeface="+mn-lt"/>
                <a:cs typeface="+mn-lt"/>
              </a:rPr>
              <a:t> de </a:t>
            </a:r>
            <a:r>
              <a:rPr lang="es-ES" sz="2800" dirty="0" err="1">
                <a:ea typeface="+mn-lt"/>
                <a:cs typeface="+mn-lt"/>
              </a:rPr>
              <a:t>l’intercanvi</a:t>
            </a:r>
            <a:r>
              <a:rPr lang="es-ES" sz="2800" dirty="0">
                <a:ea typeface="+mn-lt"/>
                <a:cs typeface="+mn-lt"/>
              </a:rPr>
              <a:t> no </a:t>
            </a:r>
            <a:r>
              <a:rPr lang="es-ES" sz="2800" dirty="0" err="1">
                <a:ea typeface="+mn-lt"/>
                <a:cs typeface="+mn-lt"/>
              </a:rPr>
              <a:t>coincideixin</a:t>
            </a:r>
            <a:r>
              <a:rPr lang="es-ES" sz="2800" dirty="0">
                <a:ea typeface="+mn-lt"/>
                <a:cs typeface="+mn-lt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122512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2278318"/>
              </p:ext>
            </p:extLst>
          </p:nvPr>
        </p:nvGraphicFramePr>
        <p:xfrm>
          <a:off x="251520" y="1124744"/>
          <a:ext cx="874846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2"/>
            <a:ext cx="7772400" cy="1143000"/>
          </a:xfrm>
        </p:spPr>
        <p:txBody>
          <a:bodyPr/>
          <a:lstStyle/>
          <a:p>
            <a:r>
              <a:rPr lang="ca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Gestions i tràmits</a:t>
            </a:r>
          </a:p>
        </p:txBody>
      </p:sp>
    </p:spTree>
    <p:extLst>
      <p:ext uri="{BB962C8B-B14F-4D97-AF65-F5344CB8AC3E}">
        <p14:creationId xmlns:p14="http://schemas.microsoft.com/office/powerpoint/2010/main" val="4288935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0767"/>
            <a:ext cx="7772400" cy="1143000"/>
          </a:xfrm>
        </p:spPr>
        <p:txBody>
          <a:bodyPr/>
          <a:lstStyle/>
          <a:p>
            <a:r>
              <a:rPr lang="ca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Tràmits durant l’intercanvi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93E23A-FD82-4D50-B206-44FAFD1A1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367240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ES" sz="2800" dirty="0" err="1"/>
              <a:t>Certificat</a:t>
            </a:r>
            <a:r>
              <a:rPr lang="es-ES" sz="2800" dirty="0"/>
              <a:t> </a:t>
            </a:r>
            <a:r>
              <a:rPr lang="es-ES" sz="2800" dirty="0" err="1"/>
              <a:t>d’arribada</a:t>
            </a:r>
            <a:r>
              <a:rPr lang="es-ES" sz="2800" dirty="0"/>
              <a:t> (</a:t>
            </a:r>
            <a:r>
              <a:rPr lang="es-ES" sz="2800" dirty="0" err="1"/>
              <a:t>obligatori</a:t>
            </a:r>
            <a:r>
              <a:rPr lang="es-ES" sz="2800" dirty="0"/>
              <a:t> per poder cobrar la 1a </a:t>
            </a:r>
            <a:r>
              <a:rPr lang="es-ES" sz="2800" dirty="0" err="1"/>
              <a:t>part</a:t>
            </a:r>
            <a:r>
              <a:rPr lang="es-ES" sz="2800" dirty="0"/>
              <a:t> de la beca) Pujar al sia.uab.cat</a:t>
            </a:r>
          </a:p>
          <a:p>
            <a:pPr>
              <a:lnSpc>
                <a:spcPct val="150000"/>
              </a:lnSpc>
            </a:pPr>
            <a:r>
              <a:rPr lang="es-ES" sz="2800" dirty="0" err="1"/>
              <a:t>Ampliacions</a:t>
            </a:r>
            <a:r>
              <a:rPr lang="es-ES" sz="2800" dirty="0"/>
              <a:t>/</a:t>
            </a:r>
            <a:r>
              <a:rPr lang="es-ES" sz="2800" dirty="0" err="1"/>
              <a:t>reduccions</a:t>
            </a:r>
            <a:r>
              <a:rPr lang="es-ES" sz="2800" dirty="0"/>
              <a:t> </a:t>
            </a:r>
            <a:r>
              <a:rPr lang="es-ES" sz="2800" dirty="0" err="1"/>
              <a:t>d’estada</a:t>
            </a:r>
            <a:r>
              <a:rPr lang="es-ES" sz="2800" dirty="0"/>
              <a:t> (si </a:t>
            </a:r>
            <a:r>
              <a:rPr lang="es-ES" sz="2800" dirty="0" err="1"/>
              <a:t>escau</a:t>
            </a:r>
            <a:r>
              <a:rPr lang="es-ES" sz="2800" dirty="0"/>
              <a:t>)</a:t>
            </a:r>
            <a:endParaRPr lang="es-ES" sz="2800" dirty="0">
              <a:cs typeface="Arial"/>
            </a:endParaRPr>
          </a:p>
          <a:p>
            <a:pPr>
              <a:lnSpc>
                <a:spcPct val="150000"/>
              </a:lnSpc>
            </a:pPr>
            <a:r>
              <a:rPr lang="es-ES" sz="2800" dirty="0" err="1"/>
              <a:t>Acord</a:t>
            </a:r>
            <a:r>
              <a:rPr lang="es-ES" sz="2800" dirty="0"/>
              <a:t> </a:t>
            </a:r>
            <a:r>
              <a:rPr lang="es-ES" sz="2800" dirty="0" err="1"/>
              <a:t>d’estudis</a:t>
            </a:r>
            <a:r>
              <a:rPr lang="es-ES" sz="2800" dirty="0"/>
              <a:t> </a:t>
            </a:r>
            <a:r>
              <a:rPr lang="es-ES" sz="2800" dirty="0" err="1"/>
              <a:t>definitiu</a:t>
            </a:r>
            <a:r>
              <a:rPr lang="es-ES" sz="2800" dirty="0"/>
              <a:t> i </a:t>
            </a:r>
            <a:r>
              <a:rPr lang="es-ES" sz="2800" dirty="0" err="1"/>
              <a:t>modificacions</a:t>
            </a:r>
            <a:r>
              <a:rPr lang="es-ES" sz="2800" dirty="0"/>
              <a:t> del </a:t>
            </a:r>
            <a:r>
              <a:rPr lang="es-ES" sz="2800" dirty="0" err="1"/>
              <a:t>mateix</a:t>
            </a:r>
            <a:r>
              <a:rPr lang="es-ES" sz="2800" dirty="0"/>
              <a:t>:</a:t>
            </a:r>
          </a:p>
          <a:p>
            <a:pPr lvl="1"/>
            <a:r>
              <a:rPr lang="es-ES" sz="2400" dirty="0" err="1"/>
              <a:t>Podeu</a:t>
            </a:r>
            <a:r>
              <a:rPr lang="es-ES" sz="2400" dirty="0"/>
              <a:t> </a:t>
            </a:r>
            <a:r>
              <a:rPr lang="es-ES" sz="2400" dirty="0" err="1"/>
              <a:t>canviar</a:t>
            </a:r>
            <a:r>
              <a:rPr lang="es-ES" sz="2400" dirty="0"/>
              <a:t> les </a:t>
            </a:r>
            <a:r>
              <a:rPr lang="es-ES" sz="2400" dirty="0" err="1"/>
              <a:t>assignatures</a:t>
            </a:r>
            <a:r>
              <a:rPr lang="es-ES" sz="2400" dirty="0"/>
              <a:t> de la </a:t>
            </a:r>
            <a:r>
              <a:rPr lang="es-ES" sz="2400" dirty="0" err="1"/>
              <a:t>universitat</a:t>
            </a:r>
            <a:r>
              <a:rPr lang="es-ES" sz="2400" dirty="0"/>
              <a:t> de </a:t>
            </a:r>
            <a:r>
              <a:rPr lang="es-ES" sz="2400" dirty="0" err="1"/>
              <a:t>destí</a:t>
            </a:r>
            <a:r>
              <a:rPr lang="es-ES" sz="2400" dirty="0"/>
              <a:t>. </a:t>
            </a:r>
          </a:p>
          <a:p>
            <a:pPr lvl="1"/>
            <a:r>
              <a:rPr lang="es-ES" sz="2400" dirty="0"/>
              <a:t>Si </a:t>
            </a:r>
            <a:r>
              <a:rPr lang="es-ES" sz="2400" dirty="0" err="1"/>
              <a:t>modifiqueu</a:t>
            </a:r>
            <a:r>
              <a:rPr lang="es-ES" sz="2400" dirty="0"/>
              <a:t> </a:t>
            </a:r>
            <a:r>
              <a:rPr lang="es-ES" sz="2400" dirty="0" err="1"/>
              <a:t>l’acord</a:t>
            </a:r>
            <a:r>
              <a:rPr lang="es-ES" sz="2400" dirty="0"/>
              <a:t> </a:t>
            </a:r>
            <a:r>
              <a:rPr lang="es-ES" sz="2400" dirty="0" err="1"/>
              <a:t>ho</a:t>
            </a:r>
            <a:r>
              <a:rPr lang="es-ES" sz="2400" dirty="0"/>
              <a:t> </a:t>
            </a:r>
            <a:r>
              <a:rPr lang="es-ES" sz="2400" dirty="0" err="1"/>
              <a:t>heu</a:t>
            </a:r>
            <a:r>
              <a:rPr lang="es-ES" sz="2400" dirty="0"/>
              <a:t> de notificar al tutor i a la OI.</a:t>
            </a:r>
          </a:p>
          <a:p>
            <a:pPr>
              <a:lnSpc>
                <a:spcPct val="150000"/>
              </a:lnSpc>
            </a:pPr>
            <a:r>
              <a:rPr lang="es-ES" sz="2800" dirty="0"/>
              <a:t>Matrícula </a:t>
            </a:r>
            <a:r>
              <a:rPr lang="es-ES" sz="2800" dirty="0" err="1"/>
              <a:t>universitat</a:t>
            </a:r>
            <a:r>
              <a:rPr lang="es-ES" sz="2800" dirty="0"/>
              <a:t> de </a:t>
            </a:r>
            <a:r>
              <a:rPr lang="es-ES" sz="2800" dirty="0" err="1"/>
              <a:t>destí</a:t>
            </a:r>
            <a:r>
              <a:rPr lang="es-ES" sz="2800" dirty="0"/>
              <a:t> (</a:t>
            </a:r>
            <a:r>
              <a:rPr lang="es-ES" sz="2800" dirty="0" err="1"/>
              <a:t>Gratuïta</a:t>
            </a:r>
            <a:r>
              <a:rPr lang="es-E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5259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890858"/>
              </p:ext>
            </p:extLst>
          </p:nvPr>
        </p:nvGraphicFramePr>
        <p:xfrm>
          <a:off x="323528" y="980728"/>
          <a:ext cx="874846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2"/>
            <a:ext cx="7772400" cy="1143000"/>
          </a:xfrm>
        </p:spPr>
        <p:txBody>
          <a:bodyPr/>
          <a:lstStyle/>
          <a:p>
            <a:r>
              <a:rPr lang="ca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Gestions i tràmits</a:t>
            </a:r>
          </a:p>
        </p:txBody>
      </p:sp>
    </p:spTree>
    <p:extLst>
      <p:ext uri="{BB962C8B-B14F-4D97-AF65-F5344CB8AC3E}">
        <p14:creationId xmlns:p14="http://schemas.microsoft.com/office/powerpoint/2010/main" val="1891307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24382" y="82539"/>
            <a:ext cx="7772400" cy="1143000"/>
          </a:xfrm>
        </p:spPr>
        <p:txBody>
          <a:bodyPr/>
          <a:lstStyle/>
          <a:p>
            <a:r>
              <a:rPr lang="ca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Tràmits al final de l’intercanvi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93E23A-FD82-4D50-B206-44FAFD1A1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84784"/>
            <a:ext cx="7990656" cy="446449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ES" dirty="0"/>
              <a:t>Notes: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 err="1"/>
              <a:t>Certificat</a:t>
            </a:r>
            <a:r>
              <a:rPr lang="es-ES" dirty="0"/>
              <a:t> de notes (</a:t>
            </a:r>
            <a:r>
              <a:rPr lang="es-ES" dirty="0" err="1"/>
              <a:t>Transcript</a:t>
            </a:r>
            <a:r>
              <a:rPr lang="es-ES" dirty="0"/>
              <a:t> of </a:t>
            </a:r>
            <a:r>
              <a:rPr lang="es-ES" dirty="0" err="1"/>
              <a:t>records</a:t>
            </a:r>
            <a:r>
              <a:rPr lang="es-ES" dirty="0"/>
              <a:t>) Un </a:t>
            </a:r>
            <a:r>
              <a:rPr lang="es-ES" dirty="0" err="1"/>
              <a:t>cop</a:t>
            </a:r>
            <a:r>
              <a:rPr lang="es-ES" dirty="0"/>
              <a:t> </a:t>
            </a:r>
            <a:r>
              <a:rPr lang="es-ES" dirty="0" err="1"/>
              <a:t>rebem</a:t>
            </a:r>
            <a:r>
              <a:rPr lang="es-ES" dirty="0"/>
              <a:t> el TOR </a:t>
            </a:r>
            <a:r>
              <a:rPr lang="es-ES" dirty="0" err="1"/>
              <a:t>traspassarem</a:t>
            </a:r>
            <a:r>
              <a:rPr lang="es-ES" dirty="0"/>
              <a:t> les notes convertides a </a:t>
            </a:r>
            <a:r>
              <a:rPr lang="es-ES" dirty="0" err="1"/>
              <a:t>l’expedient</a:t>
            </a:r>
            <a:r>
              <a:rPr lang="es-ES" dirty="0"/>
              <a:t> </a:t>
            </a:r>
            <a:r>
              <a:rPr lang="es-ES" dirty="0" err="1"/>
              <a:t>acadèmic</a:t>
            </a:r>
            <a:endParaRPr lang="es-ES" dirty="0">
              <a:cs typeface="Arial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ES" dirty="0" err="1"/>
              <a:t>Certificat</a:t>
            </a:r>
            <a:r>
              <a:rPr lang="es-ES" dirty="0"/>
              <a:t> </a:t>
            </a:r>
            <a:r>
              <a:rPr lang="es-ES" dirty="0" err="1"/>
              <a:t>d’estada</a:t>
            </a:r>
            <a:r>
              <a:rPr lang="es-ES" dirty="0"/>
              <a:t> (</a:t>
            </a:r>
            <a:r>
              <a:rPr lang="es-ES" dirty="0" err="1"/>
              <a:t>obligatori</a:t>
            </a:r>
            <a:r>
              <a:rPr lang="es-ES" dirty="0"/>
              <a:t> per cobrar la 2a </a:t>
            </a:r>
            <a:r>
              <a:rPr lang="es-ES" dirty="0" err="1"/>
              <a:t>part</a:t>
            </a:r>
            <a:r>
              <a:rPr lang="es-ES" dirty="0"/>
              <a:t> de la beca)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dirty="0"/>
              <a:t>Informe final E+ (</a:t>
            </a:r>
            <a:r>
              <a:rPr lang="es-ES" dirty="0" err="1"/>
              <a:t>obligatori</a:t>
            </a:r>
            <a:r>
              <a:rPr lang="es-E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84189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BECAF2-2D51-70E6-2556-90EF18571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741" y="-4954"/>
            <a:ext cx="7772400" cy="1143000"/>
          </a:xfrm>
        </p:spPr>
        <p:txBody>
          <a:bodyPr/>
          <a:lstStyle/>
          <a:p>
            <a:r>
              <a:rPr lang="es-ES" sz="3200" dirty="0" err="1">
                <a:cs typeface="Arial"/>
              </a:rPr>
              <a:t>Què</a:t>
            </a:r>
            <a:r>
              <a:rPr lang="es-ES" sz="3200" dirty="0">
                <a:cs typeface="Arial"/>
              </a:rPr>
              <a:t> </a:t>
            </a:r>
            <a:r>
              <a:rPr lang="es-ES" sz="3200" dirty="0" err="1">
                <a:cs typeface="Arial"/>
              </a:rPr>
              <a:t>passa</a:t>
            </a:r>
            <a:r>
              <a:rPr lang="es-ES" sz="3200" dirty="0">
                <a:cs typeface="Arial"/>
              </a:rPr>
              <a:t> si es </a:t>
            </a:r>
            <a:r>
              <a:rPr lang="es-ES" sz="3200" dirty="0" err="1">
                <a:cs typeface="Arial"/>
              </a:rPr>
              <a:t>suspèn</a:t>
            </a:r>
            <a:r>
              <a:rPr lang="es-ES" sz="3200" dirty="0">
                <a:cs typeface="Arial"/>
              </a:rPr>
              <a:t> una </a:t>
            </a:r>
            <a:r>
              <a:rPr lang="es-ES" sz="3200" dirty="0" err="1">
                <a:cs typeface="Arial"/>
              </a:rPr>
              <a:t>assignatura</a:t>
            </a:r>
            <a:r>
              <a:rPr lang="es-ES" sz="3200" dirty="0">
                <a:cs typeface="Arial"/>
              </a:rPr>
              <a:t> </a:t>
            </a:r>
            <a:r>
              <a:rPr lang="es-ES" sz="3200" dirty="0" err="1">
                <a:cs typeface="Arial"/>
              </a:rPr>
              <a:t>durant</a:t>
            </a:r>
            <a:r>
              <a:rPr lang="es-ES" sz="3200" dirty="0">
                <a:cs typeface="Arial"/>
              </a:rPr>
              <a:t> </a:t>
            </a:r>
            <a:r>
              <a:rPr lang="es-ES" sz="3200" dirty="0" err="1">
                <a:cs typeface="Arial"/>
              </a:rPr>
              <a:t>l'intercanvi</a:t>
            </a:r>
            <a:r>
              <a:rPr lang="es-ES" sz="3200" dirty="0">
                <a:cs typeface="Arial"/>
              </a:rPr>
              <a:t>?</a:t>
            </a:r>
            <a:endParaRPr lang="es-ES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D108E2-B231-D470-617A-0CE30E27B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pPr marL="0" indent="0">
              <a:buNone/>
            </a:pPr>
            <a:endParaRPr lang="es-ES" dirty="0">
              <a:cs typeface="Arial"/>
            </a:endParaRPr>
          </a:p>
          <a:p>
            <a:pPr marL="0" indent="0">
              <a:buNone/>
            </a:pPr>
            <a:r>
              <a:rPr lang="es-ES" dirty="0" err="1">
                <a:cs typeface="Arial"/>
              </a:rPr>
              <a:t>Heu</a:t>
            </a:r>
            <a:r>
              <a:rPr lang="es-ES" dirty="0">
                <a:cs typeface="Arial"/>
              </a:rPr>
              <a:t> de recuperar </a:t>
            </a:r>
            <a:r>
              <a:rPr lang="es-ES" dirty="0" err="1">
                <a:cs typeface="Arial"/>
              </a:rPr>
              <a:t>l'assignatura</a:t>
            </a:r>
            <a:r>
              <a:rPr lang="es-ES" dirty="0">
                <a:cs typeface="Arial"/>
              </a:rPr>
              <a:t> a la </a:t>
            </a:r>
            <a:r>
              <a:rPr lang="es-ES" dirty="0" err="1">
                <a:cs typeface="Arial"/>
              </a:rPr>
              <a:t>universitat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destí</a:t>
            </a:r>
            <a:r>
              <a:rPr lang="es-ES" dirty="0">
                <a:cs typeface="Arial"/>
              </a:rPr>
              <a:t> o cursar-la de </a:t>
            </a:r>
            <a:r>
              <a:rPr lang="es-ES" dirty="0" err="1">
                <a:cs typeface="Arial"/>
              </a:rPr>
              <a:t>nou</a:t>
            </a:r>
            <a:r>
              <a:rPr lang="es-ES" dirty="0">
                <a:cs typeface="Arial"/>
              </a:rPr>
              <a:t> el </a:t>
            </a:r>
            <a:r>
              <a:rPr lang="es-ES" dirty="0" err="1">
                <a:cs typeface="Arial"/>
              </a:rPr>
              <a:t>proper</a:t>
            </a:r>
            <a:r>
              <a:rPr lang="es-ES" dirty="0">
                <a:cs typeface="Arial"/>
              </a:rPr>
              <a:t> semestre/</a:t>
            </a:r>
            <a:r>
              <a:rPr lang="es-ES" dirty="0" err="1">
                <a:cs typeface="Arial"/>
              </a:rPr>
              <a:t>curs</a:t>
            </a:r>
            <a:r>
              <a:rPr lang="es-ES" dirty="0">
                <a:cs typeface="Arial"/>
              </a:rPr>
              <a:t> a la UAB. En </a:t>
            </a:r>
            <a:r>
              <a:rPr lang="es-ES" dirty="0" err="1">
                <a:cs typeface="Arial"/>
              </a:rPr>
              <a:t>cap</a:t>
            </a:r>
            <a:r>
              <a:rPr lang="es-ES" dirty="0">
                <a:cs typeface="Arial"/>
              </a:rPr>
              <a:t> cas es </a:t>
            </a:r>
            <a:r>
              <a:rPr lang="es-ES" dirty="0" err="1">
                <a:cs typeface="Arial"/>
              </a:rPr>
              <a:t>podrà</a:t>
            </a:r>
            <a:r>
              <a:rPr lang="es-ES" dirty="0">
                <a:cs typeface="Arial"/>
              </a:rPr>
              <a:t> recuperar </a:t>
            </a:r>
            <a:r>
              <a:rPr lang="es-ES" dirty="0" err="1">
                <a:cs typeface="Arial"/>
              </a:rPr>
              <a:t>l'assignatura</a:t>
            </a:r>
            <a:r>
              <a:rPr lang="es-ES" dirty="0">
                <a:cs typeface="Arial"/>
              </a:rPr>
              <a:t> desde la UAB, un </a:t>
            </a:r>
            <a:r>
              <a:rPr lang="es-ES" dirty="0" err="1">
                <a:cs typeface="Arial"/>
              </a:rPr>
              <a:t>cop</a:t>
            </a:r>
            <a:r>
              <a:rPr lang="es-ES" dirty="0">
                <a:cs typeface="Arial"/>
              </a:rPr>
              <a:t> </a:t>
            </a:r>
            <a:r>
              <a:rPr lang="es-ES" dirty="0" err="1">
                <a:cs typeface="Arial"/>
              </a:rPr>
              <a:t>torneu</a:t>
            </a:r>
            <a:r>
              <a:rPr lang="es-ES" dirty="0">
                <a:cs typeface="Arial"/>
              </a:rPr>
              <a:t>, a </a:t>
            </a:r>
            <a:r>
              <a:rPr lang="es-ES" dirty="0" err="1">
                <a:cs typeface="Arial"/>
              </a:rPr>
              <a:t>distància</a:t>
            </a:r>
            <a:r>
              <a:rPr lang="es-ES" dirty="0">
                <a:cs typeface="Arial" panose="020B0604020202020204"/>
              </a:rPr>
              <a:t>.</a:t>
            </a:r>
            <a:endParaRPr lang="es-ES" dirty="0"/>
          </a:p>
          <a:p>
            <a:endParaRPr lang="es-ES" dirty="0"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249442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9B9100-F5CB-473F-5327-6BD8EAF80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635" y="79094"/>
            <a:ext cx="7772400" cy="1143000"/>
          </a:xfrm>
        </p:spPr>
        <p:txBody>
          <a:bodyPr/>
          <a:lstStyle/>
          <a:p>
            <a:r>
              <a:rPr lang="es-ES" dirty="0">
                <a:cs typeface="Arial"/>
              </a:rPr>
              <a:t>Beca Erasmus+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6BE2B3B-521B-A6A1-D5FA-6A580080D22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>
                <a:cs typeface="Arial"/>
              </a:rPr>
              <a:t>1a </a:t>
            </a:r>
            <a:r>
              <a:rPr lang="es-ES" dirty="0" err="1">
                <a:cs typeface="Arial"/>
              </a:rPr>
              <a:t>part</a:t>
            </a:r>
            <a:r>
              <a:rPr lang="es-ES" dirty="0">
                <a:cs typeface="Arial"/>
              </a:rPr>
              <a:t> (70%) Es cobra </a:t>
            </a:r>
            <a:r>
              <a:rPr lang="es-ES" dirty="0" err="1">
                <a:cs typeface="Arial"/>
              </a:rPr>
              <a:t>quan</a:t>
            </a:r>
            <a:r>
              <a:rPr lang="es-ES" dirty="0">
                <a:cs typeface="Arial"/>
              </a:rPr>
              <a:t> es </a:t>
            </a:r>
            <a:r>
              <a:rPr lang="es-ES" dirty="0" err="1">
                <a:cs typeface="Arial"/>
              </a:rPr>
              <a:t>pugen</a:t>
            </a:r>
            <a:r>
              <a:rPr lang="es-ES" dirty="0">
                <a:cs typeface="Arial"/>
              </a:rPr>
              <a:t> al </a:t>
            </a:r>
            <a:r>
              <a:rPr lang="es-ES" dirty="0" err="1">
                <a:cs typeface="Arial"/>
              </a:rPr>
              <a:t>sia</a:t>
            </a:r>
            <a:r>
              <a:rPr lang="es-ES" dirty="0">
                <a:cs typeface="Arial"/>
              </a:rPr>
              <a:t> </a:t>
            </a:r>
            <a:r>
              <a:rPr lang="es-ES" dirty="0" err="1">
                <a:cs typeface="Arial"/>
              </a:rPr>
              <a:t>els</a:t>
            </a:r>
            <a:r>
              <a:rPr lang="es-ES" dirty="0">
                <a:cs typeface="Arial"/>
              </a:rPr>
              <a:t> docs. </a:t>
            </a:r>
            <a:r>
              <a:rPr lang="es-ES" dirty="0" err="1">
                <a:cs typeface="Arial"/>
              </a:rPr>
              <a:t>obligatoris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principi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l'estada</a:t>
            </a:r>
            <a:r>
              <a:rPr lang="es-ES" dirty="0">
                <a:cs typeface="Arial"/>
              </a:rPr>
              <a:t>( </a:t>
            </a:r>
            <a:r>
              <a:rPr lang="es-ES" dirty="0" err="1">
                <a:cs typeface="Arial"/>
              </a:rPr>
              <a:t>Conveni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Subvenció</a:t>
            </a:r>
            <a:r>
              <a:rPr lang="es-ES" dirty="0">
                <a:cs typeface="Arial"/>
              </a:rPr>
              <a:t>, </a:t>
            </a:r>
            <a:r>
              <a:rPr lang="es-ES" dirty="0" err="1">
                <a:cs typeface="Arial"/>
              </a:rPr>
              <a:t>Certificat</a:t>
            </a:r>
            <a:r>
              <a:rPr lang="es-ES" dirty="0">
                <a:cs typeface="Arial"/>
              </a:rPr>
              <a:t> </a:t>
            </a:r>
            <a:r>
              <a:rPr lang="es-ES" dirty="0" err="1">
                <a:cs typeface="Arial"/>
              </a:rPr>
              <a:t>d'arribada</a:t>
            </a:r>
            <a:r>
              <a:rPr lang="es-ES" dirty="0">
                <a:cs typeface="Arial"/>
              </a:rPr>
              <a:t>, </a:t>
            </a:r>
            <a:r>
              <a:rPr lang="es-ES" dirty="0" err="1">
                <a:cs typeface="Arial"/>
              </a:rPr>
              <a:t>etc</a:t>
            </a:r>
            <a:r>
              <a:rPr lang="es-ES" dirty="0">
                <a:cs typeface="Arial"/>
              </a:rPr>
              <a:t>)</a:t>
            </a:r>
            <a:endParaRPr lang="es-ES" dirty="0"/>
          </a:p>
          <a:p>
            <a:endParaRPr lang="es-ES" dirty="0">
              <a:cs typeface="Arial"/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5CA933E-D830-12F7-B1C6-684A201336C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>
                <a:cs typeface="Arial"/>
              </a:rPr>
              <a:t>2a </a:t>
            </a:r>
            <a:r>
              <a:rPr lang="es-ES" dirty="0" err="1">
                <a:cs typeface="Arial"/>
              </a:rPr>
              <a:t>part</a:t>
            </a:r>
            <a:r>
              <a:rPr lang="es-ES" dirty="0">
                <a:cs typeface="Arial"/>
              </a:rPr>
              <a:t> (30%) Es cobra </a:t>
            </a:r>
            <a:r>
              <a:rPr lang="es-ES" dirty="0" err="1">
                <a:cs typeface="Arial"/>
              </a:rPr>
              <a:t>quan</a:t>
            </a:r>
            <a:r>
              <a:rPr lang="es-ES" dirty="0">
                <a:cs typeface="Arial"/>
              </a:rPr>
              <a:t> es </a:t>
            </a:r>
            <a:r>
              <a:rPr lang="es-ES" dirty="0" err="1">
                <a:cs typeface="Arial"/>
              </a:rPr>
              <a:t>pugen</a:t>
            </a:r>
            <a:r>
              <a:rPr lang="es-ES" dirty="0">
                <a:cs typeface="Arial"/>
              </a:rPr>
              <a:t> al </a:t>
            </a:r>
            <a:r>
              <a:rPr lang="es-ES" dirty="0" err="1">
                <a:cs typeface="Arial"/>
              </a:rPr>
              <a:t>sia</a:t>
            </a:r>
            <a:r>
              <a:rPr lang="es-ES" dirty="0">
                <a:cs typeface="Arial"/>
              </a:rPr>
              <a:t> </a:t>
            </a:r>
            <a:r>
              <a:rPr lang="es-ES" dirty="0" err="1">
                <a:cs typeface="Arial"/>
              </a:rPr>
              <a:t>els</a:t>
            </a:r>
            <a:r>
              <a:rPr lang="es-ES" dirty="0">
                <a:cs typeface="Arial"/>
              </a:rPr>
              <a:t> docs. de </a:t>
            </a:r>
            <a:r>
              <a:rPr lang="es-ES" dirty="0" err="1">
                <a:cs typeface="Arial"/>
              </a:rPr>
              <a:t>finalització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l'estada</a:t>
            </a:r>
            <a:r>
              <a:rPr lang="es-ES" dirty="0">
                <a:cs typeface="Arial"/>
              </a:rPr>
              <a:t> (</a:t>
            </a:r>
            <a:r>
              <a:rPr lang="es-ES" dirty="0" err="1">
                <a:cs typeface="Arial"/>
              </a:rPr>
              <a:t>Certificat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finalització</a:t>
            </a:r>
            <a:r>
              <a:rPr lang="es-ES" dirty="0">
                <a:cs typeface="Arial"/>
              </a:rPr>
              <a:t>, Test OLS)</a:t>
            </a:r>
          </a:p>
        </p:txBody>
      </p:sp>
    </p:spTree>
    <p:extLst>
      <p:ext uri="{BB962C8B-B14F-4D97-AF65-F5344CB8AC3E}">
        <p14:creationId xmlns:p14="http://schemas.microsoft.com/office/powerpoint/2010/main" val="3499739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A1F10-B7F2-1284-8F8A-8B969A8A8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-65590"/>
            <a:ext cx="7772400" cy="1143000"/>
          </a:xfrm>
        </p:spPr>
        <p:txBody>
          <a:bodyPr/>
          <a:lstStyle/>
          <a:p>
            <a:r>
              <a:rPr lang="es-ES" dirty="0" err="1">
                <a:cs typeface="Arial"/>
              </a:rPr>
              <a:t>Imports</a:t>
            </a:r>
            <a:endParaRPr lang="es-ES" dirty="0" err="1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103A93-FCFC-8152-1750-F3C7D9CC3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37504"/>
            <a:ext cx="7772400" cy="4114800"/>
          </a:xfrm>
        </p:spPr>
        <p:txBody>
          <a:bodyPr/>
          <a:lstStyle/>
          <a:p>
            <a:r>
              <a:rPr lang="es-ES" dirty="0" err="1">
                <a:cs typeface="Arial"/>
              </a:rPr>
              <a:t>Segons</a:t>
            </a:r>
            <a:r>
              <a:rPr lang="es-ES" dirty="0">
                <a:cs typeface="Arial"/>
              </a:rPr>
              <a:t> </a:t>
            </a:r>
            <a:r>
              <a:rPr lang="es-ES" dirty="0" err="1">
                <a:cs typeface="Arial"/>
              </a:rPr>
              <a:t>fons</a:t>
            </a:r>
            <a:r>
              <a:rPr lang="es-ES" dirty="0">
                <a:cs typeface="Arial"/>
              </a:rPr>
              <a:t> SEPIE (</a:t>
            </a:r>
            <a:r>
              <a:rPr lang="es-ES" dirty="0">
                <a:ea typeface="+mn-lt"/>
                <a:cs typeface="+mn-lt"/>
              </a:rPr>
              <a:t>Servicio Español para la Internacionalización de la Educación) i </a:t>
            </a:r>
            <a:r>
              <a:rPr lang="es-ES" dirty="0" err="1">
                <a:ea typeface="+mn-lt"/>
                <a:cs typeface="+mn-lt"/>
              </a:rPr>
              <a:t>països</a:t>
            </a:r>
            <a:r>
              <a:rPr lang="es-ES" dirty="0">
                <a:ea typeface="+mn-lt"/>
                <a:cs typeface="+mn-lt"/>
              </a:rPr>
              <a:t> de </a:t>
            </a:r>
            <a:r>
              <a:rPr lang="es-ES" dirty="0" err="1">
                <a:ea typeface="+mn-lt"/>
                <a:cs typeface="+mn-lt"/>
              </a:rPr>
              <a:t>destinació</a:t>
            </a:r>
            <a:r>
              <a:rPr lang="es-ES" dirty="0">
                <a:ea typeface="+mn-lt"/>
                <a:cs typeface="+mn-lt"/>
              </a:rPr>
              <a:t>:</a:t>
            </a:r>
          </a:p>
          <a:p>
            <a:pPr>
              <a:buFont typeface="Calibri"/>
              <a:buChar char="-"/>
            </a:pPr>
            <a:r>
              <a:rPr lang="es-ES" dirty="0">
                <a:cs typeface="Arial"/>
              </a:rPr>
              <a:t> 310-350€/mes (Grup 1: Dinamarca, </a:t>
            </a:r>
            <a:r>
              <a:rPr lang="es-ES" dirty="0" err="1">
                <a:cs typeface="Arial"/>
              </a:rPr>
              <a:t>Finlàndia</a:t>
            </a:r>
            <a:r>
              <a:rPr lang="es-ES" dirty="0">
                <a:cs typeface="Arial"/>
              </a:rPr>
              <a:t>, </a:t>
            </a:r>
            <a:r>
              <a:rPr lang="es-ES" dirty="0" err="1">
                <a:cs typeface="Arial"/>
              </a:rPr>
              <a:t>Suècia</a:t>
            </a:r>
            <a:r>
              <a:rPr lang="es-ES" dirty="0">
                <a:cs typeface="Arial"/>
              </a:rPr>
              <a:t>, etc.)</a:t>
            </a:r>
          </a:p>
          <a:p>
            <a:pPr>
              <a:buFont typeface="Calibri"/>
              <a:buChar char="-"/>
            </a:pPr>
            <a:r>
              <a:rPr lang="es-ES" dirty="0">
                <a:cs typeface="Arial"/>
              </a:rPr>
              <a:t>260-300€/mes (Grup 2: </a:t>
            </a:r>
            <a:r>
              <a:rPr lang="es-ES" dirty="0" err="1">
                <a:cs typeface="Arial"/>
              </a:rPr>
              <a:t>Alemanya</a:t>
            </a:r>
            <a:r>
              <a:rPr lang="es-ES" dirty="0">
                <a:cs typeface="Arial"/>
              </a:rPr>
              <a:t>, </a:t>
            </a:r>
            <a:r>
              <a:rPr lang="es-ES" dirty="0" err="1">
                <a:cs typeface="Arial"/>
              </a:rPr>
              <a:t>França</a:t>
            </a:r>
            <a:r>
              <a:rPr lang="es-ES" dirty="0">
                <a:cs typeface="Arial"/>
              </a:rPr>
              <a:t>, </a:t>
            </a:r>
            <a:r>
              <a:rPr lang="es-ES" dirty="0" err="1">
                <a:cs typeface="Arial"/>
              </a:rPr>
              <a:t>Itàlia</a:t>
            </a:r>
            <a:r>
              <a:rPr lang="es-ES" dirty="0">
                <a:cs typeface="Arial"/>
              </a:rPr>
              <a:t>, </a:t>
            </a:r>
            <a:r>
              <a:rPr lang="es-ES" dirty="0" err="1">
                <a:cs typeface="Arial"/>
              </a:rPr>
              <a:t>Grècia</a:t>
            </a:r>
            <a:r>
              <a:rPr lang="es-ES" dirty="0">
                <a:cs typeface="Arial"/>
              </a:rPr>
              <a:t>, etc.)</a:t>
            </a:r>
          </a:p>
          <a:p>
            <a:pPr>
              <a:buFont typeface="Calibri"/>
              <a:buChar char="-"/>
            </a:pPr>
            <a:r>
              <a:rPr lang="es-ES" dirty="0">
                <a:cs typeface="Arial"/>
              </a:rPr>
              <a:t>210-250€/mes (Grup 3: </a:t>
            </a:r>
            <a:r>
              <a:rPr lang="es-ES" dirty="0" err="1">
                <a:cs typeface="Arial"/>
              </a:rPr>
              <a:t>Bulgària</a:t>
            </a:r>
            <a:r>
              <a:rPr lang="es-ES" dirty="0">
                <a:cs typeface="Arial"/>
              </a:rPr>
              <a:t>, </a:t>
            </a:r>
            <a:r>
              <a:rPr lang="es-ES" dirty="0" err="1">
                <a:cs typeface="Arial"/>
              </a:rPr>
              <a:t>Croàcia</a:t>
            </a:r>
            <a:r>
              <a:rPr lang="es-ES" dirty="0">
                <a:cs typeface="Arial"/>
              </a:rPr>
              <a:t>, </a:t>
            </a:r>
            <a:r>
              <a:rPr lang="es-ES" dirty="0" err="1">
                <a:cs typeface="Arial"/>
              </a:rPr>
              <a:t>Hungria</a:t>
            </a:r>
            <a:r>
              <a:rPr lang="es-ES" dirty="0">
                <a:cs typeface="Arial"/>
              </a:rPr>
              <a:t>, etc.)</a:t>
            </a:r>
          </a:p>
        </p:txBody>
      </p:sp>
    </p:spTree>
    <p:extLst>
      <p:ext uri="{BB962C8B-B14F-4D97-AF65-F5344CB8AC3E}">
        <p14:creationId xmlns:p14="http://schemas.microsoft.com/office/powerpoint/2010/main" val="3124222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01DBDE5B-401A-841D-E7E6-E1D6C8BA0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IMPORTANT</a:t>
            </a:r>
            <a:endParaRPr lang="es-ES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51A60271-4C36-55EA-2BB1-BB346A72A5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/>
              <a:t>El fet de què se us hagi assignat una plaça d’intercanvi a la UAB no significa que ja estigueu acceptats a la universitat de destí.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69080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650B4-169D-E150-20C3-C4D03CC88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838" y="1929"/>
            <a:ext cx="7772400" cy="1143000"/>
          </a:xfrm>
        </p:spPr>
        <p:txBody>
          <a:bodyPr/>
          <a:lstStyle/>
          <a:p>
            <a:r>
              <a:rPr lang="es-ES" dirty="0">
                <a:cs typeface="Arial"/>
              </a:rPr>
              <a:t>Beca UABEP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8F28686-B45F-179C-EB5B-D9D0D6208C3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>
                <a:cs typeface="Arial"/>
              </a:rPr>
              <a:t>1a </a:t>
            </a:r>
            <a:r>
              <a:rPr lang="es-ES" dirty="0" err="1">
                <a:cs typeface="Arial"/>
              </a:rPr>
              <a:t>part</a:t>
            </a:r>
            <a:r>
              <a:rPr lang="es-ES" dirty="0">
                <a:cs typeface="Arial"/>
              </a:rPr>
              <a:t> (80%). Es cobra </a:t>
            </a:r>
            <a:r>
              <a:rPr lang="es-ES" dirty="0" err="1">
                <a:cs typeface="Arial"/>
              </a:rPr>
              <a:t>quan</a:t>
            </a:r>
            <a:r>
              <a:rPr lang="es-ES" dirty="0">
                <a:cs typeface="Arial"/>
              </a:rPr>
              <a:t> es </a:t>
            </a:r>
            <a:r>
              <a:rPr lang="es-ES" dirty="0" err="1">
                <a:cs typeface="Arial"/>
              </a:rPr>
              <a:t>pugen</a:t>
            </a:r>
            <a:r>
              <a:rPr lang="es-ES" dirty="0">
                <a:cs typeface="Arial"/>
              </a:rPr>
              <a:t> al </a:t>
            </a:r>
            <a:r>
              <a:rPr lang="es-ES" dirty="0" err="1">
                <a:cs typeface="Arial"/>
              </a:rPr>
              <a:t>sia</a:t>
            </a:r>
            <a:r>
              <a:rPr lang="es-ES" dirty="0">
                <a:cs typeface="Arial"/>
              </a:rPr>
              <a:t> </a:t>
            </a:r>
            <a:r>
              <a:rPr lang="es-ES" dirty="0" err="1">
                <a:cs typeface="Arial"/>
              </a:rPr>
              <a:t>els</a:t>
            </a:r>
            <a:r>
              <a:rPr lang="es-ES" dirty="0">
                <a:cs typeface="Arial"/>
              </a:rPr>
              <a:t> docs. </a:t>
            </a:r>
            <a:r>
              <a:rPr lang="es-ES" dirty="0" err="1">
                <a:cs typeface="Arial"/>
              </a:rPr>
              <a:t>obligatoris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principi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l'estada</a:t>
            </a:r>
            <a:r>
              <a:rPr lang="es-ES" dirty="0">
                <a:cs typeface="Arial"/>
              </a:rPr>
              <a:t> (</a:t>
            </a:r>
            <a:r>
              <a:rPr lang="es-ES" dirty="0" err="1">
                <a:cs typeface="Arial"/>
              </a:rPr>
              <a:t>Declaració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responsabilitat</a:t>
            </a:r>
            <a:r>
              <a:rPr lang="es-ES" dirty="0">
                <a:cs typeface="Arial"/>
              </a:rPr>
              <a:t>, </a:t>
            </a:r>
            <a:r>
              <a:rPr lang="es-ES" dirty="0" err="1">
                <a:cs typeface="Arial"/>
              </a:rPr>
              <a:t>Certificat</a:t>
            </a:r>
            <a:r>
              <a:rPr lang="es-ES" dirty="0">
                <a:cs typeface="Arial"/>
              </a:rPr>
              <a:t> </a:t>
            </a:r>
            <a:r>
              <a:rPr lang="es-ES" dirty="0" err="1">
                <a:cs typeface="Arial"/>
              </a:rPr>
              <a:t>d'arribada</a:t>
            </a:r>
            <a:r>
              <a:rPr lang="es-ES" dirty="0">
                <a:cs typeface="Arial"/>
              </a:rPr>
              <a:t>, etc.)</a:t>
            </a:r>
            <a:endParaRPr lang="es-ES" dirty="0" err="1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053A60D-D7FD-3531-748D-C4C38391F33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>
                <a:cs typeface="Arial"/>
              </a:rPr>
              <a:t>2a </a:t>
            </a:r>
            <a:r>
              <a:rPr lang="es-ES" dirty="0" err="1">
                <a:cs typeface="Arial"/>
              </a:rPr>
              <a:t>part</a:t>
            </a:r>
            <a:r>
              <a:rPr lang="es-ES" dirty="0">
                <a:cs typeface="Arial"/>
              </a:rPr>
              <a:t> (20%). Es cobra </a:t>
            </a:r>
            <a:r>
              <a:rPr lang="es-ES" dirty="0" err="1">
                <a:cs typeface="Arial"/>
              </a:rPr>
              <a:t>quan</a:t>
            </a:r>
            <a:r>
              <a:rPr lang="es-ES" dirty="0">
                <a:cs typeface="Arial"/>
              </a:rPr>
              <a:t> es </a:t>
            </a:r>
            <a:r>
              <a:rPr lang="es-ES" dirty="0" err="1">
                <a:cs typeface="Arial"/>
              </a:rPr>
              <a:t>pugen</a:t>
            </a:r>
            <a:r>
              <a:rPr lang="es-ES" dirty="0">
                <a:cs typeface="Arial"/>
              </a:rPr>
              <a:t> al </a:t>
            </a:r>
            <a:r>
              <a:rPr lang="es-ES" dirty="0" err="1">
                <a:cs typeface="Arial"/>
              </a:rPr>
              <a:t>sia</a:t>
            </a:r>
            <a:r>
              <a:rPr lang="es-ES" dirty="0">
                <a:cs typeface="Arial"/>
              </a:rPr>
              <a:t> </a:t>
            </a:r>
            <a:r>
              <a:rPr lang="es-ES" dirty="0" err="1">
                <a:cs typeface="Arial"/>
              </a:rPr>
              <a:t>els</a:t>
            </a:r>
            <a:r>
              <a:rPr lang="es-ES" dirty="0">
                <a:cs typeface="Arial"/>
              </a:rPr>
              <a:t> docs. </a:t>
            </a:r>
            <a:r>
              <a:rPr lang="es-ES" dirty="0" err="1">
                <a:cs typeface="Arial"/>
              </a:rPr>
              <a:t>obligatoris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finalització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l'estada</a:t>
            </a:r>
            <a:r>
              <a:rPr lang="es-ES" dirty="0">
                <a:cs typeface="Arial"/>
              </a:rPr>
              <a:t> (</a:t>
            </a:r>
            <a:r>
              <a:rPr lang="es-ES" dirty="0" err="1">
                <a:cs typeface="Arial"/>
              </a:rPr>
              <a:t>Certificat</a:t>
            </a:r>
            <a:r>
              <a:rPr lang="es-ES" dirty="0">
                <a:cs typeface="Arial"/>
              </a:rPr>
              <a:t> de </a:t>
            </a:r>
            <a:r>
              <a:rPr lang="es-ES" dirty="0" err="1">
                <a:cs typeface="Arial"/>
              </a:rPr>
              <a:t>finalització</a:t>
            </a:r>
            <a:r>
              <a:rPr lang="es-ES" dirty="0">
                <a:cs typeface="Arial"/>
              </a:rPr>
              <a:t>, etc.)</a:t>
            </a:r>
            <a:endParaRPr lang="es-ES" dirty="0" err="1"/>
          </a:p>
        </p:txBody>
      </p:sp>
    </p:spTree>
    <p:extLst>
      <p:ext uri="{BB962C8B-B14F-4D97-AF65-F5344CB8AC3E}">
        <p14:creationId xmlns:p14="http://schemas.microsoft.com/office/powerpoint/2010/main" val="1206573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59ADE7-4526-2AED-889B-F52DD3699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028" y="1929"/>
            <a:ext cx="7772400" cy="1143000"/>
          </a:xfrm>
        </p:spPr>
        <p:txBody>
          <a:bodyPr/>
          <a:lstStyle/>
          <a:p>
            <a:r>
              <a:rPr lang="es-ES" dirty="0" err="1">
                <a:cs typeface="Arial"/>
              </a:rPr>
              <a:t>Imports</a:t>
            </a:r>
            <a:endParaRPr lang="es-ES" dirty="0" err="1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2988F8-5081-2E81-5D57-F3C74DF77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>
                <a:cs typeface="Arial"/>
              </a:rPr>
              <a:t>Ajuts</a:t>
            </a:r>
            <a:r>
              <a:rPr lang="es-ES" dirty="0">
                <a:cs typeface="Arial"/>
              </a:rPr>
              <a:t> UAB (</a:t>
            </a:r>
            <a:r>
              <a:rPr lang="es-ES" dirty="0" err="1">
                <a:cs typeface="Arial"/>
              </a:rPr>
              <a:t>Pressupost</a:t>
            </a:r>
            <a:r>
              <a:rPr lang="es-ES" dirty="0">
                <a:cs typeface="Arial"/>
              </a:rPr>
              <a:t> de la UAB). </a:t>
            </a:r>
            <a:r>
              <a:rPr lang="es-ES" dirty="0" err="1">
                <a:ea typeface="+mn-lt"/>
                <a:cs typeface="+mn-lt"/>
              </a:rPr>
              <a:t>Dependran</a:t>
            </a:r>
            <a:r>
              <a:rPr lang="es-ES" dirty="0">
                <a:ea typeface="+mn-lt"/>
                <a:cs typeface="+mn-lt"/>
              </a:rPr>
              <a:t> del </a:t>
            </a:r>
            <a:r>
              <a:rPr lang="es-ES" dirty="0" err="1">
                <a:ea typeface="+mn-lt"/>
                <a:cs typeface="+mn-lt"/>
              </a:rPr>
              <a:t>període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d’estada</a:t>
            </a:r>
            <a:r>
              <a:rPr lang="es-ES" dirty="0">
                <a:ea typeface="+mn-lt"/>
                <a:cs typeface="+mn-lt"/>
              </a:rPr>
              <a:t> a la </a:t>
            </a:r>
            <a:r>
              <a:rPr lang="es-ES" dirty="0" err="1">
                <a:ea typeface="+mn-lt"/>
                <a:cs typeface="+mn-lt"/>
              </a:rPr>
              <a:t>universitat</a:t>
            </a:r>
            <a:r>
              <a:rPr lang="es-ES" dirty="0">
                <a:ea typeface="+mn-lt"/>
                <a:cs typeface="+mn-lt"/>
              </a:rPr>
              <a:t> de </a:t>
            </a:r>
            <a:r>
              <a:rPr lang="es-ES" dirty="0" err="1">
                <a:ea typeface="+mn-lt"/>
                <a:cs typeface="+mn-lt"/>
              </a:rPr>
              <a:t>destinació</a:t>
            </a:r>
            <a:r>
              <a:rPr lang="es-ES" dirty="0">
                <a:ea typeface="+mn-lt"/>
                <a:cs typeface="+mn-lt"/>
              </a:rPr>
              <a:t>:</a:t>
            </a:r>
            <a:endParaRPr lang="es-ES" dirty="0">
              <a:cs typeface="Arial"/>
            </a:endParaRPr>
          </a:p>
          <a:p>
            <a:pPr>
              <a:buFont typeface="Calibri"/>
              <a:buChar char="-"/>
            </a:pPr>
            <a:r>
              <a:rPr lang="es-ES" dirty="0">
                <a:ea typeface="+mn-lt"/>
                <a:cs typeface="+mn-lt"/>
              </a:rPr>
              <a:t>Estada de </a:t>
            </a:r>
            <a:r>
              <a:rPr lang="es-ES" dirty="0" err="1">
                <a:ea typeface="+mn-lt"/>
                <a:cs typeface="+mn-lt"/>
              </a:rPr>
              <a:t>Curs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complet</a:t>
            </a:r>
            <a:r>
              <a:rPr lang="es-ES" dirty="0">
                <a:ea typeface="+mn-lt"/>
                <a:cs typeface="+mn-lt"/>
              </a:rPr>
              <a:t>: 1.200€</a:t>
            </a:r>
          </a:p>
          <a:p>
            <a:pPr>
              <a:buFont typeface="Calibri"/>
              <a:buChar char="-"/>
            </a:pPr>
            <a:r>
              <a:rPr lang="es-ES" dirty="0">
                <a:ea typeface="+mn-lt"/>
                <a:cs typeface="+mn-lt"/>
              </a:rPr>
              <a:t>Estada </a:t>
            </a:r>
            <a:r>
              <a:rPr lang="es-ES" dirty="0" err="1">
                <a:ea typeface="+mn-lt"/>
                <a:cs typeface="+mn-lt"/>
              </a:rPr>
              <a:t>d’un</a:t>
            </a:r>
            <a:r>
              <a:rPr lang="es-ES" dirty="0">
                <a:ea typeface="+mn-lt"/>
                <a:cs typeface="+mn-lt"/>
              </a:rPr>
              <a:t> semestre: 750 €</a:t>
            </a:r>
          </a:p>
          <a:p>
            <a:pPr>
              <a:buFont typeface="Calibri"/>
              <a:buChar char="-"/>
            </a:pPr>
            <a:r>
              <a:rPr lang="es-ES" dirty="0" err="1">
                <a:ea typeface="+mn-lt"/>
                <a:cs typeface="+mn-lt"/>
              </a:rPr>
              <a:t>Estades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iguals</a:t>
            </a:r>
            <a:r>
              <a:rPr lang="es-ES" dirty="0">
                <a:ea typeface="+mn-lt"/>
                <a:cs typeface="+mn-lt"/>
              </a:rPr>
              <a:t> o </a:t>
            </a:r>
            <a:r>
              <a:rPr lang="es-ES" dirty="0" err="1">
                <a:ea typeface="+mn-lt"/>
                <a:cs typeface="+mn-lt"/>
              </a:rPr>
              <a:t>inferiors</a:t>
            </a:r>
            <a:r>
              <a:rPr lang="es-ES" dirty="0">
                <a:ea typeface="+mn-lt"/>
                <a:cs typeface="+mn-lt"/>
              </a:rPr>
              <a:t> a 3 </a:t>
            </a:r>
            <a:r>
              <a:rPr lang="es-ES" dirty="0" err="1">
                <a:ea typeface="+mn-lt"/>
                <a:cs typeface="+mn-lt"/>
              </a:rPr>
              <a:t>mesos</a:t>
            </a:r>
            <a:r>
              <a:rPr lang="es-ES" dirty="0">
                <a:ea typeface="+mn-lt"/>
                <a:cs typeface="+mn-lt"/>
              </a:rPr>
              <a:t>: 500 €</a:t>
            </a:r>
            <a:endParaRPr lang="es-E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36182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51C55A5B-CDC5-47A9-9AF4-50EEC1214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16632"/>
            <a:ext cx="7772400" cy="1143000"/>
          </a:xfrm>
        </p:spPr>
        <p:txBody>
          <a:bodyPr/>
          <a:lstStyle/>
          <a:p>
            <a:r>
              <a:rPr lang="ca-ES" dirty="0"/>
              <a:t>Altres Beques / Ajuts</a:t>
            </a:r>
            <a:endParaRPr lang="es-ES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340536AD-C2DF-4EEA-89EB-48A8FCD81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124744"/>
            <a:ext cx="7846640" cy="5040560"/>
          </a:xfrm>
        </p:spPr>
        <p:txBody>
          <a:bodyPr/>
          <a:lstStyle/>
          <a:p>
            <a:r>
              <a:rPr lang="ca-ES" sz="2000" dirty="0"/>
              <a:t>Ajut addicional desavantatge econòmic (250€/mes) </a:t>
            </a:r>
          </a:p>
          <a:p>
            <a:pPr lvl="1"/>
            <a:r>
              <a:rPr lang="ca-ES" sz="2000" dirty="0"/>
              <a:t>Curs 2024/25 han rebut beca MECD, tenir la condició de refugiat, discapacitat igual o superior al 33%, etc.</a:t>
            </a:r>
            <a:endParaRPr lang="ca-ES" sz="2000" dirty="0">
              <a:cs typeface="Arial"/>
            </a:endParaRPr>
          </a:p>
          <a:p>
            <a:pPr lvl="1"/>
            <a:r>
              <a:rPr lang="ca-ES" sz="2000" dirty="0">
                <a:cs typeface="Arial"/>
              </a:rPr>
              <a:t>S’ha d’acreditar al SIA</a:t>
            </a:r>
          </a:p>
          <a:p>
            <a:r>
              <a:rPr lang="ca-ES" sz="2000" dirty="0"/>
              <a:t>Beques MOBINT – AGAUR</a:t>
            </a:r>
          </a:p>
          <a:p>
            <a:pPr lvl="1"/>
            <a:r>
              <a:rPr lang="ca-ES" sz="2000" dirty="0">
                <a:hlinkClick r:id="rId2"/>
              </a:rPr>
              <a:t>http://agaur.gencat.cat</a:t>
            </a:r>
            <a:r>
              <a:rPr lang="ca-ES" sz="2000" dirty="0"/>
              <a:t> </a:t>
            </a:r>
          </a:p>
          <a:p>
            <a:pPr lvl="1"/>
            <a:r>
              <a:rPr lang="ca-ES" sz="2000" dirty="0">
                <a:cs typeface="Arial"/>
              </a:rPr>
              <a:t>200€/mes durant 6 mesos</a:t>
            </a:r>
            <a:endParaRPr lang="ca-ES" sz="2000" dirty="0"/>
          </a:p>
          <a:p>
            <a:pPr lvl="1"/>
            <a:r>
              <a:rPr lang="ca-ES" sz="2000" dirty="0"/>
              <a:t>ARI avisarà als alumnes quan s’obri el termini de sol·licitud</a:t>
            </a:r>
          </a:p>
          <a:p>
            <a:r>
              <a:rPr lang="ca-ES" sz="2000" dirty="0"/>
              <a:t>Beques Santander Erasmus</a:t>
            </a:r>
          </a:p>
          <a:p>
            <a:pPr lvl="1"/>
            <a:r>
              <a:rPr lang="es-ES" sz="2000" dirty="0">
                <a:hlinkClick r:id="rId3"/>
              </a:rPr>
              <a:t>www.becas-santander.com</a:t>
            </a:r>
            <a:r>
              <a:rPr lang="es-ES" sz="2000" dirty="0"/>
              <a:t> </a:t>
            </a:r>
          </a:p>
          <a:p>
            <a:pPr lvl="1"/>
            <a:r>
              <a:rPr lang="es-ES" sz="2000" dirty="0"/>
              <a:t>Cal informar un </a:t>
            </a:r>
            <a:r>
              <a:rPr lang="es-ES" sz="2000" dirty="0" err="1"/>
              <a:t>compte</a:t>
            </a:r>
            <a:r>
              <a:rPr lang="es-ES" sz="2000" dirty="0"/>
              <a:t> del </a:t>
            </a:r>
            <a:r>
              <a:rPr lang="es-ES" sz="2000" dirty="0" err="1"/>
              <a:t>Banc</a:t>
            </a:r>
            <a:r>
              <a:rPr lang="es-ES" sz="2000" dirty="0"/>
              <a:t> de Santander</a:t>
            </a:r>
          </a:p>
          <a:p>
            <a:pPr lvl="1"/>
            <a:r>
              <a:rPr lang="es-ES" sz="2000" dirty="0"/>
              <a:t>2 Beques de 1.000€ i 48 Beques de 500€</a:t>
            </a:r>
          </a:p>
          <a:p>
            <a:pPr lvl="1"/>
            <a:endParaRPr lang="es-ES" sz="2000" dirty="0"/>
          </a:p>
          <a:p>
            <a:pPr marL="457200" lvl="1" indent="0">
              <a:buNone/>
            </a:pPr>
            <a:endParaRPr lang="es-ES" sz="20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8607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2924944"/>
            <a:ext cx="7772400" cy="1008112"/>
          </a:xfrm>
        </p:spPr>
        <p:txBody>
          <a:bodyPr/>
          <a:lstStyle/>
          <a:p>
            <a:r>
              <a:rPr lang="ca-ES" sz="6000" b="1" dirty="0">
                <a:solidFill>
                  <a:srgbClr val="8E0000"/>
                </a:solidFill>
                <a:latin typeface="Arial"/>
                <a:cs typeface="Arial"/>
              </a:rPr>
              <a:t>Moltes gràcies!!!</a:t>
            </a:r>
            <a:br>
              <a:rPr lang="ca-ES" sz="6000" b="1" dirty="0">
                <a:solidFill>
                  <a:srgbClr val="8E0000"/>
                </a:solidFill>
                <a:latin typeface="Arial"/>
                <a:cs typeface="Arial"/>
              </a:rPr>
            </a:br>
            <a:br>
              <a:rPr lang="ca-ES" sz="6000" b="1" dirty="0">
                <a:latin typeface="Arial"/>
                <a:cs typeface="Arial"/>
              </a:rPr>
            </a:br>
            <a:r>
              <a:rPr lang="ca-ES" sz="6000" b="1" dirty="0">
                <a:solidFill>
                  <a:srgbClr val="8E0000"/>
                </a:solidFill>
                <a:latin typeface="Arial"/>
                <a:cs typeface="Arial"/>
              </a:rPr>
              <a:t>Torn de preguntes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640"/>
            <a:ext cx="7772400" cy="1143000"/>
          </a:xfrm>
        </p:spPr>
        <p:txBody>
          <a:bodyPr/>
          <a:lstStyle/>
          <a:p>
            <a:r>
              <a:rPr lang="ca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Passos a seguir</a:t>
            </a: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1DC08D7D-8A20-445B-AACA-26C8ED36BE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9470798"/>
              </p:ext>
            </p:extLst>
          </p:nvPr>
        </p:nvGraphicFramePr>
        <p:xfrm>
          <a:off x="827584" y="1196752"/>
          <a:ext cx="77724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5408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6812346"/>
              </p:ext>
            </p:extLst>
          </p:nvPr>
        </p:nvGraphicFramePr>
        <p:xfrm>
          <a:off x="251520" y="1124744"/>
          <a:ext cx="874846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2"/>
            <a:ext cx="7772400" cy="1143000"/>
          </a:xfrm>
        </p:spPr>
        <p:txBody>
          <a:bodyPr/>
          <a:lstStyle/>
          <a:p>
            <a:r>
              <a:rPr lang="ca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Gestions i tràmits</a:t>
            </a:r>
          </a:p>
        </p:txBody>
      </p:sp>
    </p:spTree>
    <p:extLst>
      <p:ext uri="{BB962C8B-B14F-4D97-AF65-F5344CB8AC3E}">
        <p14:creationId xmlns:p14="http://schemas.microsoft.com/office/powerpoint/2010/main" val="3395129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8CAAE9DB-AC84-4F47-A2FC-028A8E3C8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0500"/>
            <a:ext cx="7772400" cy="1143000"/>
          </a:xfrm>
        </p:spPr>
        <p:txBody>
          <a:bodyPr/>
          <a:lstStyle/>
          <a:p>
            <a:r>
              <a:rPr lang="ca-ES" dirty="0"/>
              <a:t>Sol·licitud d’intercanvi OUT</a:t>
            </a:r>
            <a:endParaRPr lang="es-ES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3781F547-735E-4237-8A2F-7EAA09FBD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268760"/>
            <a:ext cx="8280920" cy="4827240"/>
          </a:xfrm>
        </p:spPr>
        <p:txBody>
          <a:bodyPr/>
          <a:lstStyle/>
          <a:p>
            <a:pPr marL="0" indent="0">
              <a:buNone/>
            </a:pPr>
            <a:r>
              <a:rPr lang="ca-ES" sz="2400" dirty="0">
                <a:hlinkClick r:id="rId2"/>
              </a:rPr>
              <a:t>http://sia.uab.cat</a:t>
            </a:r>
            <a:r>
              <a:rPr lang="ca-ES" sz="2400" dirty="0"/>
              <a:t> &gt;</a:t>
            </a:r>
            <a:r>
              <a:rPr lang="ca-ES" dirty="0"/>
              <a:t> “</a:t>
            </a:r>
            <a:r>
              <a:rPr lang="ca-ES" sz="2400" i="1" dirty="0"/>
              <a:t>Sol·licitud i consulta d’intercanvis OUT</a:t>
            </a:r>
            <a:r>
              <a:rPr lang="ca-ES" dirty="0"/>
              <a:t>”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sz="2400" dirty="0"/>
          </a:p>
          <a:p>
            <a:r>
              <a:rPr lang="es-ES" sz="2400" dirty="0" err="1"/>
              <a:t>Introducció</a:t>
            </a:r>
            <a:r>
              <a:rPr lang="es-ES" sz="2400" dirty="0"/>
              <a:t> </a:t>
            </a:r>
            <a:r>
              <a:rPr lang="es-ES" sz="2400" dirty="0" err="1"/>
              <a:t>informació</a:t>
            </a:r>
            <a:r>
              <a:rPr lang="es-ES" sz="2400" dirty="0"/>
              <a:t> de </a:t>
            </a:r>
            <a:r>
              <a:rPr lang="es-ES" sz="2400" dirty="0" err="1"/>
              <a:t>l’estada</a:t>
            </a:r>
            <a:r>
              <a:rPr lang="es-ES" sz="2400" dirty="0"/>
              <a:t> (dades </a:t>
            </a:r>
            <a:r>
              <a:rPr lang="es-ES" sz="2400" dirty="0" err="1"/>
              <a:t>bancàries</a:t>
            </a:r>
            <a:r>
              <a:rPr lang="es-ES" sz="2400" dirty="0"/>
              <a:t>, dates </a:t>
            </a:r>
            <a:r>
              <a:rPr lang="es-ES" sz="2400" dirty="0" err="1"/>
              <a:t>d’estada</a:t>
            </a:r>
            <a:r>
              <a:rPr lang="es-ES" sz="2400" dirty="0"/>
              <a:t>)</a:t>
            </a:r>
          </a:p>
          <a:p>
            <a:r>
              <a:rPr lang="es-ES" sz="2400" dirty="0"/>
              <a:t>Gestió de la </a:t>
            </a:r>
            <a:r>
              <a:rPr lang="es-ES" sz="2400" dirty="0" err="1"/>
              <a:t>documentació</a:t>
            </a:r>
            <a:r>
              <a:rPr lang="es-ES" sz="2400" dirty="0"/>
              <a:t> de </a:t>
            </a:r>
            <a:r>
              <a:rPr lang="es-ES" sz="2400" dirty="0" err="1"/>
              <a:t>l’estada</a:t>
            </a:r>
            <a:endParaRPr lang="es-ES" sz="2400" dirty="0"/>
          </a:p>
          <a:p>
            <a:r>
              <a:rPr lang="es-ES" sz="2400" dirty="0" err="1"/>
              <a:t>Confecció</a:t>
            </a:r>
            <a:r>
              <a:rPr lang="es-ES" sz="2400" dirty="0"/>
              <a:t> de </a:t>
            </a:r>
            <a:r>
              <a:rPr lang="es-ES" sz="2400" dirty="0" err="1"/>
              <a:t>l’acord</a:t>
            </a:r>
            <a:r>
              <a:rPr lang="es-ES" sz="2400" dirty="0"/>
              <a:t> </a:t>
            </a:r>
            <a:r>
              <a:rPr lang="es-ES" sz="2400" dirty="0" err="1"/>
              <a:t>d’estudis</a:t>
            </a:r>
            <a:endParaRPr lang="es-ES" sz="2400" dirty="0"/>
          </a:p>
          <a:p>
            <a:endParaRPr lang="es-ES" dirty="0"/>
          </a:p>
        </p:txBody>
      </p:sp>
      <p:pic>
        <p:nvPicPr>
          <p:cNvPr id="5" name="Imatge 4">
            <a:extLst>
              <a:ext uri="{FF2B5EF4-FFF2-40B4-BE49-F238E27FC236}">
                <a16:creationId xmlns:a16="http://schemas.microsoft.com/office/drawing/2014/main" id="{EA6A32E8-741F-4479-9DAB-DA061A047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856" y="2243766"/>
            <a:ext cx="3960440" cy="14012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2444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800"/>
            <a:ext cx="7772400" cy="865188"/>
          </a:xfrm>
        </p:spPr>
        <p:txBody>
          <a:bodyPr/>
          <a:lstStyle/>
          <a:p>
            <a:r>
              <a:rPr lang="ca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Documents abans de marxar</a:t>
            </a:r>
            <a:endParaRPr lang="ca-ES" sz="2400" dirty="0">
              <a:solidFill>
                <a:srgbClr val="8E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a 5">
            <a:extLst>
              <a:ext uri="{FF2B5EF4-FFF2-40B4-BE49-F238E27FC236}">
                <a16:creationId xmlns:a16="http://schemas.microsoft.com/office/drawing/2014/main" id="{830F27FF-4310-40E4-BEE6-4E4BD15964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638085"/>
              </p:ext>
            </p:extLst>
          </p:nvPr>
        </p:nvGraphicFramePr>
        <p:xfrm>
          <a:off x="318303" y="858455"/>
          <a:ext cx="8519258" cy="56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9085">
                  <a:extLst>
                    <a:ext uri="{9D8B030D-6E8A-4147-A177-3AD203B41FA5}">
                      <a16:colId xmlns:a16="http://schemas.microsoft.com/office/drawing/2014/main" val="203934952"/>
                    </a:ext>
                  </a:extLst>
                </a:gridCol>
                <a:gridCol w="4047172">
                  <a:extLst>
                    <a:ext uri="{9D8B030D-6E8A-4147-A177-3AD203B41FA5}">
                      <a16:colId xmlns:a16="http://schemas.microsoft.com/office/drawing/2014/main" val="1900350188"/>
                    </a:ext>
                  </a:extLst>
                </a:gridCol>
                <a:gridCol w="2413001">
                  <a:extLst>
                    <a:ext uri="{9D8B030D-6E8A-4147-A177-3AD203B41FA5}">
                      <a16:colId xmlns:a16="http://schemas.microsoft.com/office/drawing/2014/main" val="2541154572"/>
                    </a:ext>
                  </a:extLst>
                </a:gridCol>
              </a:tblGrid>
              <a:tr h="460859">
                <a:tc>
                  <a:txBody>
                    <a:bodyPr/>
                    <a:lstStyle/>
                    <a:p>
                      <a:r>
                        <a:rPr lang="ca-ES" dirty="0"/>
                        <a:t>Document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Que cal fer?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Qui?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470460"/>
                  </a:ext>
                </a:extLst>
              </a:tr>
              <a:tr h="1748898">
                <a:tc>
                  <a:txBody>
                    <a:bodyPr/>
                    <a:lstStyle/>
                    <a:p>
                      <a:r>
                        <a:rPr lang="ca-ES" b="1" dirty="0"/>
                        <a:t>Conveni de subvenció (Erasmus+)</a:t>
                      </a:r>
                    </a:p>
                    <a:p>
                      <a:pPr lvl="0">
                        <a:buNone/>
                      </a:pPr>
                      <a:r>
                        <a:rPr lang="ca-ES" b="1" dirty="0"/>
                        <a:t>Document de compromís (UABEP)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L’estudiant rep per e-mail el document, el signa electrònicament i el carrega a la sol. d’intercanvi.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ARI &gt; Estudiant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1574910"/>
                  </a:ext>
                </a:extLst>
              </a:tr>
              <a:tr h="649929">
                <a:tc>
                  <a:txBody>
                    <a:bodyPr/>
                    <a:lstStyle/>
                    <a:p>
                      <a:r>
                        <a:rPr lang="ca-ES" b="1" dirty="0"/>
                        <a:t>Credencial de becari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L’ARI genera el document i l'envia a l’alumne.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ARI &gt; Estudiant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1416772"/>
                  </a:ext>
                </a:extLst>
              </a:tr>
              <a:tr h="921717">
                <a:tc>
                  <a:txBody>
                    <a:bodyPr/>
                    <a:lstStyle/>
                    <a:p>
                      <a:r>
                        <a:rPr lang="ca-ES" b="1" dirty="0"/>
                        <a:t>Acord d’Estudis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L’alumne elabora l’acord amb ajuda del tutor, el signa i l’envia a la OI de la facultat per a la seva validació.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Estudiant &gt; Oficina intercanvis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6548482"/>
                  </a:ext>
                </a:extLst>
              </a:tr>
              <a:tr h="649929">
                <a:tc>
                  <a:txBody>
                    <a:bodyPr/>
                    <a:lstStyle/>
                    <a:p>
                      <a:r>
                        <a:rPr lang="ca-ES" b="1" dirty="0" err="1"/>
                        <a:t>Learning</a:t>
                      </a:r>
                      <a:r>
                        <a:rPr lang="ca-ES" b="1" dirty="0"/>
                        <a:t> </a:t>
                      </a:r>
                      <a:r>
                        <a:rPr lang="ca-ES" b="1" dirty="0" err="1"/>
                        <a:t>Agreement</a:t>
                      </a:r>
                      <a:endParaRPr lang="ca-E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La OI genera el Learning Agreement a partir de l’acord d’estudis i l’envia a la universitat de destí.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Oficina d’intercanvis &gt; Estudiant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9212835"/>
                  </a:ext>
                </a:extLst>
              </a:tr>
              <a:tr h="921717">
                <a:tc>
                  <a:txBody>
                    <a:bodyPr/>
                    <a:lstStyle/>
                    <a:p>
                      <a:r>
                        <a:rPr lang="ca-ES" b="1" dirty="0"/>
                        <a:t>Declaració de responsabilitat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L’alumne descarrega el document del SIA i el signa. El carrega a la sol. d’intercanvis.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/>
                        <a:t>Estudiant &gt; Oficina d’intercanvis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4046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6949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7772400" cy="791815"/>
          </a:xfrm>
        </p:spPr>
        <p:txBody>
          <a:bodyPr/>
          <a:lstStyle/>
          <a:p>
            <a:br>
              <a:rPr lang="ca-ES" sz="4000" dirty="0">
                <a:solidFill>
                  <a:srgbClr val="8E0000"/>
                </a:solidFill>
              </a:rPr>
            </a:br>
            <a:r>
              <a:rPr lang="es-ES" sz="4000" dirty="0" err="1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s-ES" dirty="0" err="1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ràmits</a:t>
            </a:r>
            <a:r>
              <a:rPr lang="es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abans</a:t>
            </a:r>
            <a:r>
              <a:rPr lang="es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dirty="0" err="1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l’intercanvi</a:t>
            </a:r>
            <a:br>
              <a:rPr lang="es-ES" sz="4000" dirty="0">
                <a:solidFill>
                  <a:srgbClr val="8E0000"/>
                </a:solidFill>
              </a:rPr>
            </a:br>
            <a:endParaRPr lang="es-ES" sz="4000" dirty="0">
              <a:solidFill>
                <a:srgbClr val="8E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980728"/>
            <a:ext cx="7927776" cy="5877272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a-ES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Informar Compte bancari </a:t>
            </a:r>
            <a:r>
              <a:rPr lang="ca-ES" sz="2200" b="1" dirty="0">
                <a:latin typeface="Arial" pitchFamily="34" charset="0"/>
                <a:cs typeface="Arial" pitchFamily="34" charset="0"/>
              </a:rPr>
              <a:t>– Sol·licitud del </a:t>
            </a:r>
            <a:r>
              <a:rPr lang="ca-ES" sz="2200" i="1" dirty="0">
                <a:latin typeface="Arial" pitchFamily="34" charset="0"/>
                <a:cs typeface="Arial" pitchFamily="34" charset="0"/>
              </a:rPr>
              <a:t>SIA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a-ES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Informar les dates previstes de l’estada (dates provisionals) </a:t>
            </a:r>
            <a:r>
              <a:rPr lang="ca-ES" sz="2200" b="1" dirty="0">
                <a:latin typeface="Arial" pitchFamily="34" charset="0"/>
                <a:cs typeface="Arial" pitchFamily="34" charset="0"/>
              </a:rPr>
              <a:t>– Sol·licitud del </a:t>
            </a:r>
            <a:r>
              <a:rPr lang="ca-ES" sz="2200" i="1" dirty="0">
                <a:latin typeface="Arial" pitchFamily="34" charset="0"/>
                <a:cs typeface="Arial" pitchFamily="34" charset="0"/>
              </a:rPr>
              <a:t>SIA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200" b="1" dirty="0">
                <a:latin typeface="Arial" pitchFamily="34" charset="0"/>
                <a:cs typeface="Arial" pitchFamily="34" charset="0"/>
              </a:rPr>
              <a:t>Tramitar signatura digital (idcat.cat)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200" b="1" dirty="0" err="1">
                <a:latin typeface="Arial" pitchFamily="34" charset="0"/>
                <a:cs typeface="Arial" pitchFamily="34" charset="0"/>
              </a:rPr>
              <a:t>Prova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d’idioma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OLS – </a:t>
            </a:r>
            <a:r>
              <a:rPr lang="es-ES" sz="2200" i="1" dirty="0" err="1">
                <a:latin typeface="Arial" pitchFamily="34" charset="0"/>
                <a:cs typeface="Arial" pitchFamily="34" charset="0"/>
              </a:rPr>
              <a:t>Obligatòria</a:t>
            </a:r>
            <a:r>
              <a:rPr lang="es-ES" sz="2200" i="1" dirty="0">
                <a:latin typeface="Arial" pitchFamily="34" charset="0"/>
                <a:cs typeface="Arial" pitchFamily="34" charset="0"/>
              </a:rPr>
              <a:t> (</a:t>
            </a:r>
            <a:r>
              <a:rPr lang="es-ES" sz="2200" i="1" dirty="0" err="1">
                <a:latin typeface="Arial" pitchFamily="34" charset="0"/>
                <a:cs typeface="Arial" pitchFamily="34" charset="0"/>
              </a:rPr>
              <a:t>instruccions</a:t>
            </a:r>
            <a:r>
              <a:rPr lang="es-ES" sz="2200" i="1" dirty="0">
                <a:latin typeface="Arial" pitchFamily="34" charset="0"/>
                <a:cs typeface="Arial" pitchFamily="34" charset="0"/>
              </a:rPr>
              <a:t> per email)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200" b="1" dirty="0" err="1">
                <a:latin typeface="Arial" pitchFamily="34" charset="0"/>
                <a:cs typeface="Arial" pitchFamily="34" charset="0"/>
              </a:rPr>
              <a:t>Obligatori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contractar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l’assegurança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mèdica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(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Automatrícula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). Per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l’UABEP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cal una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assegurança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privada a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part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.</a:t>
            </a:r>
            <a:endParaRPr lang="es-ES" sz="2200" i="1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200" b="1" dirty="0">
                <a:latin typeface="Arial" pitchFamily="34" charset="0"/>
                <a:cs typeface="Arial" pitchFamily="34" charset="0"/>
              </a:rPr>
              <a:t>Tramitar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allotjament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bitllets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d’avió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, etc. (Un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cop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l’acceptació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a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destí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està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2200" b="1" dirty="0" err="1">
                <a:latin typeface="Arial" pitchFamily="34" charset="0"/>
                <a:cs typeface="Arial" pitchFamily="34" charset="0"/>
              </a:rPr>
              <a:t>assegurada</a:t>
            </a:r>
            <a:r>
              <a:rPr lang="es-ES" sz="2200" b="1" dirty="0">
                <a:latin typeface="Arial" pitchFamily="34" charset="0"/>
                <a:cs typeface="Arial" pitchFamily="34" charset="0"/>
              </a:rPr>
              <a:t>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648"/>
            <a:ext cx="7772400" cy="792385"/>
          </a:xfrm>
        </p:spPr>
        <p:txBody>
          <a:bodyPr/>
          <a:lstStyle/>
          <a:p>
            <a:r>
              <a:rPr lang="ca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Acord d’estudis (1/2)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5496" y="1628800"/>
            <a:ext cx="9073008" cy="3600400"/>
          </a:xfrm>
        </p:spPr>
        <p:txBody>
          <a:bodyPr/>
          <a:lstStyle/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a-ES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Elaboració de l’Acord d’estudis (SIA)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a-ES" sz="2400" dirty="0">
                <a:solidFill>
                  <a:srgbClr val="000000"/>
                </a:solidFill>
                <a:latin typeface="Arial"/>
                <a:cs typeface="Arial"/>
              </a:rPr>
              <a:t>S’ha de presentar abans del 15/06/2025</a:t>
            </a:r>
            <a:endParaRPr lang="ca-ES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a-ES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Mínim de crèdits a cursar (còmput UAB)</a:t>
            </a:r>
          </a:p>
          <a:p>
            <a:pPr lvl="2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a-E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Estades semestrals: 15 crèdits ECTS. Superar: 10cr.</a:t>
            </a:r>
          </a:p>
          <a:p>
            <a:pPr lvl="2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a-E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Estades anuals: 30 crèdits ECTS. Superar: 20cr.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a-ES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Tipologies de reconeixement: </a:t>
            </a:r>
          </a:p>
          <a:p>
            <a:pPr lvl="2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a-E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Equivalència d’assignatures (optatives i obligatòries)</a:t>
            </a:r>
          </a:p>
          <a:p>
            <a:pPr lvl="2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a-ES" sz="2000" dirty="0">
                <a:solidFill>
                  <a:srgbClr val="000000"/>
                </a:solidFill>
                <a:latin typeface="Arial"/>
                <a:cs typeface="Arial"/>
              </a:rPr>
              <a:t>Reconeixement de mobilitat (màxim 30 crèdits) Són crèdits optatius. </a:t>
            </a:r>
            <a:endParaRPr lang="ca-ES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ca-ES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Tx/>
              <a:buNone/>
            </a:pPr>
            <a:endParaRPr lang="es-ES" sz="2400" b="1" dirty="0"/>
          </a:p>
          <a:p>
            <a:pPr lvl="1" algn="ctr">
              <a:buFontTx/>
              <a:buNone/>
            </a:pPr>
            <a:r>
              <a:rPr lang="es-ES" sz="1800" dirty="0"/>
              <a:t>		</a:t>
            </a:r>
            <a:endParaRPr lang="ca-ES" sz="1800" dirty="0"/>
          </a:p>
        </p:txBody>
      </p:sp>
    </p:spTree>
    <p:extLst>
      <p:ext uri="{BB962C8B-B14F-4D97-AF65-F5344CB8AC3E}">
        <p14:creationId xmlns:p14="http://schemas.microsoft.com/office/powerpoint/2010/main" val="3576771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1"/>
            <a:ext cx="7772400" cy="792385"/>
          </a:xfrm>
        </p:spPr>
        <p:txBody>
          <a:bodyPr/>
          <a:lstStyle/>
          <a:p>
            <a:r>
              <a:rPr lang="ca-ES" dirty="0">
                <a:solidFill>
                  <a:srgbClr val="8E0000"/>
                </a:solidFill>
                <a:latin typeface="Arial" pitchFamily="34" charset="0"/>
                <a:cs typeface="Arial" pitchFamily="34" charset="0"/>
              </a:rPr>
              <a:t>Acord d’estudis(2/2)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18280A3-1EBC-4BE8-8072-4451031D73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187331"/>
              </p:ext>
            </p:extLst>
          </p:nvPr>
        </p:nvGraphicFramePr>
        <p:xfrm>
          <a:off x="107504" y="1052736"/>
          <a:ext cx="903649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35049059"/>
      </p:ext>
    </p:extLst>
  </p:cSld>
  <p:clrMapOvr>
    <a:masterClrMapping/>
  </p:clrMapOvr>
</p:sld>
</file>

<file path=ppt/theme/theme1.xml><?xml version="1.0" encoding="utf-8"?>
<a:theme xmlns:a="http://schemas.openxmlformats.org/drawingml/2006/main" name="Disseny per defecte">
  <a:themeElements>
    <a:clrScheme name="Personalizado 1">
      <a:dk1>
        <a:srgbClr val="000000"/>
      </a:dk1>
      <a:lt1>
        <a:srgbClr val="FFFFFF"/>
      </a:lt1>
      <a:dk2>
        <a:srgbClr val="A50021"/>
      </a:dk2>
      <a:lt2>
        <a:srgbClr val="808080"/>
      </a:lt2>
      <a:accent1>
        <a:srgbClr val="A50021"/>
      </a:accent1>
      <a:accent2>
        <a:srgbClr val="D00028"/>
      </a:accent2>
      <a:accent3>
        <a:srgbClr val="FFFFFF"/>
      </a:accent3>
      <a:accent4>
        <a:srgbClr val="000000"/>
      </a:accent4>
      <a:accent5>
        <a:srgbClr val="FFB7C5"/>
      </a:accent5>
      <a:accent6>
        <a:srgbClr val="800000"/>
      </a:accent6>
      <a:hlink>
        <a:srgbClr val="3636FF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1313" marR="0" indent="-341313" algn="just" defTabSz="449263" rtl="0" eaLnBrk="0" fontAlgn="base" latinLnBrk="0" hangingPunct="0">
          <a:lnSpc>
            <a:spcPct val="90000"/>
          </a:lnSpc>
          <a:spcBef>
            <a:spcPts val="600"/>
          </a:spcBef>
          <a:spcAft>
            <a:spcPct val="0"/>
          </a:spcAft>
          <a:buClrTx/>
          <a:buSzTx/>
          <a:buFont typeface="Monotype Sorts" pitchFamily="2" charset="2"/>
          <a:buNone/>
          <a:tabLst>
            <a:tab pos="911225" algn="l"/>
            <a:tab pos="1825625" algn="l"/>
            <a:tab pos="2740025" algn="l"/>
            <a:tab pos="3654425" algn="l"/>
            <a:tab pos="4568825" algn="l"/>
            <a:tab pos="5483225" algn="l"/>
            <a:tab pos="6397625" algn="l"/>
            <a:tab pos="7312025" algn="l"/>
            <a:tab pos="8226425" algn="l"/>
            <a:tab pos="9140825" algn="l"/>
            <a:tab pos="10055225" algn="l"/>
          </a:tabLst>
          <a:defRPr kumimoji="0" lang="ca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1313" marR="0" indent="-341313" algn="just" defTabSz="449263" rtl="0" eaLnBrk="0" fontAlgn="base" latinLnBrk="0" hangingPunct="0">
          <a:lnSpc>
            <a:spcPct val="90000"/>
          </a:lnSpc>
          <a:spcBef>
            <a:spcPts val="600"/>
          </a:spcBef>
          <a:spcAft>
            <a:spcPct val="0"/>
          </a:spcAft>
          <a:buClrTx/>
          <a:buSzTx/>
          <a:buFont typeface="Monotype Sorts" pitchFamily="2" charset="2"/>
          <a:buNone/>
          <a:tabLst>
            <a:tab pos="911225" algn="l"/>
            <a:tab pos="1825625" algn="l"/>
            <a:tab pos="2740025" algn="l"/>
            <a:tab pos="3654425" algn="l"/>
            <a:tab pos="4568825" algn="l"/>
            <a:tab pos="5483225" algn="l"/>
            <a:tab pos="6397625" algn="l"/>
            <a:tab pos="7312025" algn="l"/>
            <a:tab pos="8226425" algn="l"/>
            <a:tab pos="9140825" algn="l"/>
            <a:tab pos="10055225" algn="l"/>
          </a:tabLst>
          <a:defRPr kumimoji="0" lang="ca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isseny per defec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l'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l'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524D7DE84B18449B76A3C7AC68E2D21" ma:contentTypeVersion="13" ma:contentTypeDescription="Crear nuevo documento." ma:contentTypeScope="" ma:versionID="0262ec436a16649efb56a28756994ef0">
  <xsd:schema xmlns:xsd="http://www.w3.org/2001/XMLSchema" xmlns:xs="http://www.w3.org/2001/XMLSchema" xmlns:p="http://schemas.microsoft.com/office/2006/metadata/properties" xmlns:ns3="f661bed1-de56-4c8c-a69d-1340b271f449" xmlns:ns4="64e7334e-8e55-4a0d-aff4-6eb015f01668" targetNamespace="http://schemas.microsoft.com/office/2006/metadata/properties" ma:root="true" ma:fieldsID="6c6c32a1f952228752c0fd06fbe8b300" ns3:_="" ns4:_="">
    <xsd:import namespace="f661bed1-de56-4c8c-a69d-1340b271f449"/>
    <xsd:import namespace="64e7334e-8e55-4a0d-aff4-6eb015f0166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61bed1-de56-4c8c-a69d-1340b271f44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e7334e-8e55-4a0d-aff4-6eb015f016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2A8D14-EF02-46C1-905D-3EE97B202B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85DE96-D5EC-492C-99EA-16D2025183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61bed1-de56-4c8c-a69d-1340b271f449"/>
    <ds:schemaRef ds:uri="64e7334e-8e55-4a0d-aff4-6eb015f016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B039013-A7A0-4D02-AE48-22FB2E928632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f661bed1-de56-4c8c-a69d-1340b271f449"/>
    <ds:schemaRef ds:uri="http://purl.org/dc/elements/1.1/"/>
    <ds:schemaRef ds:uri="64e7334e-8e55-4a0d-aff4-6eb015f01668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15279</TotalTime>
  <Words>1353</Words>
  <Application>Microsoft Office PowerPoint</Application>
  <PresentationFormat>Presentació en pantalla (4:3)</PresentationFormat>
  <Paragraphs>150</Paragraphs>
  <Slides>23</Slides>
  <Notes>5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6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23</vt:i4>
      </vt:variant>
    </vt:vector>
  </HeadingPairs>
  <TitlesOfParts>
    <vt:vector size="30" baseType="lpstr">
      <vt:lpstr>Arial</vt:lpstr>
      <vt:lpstr>Calibri</vt:lpstr>
      <vt:lpstr>Monotype Sorts</vt:lpstr>
      <vt:lpstr>Times New Roman</vt:lpstr>
      <vt:lpstr>Verdana</vt:lpstr>
      <vt:lpstr>Wingdings</vt:lpstr>
      <vt:lpstr>Disseny per defecte</vt:lpstr>
      <vt:lpstr>Presentació del PowerPoint</vt:lpstr>
      <vt:lpstr>IMPORTANT</vt:lpstr>
      <vt:lpstr>Passos a seguir</vt:lpstr>
      <vt:lpstr>Gestions i tràmits</vt:lpstr>
      <vt:lpstr>Sol·licitud d’intercanvi OUT</vt:lpstr>
      <vt:lpstr>Documents abans de marxar</vt:lpstr>
      <vt:lpstr> Tràmits abans de l’intercanvi </vt:lpstr>
      <vt:lpstr>Acord d’estudis (1/2)</vt:lpstr>
      <vt:lpstr>Acord d’estudis(2/2)</vt:lpstr>
      <vt:lpstr>Presentació del PowerPoint</vt:lpstr>
      <vt:lpstr>Matrícula UAB</vt:lpstr>
      <vt:lpstr>Observacions addicionals</vt:lpstr>
      <vt:lpstr>Gestions i tràmits</vt:lpstr>
      <vt:lpstr>Tràmits durant l’intercanvi</vt:lpstr>
      <vt:lpstr>Gestions i tràmits</vt:lpstr>
      <vt:lpstr>Tràmits al final de l’intercanvi</vt:lpstr>
      <vt:lpstr>Què passa si es suspèn una assignatura durant l'intercanvi?</vt:lpstr>
      <vt:lpstr>Beca Erasmus+</vt:lpstr>
      <vt:lpstr>Imports</vt:lpstr>
      <vt:lpstr>Beca UABEP</vt:lpstr>
      <vt:lpstr>Imports</vt:lpstr>
      <vt:lpstr>Altres Beques / Ajuts</vt:lpstr>
      <vt:lpstr>Moltes gràcies!!!  Torn de preguntes</vt:lpstr>
    </vt:vector>
  </TitlesOfParts>
  <Company>UAB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sbau</dc:creator>
  <cp:lastModifiedBy>Emma Luengo Lopez</cp:lastModifiedBy>
  <cp:revision>680</cp:revision>
  <cp:lastPrinted>2017-10-23T10:23:21Z</cp:lastPrinted>
  <dcterms:created xsi:type="dcterms:W3CDTF">2005-07-25T13:43:24Z</dcterms:created>
  <dcterms:modified xsi:type="dcterms:W3CDTF">2025-02-06T14:47:09Z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0x0101003524D7DE84B18449B76A3C7AC68E2D21</vt:lpwstr>
  </property>
</Properties>
</file>