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73" r:id="rId6"/>
    <p:sldId id="261" r:id="rId7"/>
    <p:sldId id="274" r:id="rId8"/>
    <p:sldId id="262" r:id="rId9"/>
    <p:sldId id="275" r:id="rId10"/>
    <p:sldId id="263" r:id="rId11"/>
    <p:sldId id="276" r:id="rId12"/>
    <p:sldId id="264" r:id="rId13"/>
    <p:sldId id="265" r:id="rId14"/>
    <p:sldId id="266" r:id="rId15"/>
    <p:sldId id="281" r:id="rId16"/>
    <p:sldId id="267" r:id="rId17"/>
    <p:sldId id="277" r:id="rId18"/>
    <p:sldId id="268" r:id="rId19"/>
    <p:sldId id="269" r:id="rId20"/>
    <p:sldId id="270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29" autoAdjust="0"/>
    <p:restoredTop sz="94674"/>
  </p:normalViewPr>
  <p:slideViewPr>
    <p:cSldViewPr snapToGrid="0" snapToObjects="1">
      <p:cViewPr varScale="1">
        <p:scale>
          <a:sx n="42" d="100"/>
          <a:sy n="42" d="100"/>
        </p:scale>
        <p:origin x="11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6688A-7567-4C33-A100-3E439E578782}" type="datetimeFigureOut">
              <a:rPr lang="ca-ES" smtClean="0"/>
              <a:t>21/5/2020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47B3-D5C2-4A87-8545-043687B18A7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28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E048E-5FA8-4934-8B74-CC0B194C064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2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3049-0151-4DB5-841D-246F31FB80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1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4FFEB5-5D58-F544-8537-99AC2257EE2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00F95DA-58D9-6F4A-8531-115A1DC47D40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servlet/BlobServer?blobtable=Document&amp;blobcol=urldocument&amp;blobheader=application/pdf&amp;blobkey=id&amp;blobwhere=1345658973154&amp;blobnocache=true%22%20target='_blank'" TargetMode="External"/><Relationship Id="rId2" Type="http://schemas.openxmlformats.org/officeDocument/2006/relationships/hyperlink" Target="http://www.uab.cat/web/estudiar/graus/oferta-de-graus/treball-de-fi-de-grau/recursos-per-a-elaborar-el-treball-de-fi-de-grau-134574422668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ab.cat/servlet/BlobServer?blobtable=Document&amp;blobcol=urldocument&amp;blobheader=application/pdf&amp;blobkey=id&amp;blobwhere=1345658973505&amp;blobnocache=true%22%20target='_blank'" TargetMode="External"/><Relationship Id="rId4" Type="http://schemas.openxmlformats.org/officeDocument/2006/relationships/hyperlink" Target="http://www.uab.cat/servlet/BlobServer?blobtable=Document&amp;blobcol=urldocument&amp;blobheader=application/pdf&amp;blobkey=id&amp;blobwhere=1345667681525&amp;blobnocache=true%22%20target='_blank'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reballfidegrau.uab.ca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barcelona-summer-school" TargetMode="External"/><Relationship Id="rId2" Type="http://schemas.openxmlformats.org/officeDocument/2006/relationships/hyperlink" Target="https://www.uab.cat/web/estudiar/grau/oferta-de-graus/minors/pla-d-estudis/x-1345692270302.html?param1=13457482467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06539"/>
            <a:ext cx="10972800" cy="1470025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 CURS 20-21</a:t>
            </a:r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ESTUDIANTS QUE ARRIBEN A QUART DE GRAU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3429000"/>
            <a:ext cx="8534400" cy="1600200"/>
          </a:xfrm>
        </p:spPr>
        <p:txBody>
          <a:bodyPr/>
          <a:lstStyle/>
          <a:p>
            <a:r>
              <a:rPr lang="ca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Maig 2020</a:t>
            </a:r>
          </a:p>
        </p:txBody>
      </p:sp>
    </p:spTree>
    <p:extLst>
      <p:ext uri="{BB962C8B-B14F-4D97-AF65-F5344CB8AC3E}">
        <p14:creationId xmlns:p14="http://schemas.microsoft.com/office/powerpoint/2010/main" val="113694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94161"/>
              </p:ext>
            </p:extLst>
          </p:nvPr>
        </p:nvGraphicFramePr>
        <p:xfrm>
          <a:off x="2032000" y="1397000"/>
          <a:ext cx="4064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Optatives segon semestre/ tarda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 Comptable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Sistemes d’Informació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a la Gestió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 del Treball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Mercat de Capitals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 Econòmica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Financera de l’Empresa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 Financer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Sistemes d’Informació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Sociologia de l’Empresa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 Comercial I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77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52593" r="29375" b="3889"/>
          <a:stretch/>
        </p:blipFill>
        <p:spPr bwMode="auto">
          <a:xfrm>
            <a:off x="552450" y="1104900"/>
            <a:ext cx="112966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3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95467" y="620688"/>
            <a:ext cx="103691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Assignatures optatives que configuren la menció ECONOMIA: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semestre: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Econometria II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Microeconomia III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Macroeconomia II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Econòmica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Integració i Globalització Econòmica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ca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ca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Segon semestre: </a:t>
            </a:r>
          </a:p>
          <a:p>
            <a:pPr eaLnBrk="1" hangingPunct="1">
              <a:lnSpc>
                <a:spcPct val="80000"/>
              </a:lnSpc>
            </a:pPr>
            <a:endParaRPr lang="ca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Història Econòmica d’Espanya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Història Econòmica Contemporània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Economia del Sector Públic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Economia Sectorial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Macroeconomia III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Teoria de Jocs </a:t>
            </a:r>
          </a:p>
          <a:p>
            <a:pPr eaLnBrk="1" hangingPunct="1">
              <a:lnSpc>
                <a:spcPct val="80000"/>
              </a:lnSpc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mencions són itineraris que es fan constar en el suplement europeu del títol (SET). Per obtenir la menció s’han de tenir aprovats com a mínim 30 crèdits vinculats a l’itinerari. </a:t>
            </a:r>
          </a:p>
        </p:txBody>
      </p:sp>
    </p:spTree>
    <p:extLst>
      <p:ext uri="{BB962C8B-B14F-4D97-AF65-F5344CB8AC3E}">
        <p14:creationId xmlns:p14="http://schemas.microsoft.com/office/powerpoint/2010/main" val="276629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 DE LES OPTATIVES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27051" y="1700214"/>
            <a:ext cx="10972800" cy="4753123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ha </a:t>
            </a:r>
            <a:r>
              <a:rPr lang="ca-ES" sz="1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avaluació continuada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proves com a mínim,  de dues tipologies diferents. Cap prova pot tenir un pes superior al 50%</a:t>
            </a:r>
          </a:p>
          <a:p>
            <a:pPr lvl="1">
              <a:lnSpc>
                <a:spcPct val="120000"/>
              </a:lnSpc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guia docent de l</a:t>
            </a:r>
            <a:r>
              <a:rPr lang="ca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assignatura ha d’explicitar les activitats d</a:t>
            </a:r>
            <a:r>
              <a:rPr lang="ca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avaluació i el seu pes per la nota</a:t>
            </a:r>
          </a:p>
          <a:p>
            <a:pPr lvl="1">
              <a:lnSpc>
                <a:spcPct val="120000"/>
              </a:lnSpc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 mínima per poder anar a la </a:t>
            </a:r>
            <a:r>
              <a:rPr lang="ca-ES" sz="1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reavaluació</a:t>
            </a:r>
            <a:r>
              <a:rPr lang="ca-ES" sz="1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3’5</a:t>
            </a:r>
          </a:p>
          <a:p>
            <a:pPr lvl="1">
              <a:lnSpc>
                <a:spcPct val="120000"/>
              </a:lnSpc>
            </a:pPr>
            <a:endParaRPr lang="ca-ES" sz="1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9088" lvl="1" indent="0">
              <a:lnSpc>
                <a:spcPct val="120000"/>
              </a:lnSpc>
              <a:buNone/>
            </a:pPr>
            <a:endParaRPr lang="ca-ES" sz="1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a-E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optatives tenen una docència de 50 hores al semestre, amb mòduls de dues hores durant 13 setmanes, més una setmana  reservada per a realitzar  proves que configuren del procés d’avaluació. </a:t>
            </a: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9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7435" y="404664"/>
            <a:ext cx="10574965" cy="5615136"/>
          </a:xfrm>
        </p:spPr>
        <p:txBody>
          <a:bodyPr/>
          <a:lstStyle/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semestre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a-E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setmanes de docència 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del 14 de setembre fins l’11 de desembre, més la setmana addicional del 14 al 18 de desembre. 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160" y="1242060"/>
            <a:ext cx="11064240" cy="1623060"/>
          </a:xfrm>
        </p:spPr>
        <p:txBody>
          <a:bodyPr>
            <a:normAutofit/>
          </a:bodyPr>
          <a:lstStyle/>
          <a:p>
            <a:r>
              <a:rPr lang="es-ES" dirty="0"/>
              <a:t>				TFG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938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99456" y="1052736"/>
            <a:ext cx="10382944" cy="2448272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poder matricular-se del TFG, </a:t>
            </a:r>
            <a:r>
              <a:rPr lang="ca-E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 haver superat com a mínim dos terços del total </a:t>
            </a:r>
            <a:r>
              <a:rPr lang="ca-E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a-ES" altLang="es-E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</a:t>
            </a:r>
            <a:r>
              <a:rPr lang="ca-E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pla d</a:t>
            </a:r>
            <a:r>
              <a:rPr lang="ca-ES" altLang="es-E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estudis (és a dir, 160 ECTS)</a:t>
            </a:r>
          </a:p>
          <a:p>
            <a:pPr algn="just">
              <a:lnSpc>
                <a:spcPct val="80000"/>
              </a:lnSpc>
              <a:buNone/>
            </a:pPr>
            <a:endParaRPr lang="ca-E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a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FEiE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addicionalment recomana que només es matriculi de l</a:t>
            </a:r>
            <a:r>
              <a:rPr lang="ca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assignatura TFG (12 crèdits), els estudiants que,  aprovant totes les assignatures de les que formalitzi la matrícula,  pugui finalitzar en el curs acadèmic els seus estudis de grau. 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849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567389" y="13575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dirty="0"/>
              <a:t>Qualificació del tutor: </a:t>
            </a:r>
          </a:p>
          <a:p>
            <a:r>
              <a:rPr lang="ca-ES" sz="1800" dirty="0"/>
              <a:t>A) lliurament intermedi (15%) </a:t>
            </a:r>
          </a:p>
          <a:p>
            <a:r>
              <a:rPr lang="ca-ES" sz="1800" dirty="0"/>
              <a:t>B) Memòria (65%) 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a-ES" sz="1800" dirty="0"/>
              <a:t>Aspectes formals 10%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a-ES" sz="1800" dirty="0"/>
              <a:t>Definició dels objectius (5%)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a-ES" sz="1800" dirty="0"/>
              <a:t>Estructura del treball (5%)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a-ES" sz="1800" dirty="0"/>
              <a:t>Referències utilitzades (10%)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a-ES" sz="1800" dirty="0"/>
              <a:t>Capacitat de comunicació escrita (10%)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a-ES" sz="1800" dirty="0"/>
              <a:t>Contingut del treball (60%) 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a-ES" sz="1800" dirty="0"/>
          </a:p>
          <a:p>
            <a:r>
              <a:rPr lang="ca-ES" sz="1800" dirty="0"/>
              <a:t>C) Presentació Oral ( 20%) </a:t>
            </a:r>
          </a:p>
          <a:p>
            <a:pPr marL="914400" lvl="2" indent="0">
              <a:buNone/>
            </a:pP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168220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10363200" cy="850106"/>
          </a:xfrm>
        </p:spPr>
        <p:txBody>
          <a:bodyPr/>
          <a:lstStyle/>
          <a:p>
            <a:r>
              <a:rPr lang="ca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Treball de Fi de Grau (TFG) ADE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1196753"/>
            <a:ext cx="10554560" cy="52199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TFG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http://www.uab.cat/web/estudiar/graus/oferta-de-graus/treball-de-fi-de-grau/recursos-per-a-elaborar-el-treball-de-fi-de-grau-1345744226689.html</a:t>
            </a: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Normativa TFG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http://www.uab.cat/servlet/BlobServer?blobtable=Document&amp;blobcol=urldocument&amp;blobheader=application/pdf&amp;blobkey=id&amp;blobwhere=1345658973154&amp;blobnocache=true%22%20target=%27_blank%27</a:t>
            </a: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Avaluació i difusió del TFG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800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http://www.uab.cat/servlet/BlobServer?blobtable=Document&amp;blobcol=urldocument&amp;blobheader=application/pdf&amp;blobkey=id&amp;blobwhere=1345667681525&amp;blobnocache=true%22%20target=%27_blank%27</a:t>
            </a: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ca-ES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Guia del TFG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800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http://www.uab.cat/servlet/BlobServer?blobtable=Document&amp;blobcol=urldocument&amp;blobheader=application/pdf&amp;blobkey=id&amp;blobwhere=1345658973505&amp;blobnocache=true%22%20target=%27_blank%27</a:t>
            </a: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ca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5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435" y="116632"/>
            <a:ext cx="10574965" cy="720080"/>
          </a:xfrm>
        </p:spPr>
        <p:txBody>
          <a:bodyPr>
            <a:normAutofit/>
          </a:bodyPr>
          <a:lstStyle/>
          <a:p>
            <a:r>
              <a:rPr lang="ca-ES" sz="2000" b="1" dirty="0">
                <a:latin typeface="Arial" pitchFamily="34" charset="0"/>
                <a:cs typeface="Arial" pitchFamily="34" charset="0"/>
              </a:rPr>
              <a:t>Treball de Fi de Grau (TFG) ADE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19403" y="908720"/>
            <a:ext cx="10973064" cy="56883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Finals de juliol, els estudiants es matricularan del </a:t>
            </a:r>
            <a:r>
              <a:rPr lang="ca-ES" sz="1800">
                <a:latin typeface="Arial" pitchFamily="34" charset="0"/>
                <a:cs typeface="Arial" pitchFamily="34" charset="0"/>
              </a:rPr>
              <a:t>TFG.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a-ES" sz="1800">
                <a:latin typeface="Arial" pitchFamily="34" charset="0"/>
                <a:cs typeface="Arial" pitchFamily="34" charset="0"/>
              </a:rPr>
              <a:t>   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u="sng" dirty="0">
                <a:latin typeface="Arial" pitchFamily="34" charset="0"/>
                <a:cs typeface="Arial" pitchFamily="34" charset="0"/>
              </a:rPr>
              <a:t>La </a:t>
            </a:r>
            <a:r>
              <a:rPr lang="ca-ES" sz="1800" u="sng" dirty="0" err="1">
                <a:latin typeface="Arial" pitchFamily="34" charset="0"/>
                <a:cs typeface="Arial" pitchFamily="34" charset="0"/>
              </a:rPr>
              <a:t>FEiE</a:t>
            </a:r>
            <a:r>
              <a:rPr lang="ca-ES" sz="1800" u="sng" dirty="0">
                <a:latin typeface="Arial" pitchFamily="34" charset="0"/>
                <a:cs typeface="Arial" pitchFamily="34" charset="0"/>
              </a:rPr>
              <a:t> farà una oferta de TFG.</a:t>
            </a:r>
            <a:r>
              <a:rPr lang="ca-ES" sz="18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Durant la primera quinzena d’octubre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ca-ES" sz="1800" b="1" dirty="0">
                <a:latin typeface="Arial" pitchFamily="34" charset="0"/>
                <a:cs typeface="Arial" pitchFamily="34" charset="0"/>
              </a:rPr>
              <a:t>per ordre d</a:t>
            </a:r>
            <a:r>
              <a:rPr lang="ca-ES" altLang="es-ES" sz="1800" b="1" dirty="0">
                <a:latin typeface="Arial" pitchFamily="34" charset="0"/>
                <a:cs typeface="Arial" pitchFamily="34" charset="0"/>
              </a:rPr>
              <a:t>’</a:t>
            </a:r>
            <a:r>
              <a:rPr lang="ca-ES" sz="1800" b="1" dirty="0">
                <a:latin typeface="Arial" pitchFamily="34" charset="0"/>
                <a:cs typeface="Arial" pitchFamily="34" charset="0"/>
              </a:rPr>
              <a:t>expedient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, els alumnes triaran el TFG (i el tutor).</a:t>
            </a:r>
          </a:p>
          <a:p>
            <a:pPr>
              <a:lnSpc>
                <a:spcPct val="80000"/>
              </a:lnSpc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 TFG es lliura al maig. </a:t>
            </a:r>
            <a:r>
              <a:rPr lang="ca-E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Només els estudiants que poden finalitzar estudis en el primer semestre podran sol·licitar lliurar el TFG a la convocatòria de febrer. </a:t>
            </a:r>
          </a:p>
          <a:p>
            <a:pPr>
              <a:lnSpc>
                <a:spcPct val="80000"/>
              </a:lnSpc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L</a:t>
            </a:r>
            <a:r>
              <a:rPr lang="ca-ES" altLang="es-ES" sz="1800" dirty="0">
                <a:latin typeface="Arial" pitchFamily="34" charset="0"/>
                <a:cs typeface="Arial" pitchFamily="34" charset="0"/>
              </a:rPr>
              <a:t>’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alumne i el tutor tindran un mínim de 4 reunions i en la darrera reunió, la quarta, l’estudiant ha d’exposar el TFG al professor- tutor.</a:t>
            </a:r>
          </a:p>
          <a:p>
            <a:pPr>
              <a:lnSpc>
                <a:spcPct val="80000"/>
              </a:lnSpc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Tutor avaluarà el TFG i la nota màxima que podrà posar </a:t>
            </a:r>
            <a:r>
              <a:rPr lang="ca-ES" sz="1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serà un 7.</a:t>
            </a:r>
          </a:p>
          <a:p>
            <a:pPr>
              <a:lnSpc>
                <a:spcPct val="80000"/>
              </a:lnSpc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Aquells alumnes amb TFG amb una qualificació de 7 podran participar en la Jornada de Pòsters de TFG organitzada per la Facultat.</a:t>
            </a:r>
          </a:p>
          <a:p>
            <a:pPr marL="0" indent="0">
              <a:lnSpc>
                <a:spcPct val="80000"/>
              </a:lnSpc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Un tribunal valorarà cada pòster i podrà </a:t>
            </a:r>
            <a:r>
              <a:rPr lang="ca-ES" sz="1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mantenir la nota o pujar-la 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fins a 10 (si el tribunal detecta </a:t>
            </a:r>
            <a:r>
              <a:rPr lang="ca-ES" sz="1800" i="1" dirty="0">
                <a:latin typeface="Arial" pitchFamily="34" charset="0"/>
                <a:cs typeface="Arial" pitchFamily="34" charset="0"/>
              </a:rPr>
              <a:t>mala praxis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 podrà suspendre el TFG).</a:t>
            </a:r>
          </a:p>
          <a:p>
            <a:pPr>
              <a:lnSpc>
                <a:spcPct val="80000"/>
              </a:lnSpc>
              <a:buNone/>
            </a:pPr>
            <a:endParaRPr lang="ca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07086"/>
            <a:ext cx="10972800" cy="529026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poder matricular-se d</a:t>
            </a:r>
            <a:r>
              <a:rPr lang="ca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assignatures de quart curs d</a:t>
            </a:r>
            <a:r>
              <a:rPr lang="ca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estudis de grau, cal haver superat com a mínim </a:t>
            </a:r>
            <a:r>
              <a:rPr lang="ca-E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totes les assignatures de primer curs </a:t>
            </a: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un nombre total de </a:t>
            </a:r>
            <a:r>
              <a:rPr lang="ca-E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ECTS dels tres primers cursos</a:t>
            </a: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ca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 curs: 60 crèdits</a:t>
            </a:r>
          </a:p>
          <a:p>
            <a:pPr>
              <a:lnSpc>
                <a:spcPct val="90000"/>
              </a:lnSpc>
            </a:pP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s</a:t>
            </a:r>
            <a:r>
              <a:rPr lang="ca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aconsegueixen amb assignatures optatives (totes 6 crèdits)</a:t>
            </a:r>
          </a:p>
          <a:p>
            <a:pPr>
              <a:lnSpc>
                <a:spcPct val="90000"/>
              </a:lnSpc>
            </a:pPr>
            <a:r>
              <a:rPr lang="ca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amb el Treball Fi de Grau (TFG)</a:t>
            </a:r>
          </a:p>
          <a:p>
            <a:pPr>
              <a:lnSpc>
                <a:spcPct val="90000"/>
              </a:lnSpc>
              <a:buFontTx/>
              <a:buNone/>
            </a:pP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110883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27381" y="404664"/>
            <a:ext cx="11055019" cy="61206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Es realitzarà una recerca de plagi (programa informàtic específic)</a:t>
            </a:r>
          </a:p>
          <a:p>
            <a:pPr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L’assignació es realitza mitjançant una aplicació informàtica creada amb aquesta finalitat.</a:t>
            </a:r>
          </a:p>
          <a:p>
            <a:pPr>
              <a:buNone/>
            </a:pP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Es crearà una aula </a:t>
            </a:r>
            <a:r>
              <a:rPr lang="ca-ES" sz="1800" dirty="0" err="1">
                <a:latin typeface="Arial" pitchFamily="34" charset="0"/>
                <a:cs typeface="Arial" pitchFamily="34" charset="0"/>
              </a:rPr>
              <a:t>moodle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 de l’assignatura (TFG) per a facilitar la comunicació entre els estudiants i la persona responsable dels TFG. Hi haurà una aula </a:t>
            </a:r>
            <a:r>
              <a:rPr lang="ca-ES" sz="1800" dirty="0" err="1">
                <a:latin typeface="Arial" pitchFamily="34" charset="0"/>
                <a:cs typeface="Arial" pitchFamily="34" charset="0"/>
              </a:rPr>
              <a:t>Moodle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 en cada facultat. 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1295467" y="3429000"/>
            <a:ext cx="8832981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u="sng" dirty="0">
                <a:solidFill>
                  <a:srgbClr val="FF0000"/>
                </a:solidFill>
              </a:rPr>
              <a:t>El lliurament del TFG es farà en </a:t>
            </a:r>
            <a:r>
              <a:rPr lang="ca-ES" b="1" u="sng" dirty="0" err="1">
                <a:solidFill>
                  <a:srgbClr val="FF0000"/>
                </a:solidFill>
              </a:rPr>
              <a:t>l’aplicatiu</a:t>
            </a:r>
            <a:r>
              <a:rPr lang="ca-ES" b="1" u="sng" dirty="0">
                <a:solidFill>
                  <a:srgbClr val="FF0000"/>
                </a:solidFill>
              </a:rPr>
              <a:t> que es troba en la web de cada Facultat.</a:t>
            </a:r>
          </a:p>
          <a:p>
            <a:r>
              <a:rPr lang="ca-ES" dirty="0"/>
              <a:t> </a:t>
            </a:r>
          </a:p>
          <a:p>
            <a:r>
              <a:rPr lang="es-ES" dirty="0">
                <a:hlinkClick r:id="rId2"/>
              </a:rPr>
              <a:t>https://treballfidegrau.uab.cat/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61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5300" y="693420"/>
            <a:ext cx="7886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solidFill>
                  <a:srgbClr val="FF0000"/>
                </a:solidFill>
              </a:rPr>
              <a:t>Calendari provisional TFG 20-21</a:t>
            </a:r>
          </a:p>
          <a:p>
            <a:endParaRPr lang="ca-ES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L’estudiant escull el TFG: 13, 14, 15 d’octubre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Assignació definitiva: 22 d’octubre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b="1" dirty="0">
                <a:solidFill>
                  <a:srgbClr val="00B0F0"/>
                </a:solidFill>
              </a:rPr>
              <a:t>Primera reunió amb el tutor</a:t>
            </a:r>
            <a:r>
              <a:rPr lang="ca-ES" sz="1600" dirty="0"/>
              <a:t>: fins el 6 de novembre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b="1" dirty="0">
                <a:solidFill>
                  <a:schemeClr val="tx2">
                    <a:lumMod val="75000"/>
                  </a:schemeClr>
                </a:solidFill>
              </a:rPr>
              <a:t>Segona reunió amb el tutor</a:t>
            </a:r>
            <a:r>
              <a:rPr lang="ca-ES" sz="1600" dirty="0"/>
              <a:t>: fins el 18 de desembre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b="1" dirty="0">
                <a:solidFill>
                  <a:srgbClr val="FF0000"/>
                </a:solidFill>
              </a:rPr>
              <a:t>Febrer</a:t>
            </a:r>
            <a:r>
              <a:rPr lang="ca-ES" sz="1600" dirty="0"/>
              <a:t>: Lliurament intermedi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b="1" dirty="0">
                <a:solidFill>
                  <a:srgbClr val="7030A0"/>
                </a:solidFill>
              </a:rPr>
              <a:t>Tercera reunió</a:t>
            </a:r>
            <a:r>
              <a:rPr lang="ca-ES" sz="1600" dirty="0"/>
              <a:t>: fins el 26 de març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b="1" dirty="0">
                <a:solidFill>
                  <a:srgbClr val="FFC000"/>
                </a:solidFill>
              </a:rPr>
              <a:t>25 de maig: lliurament </a:t>
            </a:r>
          </a:p>
          <a:p>
            <a:endParaRPr lang="ca-ES" sz="1600" b="1" dirty="0">
              <a:solidFill>
                <a:srgbClr val="FFC000"/>
              </a:solidFill>
            </a:endParaRPr>
          </a:p>
          <a:p>
            <a:r>
              <a:rPr lang="ca-ES" sz="1600" dirty="0"/>
              <a:t>Juny: </a:t>
            </a:r>
          </a:p>
          <a:p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 de l’1 a l’11 detecció de plagi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 fins el dia 10, </a:t>
            </a:r>
            <a:r>
              <a:rPr lang="ca-ES" sz="1600" b="1" dirty="0">
                <a:solidFill>
                  <a:schemeClr val="tx2">
                    <a:lumMod val="75000"/>
                  </a:schemeClr>
                </a:solidFill>
              </a:rPr>
              <a:t>quarta reunió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11 lliurament de notes per part del tutor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16 sol·licitud de presentació pòster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21 de juny penjar pòster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28,29,30 tribunals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/>
          </a:p>
          <a:p>
            <a:endParaRPr lang="es-ES" sz="1600" dirty="0"/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547543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940" y="1295400"/>
            <a:ext cx="877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" name="QuadreDeText 3"/>
          <p:cNvSpPr txBox="1">
            <a:spLocks noGrp="1" noChangeArrowheads="1"/>
          </p:cNvSpPr>
          <p:nvPr>
            <p:ph idx="1"/>
          </p:nvPr>
        </p:nvSpPr>
        <p:spPr bwMode="auto">
          <a:xfrm>
            <a:off x="480060" y="944880"/>
            <a:ext cx="111023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ca-ES" altLang="es-ES" sz="1800" dirty="0"/>
              <a:t>Aquells estudiants que estiguin </a:t>
            </a:r>
            <a:r>
              <a:rPr lang="ca-ES" altLang="es-ES" sz="1800" b="1" dirty="0">
                <a:solidFill>
                  <a:srgbClr val="7030A0"/>
                </a:solidFill>
              </a:rPr>
              <a:t>en disposició de finalitzar els seus estudis en la convocatòria de febrer</a:t>
            </a:r>
            <a:r>
              <a:rPr lang="ca-ES" altLang="es-ES" sz="1800" b="1" dirty="0">
                <a:solidFill>
                  <a:srgbClr val="00B050"/>
                </a:solidFill>
              </a:rPr>
              <a:t> </a:t>
            </a:r>
            <a:r>
              <a:rPr lang="ca-ES" altLang="es-ES" sz="1800" dirty="0"/>
              <a:t>podran presentar entre el </a:t>
            </a:r>
            <a:r>
              <a:rPr lang="ca-ES" altLang="es-ES" sz="1800" b="1" u="sng" dirty="0"/>
              <a:t>28 d’octubre i el 3 de desembre</a:t>
            </a:r>
            <a:r>
              <a:rPr lang="ca-ES" altLang="es-ES" sz="1800" dirty="0"/>
              <a:t> la seva sol·licitud de presentació de TFG,  a gestió acadèmica</a:t>
            </a:r>
            <a:r>
              <a:rPr lang="ca-ES" altLang="es-ES" dirty="0"/>
              <a:t>. </a:t>
            </a:r>
          </a:p>
        </p:txBody>
      </p:sp>
      <p:sp>
        <p:nvSpPr>
          <p:cNvPr id="7" name="16 CuadroTexto"/>
          <p:cNvSpPr txBox="1">
            <a:spLocks noChangeArrowheads="1"/>
          </p:cNvSpPr>
          <p:nvPr/>
        </p:nvSpPr>
        <p:spPr bwMode="auto">
          <a:xfrm>
            <a:off x="556260" y="2133601"/>
            <a:ext cx="81194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F6CEAD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B58B80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B58B80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58B80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Primera setmana de desembre </a:t>
            </a:r>
            <a:r>
              <a:rPr lang="ca-ES" altLang="ca-ES" sz="1600" dirty="0">
                <a:solidFill>
                  <a:srgbClr val="FF0000"/>
                </a:solidFill>
                <a:latin typeface="+mj-lt"/>
                <a:ea typeface="MingLiU_HKSCS-ExtB" panose="02020500000000000000" pitchFamily="18" charset="-120"/>
              </a:rPr>
              <a:t>segona reunió.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Abans de vacances de Nadal </a:t>
            </a:r>
            <a:r>
              <a:rPr lang="ca-ES" altLang="ca-E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MingLiU_HKSCS-ExtB" panose="02020500000000000000" pitchFamily="18" charset="-120"/>
              </a:rPr>
              <a:t>lliurament intermedi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Després de reis, </a:t>
            </a:r>
            <a:r>
              <a:rPr lang="ca-ES" altLang="ca-ES" sz="1600" b="1" dirty="0">
                <a:solidFill>
                  <a:srgbClr val="00B0F0"/>
                </a:solidFill>
                <a:latin typeface="+mj-lt"/>
                <a:ea typeface="MingLiU_HKSCS-ExtB" panose="02020500000000000000" pitchFamily="18" charset="-120"/>
              </a:rPr>
              <a:t>tercera reunió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a-ES" altLang="ca-ES" sz="1600" dirty="0">
              <a:latin typeface="+mj-lt"/>
              <a:ea typeface="MingLiU_HKSCS-ExtB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1600" b="1" u="sng" dirty="0">
              <a:solidFill>
                <a:srgbClr val="FFC000"/>
              </a:solidFill>
              <a:latin typeface="+mj-lt"/>
              <a:ea typeface="MingLiU_HKSCS-ExtB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b="1" u="sng" dirty="0">
                <a:solidFill>
                  <a:srgbClr val="FFC000"/>
                </a:solidFill>
                <a:latin typeface="+mj-lt"/>
                <a:ea typeface="MingLiU_HKSCS-ExtB" panose="02020500000000000000" pitchFamily="18" charset="-120"/>
              </a:rPr>
              <a:t>Fins el 22 de Gener</a:t>
            </a: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: </a:t>
            </a:r>
            <a:r>
              <a:rPr lang="ca-ES" altLang="ca-ES" sz="1600" b="1" dirty="0">
                <a:latin typeface="+mj-lt"/>
                <a:ea typeface="MingLiU_HKSCS-ExtB" panose="02020500000000000000" pitchFamily="18" charset="-120"/>
              </a:rPr>
              <a:t>Lliurament del treball mitjançant l’aplicació</a:t>
            </a: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1600" dirty="0">
              <a:latin typeface="+mj-lt"/>
              <a:ea typeface="MingLiU_HKSCS-ExtB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Del </a:t>
            </a:r>
            <a:r>
              <a:rPr lang="ca-ES" altLang="ca-ES" sz="1600" b="1" dirty="0">
                <a:solidFill>
                  <a:srgbClr val="DB45C6"/>
                </a:solidFill>
                <a:latin typeface="+mj-lt"/>
                <a:ea typeface="MingLiU_HKSCS-ExtB" panose="02020500000000000000" pitchFamily="18" charset="-120"/>
              </a:rPr>
              <a:t>25 de gener fins el 5 de febrer de 2020 </a:t>
            </a:r>
            <a:r>
              <a:rPr lang="ca-ES" altLang="ca-ES" sz="1600" b="1" u="sng" dirty="0">
                <a:latin typeface="+mj-lt"/>
                <a:ea typeface="MingLiU_HKSCS-ExtB" panose="02020500000000000000" pitchFamily="18" charset="-120"/>
              </a:rPr>
              <a:t>es farà un mostreig per detectar plagi</a:t>
            </a: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ca-ES" sz="1600" dirty="0">
              <a:latin typeface="+mj-lt"/>
              <a:ea typeface="MingLiU_HKSCS-ExtB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Fins el </a:t>
            </a:r>
            <a:r>
              <a:rPr lang="ca-ES" altLang="ca-ES" sz="1600" b="1" dirty="0">
                <a:solidFill>
                  <a:srgbClr val="7030A0"/>
                </a:solidFill>
                <a:latin typeface="+mj-lt"/>
                <a:ea typeface="MingLiU_HKSCS-ExtB" panose="02020500000000000000" pitchFamily="18" charset="-120"/>
              </a:rPr>
              <a:t>29 de gener </a:t>
            </a:r>
            <a:r>
              <a:rPr lang="ca-ES" altLang="ca-ES" sz="1600" b="1" u="sng" dirty="0">
                <a:latin typeface="+mj-lt"/>
                <a:ea typeface="MingLiU_HKSCS-ExtB" panose="02020500000000000000" pitchFamily="18" charset="-120"/>
              </a:rPr>
              <a:t>quarta reunió amb el tutor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b="1" dirty="0">
                <a:solidFill>
                  <a:srgbClr val="7030A0"/>
                </a:solidFill>
                <a:latin typeface="+mj-lt"/>
                <a:ea typeface="MingLiU_HKSCS-ExtB" panose="02020500000000000000" pitchFamily="18" charset="-120"/>
              </a:rPr>
              <a:t>Fins el 29 de gener </a:t>
            </a: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data límit per entrar notes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b="1" dirty="0">
                <a:solidFill>
                  <a:srgbClr val="7030A0"/>
                </a:solidFill>
                <a:latin typeface="+mj-lt"/>
                <a:ea typeface="MingLiU_HKSCS-ExtB" panose="02020500000000000000" pitchFamily="18" charset="-120"/>
              </a:rPr>
              <a:t>Fins el 4 de febrer</a:t>
            </a:r>
            <a:r>
              <a:rPr lang="ca-ES" altLang="ca-ES" sz="1600" dirty="0">
                <a:solidFill>
                  <a:srgbClr val="7030A0"/>
                </a:solidFill>
                <a:latin typeface="+mj-lt"/>
                <a:ea typeface="MingLiU_HKSCS-ExtB" panose="02020500000000000000" pitchFamily="18" charset="-120"/>
              </a:rPr>
              <a:t> </a:t>
            </a:r>
            <a:r>
              <a:rPr lang="ca-ES" altLang="ca-ES" sz="1600" b="1" u="sng" dirty="0">
                <a:latin typeface="+mj-lt"/>
                <a:ea typeface="MingLiU_HKSCS-ExtB" panose="02020500000000000000" pitchFamily="18" charset="-120"/>
              </a:rPr>
              <a:t>els alumnes confirmen la participació en la sessió de pòsters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b="1" dirty="0">
                <a:solidFill>
                  <a:srgbClr val="7030A0"/>
                </a:solidFill>
                <a:latin typeface="+mj-lt"/>
                <a:ea typeface="MingLiU_HKSCS-ExtB" panose="02020500000000000000" pitchFamily="18" charset="-120"/>
              </a:rPr>
              <a:t>Fins el  8 de febrer</a:t>
            </a:r>
            <a:r>
              <a:rPr lang="ca-ES" altLang="ca-ES" sz="1600" b="1" dirty="0">
                <a:solidFill>
                  <a:srgbClr val="DB45C6"/>
                </a:solidFill>
                <a:latin typeface="+mj-lt"/>
                <a:ea typeface="MingLiU_HKSCS-ExtB" panose="02020500000000000000" pitchFamily="18" charset="-120"/>
              </a:rPr>
              <a:t> </a:t>
            </a:r>
            <a:r>
              <a:rPr lang="ca-ES" altLang="ca-ES" sz="1600" b="1" u="sng" dirty="0">
                <a:latin typeface="+mj-lt"/>
                <a:ea typeface="MingLiU_HKSCS-ExtB" panose="02020500000000000000" pitchFamily="18" charset="-120"/>
              </a:rPr>
              <a:t>els alumnes poden penjar el pòster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b="1" dirty="0">
                <a:solidFill>
                  <a:srgbClr val="7030A0"/>
                </a:solidFill>
                <a:latin typeface="+mj-lt"/>
                <a:ea typeface="MingLiU_HKSCS-ExtB" panose="02020500000000000000" pitchFamily="18" charset="-120"/>
              </a:rPr>
              <a:t>11 i 12 de febrer </a:t>
            </a:r>
            <a:r>
              <a:rPr lang="ca-ES" altLang="ca-ES" sz="1600" b="1" u="sng" dirty="0">
                <a:latin typeface="+mj-lt"/>
                <a:ea typeface="MingLiU_HKSCS-ExtB" panose="02020500000000000000" pitchFamily="18" charset="-120"/>
              </a:rPr>
              <a:t>J ornada de Pòsters</a:t>
            </a: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600" dirty="0">
                <a:latin typeface="+mj-lt"/>
                <a:ea typeface="MingLiU_HKSCS-ExtB" panose="020205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35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>
            <a:spLocks noGrp="1"/>
          </p:cNvSpPr>
          <p:nvPr>
            <p:ph sz="quarter" idx="1"/>
          </p:nvPr>
        </p:nvSpPr>
        <p:spPr>
          <a:xfrm>
            <a:off x="755650" y="549275"/>
            <a:ext cx="7916863" cy="57229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Els alumnes desenvoluparan el seu treball de </a:t>
            </a:r>
            <a:r>
              <a:rPr lang="ca-ES" sz="1800" b="1" u="sng" dirty="0"/>
              <a:t>forma individual </a:t>
            </a:r>
            <a:r>
              <a:rPr lang="ca-ES" sz="1800" dirty="0"/>
              <a:t>i comptaran amb un mínim de quatre tutories.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El TFG ha de </a:t>
            </a:r>
            <a:r>
              <a:rPr lang="ca-ES" sz="1800" b="1" dirty="0"/>
              <a:t>ser original</a:t>
            </a:r>
            <a:r>
              <a:rPr lang="ca-ES" sz="1800" dirty="0"/>
              <a:t>, de caràcter teòric i/o aplicat, i ha de demostrar les habilitats, competències i coneixements adquirits per l’alumne.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Per a la realització del TFG el tutor proporcionarà indicacions sobre l’estructura d’aquest d’acord a l’àrea d’estudi.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Pel que fa al format del document final del TFG, en l’annex 1 es troben unes recomanacions. El tutor pot modificar les mateixes en funció del contingut del treball.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Els estudiants del TFG seran </a:t>
            </a:r>
            <a:r>
              <a:rPr lang="ca-ES" sz="1800" b="1" dirty="0"/>
              <a:t>examinats de manera estricta pel que fa a la seva integritat ètica, especialment en aspectes com el plagi i la falsificació.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La </a:t>
            </a:r>
            <a:r>
              <a:rPr lang="ca-ES" sz="1800" dirty="0" err="1"/>
              <a:t>FEiE</a:t>
            </a:r>
            <a:r>
              <a:rPr lang="ca-ES" sz="1800" dirty="0"/>
              <a:t> ha fixat explícitament en el calendari d’activitats relacionades amb el TFG uns dies per contrastar que els TFG lliurats siguin originals.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a-ES" sz="1800" dirty="0"/>
              <a:t>El plagi a l’assignatura TFG suposa </a:t>
            </a:r>
            <a:r>
              <a:rPr lang="ca-ES" sz="1800" b="1" dirty="0">
                <a:solidFill>
                  <a:srgbClr val="FF0000"/>
                </a:solidFill>
              </a:rPr>
              <a:t>la qualificació de zero</a:t>
            </a:r>
            <a:r>
              <a:rPr lang="ca-ES" sz="1800" dirty="0"/>
              <a:t>, a més de l’aplicació de les </a:t>
            </a:r>
            <a:r>
              <a:rPr lang="ca-ES" sz="1800" b="1" dirty="0"/>
              <a:t>mesures sancionadores </a:t>
            </a:r>
            <a:r>
              <a:rPr lang="ca-ES" sz="1800" dirty="0"/>
              <a:t>que la UAB i la </a:t>
            </a:r>
            <a:r>
              <a:rPr lang="ca-ES" sz="1800" dirty="0" err="1"/>
              <a:t>FEiE</a:t>
            </a:r>
            <a:r>
              <a:rPr lang="ca-ES" sz="1800" dirty="0"/>
              <a:t> tinguin previstes a l’efecte.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a-E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a-ES" sz="2000" b="1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20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4439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2761" y="577049"/>
            <a:ext cx="11129639" cy="932155"/>
          </a:xfrm>
        </p:spPr>
        <p:txBody>
          <a:bodyPr/>
          <a:lstStyle/>
          <a:p>
            <a:pPr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L’estudiant pot </a:t>
            </a:r>
            <a:r>
              <a:rPr lang="ca-E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convalidar 18 crèdits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per idiomes** i 6 per altres activitats de la UAB </a:t>
            </a:r>
          </a:p>
          <a:p>
            <a:pPr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9 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crèdits si és la mateixa llengua de la que t’has examinat a les PAAU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9596" y="1633491"/>
            <a:ext cx="11249179" cy="41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lvl="1" indent="0" algn="just">
              <a:lnSpc>
                <a:spcPct val="80000"/>
              </a:lnSpc>
              <a:buNone/>
            </a:pP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Assignatura de </a:t>
            </a:r>
            <a:r>
              <a:rPr lang="ca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Pràctiques a empreses</a:t>
            </a:r>
            <a:r>
              <a:rPr lang="ca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 crèdits) – Gestionada pel </a:t>
            </a:r>
            <a:r>
              <a:rPr lang="ca-E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Universitat Empresa. </a:t>
            </a:r>
            <a:r>
              <a:rPr lang="ca-E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realitzar aquesta assignatura de pràctiques cal accedir al PUE al tercer curs del grau. </a:t>
            </a:r>
            <a:endParaRPr lang="ca-E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ha oferta d’assignatures </a:t>
            </a:r>
            <a:r>
              <a:rPr lang="ca-E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optatives en anglès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les que també podeu accedir. </a:t>
            </a:r>
          </a:p>
          <a:p>
            <a:pPr algn="just">
              <a:lnSpc>
                <a:spcPct val="80000"/>
              </a:lnSpc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pot obtenir una menció cursant 30 crèdits de l’oferta d’optatives de la menció: </a:t>
            </a:r>
          </a:p>
          <a:p>
            <a:pPr marL="617538" lvl="1" indent="-342900" algn="just">
              <a:lnSpc>
                <a:spcPct val="80000"/>
              </a:lnSpc>
              <a:buAutoNum type="alphaLcParenR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Menció en </a:t>
            </a:r>
            <a:r>
              <a:rPr lang="ca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</a:p>
          <a:p>
            <a:pPr marL="617538" lvl="1" indent="-342900" algn="just">
              <a:lnSpc>
                <a:spcPct val="80000"/>
              </a:lnSpc>
              <a:buAutoNum type="alphaLcParenR"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Menció </a:t>
            </a:r>
            <a:r>
              <a:rPr lang="ca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Emprenedoria i Innovació social</a:t>
            </a: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Més informació en aquest enllaç:</a:t>
            </a:r>
          </a:p>
          <a:p>
            <a:pPr marL="274638" lvl="1" indent="0" algn="just">
              <a:lnSpc>
                <a:spcPct val="80000"/>
              </a:lnSpc>
              <a:buNone/>
            </a:pPr>
            <a:r>
              <a:rPr lang="ca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hlinkClick r:id="rId2"/>
              </a:rPr>
              <a:t>https://www.uab.cat/web/estudiar/grau/oferta-de-graus/minors/pla-d-estudis/x-1345692270302.html?param1=1345748246721</a:t>
            </a:r>
            <a:endParaRPr lang="ca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AutoNum type="alphaLcParenR"/>
            </a:pP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També es poden cursar assignatures de la </a:t>
            </a:r>
            <a:r>
              <a:rPr lang="ca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UAB-</a:t>
            </a:r>
            <a:r>
              <a:rPr lang="ca-E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ca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oferta d’assignatures en anglès sobre diferents temàtiques. Finals de juny i principis d’agost. Aquestes assignatures s’incorporen al currículum acadèmic com a optatives, sempre i quan no siguin del mateix pla d’estudis. Més informació a: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www.uab.cat/barcelona-summer-school</a:t>
            </a: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a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a-ES" sz="2000" dirty="0"/>
          </a:p>
          <a:p>
            <a:pPr>
              <a:lnSpc>
                <a:spcPct val="80000"/>
              </a:lnSpc>
              <a:buFontTx/>
              <a:buNone/>
            </a:pP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428394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10972800" cy="782960"/>
          </a:xfrm>
        </p:spPr>
        <p:txBody>
          <a:bodyPr/>
          <a:lstStyle/>
          <a:p>
            <a:r>
              <a:rPr lang="ca-E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Oferta d’optatives d’ADE:</a:t>
            </a:r>
            <a:endParaRPr lang="es-ES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41353"/>
              </p:ext>
            </p:extLst>
          </p:nvPr>
        </p:nvGraphicFramePr>
        <p:xfrm>
          <a:off x="527382" y="1268760"/>
          <a:ext cx="9373450" cy="464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7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4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16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Optatives de primer semestre /matí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anglès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Comptabilitat de gestió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Anàlisi Empresarial i Disseny Organitzatiu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</a:t>
                      </a:r>
                      <a:r>
                        <a:rPr lang="ca-ES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Distribució </a:t>
                      </a:r>
                      <a:endParaRPr lang="ca-ES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 Comercial </a:t>
                      </a:r>
                    </a:p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Creació d’Empreses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Creació d’Empreses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Simulació de gestió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Comercial II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 i Planificació Estratègica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Comerç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Exterior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Temes d’Economia i Empresa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Anàlisi Industrial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Estratègia Competitiva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Sociologia General </a:t>
                      </a:r>
                    </a:p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Dret del Treball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informació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Econòmic</a:t>
                      </a:r>
                      <a:r>
                        <a:rPr lang="ca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de Gestió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20294" r="30801" b="48650"/>
          <a:stretch/>
        </p:blipFill>
        <p:spPr bwMode="auto">
          <a:xfrm>
            <a:off x="533559" y="1490134"/>
            <a:ext cx="11268974" cy="31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BF97020-C3FD-42E0-A1BE-884D17567E94}"/>
              </a:ext>
            </a:extLst>
          </p:cNvPr>
          <p:cNvSpPr txBox="1"/>
          <p:nvPr/>
        </p:nvSpPr>
        <p:spPr>
          <a:xfrm>
            <a:off x="1109709" y="603682"/>
            <a:ext cx="484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Tots els horaris són provisionals </a:t>
            </a:r>
          </a:p>
        </p:txBody>
      </p:sp>
    </p:spTree>
    <p:extLst>
      <p:ext uri="{BB962C8B-B14F-4D97-AF65-F5344CB8AC3E}">
        <p14:creationId xmlns:p14="http://schemas.microsoft.com/office/powerpoint/2010/main" val="155571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65656"/>
              </p:ext>
            </p:extLst>
          </p:nvPr>
        </p:nvGraphicFramePr>
        <p:xfrm>
          <a:off x="2032000" y="13970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Optatives primer semestre/tarda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d’Operacions</a:t>
                      </a:r>
                      <a:r>
                        <a:rPr lang="es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Creació</a:t>
                      </a:r>
                      <a:r>
                        <a:rPr lang="es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d’Empreses</a:t>
                      </a:r>
                      <a:r>
                        <a:rPr lang="es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 Familiar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Dret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Treball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Història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l’Empresa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Economia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Catalana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Comptabilitat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Pública</a:t>
                      </a:r>
                      <a:r>
                        <a:rPr lang="es-ES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</a:t>
                      </a:r>
                      <a:r>
                        <a:rPr lang="es-E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Comercial I </a:t>
                      </a:r>
                      <a:endParaRPr lang="ca-E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9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51251" r="30116" b="20751"/>
          <a:stretch/>
        </p:blipFill>
        <p:spPr bwMode="auto">
          <a:xfrm>
            <a:off x="152400" y="1447800"/>
            <a:ext cx="11734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2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3758"/>
              </p:ext>
            </p:extLst>
          </p:nvPr>
        </p:nvGraphicFramePr>
        <p:xfrm>
          <a:off x="2032000" y="1397000"/>
          <a:ext cx="66725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Optatives segon semestre/</a:t>
                      </a:r>
                      <a:r>
                        <a:rPr lang="ca-ES" baseline="0" noProof="0" dirty="0"/>
                        <a:t> matí </a:t>
                      </a:r>
                      <a:endParaRPr lang="ca-ES" noProof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En anglès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Auditoria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Investigació Comercial I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Fiscalitat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Mercats de Capitals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Models de Gestió</a:t>
                      </a:r>
                      <a:r>
                        <a:rPr lang="ca-ES" baseline="0" noProof="0" dirty="0"/>
                        <a:t> Comercial </a:t>
                      </a:r>
                      <a:endParaRPr lang="ca-ES" noProof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Organització Industrial</a:t>
                      </a:r>
                      <a:r>
                        <a:rPr lang="ca-ES" baseline="0" noProof="0" dirty="0"/>
                        <a:t> </a:t>
                      </a:r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Política de Creixement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Sistemes</a:t>
                      </a:r>
                      <a:r>
                        <a:rPr lang="ca-ES" baseline="0" noProof="0" dirty="0"/>
                        <a:t> d’Informació </a:t>
                      </a:r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Teoria</a:t>
                      </a:r>
                      <a:r>
                        <a:rPr lang="ca-ES" baseline="0" noProof="0" dirty="0"/>
                        <a:t> de l’organització </a:t>
                      </a:r>
                      <a:endParaRPr lang="ca-ES" noProof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Creació d’Empreses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Economia Organització i Gestió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Investigació Comercial I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Introducció a la Psicologia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a-ES" noProof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5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3890" r="30313" b="45555"/>
          <a:stretch/>
        </p:blipFill>
        <p:spPr bwMode="auto">
          <a:xfrm>
            <a:off x="123825" y="1219200"/>
            <a:ext cx="114871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70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427</TotalTime>
  <Words>1448</Words>
  <Application>Microsoft Office PowerPoint</Application>
  <PresentationFormat>Panorámica</PresentationFormat>
  <Paragraphs>211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MingLiU_HKSCS-ExtB</vt:lpstr>
      <vt:lpstr>Arial</vt:lpstr>
      <vt:lpstr>Calibri</vt:lpstr>
      <vt:lpstr>Times New Roman</vt:lpstr>
      <vt:lpstr>Wingdings</vt:lpstr>
      <vt:lpstr>Wingdings 2</vt:lpstr>
      <vt:lpstr>Claridad</vt:lpstr>
      <vt:lpstr>INFORMACIÓ CURS 20-21  PER ESTUDIANTS QUE ARRIBEN A QUART DE GRAU  </vt:lpstr>
      <vt:lpstr>Presentación de PowerPoint</vt:lpstr>
      <vt:lpstr>Presentación de PowerPoint</vt:lpstr>
      <vt:lpstr>Oferta d’optatives d’ADE: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FUNCIONAMENT DE LES OPTATIVES</vt:lpstr>
      <vt:lpstr>Presentación de PowerPoint</vt:lpstr>
      <vt:lpstr>    TFG</vt:lpstr>
      <vt:lpstr>Presentación de PowerPoint</vt:lpstr>
      <vt:lpstr>Presentación de PowerPoint</vt:lpstr>
      <vt:lpstr>Treball de Fi de Grau (TFG) ADE</vt:lpstr>
      <vt:lpstr>Treball de Fi de Grau (TFG) ADE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CARLES</cp:lastModifiedBy>
  <cp:revision>34</cp:revision>
  <dcterms:created xsi:type="dcterms:W3CDTF">2018-09-06T23:30:20Z</dcterms:created>
  <dcterms:modified xsi:type="dcterms:W3CDTF">2020-05-21T16:50:36Z</dcterms:modified>
</cp:coreProperties>
</file>