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308" r:id="rId3"/>
    <p:sldId id="309" r:id="rId4"/>
    <p:sldId id="301" r:id="rId5"/>
    <p:sldId id="30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747"/>
    <a:srgbClr val="438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2476\Desktop\grafics_Implantacio_PSUA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2476\Desktop\grafics_Implantacio_PSUAB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2476\Desktop\grafics_Implantacio_PSUAB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2476\Desktop\grafics_Implantacio_PSUA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'Estat execució'!$B$40:$C$40</c:f>
              <c:strCache>
                <c:ptCount val="1"/>
                <c:pt idx="0">
                  <c:v>Estat de les accions PSUAB 2013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E860C"/>
              </a:solidFill>
            </c:spPr>
          </c:dPt>
          <c:dPt>
            <c:idx val="3"/>
            <c:bubble3D val="0"/>
            <c:spPr>
              <a:solidFill>
                <a:srgbClr val="5DA526"/>
              </a:solidFill>
            </c:spPr>
          </c:dPt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'Estat execució'!$D$39:$G$39</c:f>
              <c:strCache>
                <c:ptCount val="4"/>
                <c:pt idx="0">
                  <c:v>Fase inicial</c:v>
                </c:pt>
                <c:pt idx="1">
                  <c:v>Fase intermitja</c:v>
                </c:pt>
                <c:pt idx="2">
                  <c:v>Fase avançada</c:v>
                </c:pt>
                <c:pt idx="3">
                  <c:v>Implementades</c:v>
                </c:pt>
              </c:strCache>
            </c:strRef>
          </c:cat>
          <c:val>
            <c:numRef>
              <c:f>'Estat execució'!$D$40:$G$40</c:f>
              <c:numCache>
                <c:formatCode>General</c:formatCode>
                <c:ptCount val="4"/>
                <c:pt idx="1">
                  <c:v>2</c:v>
                </c:pt>
                <c:pt idx="2">
                  <c:v>17</c:v>
                </c:pt>
                <c:pt idx="3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'Estat execució'!$B$40:$C$40</c:f>
              <c:strCache>
                <c:ptCount val="1"/>
                <c:pt idx="0">
                  <c:v>Estat de les accions PSUAB 2013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2"/>
            <c:bubble3D val="0"/>
            <c:spPr>
              <a:solidFill>
                <a:srgbClr val="FE860C"/>
              </a:solidFill>
            </c:spPr>
          </c:dPt>
          <c:dPt>
            <c:idx val="3"/>
            <c:bubble3D val="0"/>
            <c:spPr>
              <a:solidFill>
                <a:srgbClr val="5DA526"/>
              </a:solidFill>
            </c:spPr>
          </c:dPt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'Estat execució'!$D$39:$G$39</c:f>
              <c:strCache>
                <c:ptCount val="4"/>
                <c:pt idx="0">
                  <c:v>Fase inicial</c:v>
                </c:pt>
                <c:pt idx="1">
                  <c:v>Fase intermitja</c:v>
                </c:pt>
                <c:pt idx="2">
                  <c:v>Fase avançada</c:v>
                </c:pt>
                <c:pt idx="3">
                  <c:v>Implementades</c:v>
                </c:pt>
              </c:strCache>
            </c:strRef>
          </c:cat>
          <c:val>
            <c:numRef>
              <c:f>'Estat execució'!$D$40:$G$40</c:f>
              <c:numCache>
                <c:formatCode>General</c:formatCode>
                <c:ptCount val="4"/>
                <c:pt idx="1">
                  <c:v>2</c:v>
                </c:pt>
                <c:pt idx="2">
                  <c:v>17</c:v>
                </c:pt>
                <c:pt idx="3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2"/>
            <c:bubble3D val="0"/>
            <c:spPr>
              <a:solidFill>
                <a:srgbClr val="FE860C"/>
              </a:solidFill>
            </c:spPr>
          </c:dPt>
          <c:dPt>
            <c:idx val="3"/>
            <c:bubble3D val="0"/>
            <c:spPr>
              <a:solidFill>
                <a:srgbClr val="5DA526"/>
              </a:solidFill>
            </c:spPr>
          </c:dPt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'Estat execució'!$D$91:$G$91</c:f>
              <c:strCache>
                <c:ptCount val="4"/>
                <c:pt idx="0">
                  <c:v>Fase inicial</c:v>
                </c:pt>
                <c:pt idx="1">
                  <c:v>Fase intermitja</c:v>
                </c:pt>
                <c:pt idx="2">
                  <c:v>Fase avançada</c:v>
                </c:pt>
                <c:pt idx="3">
                  <c:v>Implementades</c:v>
                </c:pt>
              </c:strCache>
            </c:strRef>
          </c:cat>
          <c:val>
            <c:numRef>
              <c:f>'Estat execució'!$D$92:$G$92</c:f>
              <c:numCache>
                <c:formatCode>General</c:formatCode>
                <c:ptCount val="4"/>
                <c:pt idx="1">
                  <c:v>2</c:v>
                </c:pt>
                <c:pt idx="2">
                  <c:v>5</c:v>
                </c:pt>
                <c:pt idx="3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E860C"/>
              </a:solidFill>
            </c:spPr>
          </c:dPt>
          <c:dPt>
            <c:idx val="3"/>
            <c:bubble3D val="0"/>
            <c:spPr>
              <a:solidFill>
                <a:srgbClr val="5DA526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'Estat execució'!$M$67:$P$67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20F47-AA34-45D4-9177-6188EE79A1AE}" type="datetimeFigureOut">
              <a:rPr lang="ca-ES" smtClean="0"/>
              <a:pPr/>
              <a:t>28/09/2015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646C6-FA6A-44D2-9E8A-A2A0984F8A39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65199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EA465-730C-4872-93BC-2760C7824D73}" type="datetimeFigureOut">
              <a:rPr lang="ca-ES" smtClean="0"/>
              <a:pPr/>
              <a:t>28/09/2015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96E09-2FAB-491E-B19F-060129548D1A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883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A5EE87-5A79-4F90-8329-3F12FC9C66F5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3284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55F73-08AB-4B9C-A5D0-E9C3501F8DDA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704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76316-4C80-46D5-BD4E-DFCF0410CA78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40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DF32-FB2D-4BD5-9F78-EDFC2EEB36AE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2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C58A-02C5-41E1-A462-EF29C6AEBE04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06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2E98-9109-4FC9-BF53-AD57A7DC6383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56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AE08-18E7-4FA2-8883-6B112C1A13BB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95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B50-05E8-47EC-A42C-C297454F3CE2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931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43B8-96F3-4C9F-8486-B2395CD0CC77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31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4647-0E23-4891-964B-AB323F8473AB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43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E269-9503-49AE-B487-B189A7859B74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3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A18-3BB4-495B-B25C-6FD7C4241F69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288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2C74E-B184-46DD-B10B-779944E3E19A}" type="datetime1">
              <a:rPr lang="es-ES" smtClean="0"/>
              <a:pPr/>
              <a:t>28/09/2015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FE00F-0372-4A54-883A-77220A94220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591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10.png"/><Relationship Id="rId7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002476\Pictures\logos\logo-sis-prova2,0 - copia - copi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14" y="1340768"/>
            <a:ext cx="7398993" cy="280831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6350" stA="50000" endA="300" endPos="55500" dist="101600" dir="5400000" sy="-100000" algn="bl" rotWithShape="0"/>
          </a:effectLst>
        </p:spPr>
      </p:pic>
      <p:sp>
        <p:nvSpPr>
          <p:cNvPr id="2" name="1 CuadroTexto"/>
          <p:cNvSpPr txBox="1"/>
          <p:nvPr/>
        </p:nvSpPr>
        <p:spPr>
          <a:xfrm>
            <a:off x="3851920" y="6237312"/>
            <a:ext cx="511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 smtClean="0"/>
              <a:t>Setembre 2015 Sala de Juntes Facultat de Veterinària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394225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6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987824" y="0"/>
            <a:ext cx="6156176" cy="1046440"/>
          </a:xfrm>
          <a:prstGeom prst="rect">
            <a:avLst/>
          </a:prstGeom>
          <a:solidFill>
            <a:srgbClr val="3F722A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ca-ES" sz="1000" b="1" cap="all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ca-ES" sz="2600" b="1" cap="all" dirty="0" smtClean="0">
                <a:solidFill>
                  <a:schemeClr val="bg1"/>
                </a:solidFill>
              </a:rPr>
              <a:t>Pla </a:t>
            </a:r>
            <a:r>
              <a:rPr lang="ca-ES" sz="2600" b="1" cap="all" dirty="0">
                <a:solidFill>
                  <a:schemeClr val="bg1"/>
                </a:solidFill>
              </a:rPr>
              <a:t>de sostenibilitat de la </a:t>
            </a:r>
            <a:r>
              <a:rPr lang="ca-ES" sz="2600" b="1" cap="all" dirty="0" smtClean="0">
                <a:solidFill>
                  <a:schemeClr val="bg1"/>
                </a:solidFill>
              </a:rPr>
              <a:t>UAB de 2013-2017</a:t>
            </a:r>
          </a:p>
        </p:txBody>
      </p:sp>
      <p:sp>
        <p:nvSpPr>
          <p:cNvPr id="8" name="Títol 1"/>
          <p:cNvSpPr txBox="1">
            <a:spLocks/>
          </p:cNvSpPr>
          <p:nvPr/>
        </p:nvSpPr>
        <p:spPr bwMode="auto">
          <a:xfrm>
            <a:off x="199232" y="106186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2600" b="1" dirty="0" smtClean="0">
                <a:latin typeface="+mj-lt"/>
                <a:ea typeface="+mj-ea"/>
                <a:cs typeface="+mj-cs"/>
              </a:rPr>
              <a:t>Grau de compliment any 2014: 76,6 % </a:t>
            </a:r>
          </a:p>
        </p:txBody>
      </p:sp>
      <p:pic>
        <p:nvPicPr>
          <p:cNvPr id="10" name="Imatge 1" descr="LOGO_CAMPUSsis_DEFINITIU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232" y="134775"/>
            <a:ext cx="2286000" cy="911665"/>
          </a:xfrm>
          <a:prstGeom prst="rect">
            <a:avLst/>
          </a:prstGeom>
        </p:spPr>
      </p:pic>
      <p:sp>
        <p:nvSpPr>
          <p:cNvPr id="13" name="Rectangle 13"/>
          <p:cNvSpPr/>
          <p:nvPr/>
        </p:nvSpPr>
        <p:spPr>
          <a:xfrm>
            <a:off x="107504" y="3573016"/>
            <a:ext cx="4896544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ca-E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Puntuació de cada acció segons el grau d’implementació</a:t>
            </a: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punts: 0 - 2,5 - 5 - 7,5 – 10 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ca-E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Suma de les puntuacions de les 31 accions del PSUAB</a:t>
            </a: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ca-E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Grau de compliment: percentatge respecte la puntuació màxima. </a:t>
            </a: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anual: 310 punts. </a:t>
            </a:r>
            <a:r>
              <a:rPr lang="ca-E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Any 2014: 237,5 punts.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ca-ES" sz="14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vigència Pla (5 anys): 1.550 punts</a:t>
            </a:r>
            <a:endParaRPr lang="ca-ES" sz="1400" kern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Títol 1"/>
          <p:cNvSpPr txBox="1">
            <a:spLocks/>
          </p:cNvSpPr>
          <p:nvPr/>
        </p:nvSpPr>
        <p:spPr bwMode="auto">
          <a:xfrm>
            <a:off x="0" y="6431981"/>
            <a:ext cx="8229600" cy="54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1000" dirty="0" smtClean="0">
                <a:latin typeface="+mj-lt"/>
                <a:ea typeface="+mj-ea"/>
                <a:cs typeface="+mj-cs"/>
              </a:rPr>
              <a:t>Pla de seguiment PSUAB 2013-2017. Balanç any 2014.  </a:t>
            </a:r>
            <a:endParaRPr kumimoji="0" lang="ca-ES" sz="100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288901"/>
              </p:ext>
            </p:extLst>
          </p:nvPr>
        </p:nvGraphicFramePr>
        <p:xfrm>
          <a:off x="467544" y="2420888"/>
          <a:ext cx="4421527" cy="457200"/>
        </p:xfrm>
        <a:graphic>
          <a:graphicData uri="http://schemas.openxmlformats.org/drawingml/2006/table">
            <a:tbl>
              <a:tblPr firstRow="1" firstCol="1" bandRow="1"/>
              <a:tblGrid>
                <a:gridCol w="1429397"/>
                <a:gridCol w="598426"/>
                <a:gridCol w="598426"/>
                <a:gridCol w="598426"/>
                <a:gridCol w="598426"/>
                <a:gridCol w="59842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PSUAB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2013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2014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2015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2016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2017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% compliment teòric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20 %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40 %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60 %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80 %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100 %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% compliment real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14,8 %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effectLst/>
                          <a:latin typeface="Arial"/>
                          <a:ea typeface="Times New Roman"/>
                        </a:rPr>
                        <a:t>30,2 %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ítol 1"/>
          <p:cNvSpPr txBox="1">
            <a:spLocks/>
          </p:cNvSpPr>
          <p:nvPr/>
        </p:nvSpPr>
        <p:spPr bwMode="auto">
          <a:xfrm>
            <a:off x="182578" y="1988840"/>
            <a:ext cx="547260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1200" dirty="0" smtClean="0">
                <a:latin typeface="+mj-lt"/>
                <a:ea typeface="+mj-ea"/>
                <a:cs typeface="+mj-cs"/>
              </a:rPr>
              <a:t>Quadre comparatiu del grau de compliment real respecte el teòric: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48880"/>
            <a:ext cx="3384376" cy="1885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445928"/>
            <a:ext cx="4078036" cy="2262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04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ol 1"/>
          <p:cNvSpPr txBox="1">
            <a:spLocks/>
          </p:cNvSpPr>
          <p:nvPr/>
        </p:nvSpPr>
        <p:spPr bwMode="auto">
          <a:xfrm>
            <a:off x="85613" y="836712"/>
            <a:ext cx="43056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2600" b="1" dirty="0" smtClean="0">
                <a:latin typeface="+mj-lt"/>
                <a:ea typeface="+mj-ea"/>
                <a:cs typeface="+mj-cs"/>
              </a:rPr>
              <a:t>Indicadors de seguiment</a:t>
            </a:r>
            <a:endParaRPr lang="ca-ES" sz="2600" dirty="0" smtClean="0">
              <a:latin typeface="+mj-lt"/>
              <a:ea typeface="+mj-ea"/>
              <a:cs typeface="+mj-cs"/>
            </a:endParaRPr>
          </a:p>
        </p:txBody>
      </p:sp>
      <p:pic>
        <p:nvPicPr>
          <p:cNvPr id="10" name="Imatge 1" descr="LOGO_CAMPUSsis_DEFINITIU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9232" y="134775"/>
            <a:ext cx="2286000" cy="911665"/>
          </a:xfrm>
          <a:prstGeom prst="rect">
            <a:avLst/>
          </a:prstGeom>
        </p:spPr>
      </p:pic>
      <p:sp>
        <p:nvSpPr>
          <p:cNvPr id="12" name="Rectangle 13"/>
          <p:cNvSpPr/>
          <p:nvPr/>
        </p:nvSpPr>
        <p:spPr>
          <a:xfrm>
            <a:off x="199232" y="1700808"/>
            <a:ext cx="4042792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ca-E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21 indicadors (un d’ells global)</a:t>
            </a: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ca-E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 </a:t>
            </a:r>
            <a:r>
              <a:rPr lang="ca-E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d’indicadors de seguiment </a:t>
            </a:r>
            <a:r>
              <a:rPr lang="ca-E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avalua </a:t>
            </a:r>
            <a:r>
              <a:rPr lang="ca-E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realització de les accions contingudes en els diferents programes del Pla d’acció i l’assoliment dels objectius d’aquestes</a:t>
            </a:r>
            <a:r>
              <a:rPr lang="ca-E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ca-E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ítol 1"/>
          <p:cNvSpPr txBox="1">
            <a:spLocks/>
          </p:cNvSpPr>
          <p:nvPr/>
        </p:nvSpPr>
        <p:spPr bwMode="auto">
          <a:xfrm>
            <a:off x="0" y="6507439"/>
            <a:ext cx="3419872" cy="46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1000" dirty="0" smtClean="0">
                <a:latin typeface="+mj-lt"/>
                <a:ea typeface="+mj-ea"/>
                <a:cs typeface="+mj-cs"/>
              </a:rPr>
              <a:t>Pla de seguiment PSUAB 2013-2017. Balanç any 2014.  </a:t>
            </a:r>
            <a:endParaRPr kumimoji="0" lang="ca-ES" sz="100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1363"/>
            <a:ext cx="4781550" cy="630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668" y="6539999"/>
            <a:ext cx="6000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373" y="6539999"/>
            <a:ext cx="6000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3"/>
          <p:cNvSpPr/>
          <p:nvPr/>
        </p:nvSpPr>
        <p:spPr>
          <a:xfrm>
            <a:off x="5220072" y="6581730"/>
            <a:ext cx="9615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ca-ES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Evolució positiva </a:t>
            </a:r>
          </a:p>
        </p:txBody>
      </p:sp>
      <p:sp>
        <p:nvSpPr>
          <p:cNvPr id="17" name="Rectangle 13"/>
          <p:cNvSpPr/>
          <p:nvPr/>
        </p:nvSpPr>
        <p:spPr>
          <a:xfrm>
            <a:off x="6396211" y="6581730"/>
            <a:ext cx="145216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ca-ES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Sense canvis significatius</a:t>
            </a:r>
          </a:p>
        </p:txBody>
      </p:sp>
      <p:sp>
        <p:nvSpPr>
          <p:cNvPr id="18" name="Rectangle 13"/>
          <p:cNvSpPr/>
          <p:nvPr/>
        </p:nvSpPr>
        <p:spPr>
          <a:xfrm>
            <a:off x="8069411" y="6581730"/>
            <a:ext cx="9961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ca-ES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Evolució negativa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034" y="6539999"/>
            <a:ext cx="6000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13"/>
          <p:cNvSpPr/>
          <p:nvPr/>
        </p:nvSpPr>
        <p:spPr>
          <a:xfrm>
            <a:off x="4254860" y="6581730"/>
            <a:ext cx="9615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ca-ES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Llegenda: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95" y="3182027"/>
            <a:ext cx="4066729" cy="2848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263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987824" y="-5155"/>
            <a:ext cx="6156176" cy="1056855"/>
          </a:xfrm>
          <a:prstGeom prst="rect">
            <a:avLst/>
          </a:prstGeom>
          <a:solidFill>
            <a:srgbClr val="4383D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5128" tIns="77216" rIns="135128" bIns="77216" numCol="1" spcCol="1270" anchor="ctr" anchorCtr="0">
            <a:noAutofit/>
          </a:bodyPr>
          <a:lstStyle/>
          <a:p>
            <a:pPr lvl="0" algn="ctr" defTabSz="844550">
              <a:spcBef>
                <a:spcPct val="0"/>
              </a:spcBef>
            </a:pPr>
            <a:r>
              <a:rPr lang="ca-ES" sz="2800" b="1" kern="1200" dirty="0" smtClean="0"/>
              <a:t>PLA SALUDABLE  set 2015</a:t>
            </a:r>
            <a:endParaRPr lang="es-ES" sz="2800" b="1" kern="1200" dirty="0">
              <a:solidFill>
                <a:srgbClr val="FF0000"/>
              </a:solidFill>
            </a:endParaRPr>
          </a:p>
        </p:txBody>
      </p:sp>
      <p:pic>
        <p:nvPicPr>
          <p:cNvPr id="8" name="Imatge 1" descr="LOGO_CAMPUSsis_DEFINITIU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232" y="134775"/>
            <a:ext cx="2286000" cy="911665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331" y="2276872"/>
            <a:ext cx="3269310" cy="30963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11" name="3 CuadroTexto"/>
          <p:cNvSpPr txBox="1"/>
          <p:nvPr/>
        </p:nvSpPr>
        <p:spPr>
          <a:xfrm>
            <a:off x="1712172" y="2600729"/>
            <a:ext cx="5403628" cy="25977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600" b="1" dirty="0"/>
              <a:t>Estat d'execució de les accions  del Pla Saludable.</a:t>
            </a:r>
            <a:r>
              <a:rPr lang="ca-ES" sz="1600" b="1" baseline="0" dirty="0"/>
              <a:t> Set </a:t>
            </a:r>
            <a:r>
              <a:rPr lang="ca-ES" sz="1600" b="1" baseline="0" dirty="0" smtClean="0"/>
              <a:t>2015</a:t>
            </a:r>
            <a:endParaRPr lang="ca-ES" sz="1600" b="1" dirty="0"/>
          </a:p>
        </p:txBody>
      </p:sp>
      <p:sp>
        <p:nvSpPr>
          <p:cNvPr id="9" name="Títol 1"/>
          <p:cNvSpPr txBox="1">
            <a:spLocks/>
          </p:cNvSpPr>
          <p:nvPr/>
        </p:nvSpPr>
        <p:spPr bwMode="auto">
          <a:xfrm>
            <a:off x="662880" y="155679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2600" b="1" dirty="0" smtClean="0">
                <a:latin typeface="+mj-lt"/>
                <a:ea typeface="+mj-ea"/>
                <a:cs typeface="+mj-cs"/>
              </a:rPr>
              <a:t>Grau de compliment curs 2014/15: </a:t>
            </a:r>
            <a:r>
              <a:rPr lang="ca-ES" sz="2600" dirty="0" smtClean="0">
                <a:latin typeface="+mj-lt"/>
                <a:ea typeface="+mj-ea"/>
                <a:cs typeface="+mj-cs"/>
              </a:rPr>
              <a:t>90,3 %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2000" dirty="0" smtClean="0">
                <a:latin typeface="+mj-lt"/>
                <a:ea typeface="+mj-ea"/>
                <a:cs typeface="+mj-cs"/>
              </a:rPr>
              <a:t>40 </a:t>
            </a:r>
            <a:r>
              <a:rPr lang="ca-ES" sz="2000" b="1" dirty="0" smtClean="0">
                <a:latin typeface="+mj-lt"/>
                <a:ea typeface="+mj-ea"/>
                <a:cs typeface="+mj-cs"/>
              </a:rPr>
              <a:t>accions, </a:t>
            </a:r>
            <a:r>
              <a:rPr lang="ca-ES" sz="2000" dirty="0" smtClean="0">
                <a:latin typeface="+mj-lt"/>
                <a:ea typeface="+mj-ea"/>
                <a:cs typeface="+mj-cs"/>
              </a:rPr>
              <a:t>101 </a:t>
            </a:r>
            <a:r>
              <a:rPr lang="ca-ES" sz="2000" b="1" dirty="0" smtClean="0">
                <a:latin typeface="+mj-lt"/>
                <a:ea typeface="+mj-ea"/>
                <a:cs typeface="+mj-cs"/>
              </a:rPr>
              <a:t>actuacions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2000" b="1" dirty="0" smtClean="0">
                <a:latin typeface="+mj-lt"/>
                <a:ea typeface="+mj-ea"/>
                <a:cs typeface="+mj-cs"/>
              </a:rPr>
              <a:t>361,2 punts </a:t>
            </a:r>
            <a:r>
              <a:rPr lang="ca-ES" sz="2000" dirty="0" smtClean="0">
                <a:latin typeface="+mj-lt"/>
                <a:ea typeface="+mj-ea"/>
                <a:cs typeface="+mj-cs"/>
              </a:rPr>
              <a:t>assolits dels </a:t>
            </a:r>
            <a:r>
              <a:rPr lang="ca-ES" sz="2000" b="1" dirty="0" smtClean="0">
                <a:latin typeface="+mj-lt"/>
                <a:ea typeface="+mj-ea"/>
                <a:cs typeface="+mj-cs"/>
              </a:rPr>
              <a:t>400 </a:t>
            </a:r>
            <a:r>
              <a:rPr lang="ca-ES" sz="2000" dirty="0" smtClean="0">
                <a:latin typeface="+mj-lt"/>
                <a:ea typeface="+mj-ea"/>
                <a:cs typeface="+mj-cs"/>
              </a:rPr>
              <a:t>possibles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dirty="0" smtClean="0">
                <a:latin typeface="+mj-lt"/>
                <a:ea typeface="+mj-ea"/>
                <a:cs typeface="+mj-cs"/>
              </a:rPr>
              <a:t>       </a:t>
            </a:r>
          </a:p>
        </p:txBody>
      </p:sp>
      <p:sp>
        <p:nvSpPr>
          <p:cNvPr id="17" name="Títol 1"/>
          <p:cNvSpPr txBox="1">
            <a:spLocks/>
          </p:cNvSpPr>
          <p:nvPr/>
        </p:nvSpPr>
        <p:spPr bwMode="auto">
          <a:xfrm>
            <a:off x="23842" y="6381328"/>
            <a:ext cx="8229600" cy="54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a-ES" sz="1400" dirty="0"/>
              <a:t>Seguiment del Pla Saludable curs 2014/15. Balanç set 2015</a:t>
            </a:r>
            <a:r>
              <a:rPr lang="ca-ES" sz="1400" dirty="0" smtClean="0"/>
              <a:t>.</a:t>
            </a:r>
            <a:r>
              <a:rPr lang="ca-ES" sz="1400" dirty="0" smtClean="0">
                <a:latin typeface="+mj-lt"/>
                <a:ea typeface="+mj-ea"/>
                <a:cs typeface="+mj-cs"/>
              </a:rPr>
              <a:t> </a:t>
            </a:r>
            <a:endParaRPr kumimoji="0" lang="ca-ES" sz="140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789203" y="5733256"/>
            <a:ext cx="7132055" cy="46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ca-ES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Puntuació </a:t>
            </a:r>
            <a:r>
              <a:rPr lang="ca-ES" sz="1050" b="1" dirty="0">
                <a:latin typeface="Tahoma" pitchFamily="34" charset="0"/>
                <a:ea typeface="Tahoma" pitchFamily="34" charset="0"/>
                <a:cs typeface="Tahoma" pitchFamily="34" charset="0"/>
              </a:rPr>
              <a:t>de cada acció segons el grau d’implementació</a:t>
            </a:r>
            <a:r>
              <a:rPr lang="ca-ES" sz="1050" dirty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ca-ES" sz="1050" dirty="0">
                <a:latin typeface="Tahoma" pitchFamily="34" charset="0"/>
                <a:ea typeface="Tahoma" pitchFamily="34" charset="0"/>
                <a:cs typeface="Tahoma" pitchFamily="34" charset="0"/>
              </a:rPr>
              <a:t>          punts: 0 - 2,5 - 5 - 7,5 – 10  </a:t>
            </a:r>
          </a:p>
        </p:txBody>
      </p:sp>
      <p:graphicFrame>
        <p:nvGraphicFramePr>
          <p:cNvPr id="15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011261"/>
              </p:ext>
            </p:extLst>
          </p:nvPr>
        </p:nvGraphicFramePr>
        <p:xfrm>
          <a:off x="1823497" y="2860505"/>
          <a:ext cx="5687218" cy="3169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393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987824" y="-5155"/>
            <a:ext cx="6156176" cy="1056855"/>
          </a:xfrm>
          <a:prstGeom prst="rect">
            <a:avLst/>
          </a:prstGeom>
          <a:solidFill>
            <a:srgbClr val="4383D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5128" tIns="77216" rIns="135128" bIns="77216" numCol="1" spcCol="1270" anchor="ctr" anchorCtr="0">
            <a:noAutofit/>
          </a:bodyPr>
          <a:lstStyle/>
          <a:p>
            <a:pPr lvl="0" algn="ctr" defTabSz="844550">
              <a:spcBef>
                <a:spcPct val="0"/>
              </a:spcBef>
            </a:pPr>
            <a:r>
              <a:rPr lang="ca-ES" sz="2800" b="1" kern="1200" dirty="0" smtClean="0"/>
              <a:t>PLA SALUDABLE  </a:t>
            </a:r>
            <a:r>
              <a:rPr lang="ca-ES" sz="2800" b="1" kern="1200" smtClean="0"/>
              <a:t>set </a:t>
            </a:r>
            <a:r>
              <a:rPr lang="ca-ES" sz="2800" b="1" kern="1200" smtClean="0"/>
              <a:t>2015</a:t>
            </a:r>
            <a:endParaRPr lang="es-ES" sz="2800" b="1" kern="1200" dirty="0">
              <a:solidFill>
                <a:srgbClr val="FF0000"/>
              </a:solidFill>
            </a:endParaRPr>
          </a:p>
        </p:txBody>
      </p:sp>
      <p:pic>
        <p:nvPicPr>
          <p:cNvPr id="8" name="Imatge 1" descr="LOGO_CAMPUSsis_DEFINITIU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232" y="134775"/>
            <a:ext cx="2286000" cy="911665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194" y="2276872"/>
            <a:ext cx="3269310" cy="30963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reflection blurRad="6350" stA="50000" endA="295" endPos="92000" dist="101600" dir="5400000" sy="-100000" algn="bl" rotWithShape="0"/>
          </a:effectLst>
        </p:spPr>
      </p:pic>
      <p:pic>
        <p:nvPicPr>
          <p:cNvPr id="16" name="70 Imagen" descr="C:\Users\1002476\Desktop\IMG\ve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2113" y="9871075"/>
            <a:ext cx="266700" cy="64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71 Imagen" descr="C:\Users\1002476\Desktop\IMG\taronja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44088" y="9910763"/>
            <a:ext cx="273050" cy="611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72 Imagen" descr="C:\Users\1002476\Desktop\IMG\vermel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25" y="9934575"/>
            <a:ext cx="266700" cy="595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70 Imagen" descr="C:\Users\1002476\Desktop\IMG\ve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2113" y="9871075"/>
            <a:ext cx="266700" cy="64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71 Imagen" descr="C:\Users\1002476\Desktop\IMG\taronja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44088" y="9910763"/>
            <a:ext cx="273050" cy="611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72 Imagen" descr="C:\Users\1002476\Desktop\IMG\vermel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25" y="9934575"/>
            <a:ext cx="266700" cy="595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70 Imagen" descr="C:\Users\1002476\Desktop\IMG\ve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490" y="2191379"/>
            <a:ext cx="266700" cy="643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71 Imagen" descr="C:\Users\1002476\Desktop\IMG\taronja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8683" y="2208346"/>
            <a:ext cx="272546" cy="611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72 Imagen" descr="C:\Users\1002476\Desktop\IMG\vermel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103" y="2208346"/>
            <a:ext cx="266700" cy="596265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28 CuadroTexto"/>
          <p:cNvSpPr txBox="1"/>
          <p:nvPr/>
        </p:nvSpPr>
        <p:spPr>
          <a:xfrm>
            <a:off x="874797" y="2348880"/>
            <a:ext cx="204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44 ACTUACIONS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2963029" y="2924944"/>
            <a:ext cx="204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36       7        1</a:t>
            </a:r>
          </a:p>
        </p:txBody>
      </p:sp>
      <p:pic>
        <p:nvPicPr>
          <p:cNvPr id="31" name="70 Imagen" descr="C:\Users\1002476\Desktop\IMG\ve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490" y="3762070"/>
            <a:ext cx="266700" cy="643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71 Imagen" descr="C:\Users\1002476\Desktop\IMG\taronja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8683" y="3779037"/>
            <a:ext cx="272546" cy="611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72 Imagen" descr="C:\Users\1002476\Desktop\IMG\vermel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103" y="3779037"/>
            <a:ext cx="266700" cy="596265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33 CuadroTexto"/>
          <p:cNvSpPr txBox="1"/>
          <p:nvPr/>
        </p:nvSpPr>
        <p:spPr>
          <a:xfrm>
            <a:off x="874797" y="3995772"/>
            <a:ext cx="204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49 ACTUACIONS</a:t>
            </a:r>
          </a:p>
        </p:txBody>
      </p:sp>
      <p:pic>
        <p:nvPicPr>
          <p:cNvPr id="36" name="70 Imagen" descr="C:\Users\1002476\Desktop\IMG\ve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490" y="5431739"/>
            <a:ext cx="266700" cy="643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71 Imagen" descr="C:\Users\1002476\Desktop\IMG\taronja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8683" y="5448706"/>
            <a:ext cx="272546" cy="611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72 Imagen" descr="C:\Users\1002476\Desktop\IMG\vermel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103" y="5448706"/>
            <a:ext cx="266700" cy="59626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38 CuadroTexto"/>
          <p:cNvSpPr txBox="1"/>
          <p:nvPr/>
        </p:nvSpPr>
        <p:spPr>
          <a:xfrm>
            <a:off x="874797" y="5651956"/>
            <a:ext cx="204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8 ACTUACIONS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2963029" y="6095037"/>
            <a:ext cx="204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3        5        0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539552" y="1759331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Foment dels hàbits saludables</a:t>
            </a:r>
            <a:r>
              <a:rPr lang="ca-ES" b="1" dirty="0"/>
              <a:t>:</a:t>
            </a:r>
            <a:endParaRPr lang="ca-ES" b="1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388635" y="1187460"/>
            <a:ext cx="3224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a-ES" sz="2400" b="1" dirty="0"/>
              <a:t>Per línies estratègiques: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586764" y="3392738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Entorn segur i saludable: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611560" y="5079374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Promoció, comunicació i sensibilització: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2820203" y="4510861"/>
            <a:ext cx="2183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  42       5        2</a:t>
            </a:r>
          </a:p>
        </p:txBody>
      </p:sp>
      <p:sp>
        <p:nvSpPr>
          <p:cNvPr id="35" name="Títol 1"/>
          <p:cNvSpPr txBox="1">
            <a:spLocks/>
          </p:cNvSpPr>
          <p:nvPr/>
        </p:nvSpPr>
        <p:spPr bwMode="auto">
          <a:xfrm>
            <a:off x="23842" y="6321386"/>
            <a:ext cx="8229600" cy="54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a-ES" sz="1400" dirty="0" smtClean="0">
                <a:latin typeface="+mj-lt"/>
                <a:ea typeface="+mj-ea"/>
                <a:cs typeface="+mj-cs"/>
              </a:rPr>
              <a:t>Seguiment del Pla Saludable curs 2014/15. Balanç set 2015.  </a:t>
            </a:r>
            <a:endParaRPr kumimoji="0" lang="ca-ES" sz="140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7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131709"/>
              </p:ext>
            </p:extLst>
          </p:nvPr>
        </p:nvGraphicFramePr>
        <p:xfrm>
          <a:off x="5580112" y="1342303"/>
          <a:ext cx="2529314" cy="1869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9" name="48 CuadroTexto"/>
          <p:cNvSpPr txBox="1"/>
          <p:nvPr/>
        </p:nvSpPr>
        <p:spPr>
          <a:xfrm>
            <a:off x="5724128" y="1187460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Foment dels hàbits saludables</a:t>
            </a:r>
            <a:r>
              <a:rPr lang="ca-ES" b="1" dirty="0"/>
              <a:t>:</a:t>
            </a:r>
            <a:endParaRPr lang="ca-ES" b="1" dirty="0" smtClean="0"/>
          </a:p>
        </p:txBody>
      </p:sp>
      <p:sp>
        <p:nvSpPr>
          <p:cNvPr id="53" name="52 CuadroTexto"/>
          <p:cNvSpPr txBox="1"/>
          <p:nvPr/>
        </p:nvSpPr>
        <p:spPr>
          <a:xfrm>
            <a:off x="5796136" y="3025752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Entorn segur i saludable: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5302898" y="4923821"/>
            <a:ext cx="441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Promoció, comunicació i sensibilització:</a:t>
            </a:r>
          </a:p>
        </p:txBody>
      </p:sp>
      <p:graphicFrame>
        <p:nvGraphicFramePr>
          <p:cNvPr id="56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996626"/>
              </p:ext>
            </p:extLst>
          </p:nvPr>
        </p:nvGraphicFramePr>
        <p:xfrm>
          <a:off x="5302898" y="3210418"/>
          <a:ext cx="3157535" cy="1868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7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7764200"/>
              </p:ext>
            </p:extLst>
          </p:nvPr>
        </p:nvGraphicFramePr>
        <p:xfrm>
          <a:off x="5004049" y="5050242"/>
          <a:ext cx="3775806" cy="1942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07641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325</Words>
  <Application>Microsoft Office PowerPoint</Application>
  <PresentationFormat>Presentación en pantalla (4:3)</PresentationFormat>
  <Paragraphs>63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Xavier Isern Torras</dc:creator>
  <cp:lastModifiedBy>Xavier Isern Torras</cp:lastModifiedBy>
  <cp:revision>120</cp:revision>
  <cp:lastPrinted>2015-09-17T16:03:00Z</cp:lastPrinted>
  <dcterms:created xsi:type="dcterms:W3CDTF">2014-01-27T11:32:08Z</dcterms:created>
  <dcterms:modified xsi:type="dcterms:W3CDTF">2015-09-28T10:15:29Z</dcterms:modified>
</cp:coreProperties>
</file>