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handoutMasterIdLst>
    <p:handoutMasterId r:id="rId43"/>
  </p:handoutMasterIdLst>
  <p:sldIdLst>
    <p:sldId id="331" r:id="rId4"/>
    <p:sldId id="342" r:id="rId5"/>
    <p:sldId id="258" r:id="rId6"/>
    <p:sldId id="259" r:id="rId7"/>
    <p:sldId id="326" r:id="rId8"/>
    <p:sldId id="261" r:id="rId9"/>
    <p:sldId id="333" r:id="rId10"/>
    <p:sldId id="344" r:id="rId11"/>
    <p:sldId id="265" r:id="rId12"/>
    <p:sldId id="314" r:id="rId13"/>
    <p:sldId id="267" r:id="rId14"/>
    <p:sldId id="268" r:id="rId15"/>
    <p:sldId id="325" r:id="rId16"/>
    <p:sldId id="335" r:id="rId17"/>
    <p:sldId id="271" r:id="rId18"/>
    <p:sldId id="272" r:id="rId19"/>
    <p:sldId id="315" r:id="rId20"/>
    <p:sldId id="337" r:id="rId21"/>
    <p:sldId id="336" r:id="rId22"/>
    <p:sldId id="288" r:id="rId23"/>
    <p:sldId id="289" r:id="rId24"/>
    <p:sldId id="290" r:id="rId25"/>
    <p:sldId id="291" r:id="rId26"/>
    <p:sldId id="292" r:id="rId27"/>
    <p:sldId id="338" r:id="rId28"/>
    <p:sldId id="297" r:id="rId29"/>
    <p:sldId id="293" r:id="rId30"/>
    <p:sldId id="294" r:id="rId31"/>
    <p:sldId id="295" r:id="rId32"/>
    <p:sldId id="296" r:id="rId33"/>
    <p:sldId id="280" r:id="rId34"/>
    <p:sldId id="281" r:id="rId35"/>
    <p:sldId id="282" r:id="rId36"/>
    <p:sldId id="284" r:id="rId37"/>
    <p:sldId id="283" r:id="rId38"/>
    <p:sldId id="345" r:id="rId39"/>
    <p:sldId id="346" r:id="rId40"/>
    <p:sldId id="339" r:id="rId41"/>
  </p:sldIdLst>
  <p:sldSz cx="13003213" cy="9756775"/>
  <p:notesSz cx="6797675" cy="9928225"/>
  <p:defaultTextStyle>
    <a:defPPr>
      <a:defRPr lang="es-ES"/>
    </a:defPPr>
    <a:lvl1pPr algn="l" defTabSz="648889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1pPr>
    <a:lvl2pPr marL="648889" indent="-191971" algn="l" defTabSz="648889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2pPr>
    <a:lvl3pPr marL="1299363" indent="-385527" algn="l" defTabSz="648889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3pPr>
    <a:lvl4pPr marL="1948254" indent="-577495" algn="l" defTabSz="648889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4pPr>
    <a:lvl5pPr marL="2598724" indent="-771050" algn="l" defTabSz="648889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5pPr>
    <a:lvl6pPr marL="2284592" algn="l" defTabSz="913838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6pPr>
    <a:lvl7pPr marL="2741515" algn="l" defTabSz="913838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7pPr>
    <a:lvl8pPr marL="3198430" algn="l" defTabSz="913838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8pPr>
    <a:lvl9pPr marL="3655347" algn="l" defTabSz="913838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2E9B07"/>
    <a:srgbClr val="2A9006"/>
    <a:srgbClr val="FF3B3B"/>
    <a:srgbClr val="FF3333"/>
    <a:srgbClr val="278505"/>
    <a:srgbClr val="1E6804"/>
    <a:srgbClr val="217105"/>
    <a:srgbClr val="80C186"/>
    <a:srgbClr val="FAB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0" autoAdjust="0"/>
  </p:normalViewPr>
  <p:slideViewPr>
    <p:cSldViewPr snapToGrid="0" snapToObjects="1">
      <p:cViewPr>
        <p:scale>
          <a:sx n="80" d="100"/>
          <a:sy n="80" d="100"/>
        </p:scale>
        <p:origin x="-1458" y="-72"/>
      </p:cViewPr>
      <p:guideLst>
        <p:guide orient="horz" pos="139"/>
        <p:guide pos="3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-397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632BC71-8592-4501-A3B6-2B50D9C1E6E9}" type="datetimeFigureOut">
              <a:rPr lang="ca-ES"/>
              <a:pPr>
                <a:defRPr/>
              </a:pPr>
              <a:t>02/02/2018</a:t>
            </a:fld>
            <a:endParaRPr lang="ca-E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D9A461C-2BA1-42BC-994E-7938EF9F8594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24547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7DF67-28AE-4EEE-89AF-09BAC07B580D}" type="datetimeFigureOut">
              <a:rPr lang="ca-ES" smtClean="0"/>
              <a:t>02/02/2018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C8CF9-C846-4B31-A9E5-CA72719442BE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595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6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031" algn="l" defTabSz="91406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062" algn="l" defTabSz="91406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093" algn="l" defTabSz="91406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125" algn="l" defTabSz="91406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155" algn="l" defTabSz="91406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189" algn="l" defTabSz="91406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218" algn="l" defTabSz="91406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248" algn="l" defTabSz="91406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C8CF9-C846-4B31-A9E5-CA72719442BE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527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C8CF9-C846-4B31-A9E5-CA72719442BE}" type="slidenum">
              <a:rPr lang="ca-ES" smtClean="0">
                <a:solidFill>
                  <a:prstClr val="black"/>
                </a:solidFill>
              </a:rPr>
              <a:pPr/>
              <a:t>36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5241" y="3030932"/>
            <a:ext cx="11052731" cy="209138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9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9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9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9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0FE07-15CE-4E61-8CEB-855A3017FE08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3E919-9403-4FF5-9D63-AFA0A92932A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A996B-AED3-411C-B168-3739CADEB7AC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7E7B2-60D8-40CC-9D30-469BF1098F7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E0CDF-3F73-4993-80A2-EDDF18247F1A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B6CD7-15BD-40DA-B259-7C0C5E88703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5241" y="3030930"/>
            <a:ext cx="11052731" cy="209138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9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9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9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9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6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5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95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91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8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8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97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97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96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96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37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25576" y="3238707"/>
            <a:ext cx="8210536" cy="9160528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352839" y="3238707"/>
            <a:ext cx="8212793" cy="9160528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63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57" indent="0">
              <a:buNone/>
              <a:defRPr sz="2800" b="1"/>
            </a:lvl2pPr>
            <a:lvl3pPr marL="1299910" indent="0">
              <a:buNone/>
              <a:defRPr sz="2600" b="1"/>
            </a:lvl3pPr>
            <a:lvl4pPr marL="1949867" indent="0">
              <a:buNone/>
              <a:defRPr sz="2300" b="1"/>
            </a:lvl4pPr>
            <a:lvl5pPr marL="2599822" indent="0">
              <a:buNone/>
              <a:defRPr sz="2300" b="1"/>
            </a:lvl5pPr>
            <a:lvl6pPr marL="3249776" indent="0">
              <a:buNone/>
              <a:defRPr sz="2300" b="1"/>
            </a:lvl6pPr>
            <a:lvl7pPr marL="3899733" indent="0">
              <a:buNone/>
              <a:defRPr sz="2300" b="1"/>
            </a:lvl7pPr>
            <a:lvl8pPr marL="4549687" indent="0">
              <a:buNone/>
              <a:defRPr sz="2300" b="1"/>
            </a:lvl8pPr>
            <a:lvl9pPr marL="5199643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458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57" indent="0">
              <a:buNone/>
              <a:defRPr sz="2800" b="1"/>
            </a:lvl2pPr>
            <a:lvl3pPr marL="1299910" indent="0">
              <a:buNone/>
              <a:defRPr sz="2600" b="1"/>
            </a:lvl3pPr>
            <a:lvl4pPr marL="1949867" indent="0">
              <a:buNone/>
              <a:defRPr sz="2300" b="1"/>
            </a:lvl4pPr>
            <a:lvl5pPr marL="2599822" indent="0">
              <a:buNone/>
              <a:defRPr sz="2300" b="1"/>
            </a:lvl5pPr>
            <a:lvl6pPr marL="3249776" indent="0">
              <a:buNone/>
              <a:defRPr sz="2300" b="1"/>
            </a:lvl6pPr>
            <a:lvl7pPr marL="3899733" indent="0">
              <a:buNone/>
              <a:defRPr sz="2300" b="1"/>
            </a:lvl7pPr>
            <a:lvl8pPr marL="4549687" indent="0">
              <a:buNone/>
              <a:defRPr sz="2300" b="1"/>
            </a:lvl8pPr>
            <a:lvl9pPr marL="5199643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458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03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99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6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167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3895" y="388471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167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49957" indent="0">
              <a:buNone/>
              <a:defRPr sz="1700"/>
            </a:lvl2pPr>
            <a:lvl3pPr marL="1299910" indent="0">
              <a:buNone/>
              <a:defRPr sz="1400"/>
            </a:lvl3pPr>
            <a:lvl4pPr marL="1949867" indent="0">
              <a:buNone/>
              <a:defRPr sz="1300"/>
            </a:lvl4pPr>
            <a:lvl5pPr marL="2599822" indent="0">
              <a:buNone/>
              <a:defRPr sz="1300"/>
            </a:lvl5pPr>
            <a:lvl6pPr marL="3249776" indent="0">
              <a:buNone/>
              <a:defRPr sz="1300"/>
            </a:lvl6pPr>
            <a:lvl7pPr marL="3899733" indent="0">
              <a:buNone/>
              <a:defRPr sz="1300"/>
            </a:lvl7pPr>
            <a:lvl8pPr marL="4549687" indent="0">
              <a:buNone/>
              <a:defRPr sz="1300"/>
            </a:lvl8pPr>
            <a:lvl9pPr marL="5199643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7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5225A-9EC2-4802-AB23-2E2A24200946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415DD-BF4C-41AF-8A30-37176CFFDFC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49957" indent="0">
              <a:buNone/>
              <a:defRPr sz="4000"/>
            </a:lvl2pPr>
            <a:lvl3pPr marL="1299910" indent="0">
              <a:buNone/>
              <a:defRPr sz="3400"/>
            </a:lvl3pPr>
            <a:lvl4pPr marL="1949867" indent="0">
              <a:buNone/>
              <a:defRPr sz="2800"/>
            </a:lvl4pPr>
            <a:lvl5pPr marL="2599822" indent="0">
              <a:buNone/>
              <a:defRPr sz="2800"/>
            </a:lvl5pPr>
            <a:lvl6pPr marL="3249776" indent="0">
              <a:buNone/>
              <a:defRPr sz="2800"/>
            </a:lvl6pPr>
            <a:lvl7pPr marL="3899733" indent="0">
              <a:buNone/>
              <a:defRPr sz="2800"/>
            </a:lvl7pPr>
            <a:lvl8pPr marL="4549687" indent="0">
              <a:buNone/>
              <a:defRPr sz="2800"/>
            </a:lvl8pPr>
            <a:lvl9pPr marL="5199643" indent="0">
              <a:buNone/>
              <a:defRPr sz="28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49957" indent="0">
              <a:buNone/>
              <a:defRPr sz="1700"/>
            </a:lvl2pPr>
            <a:lvl3pPr marL="1299910" indent="0">
              <a:buNone/>
              <a:defRPr sz="1400"/>
            </a:lvl3pPr>
            <a:lvl4pPr marL="1949867" indent="0">
              <a:buNone/>
              <a:defRPr sz="1300"/>
            </a:lvl4pPr>
            <a:lvl5pPr marL="2599822" indent="0">
              <a:buNone/>
              <a:defRPr sz="1300"/>
            </a:lvl5pPr>
            <a:lvl6pPr marL="3249776" indent="0">
              <a:buNone/>
              <a:defRPr sz="1300"/>
            </a:lvl6pPr>
            <a:lvl7pPr marL="3899733" indent="0">
              <a:buNone/>
              <a:defRPr sz="1300"/>
            </a:lvl7pPr>
            <a:lvl8pPr marL="4549687" indent="0">
              <a:buNone/>
              <a:defRPr sz="1300"/>
            </a:lvl8pPr>
            <a:lvl9pPr marL="5199643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99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20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407313" y="555594"/>
            <a:ext cx="4158319" cy="11843641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25576" y="555594"/>
            <a:ext cx="12265010" cy="11843641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544D-811B-3642-A190-7ECD6CDFE109}" type="datetimeFigureOut">
              <a:rPr lang="ca-ES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6BA2-F7C9-7942-95C3-EA9E1B16909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22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5241" y="3030942"/>
            <a:ext cx="11052731" cy="209138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7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7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6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5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4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F18C4-87CF-436E-AD6F-E03C36F9F80D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51F4-C568-4356-ABC1-62B02472F2A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44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C2544-A8D8-477B-AE6B-4D432DA1A09C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00E07-E793-487A-B014-32C0D786F2D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9061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31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86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79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72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65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58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52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45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DAC5E-58C9-4EFB-9F7C-9BA52367BE5A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39138-F997-4E8A-AD2C-77E23A0CA74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063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161" y="2276598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9966" y="2276598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6FE76-13D7-48FD-A871-87E037C83D83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B0168-A970-435B-AB94-5A67995A174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722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318" indent="0">
              <a:buNone/>
              <a:defRPr sz="2800" b="1"/>
            </a:lvl2pPr>
            <a:lvl3pPr marL="1298630" indent="0">
              <a:buNone/>
              <a:defRPr sz="2600" b="1"/>
            </a:lvl3pPr>
            <a:lvl4pPr marL="1947951" indent="0">
              <a:buNone/>
              <a:defRPr sz="2300" b="1"/>
            </a:lvl4pPr>
            <a:lvl5pPr marL="2597262" indent="0">
              <a:buNone/>
              <a:defRPr sz="2300" b="1"/>
            </a:lvl5pPr>
            <a:lvl6pPr marL="3246579" indent="0">
              <a:buNone/>
              <a:defRPr sz="2300" b="1"/>
            </a:lvl6pPr>
            <a:lvl7pPr marL="3895893" indent="0">
              <a:buNone/>
              <a:defRPr sz="2300" b="1"/>
            </a:lvl7pPr>
            <a:lvl8pPr marL="4545213" indent="0">
              <a:buNone/>
              <a:defRPr sz="2300" b="1"/>
            </a:lvl8pPr>
            <a:lvl9pPr marL="5194524" indent="0">
              <a:buNone/>
              <a:defRPr sz="2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469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318" indent="0">
              <a:buNone/>
              <a:defRPr sz="2800" b="1"/>
            </a:lvl2pPr>
            <a:lvl3pPr marL="1298630" indent="0">
              <a:buNone/>
              <a:defRPr sz="2600" b="1"/>
            </a:lvl3pPr>
            <a:lvl4pPr marL="1947951" indent="0">
              <a:buNone/>
              <a:defRPr sz="2300" b="1"/>
            </a:lvl4pPr>
            <a:lvl5pPr marL="2597262" indent="0">
              <a:buNone/>
              <a:defRPr sz="2300" b="1"/>
            </a:lvl5pPr>
            <a:lvl6pPr marL="3246579" indent="0">
              <a:buNone/>
              <a:defRPr sz="2300" b="1"/>
            </a:lvl6pPr>
            <a:lvl7pPr marL="3895893" indent="0">
              <a:buNone/>
              <a:defRPr sz="2300" b="1"/>
            </a:lvl7pPr>
            <a:lvl8pPr marL="4545213" indent="0">
              <a:buNone/>
              <a:defRPr sz="2300" b="1"/>
            </a:lvl8pPr>
            <a:lvl9pPr marL="5194524" indent="0">
              <a:buNone/>
              <a:defRPr sz="2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469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B43F-6095-4DE5-9D8B-08988D7F53A1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2A177-DB86-4CA2-931E-A7A684F455F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5353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B818A-3488-478F-8474-3022AD02AD68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D0DCE-3E32-41B0-85E3-B51BF20DC3C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456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76115-E7DE-4774-BE8A-8356311CFA5E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8C372-9115-4FF4-8327-EF02B1BDBC6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909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87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7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6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5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93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92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9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90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5A76B-93BB-41F6-9B0C-4D610663E578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A164B-5B09-4502-8324-5ED19377F3F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179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3895" y="388482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179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49318" indent="0">
              <a:buNone/>
              <a:defRPr sz="1700"/>
            </a:lvl2pPr>
            <a:lvl3pPr marL="1298630" indent="0">
              <a:buNone/>
              <a:defRPr sz="1400"/>
            </a:lvl3pPr>
            <a:lvl4pPr marL="1947951" indent="0">
              <a:buNone/>
              <a:defRPr sz="1300"/>
            </a:lvl4pPr>
            <a:lvl5pPr marL="2597262" indent="0">
              <a:buNone/>
              <a:defRPr sz="1300"/>
            </a:lvl5pPr>
            <a:lvl6pPr marL="3246579" indent="0">
              <a:buNone/>
              <a:defRPr sz="1300"/>
            </a:lvl6pPr>
            <a:lvl7pPr marL="3895893" indent="0">
              <a:buNone/>
              <a:defRPr sz="1300"/>
            </a:lvl7pPr>
            <a:lvl8pPr marL="4545213" indent="0">
              <a:buNone/>
              <a:defRPr sz="1300"/>
            </a:lvl8pPr>
            <a:lvl9pPr marL="5194524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4DD7A-D01A-44A5-A122-DD353AE0BE37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C4BB3-0FCD-4276-9AE1-3007D61DC75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742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318" indent="0">
              <a:buNone/>
              <a:defRPr sz="4000"/>
            </a:lvl2pPr>
            <a:lvl3pPr marL="1298630" indent="0">
              <a:buNone/>
              <a:defRPr sz="3400"/>
            </a:lvl3pPr>
            <a:lvl4pPr marL="1947951" indent="0">
              <a:buNone/>
              <a:defRPr sz="2800"/>
            </a:lvl4pPr>
            <a:lvl5pPr marL="2597262" indent="0">
              <a:buNone/>
              <a:defRPr sz="2800"/>
            </a:lvl5pPr>
            <a:lvl6pPr marL="3246579" indent="0">
              <a:buNone/>
              <a:defRPr sz="2800"/>
            </a:lvl6pPr>
            <a:lvl7pPr marL="3895893" indent="0">
              <a:buNone/>
              <a:defRPr sz="2800"/>
            </a:lvl7pPr>
            <a:lvl8pPr marL="4545213" indent="0">
              <a:buNone/>
              <a:defRPr sz="2800"/>
            </a:lvl8pPr>
            <a:lvl9pPr marL="5194524" indent="0">
              <a:buNone/>
              <a:defRPr sz="28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49318" indent="0">
              <a:buNone/>
              <a:defRPr sz="1700"/>
            </a:lvl2pPr>
            <a:lvl3pPr marL="1298630" indent="0">
              <a:buNone/>
              <a:defRPr sz="1400"/>
            </a:lvl3pPr>
            <a:lvl4pPr marL="1947951" indent="0">
              <a:buNone/>
              <a:defRPr sz="1300"/>
            </a:lvl4pPr>
            <a:lvl5pPr marL="2597262" indent="0">
              <a:buNone/>
              <a:defRPr sz="1300"/>
            </a:lvl5pPr>
            <a:lvl6pPr marL="3246579" indent="0">
              <a:buNone/>
              <a:defRPr sz="1300"/>
            </a:lvl6pPr>
            <a:lvl7pPr marL="3895893" indent="0">
              <a:buNone/>
              <a:defRPr sz="1300"/>
            </a:lvl7pPr>
            <a:lvl8pPr marL="4545213" indent="0">
              <a:buNone/>
              <a:defRPr sz="1300"/>
            </a:lvl8pPr>
            <a:lvl9pPr marL="5194524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C3E97-C654-468C-A998-93C4240212C8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71702-75D6-40AE-8BA9-697FEF880DF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779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4B63-D883-4534-8A60-C8289E5F1A90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D44C6-E8E8-44A0-8A7B-25FDD3B0D7C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8034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4137B-4E82-4908-A5B4-0668CF0D7ADC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496B4-B7FF-4B65-AFF0-A39E056FB38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063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161" y="2276588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9966" y="2276588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9FD8E-859B-4ADB-9351-7BC155F9F052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59FB-F882-4A81-92F7-0ECE42D7FA0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77" indent="0">
              <a:buNone/>
              <a:defRPr sz="2800" b="1"/>
            </a:lvl2pPr>
            <a:lvl3pPr marL="1299750" indent="0">
              <a:buNone/>
              <a:defRPr sz="2600" b="1"/>
            </a:lvl3pPr>
            <a:lvl4pPr marL="1949628" indent="0">
              <a:buNone/>
              <a:defRPr sz="2300" b="1"/>
            </a:lvl4pPr>
            <a:lvl5pPr marL="2599502" indent="0">
              <a:buNone/>
              <a:defRPr sz="2300" b="1"/>
            </a:lvl5pPr>
            <a:lvl6pPr marL="3249377" indent="0">
              <a:buNone/>
              <a:defRPr sz="2300" b="1"/>
            </a:lvl6pPr>
            <a:lvl7pPr marL="3899253" indent="0">
              <a:buNone/>
              <a:defRPr sz="2300" b="1"/>
            </a:lvl7pPr>
            <a:lvl8pPr marL="4549127" indent="0">
              <a:buNone/>
              <a:defRPr sz="2300" b="1"/>
            </a:lvl8pPr>
            <a:lvl9pPr marL="5199003" indent="0">
              <a:buNone/>
              <a:defRPr sz="2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459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77" indent="0">
              <a:buNone/>
              <a:defRPr sz="2800" b="1"/>
            </a:lvl2pPr>
            <a:lvl3pPr marL="1299750" indent="0">
              <a:buNone/>
              <a:defRPr sz="2600" b="1"/>
            </a:lvl3pPr>
            <a:lvl4pPr marL="1949628" indent="0">
              <a:buNone/>
              <a:defRPr sz="2300" b="1"/>
            </a:lvl4pPr>
            <a:lvl5pPr marL="2599502" indent="0">
              <a:buNone/>
              <a:defRPr sz="2300" b="1"/>
            </a:lvl5pPr>
            <a:lvl6pPr marL="3249377" indent="0">
              <a:buNone/>
              <a:defRPr sz="2300" b="1"/>
            </a:lvl6pPr>
            <a:lvl7pPr marL="3899253" indent="0">
              <a:buNone/>
              <a:defRPr sz="2300" b="1"/>
            </a:lvl7pPr>
            <a:lvl8pPr marL="4549127" indent="0">
              <a:buNone/>
              <a:defRPr sz="2300" b="1"/>
            </a:lvl8pPr>
            <a:lvl9pPr marL="5199003" indent="0">
              <a:buNone/>
              <a:defRPr sz="2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459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CDCE2-8C3E-4242-B4C5-FE33D105890F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111A-58C2-444A-8374-734FF2F673C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F74-A160-411B-87AB-5A6C951E5541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F562E-1D7E-4BE3-9798-8348A70BFD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F48D2-6832-4C79-8B83-6AA6FFE0C092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1B67-275D-41A7-8928-03E3EF285E4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169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3895" y="388472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169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49877" indent="0">
              <a:buNone/>
              <a:defRPr sz="1700"/>
            </a:lvl2pPr>
            <a:lvl3pPr marL="1299750" indent="0">
              <a:buNone/>
              <a:defRPr sz="1400"/>
            </a:lvl3pPr>
            <a:lvl4pPr marL="1949628" indent="0">
              <a:buNone/>
              <a:defRPr sz="1300"/>
            </a:lvl4pPr>
            <a:lvl5pPr marL="2599502" indent="0">
              <a:buNone/>
              <a:defRPr sz="1300"/>
            </a:lvl5pPr>
            <a:lvl6pPr marL="3249377" indent="0">
              <a:buNone/>
              <a:defRPr sz="1300"/>
            </a:lvl6pPr>
            <a:lvl7pPr marL="3899253" indent="0">
              <a:buNone/>
              <a:defRPr sz="1300"/>
            </a:lvl7pPr>
            <a:lvl8pPr marL="4549127" indent="0">
              <a:buNone/>
              <a:defRPr sz="1300"/>
            </a:lvl8pPr>
            <a:lvl9pPr marL="5199003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57F1-D0D3-43C2-984E-DB6EA4AE954F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6AED2-220A-409C-9D15-963A63F1368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877" indent="0">
              <a:buNone/>
              <a:defRPr sz="4000"/>
            </a:lvl2pPr>
            <a:lvl3pPr marL="1299750" indent="0">
              <a:buNone/>
              <a:defRPr sz="3400"/>
            </a:lvl3pPr>
            <a:lvl4pPr marL="1949628" indent="0">
              <a:buNone/>
              <a:defRPr sz="2800"/>
            </a:lvl4pPr>
            <a:lvl5pPr marL="2599502" indent="0">
              <a:buNone/>
              <a:defRPr sz="2800"/>
            </a:lvl5pPr>
            <a:lvl6pPr marL="3249377" indent="0">
              <a:buNone/>
              <a:defRPr sz="2800"/>
            </a:lvl6pPr>
            <a:lvl7pPr marL="3899253" indent="0">
              <a:buNone/>
              <a:defRPr sz="2800"/>
            </a:lvl7pPr>
            <a:lvl8pPr marL="4549127" indent="0">
              <a:buNone/>
              <a:defRPr sz="2800"/>
            </a:lvl8pPr>
            <a:lvl9pPr marL="5199003" indent="0">
              <a:buNone/>
              <a:defRPr sz="28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49877" indent="0">
              <a:buNone/>
              <a:defRPr sz="1700"/>
            </a:lvl2pPr>
            <a:lvl3pPr marL="1299750" indent="0">
              <a:buNone/>
              <a:defRPr sz="1400"/>
            </a:lvl3pPr>
            <a:lvl4pPr marL="1949628" indent="0">
              <a:buNone/>
              <a:defRPr sz="1300"/>
            </a:lvl4pPr>
            <a:lvl5pPr marL="2599502" indent="0">
              <a:buNone/>
              <a:defRPr sz="1300"/>
            </a:lvl5pPr>
            <a:lvl6pPr marL="3249377" indent="0">
              <a:buNone/>
              <a:defRPr sz="1300"/>
            </a:lvl6pPr>
            <a:lvl7pPr marL="3899253" indent="0">
              <a:buNone/>
              <a:defRPr sz="1300"/>
            </a:lvl7pPr>
            <a:lvl8pPr marL="4549127" indent="0">
              <a:buNone/>
              <a:defRPr sz="1300"/>
            </a:lvl8pPr>
            <a:lvl9pPr marL="5199003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7F40-E3F1-4C73-A881-EC5F7658F0A5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B8383-E18D-4B75-96CB-986D5E03E80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50882" y="390526"/>
            <a:ext cx="117014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74" tIns="64986" rIns="129974" bIns="649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s-ES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50882" y="2276475"/>
            <a:ext cx="11701463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74" tIns="64986" rIns="129974" bIns="649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50876" y="9042401"/>
            <a:ext cx="3033713" cy="520700"/>
          </a:xfrm>
          <a:prstGeom prst="rect">
            <a:avLst/>
          </a:prstGeom>
        </p:spPr>
        <p:txBody>
          <a:bodyPr vert="horz" lIns="129974" tIns="64986" rIns="129974" bIns="64986" rtlCol="0" anchor="ctr"/>
          <a:lstStyle>
            <a:lvl1pPr algn="l" defTabSz="649877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EC04C9-3EA7-48DA-B280-0943E0FEC49F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43413" y="9042401"/>
            <a:ext cx="4116387" cy="520700"/>
          </a:xfrm>
          <a:prstGeom prst="rect">
            <a:avLst/>
          </a:prstGeom>
        </p:spPr>
        <p:txBody>
          <a:bodyPr vert="horz" lIns="129974" tIns="64986" rIns="129974" bIns="64986" rtlCol="0" anchor="ctr"/>
          <a:lstStyle>
            <a:lvl1pPr algn="ctr" defTabSz="649877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8625" y="9042401"/>
            <a:ext cx="3033713" cy="520700"/>
          </a:xfrm>
          <a:prstGeom prst="rect">
            <a:avLst/>
          </a:prstGeom>
        </p:spPr>
        <p:txBody>
          <a:bodyPr vert="horz" lIns="129974" tIns="64986" rIns="129974" bIns="64986" rtlCol="0" anchor="ctr"/>
          <a:lstStyle>
            <a:lvl1pPr algn="r" defTabSz="649877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474D6B-C87E-4C21-99F8-1AEC8EC8B24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48889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8889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648889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648889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648889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6918" algn="ctr" defTabSz="648889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3838" algn="ctr" defTabSz="648889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0756" algn="ctr" defTabSz="648889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7675" algn="ctr" defTabSz="648889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064" indent="-487064" algn="l" defTabSz="6488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041" indent="-406151" algn="l" defTabSz="6488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601" indent="-323651" algn="l" defTabSz="6488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3487" indent="-323651" algn="l" defTabSz="6488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3963" indent="-323651" algn="l" defTabSz="64888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4312" indent="-324939" algn="l" defTabSz="64987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4190" indent="-324939" algn="l" defTabSz="64987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4066" indent="-324939" algn="l" defTabSz="64987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3942" indent="-324939" algn="l" defTabSz="64987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498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877" algn="l" defTabSz="6498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750" algn="l" defTabSz="6498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628" algn="l" defTabSz="6498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502" algn="l" defTabSz="6498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377" algn="l" defTabSz="6498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253" algn="l" defTabSz="6498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127" algn="l" defTabSz="6498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003" algn="l" defTabSz="6498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29990" tIns="64995" rIns="129990" bIns="64995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276587"/>
            <a:ext cx="11702892" cy="6439021"/>
          </a:xfrm>
          <a:prstGeom prst="rect">
            <a:avLst/>
          </a:prstGeom>
        </p:spPr>
        <p:txBody>
          <a:bodyPr vert="horz" lIns="129990" tIns="64995" rIns="129990" bIns="64995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9990" tIns="64995" rIns="129990" bIns="6499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957" fontAlgn="auto">
              <a:spcBef>
                <a:spcPts val="0"/>
              </a:spcBef>
              <a:spcAft>
                <a:spcPts val="0"/>
              </a:spcAft>
            </a:pPr>
            <a:fld id="{6CFE544D-811B-3642-A190-7ECD6CDFE109}" type="datetimeFigureOut">
              <a:rPr lang="ca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49957" fontAlgn="auto">
                <a:spcBef>
                  <a:spcPts val="0"/>
                </a:spcBef>
                <a:spcAft>
                  <a:spcPts val="0"/>
                </a:spcAft>
              </a:pPr>
              <a:t>02/02/2018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9990" tIns="64995" rIns="129990" bIns="6499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957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29990" tIns="64995" rIns="129990" bIns="6499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957" fontAlgn="auto">
              <a:spcBef>
                <a:spcPts val="0"/>
              </a:spcBef>
              <a:spcAft>
                <a:spcPts val="0"/>
              </a:spcAft>
            </a:pPr>
            <a:fld id="{8DFC6BA2-F7C9-7942-95C3-EA9E1B16909E}" type="slidenum">
              <a:rPr lang="ca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4995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a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4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49957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466" indent="-487466" algn="l" defTabSz="649957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179" indent="-406223" algn="l" defTabSz="649957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887" indent="-324978" algn="l" defTabSz="649957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4844" indent="-324978" algn="l" defTabSz="64995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4799" indent="-324978" algn="l" defTabSz="649957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4753" indent="-324978" algn="l" defTabSz="64995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4710" indent="-324978" algn="l" defTabSz="64995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4666" indent="-324978" algn="l" defTabSz="64995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4621" indent="-324978" algn="l" defTabSz="64995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4995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957" algn="l" defTabSz="64995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910" algn="l" defTabSz="64995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867" algn="l" defTabSz="64995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822" algn="l" defTabSz="64995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776" algn="l" defTabSz="64995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733" algn="l" defTabSz="64995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687" algn="l" defTabSz="64995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643" algn="l" defTabSz="64995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título 1"/>
          <p:cNvSpPr>
            <a:spLocks noGrp="1"/>
          </p:cNvSpPr>
          <p:nvPr>
            <p:ph type="title"/>
          </p:nvPr>
        </p:nvSpPr>
        <p:spPr bwMode="auto">
          <a:xfrm>
            <a:off x="650161" y="390723"/>
            <a:ext cx="11702892" cy="162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62" tIns="64931" rIns="129862" bIns="649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smtClean="0"/>
              <a:t>Clic para editar título</a:t>
            </a:r>
            <a:endParaRPr lang="es-ES" altLang="es-ES" smtClean="0"/>
          </a:p>
        </p:txBody>
      </p:sp>
      <p:sp>
        <p:nvSpPr>
          <p:cNvPr id="14339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50161" y="2276581"/>
            <a:ext cx="11702892" cy="643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62" tIns="64931" rIns="129862" bIns="649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smtClean="0"/>
              <a:t>Haga clic para modificar el estilo de texto del patrón</a:t>
            </a:r>
          </a:p>
          <a:p>
            <a:pPr lvl="1"/>
            <a:r>
              <a:rPr lang="es-ES_tradnl" altLang="es-ES" smtClean="0"/>
              <a:t>Segundo nivel</a:t>
            </a:r>
          </a:p>
          <a:p>
            <a:pPr lvl="2"/>
            <a:r>
              <a:rPr lang="es-ES_tradnl" altLang="es-ES" smtClean="0"/>
              <a:t>Tercer nivel</a:t>
            </a:r>
          </a:p>
          <a:p>
            <a:pPr lvl="3"/>
            <a:r>
              <a:rPr lang="es-ES_tradnl" altLang="es-ES" smtClean="0"/>
              <a:t>Cuarto nivel</a:t>
            </a:r>
          </a:p>
          <a:p>
            <a:pPr lvl="4"/>
            <a:r>
              <a:rPr lang="es-ES_tradnl" altLang="es-ES" smtClean="0"/>
              <a:t>Quinto nivel</a:t>
            </a:r>
            <a:endParaRPr lang="es-ES" alt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29862" tIns="64931" rIns="129862" bIns="64931" rtlCol="0" anchor="ctr"/>
          <a:lstStyle>
            <a:lvl1pPr algn="l" defTabSz="649318" fontAlgn="auto">
              <a:spcBef>
                <a:spcPts val="0"/>
              </a:spcBef>
              <a:spcAft>
                <a:spcPts val="0"/>
              </a:spcAft>
              <a:defRPr sz="17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B4BAAB0-C9CF-412A-923C-A14A7DDE3F8F}" type="datetimeFigureOut">
              <a:rPr lang="es-ES"/>
              <a:pPr>
                <a:defRPr/>
              </a:pPr>
              <a:t>02/02/2018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29862" tIns="64931" rIns="129862" bIns="64931" rtlCol="0" anchor="ctr"/>
          <a:lstStyle>
            <a:lvl1pPr algn="ctr" defTabSz="649318" fontAlgn="auto">
              <a:spcBef>
                <a:spcPts val="0"/>
              </a:spcBef>
              <a:spcAft>
                <a:spcPts val="0"/>
              </a:spcAft>
              <a:defRPr sz="17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29862" tIns="64931" rIns="129862" bIns="64931" rtlCol="0" anchor="ctr"/>
          <a:lstStyle>
            <a:lvl1pPr algn="r" defTabSz="649318" fontAlgn="auto">
              <a:spcBef>
                <a:spcPts val="0"/>
              </a:spcBef>
              <a:spcAft>
                <a:spcPts val="0"/>
              </a:spcAft>
              <a:defRPr sz="17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21E365F-CF94-456E-8E0F-8047E53DBC4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4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45760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576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64576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64576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64576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6521" algn="ctr" defTabSz="648331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3051" algn="ctr" defTabSz="648331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69577" algn="ctr" defTabSz="648331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6102" algn="ctr" defTabSz="648331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3191" indent="-483191" algn="l" defTabSz="64576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2182" indent="-401906" algn="l" defTabSz="64576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1173" indent="-320622" algn="l" defTabSz="64576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9191" indent="-320622" algn="l" defTabSz="64576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9467" indent="-320622" algn="l" defTabSz="64576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1235" indent="-324660" algn="l" defTabSz="64931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0553" indent="-324660" algn="l" defTabSz="64931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9867" indent="-324660" algn="l" defTabSz="64931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9183" indent="-324660" algn="l" defTabSz="64931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493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318" algn="l" defTabSz="6493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630" algn="l" defTabSz="6493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7951" algn="l" defTabSz="6493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7262" algn="l" defTabSz="6493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6579" algn="l" defTabSz="6493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5893" algn="l" defTabSz="6493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213" algn="l" defTabSz="6493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4524" algn="l" defTabSz="64931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cristina\Desktop\ppwerpoint%20UAB\jpgs\2.jpg" TargetMode="External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cristina\Desktop\ppwerpoint%20UAB\jpgs\3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ab.cat/doc/guia-mobilitat-intercanvi.pdf" TargetMode="External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hyperlink" Target="http://www.uab.cat/doc/10-raons-per-triar-uab.pdf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uab.cat/doc/guia-beques-ajuts.pdf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hyperlink" Target="http://www.uab.cat/doc/guia-practiques-ocupabilitat.pdf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27564" y="486162"/>
            <a:ext cx="8850738" cy="40011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s-E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www.uab.cat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96" y="998116"/>
            <a:ext cx="1688479" cy="262111"/>
          </a:xfrm>
          <a:prstGeom prst="rect">
            <a:avLst/>
          </a:prstGeom>
        </p:spPr>
      </p:pic>
      <p:grpSp>
        <p:nvGrpSpPr>
          <p:cNvPr id="6" name="Agrupa 5"/>
          <p:cNvGrpSpPr/>
          <p:nvPr/>
        </p:nvGrpSpPr>
        <p:grpSpPr>
          <a:xfrm>
            <a:off x="8059478" y="383711"/>
            <a:ext cx="4419894" cy="735093"/>
            <a:chOff x="8073261" y="446025"/>
            <a:chExt cx="4172193" cy="69389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tg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5149" y="446025"/>
              <a:ext cx="980305" cy="693897"/>
            </a:xfrm>
            <a:prstGeom prst="rect">
              <a:avLst/>
            </a:prstGeom>
          </p:spPr>
        </p:pic>
      </p:grpSp>
      <p:pic>
        <p:nvPicPr>
          <p:cNvPr id="2" name="Imat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7783"/>
            <a:ext cx="13003213" cy="5638992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9" y="3089012"/>
            <a:ext cx="12076050" cy="5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13003212" cy="97428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8322" y="469186"/>
            <a:ext cx="6614432" cy="683469"/>
          </a:xfrm>
          <a:prstGeom prst="rect">
            <a:avLst/>
          </a:prstGeom>
          <a:noFill/>
        </p:spPr>
        <p:txBody>
          <a:bodyPr wrap="none" lIns="91383" tIns="45691" rIns="91383" bIns="45691" rtlCol="0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</a:pPr>
            <a:r>
              <a:rPr lang="es-ES_tradnl" sz="3800" b="1" dirty="0">
                <a:solidFill>
                  <a:srgbClr val="009933"/>
                </a:solidFill>
                <a:latin typeface="Arial"/>
                <a:cs typeface="Arial"/>
              </a:rPr>
              <a:t>Mapa de </a:t>
            </a:r>
            <a:r>
              <a:rPr lang="es-ES_tradnl" sz="3800" b="1" dirty="0" err="1">
                <a:solidFill>
                  <a:srgbClr val="009933"/>
                </a:solidFill>
                <a:latin typeface="Arial"/>
                <a:cs typeface="Arial"/>
              </a:rPr>
              <a:t>situació</a:t>
            </a:r>
            <a:r>
              <a:rPr lang="es-ES_tradnl" sz="3800" b="1" dirty="0">
                <a:solidFill>
                  <a:srgbClr val="009933"/>
                </a:solidFill>
                <a:latin typeface="Arial"/>
                <a:cs typeface="Arial"/>
              </a:rPr>
              <a:t> de la UAB</a:t>
            </a:r>
            <a:endParaRPr lang="es-ES" sz="3800" b="1" dirty="0">
              <a:solidFill>
                <a:srgbClr val="009933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755718" y="398293"/>
            <a:ext cx="1705024" cy="376938"/>
          </a:xfrm>
          <a:prstGeom prst="rect">
            <a:avLst/>
          </a:prstGeom>
          <a:noFill/>
        </p:spPr>
        <p:txBody>
          <a:bodyPr wrap="none" lIns="91383" tIns="45691" rIns="91383" bIns="45691" rtlCol="0">
            <a:spAutoFit/>
          </a:bodyPr>
          <a:lstStyle/>
          <a:p>
            <a:pPr algn="r" defTabSz="649877" fontAlgn="auto">
              <a:spcBef>
                <a:spcPts val="0"/>
              </a:spcBef>
              <a:spcAft>
                <a:spcPts val="0"/>
              </a:spcAft>
            </a:pPr>
            <a:r>
              <a:rPr lang="hu-HU" sz="1800" dirty="0">
                <a:solidFill>
                  <a:srgbClr val="80C186"/>
                </a:solidFill>
                <a:latin typeface="Arial"/>
                <a:cs typeface="Arial"/>
              </a:rPr>
              <a:t>Com arribar</a:t>
            </a:r>
            <a:r>
              <a:rPr lang="ca-ES" sz="1800" dirty="0">
                <a:solidFill>
                  <a:srgbClr val="80C186"/>
                </a:solidFill>
                <a:latin typeface="Arial"/>
                <a:cs typeface="Arial"/>
              </a:rPr>
              <a:t>-hi</a:t>
            </a:r>
            <a:endParaRPr lang="es-ES" sz="1800" dirty="0">
              <a:solidFill>
                <a:srgbClr val="80C18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1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3715"/>
            <a:ext cx="13003213" cy="926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CuadroTexto 4"/>
          <p:cNvSpPr txBox="1">
            <a:spLocks noChangeArrowheads="1"/>
          </p:cNvSpPr>
          <p:nvPr/>
        </p:nvSpPr>
        <p:spPr bwMode="auto">
          <a:xfrm>
            <a:off x="608014" y="635001"/>
            <a:ext cx="5491397" cy="6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ro-RO" sz="3800" b="1" dirty="0">
                <a:solidFill>
                  <a:srgbClr val="009933"/>
                </a:solidFill>
                <a:cs typeface="Arial" charset="0"/>
              </a:rPr>
              <a:t>Mapa </a:t>
            </a:r>
            <a:r>
              <a:rPr lang="ca-ES" sz="3800" b="1" dirty="0">
                <a:solidFill>
                  <a:srgbClr val="009933"/>
                </a:solidFill>
                <a:cs typeface="Arial" charset="0"/>
              </a:rPr>
              <a:t>del </a:t>
            </a:r>
            <a:r>
              <a:rPr lang="ro-RO" sz="3800" b="1" dirty="0">
                <a:solidFill>
                  <a:srgbClr val="009933"/>
                </a:solidFill>
                <a:cs typeface="Arial" charset="0"/>
              </a:rPr>
              <a:t>campus UAB</a:t>
            </a:r>
            <a:endParaRPr lang="es-ES" sz="3800" b="1" dirty="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24579" name="CuadroTexto 5"/>
          <p:cNvSpPr txBox="1">
            <a:spLocks noChangeArrowheads="1"/>
          </p:cNvSpPr>
          <p:nvPr/>
        </p:nvSpPr>
        <p:spPr bwMode="auto">
          <a:xfrm>
            <a:off x="10607676" y="398466"/>
            <a:ext cx="1852612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r"/>
            <a:r>
              <a:rPr lang="hu-HU" sz="1800">
                <a:solidFill>
                  <a:srgbClr val="80C186"/>
                </a:solidFill>
                <a:cs typeface="Arial" charset="0"/>
              </a:rPr>
              <a:t>Com arribar</a:t>
            </a:r>
            <a:r>
              <a:rPr lang="ca-ES" sz="1800">
                <a:solidFill>
                  <a:srgbClr val="80C186"/>
                </a:solidFill>
                <a:cs typeface="Arial" charset="0"/>
              </a:rPr>
              <a:t>-hi</a:t>
            </a:r>
            <a:endParaRPr lang="es-ES" sz="1800">
              <a:solidFill>
                <a:srgbClr val="80C18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"/>
            <a:ext cx="13003213" cy="975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CuadroTexto 4"/>
          <p:cNvSpPr txBox="1">
            <a:spLocks noChangeArrowheads="1"/>
          </p:cNvSpPr>
          <p:nvPr/>
        </p:nvSpPr>
        <p:spPr bwMode="auto">
          <a:xfrm>
            <a:off x="620713" y="635007"/>
            <a:ext cx="24320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es-ES" sz="3800" b="1">
                <a:solidFill>
                  <a:srgbClr val="009933"/>
                </a:solidFill>
                <a:cs typeface="Arial" charset="0"/>
              </a:rPr>
              <a:t>Transport</a:t>
            </a:r>
          </a:p>
        </p:txBody>
      </p:sp>
      <p:sp>
        <p:nvSpPr>
          <p:cNvPr id="25603" name="CuadroTexto 5"/>
          <p:cNvSpPr txBox="1">
            <a:spLocks noChangeArrowheads="1"/>
          </p:cNvSpPr>
          <p:nvPr/>
        </p:nvSpPr>
        <p:spPr bwMode="auto">
          <a:xfrm>
            <a:off x="10607676" y="398466"/>
            <a:ext cx="1852612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r"/>
            <a:r>
              <a:rPr lang="hu-HU" sz="1800">
                <a:solidFill>
                  <a:srgbClr val="80C186"/>
                </a:solidFill>
                <a:cs typeface="Arial" charset="0"/>
              </a:rPr>
              <a:t>Com arribar</a:t>
            </a:r>
            <a:r>
              <a:rPr lang="ca-ES" sz="1800">
                <a:solidFill>
                  <a:srgbClr val="80C186"/>
                </a:solidFill>
                <a:cs typeface="Arial" charset="0"/>
              </a:rPr>
              <a:t>-hi</a:t>
            </a:r>
            <a:endParaRPr lang="es-ES" sz="1800">
              <a:solidFill>
                <a:srgbClr val="80C18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ítulo 1"/>
          <p:cNvSpPr>
            <a:spLocks noGrp="1"/>
          </p:cNvSpPr>
          <p:nvPr>
            <p:ph type="ctrTitle"/>
          </p:nvPr>
        </p:nvSpPr>
        <p:spPr>
          <a:xfrm>
            <a:off x="974725" y="3030545"/>
            <a:ext cx="11053763" cy="20923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9270"/>
            <a:ext cx="9101137" cy="2492375"/>
          </a:xfrm>
        </p:spPr>
        <p:txBody>
          <a:bodyPr rtlCol="0">
            <a:normAutofit/>
          </a:bodyPr>
          <a:lstStyle/>
          <a:p>
            <a:pPr defTabSz="649877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26627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13088938" cy="981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uadroTexto 4"/>
          <p:cNvSpPr txBox="1">
            <a:spLocks noChangeArrowheads="1"/>
          </p:cNvSpPr>
          <p:nvPr/>
        </p:nvSpPr>
        <p:spPr bwMode="auto">
          <a:xfrm>
            <a:off x="944565" y="1027115"/>
            <a:ext cx="4787900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>
              <a:lnSpc>
                <a:spcPct val="90000"/>
              </a:lnSpc>
            </a:pPr>
            <a:r>
              <a:rPr lang="hu-HU" sz="5800" b="1">
                <a:solidFill>
                  <a:schemeClr val="bg1"/>
                </a:solidFill>
                <a:cs typeface="Arial" charset="0"/>
              </a:rPr>
              <a:t>T</a:t>
            </a:r>
            <a:r>
              <a:rPr lang="es-ES" sz="5800" b="1">
                <a:solidFill>
                  <a:schemeClr val="bg1"/>
                </a:solidFill>
                <a:cs typeface="Arial" charset="0"/>
              </a:rPr>
              <a:t>r</a:t>
            </a:r>
            <a:r>
              <a:rPr lang="hu-HU" sz="5800" b="1">
                <a:solidFill>
                  <a:schemeClr val="bg1"/>
                </a:solidFill>
                <a:cs typeface="Arial" charset="0"/>
              </a:rPr>
              <a:t>ia el que </a:t>
            </a:r>
            <a:br>
              <a:rPr lang="hu-HU" sz="5800" b="1">
                <a:solidFill>
                  <a:schemeClr val="bg1"/>
                </a:solidFill>
                <a:cs typeface="Arial" charset="0"/>
              </a:rPr>
            </a:br>
            <a:r>
              <a:rPr lang="hu-HU" sz="5800" b="1">
                <a:solidFill>
                  <a:schemeClr val="bg1"/>
                </a:solidFill>
                <a:cs typeface="Arial" charset="0"/>
              </a:rPr>
              <a:t>vols estudiar</a:t>
            </a:r>
            <a:endParaRPr lang="es-ES" sz="58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8" name="Agrupa 7"/>
          <p:cNvGrpSpPr/>
          <p:nvPr/>
        </p:nvGrpSpPr>
        <p:grpSpPr>
          <a:xfrm>
            <a:off x="7846828" y="543570"/>
            <a:ext cx="5038068" cy="415198"/>
            <a:chOff x="376689" y="3476846"/>
            <a:chExt cx="7064337" cy="582187"/>
          </a:xfrm>
        </p:grpSpPr>
        <p:pic>
          <p:nvPicPr>
            <p:cNvPr id="9" name="Imatg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0" name="Imatg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8" b="33251"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022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" y="97182"/>
            <a:ext cx="13006124" cy="9754593"/>
          </a:xfrm>
          <a:prstGeom prst="rect">
            <a:avLst/>
          </a:prstGeom>
        </p:spPr>
      </p:pic>
      <p:sp>
        <p:nvSpPr>
          <p:cNvPr id="27650" name="CuadroTexto 4"/>
          <p:cNvSpPr txBox="1">
            <a:spLocks noChangeArrowheads="1"/>
          </p:cNvSpPr>
          <p:nvPr/>
        </p:nvSpPr>
        <p:spPr bwMode="auto">
          <a:xfrm>
            <a:off x="625475" y="852490"/>
            <a:ext cx="8691883" cy="6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 dirty="0">
                <a:solidFill>
                  <a:srgbClr val="009933"/>
                </a:solidFill>
                <a:cs typeface="Arial" charset="0"/>
              </a:rPr>
              <a:t>Estructura dels estudis universitaris</a:t>
            </a:r>
            <a:endParaRPr lang="es-ES" sz="3800" b="1" dirty="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27651" name="CuadroTexto 5"/>
          <p:cNvSpPr txBox="1">
            <a:spLocks noChangeArrowheads="1"/>
          </p:cNvSpPr>
          <p:nvPr/>
        </p:nvSpPr>
        <p:spPr bwMode="auto">
          <a:xfrm>
            <a:off x="9760978" y="398466"/>
            <a:ext cx="2699317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hu-HU" sz="1800">
                <a:solidFill>
                  <a:srgbClr val="80C186"/>
                </a:solidFill>
                <a:cs typeface="Arial" charset="0"/>
              </a:rPr>
              <a:t>T</a:t>
            </a:r>
            <a:r>
              <a:rPr lang="es-ES" sz="1800">
                <a:solidFill>
                  <a:srgbClr val="80C186"/>
                </a:solidFill>
                <a:cs typeface="Arial" charset="0"/>
              </a:rPr>
              <a:t>r</a:t>
            </a:r>
            <a:r>
              <a:rPr lang="hu-HU" sz="1800">
                <a:solidFill>
                  <a:srgbClr val="80C186"/>
                </a:solidFill>
                <a:cs typeface="Arial" charset="0"/>
              </a:rPr>
              <a:t>ia el que vols estudiar</a:t>
            </a:r>
            <a:endParaRPr lang="es-ES" sz="1800">
              <a:solidFill>
                <a:srgbClr val="80C186"/>
              </a:solidFill>
              <a:cs typeface="Arial" charset="0"/>
            </a:endParaRPr>
          </a:p>
        </p:txBody>
      </p:sp>
      <p:sp>
        <p:nvSpPr>
          <p:cNvPr id="27652" name="CuadroTexto 7"/>
          <p:cNvSpPr txBox="1">
            <a:spLocks noChangeArrowheads="1"/>
          </p:cNvSpPr>
          <p:nvPr/>
        </p:nvSpPr>
        <p:spPr bwMode="auto">
          <a:xfrm>
            <a:off x="920756" y="2870200"/>
            <a:ext cx="1278793" cy="94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es-ES_tradnl" sz="1800" b="1">
                <a:solidFill>
                  <a:srgbClr val="FFFFFF"/>
                </a:solidFill>
                <a:cs typeface="Arial" charset="0"/>
              </a:rPr>
              <a:t>GRAU</a:t>
            </a:r>
          </a:p>
          <a:p>
            <a:r>
              <a:rPr lang="es-ES_tradnl" sz="1800" b="1">
                <a:solidFill>
                  <a:srgbClr val="FFFFFF"/>
                </a:solidFill>
                <a:cs typeface="Arial" charset="0"/>
              </a:rPr>
              <a:t>240 ECTS</a:t>
            </a:r>
          </a:p>
          <a:p>
            <a:r>
              <a:rPr lang="es-ES_tradnl" sz="1800" b="1">
                <a:solidFill>
                  <a:srgbClr val="FFFFFF"/>
                </a:solidFill>
                <a:cs typeface="Arial" charset="0"/>
              </a:rPr>
              <a:t>4 anys</a:t>
            </a:r>
            <a:endParaRPr lang="es-ES" sz="18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3" name="CuadroTexto 8"/>
          <p:cNvSpPr txBox="1">
            <a:spLocks noChangeArrowheads="1"/>
          </p:cNvSpPr>
          <p:nvPr/>
        </p:nvSpPr>
        <p:spPr bwMode="auto">
          <a:xfrm>
            <a:off x="920756" y="4348164"/>
            <a:ext cx="1278793" cy="94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es-ES_tradnl" sz="1800" b="1">
                <a:solidFill>
                  <a:srgbClr val="FFFFFF"/>
                </a:solidFill>
                <a:cs typeface="Arial" charset="0"/>
              </a:rPr>
              <a:t>Medicina</a:t>
            </a:r>
          </a:p>
          <a:p>
            <a:r>
              <a:rPr lang="es-ES_tradnl" sz="1800" b="1">
                <a:solidFill>
                  <a:srgbClr val="FFFFFF"/>
                </a:solidFill>
                <a:cs typeface="Arial" charset="0"/>
              </a:rPr>
              <a:t>360 ECTS</a:t>
            </a:r>
          </a:p>
          <a:p>
            <a:r>
              <a:rPr lang="es-ES_tradnl" sz="1800" b="1">
                <a:solidFill>
                  <a:srgbClr val="FFFFFF"/>
                </a:solidFill>
                <a:cs typeface="Arial" charset="0"/>
              </a:rPr>
              <a:t>6 anys</a:t>
            </a:r>
            <a:endParaRPr lang="es-ES" sz="18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4" name="CuadroTexto 9"/>
          <p:cNvSpPr txBox="1">
            <a:spLocks noChangeArrowheads="1"/>
          </p:cNvSpPr>
          <p:nvPr/>
        </p:nvSpPr>
        <p:spPr bwMode="auto">
          <a:xfrm>
            <a:off x="920751" y="5868989"/>
            <a:ext cx="1397968" cy="94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es-ES_tradnl" sz="1800" b="1" dirty="0">
                <a:solidFill>
                  <a:srgbClr val="FFFFFF"/>
                </a:solidFill>
                <a:cs typeface="Arial" charset="0"/>
              </a:rPr>
              <a:t>Veterinària</a:t>
            </a:r>
          </a:p>
          <a:p>
            <a:r>
              <a:rPr lang="es-ES_tradnl" sz="1800" b="1" dirty="0">
                <a:solidFill>
                  <a:srgbClr val="FFFFFF"/>
                </a:solidFill>
                <a:cs typeface="Arial" charset="0"/>
              </a:rPr>
              <a:t>300 ECTS</a:t>
            </a:r>
          </a:p>
          <a:p>
            <a:r>
              <a:rPr lang="es-ES_tradnl" sz="1800" b="1" dirty="0">
                <a:solidFill>
                  <a:srgbClr val="FFFFFF"/>
                </a:solidFill>
                <a:cs typeface="Arial" charset="0"/>
              </a:rPr>
              <a:t>5 </a:t>
            </a:r>
            <a:r>
              <a:rPr lang="es-ES_tradnl" sz="1800" b="1" dirty="0" err="1">
                <a:solidFill>
                  <a:srgbClr val="FFFFFF"/>
                </a:solidFill>
                <a:cs typeface="Arial" charset="0"/>
              </a:rPr>
              <a:t>anys</a:t>
            </a:r>
            <a:endParaRPr lang="es-ES" sz="1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5" name="CuadroTexto 11"/>
          <p:cNvSpPr txBox="1">
            <a:spLocks noChangeArrowheads="1"/>
          </p:cNvSpPr>
          <p:nvPr/>
        </p:nvSpPr>
        <p:spPr bwMode="auto">
          <a:xfrm>
            <a:off x="3772929" y="2889502"/>
            <a:ext cx="2235200" cy="94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es-ES_tradnl" sz="1800" b="1" dirty="0">
                <a:solidFill>
                  <a:srgbClr val="FFFFFF"/>
                </a:solidFill>
                <a:cs typeface="Arial" charset="0"/>
              </a:rPr>
              <a:t>MÀSTER OFICIAL</a:t>
            </a:r>
          </a:p>
          <a:p>
            <a:r>
              <a:rPr lang="en-US" sz="1800" dirty="0">
                <a:solidFill>
                  <a:srgbClr val="FFFFFF"/>
                </a:solidFill>
                <a:cs typeface="Arial" charset="0"/>
              </a:rPr>
              <a:t>60   ECTS / 1 any</a:t>
            </a:r>
            <a:br>
              <a:rPr lang="en-US" sz="1800" dirty="0">
                <a:solidFill>
                  <a:srgbClr val="FFFFFF"/>
                </a:solidFill>
                <a:cs typeface="Arial" charset="0"/>
              </a:rPr>
            </a:br>
            <a:r>
              <a:rPr lang="en-US" sz="1800" dirty="0">
                <a:solidFill>
                  <a:srgbClr val="FFFFFF"/>
                </a:solidFill>
                <a:cs typeface="Arial" charset="0"/>
              </a:rPr>
              <a:t>120 ECTS / 2 any</a:t>
            </a:r>
          </a:p>
        </p:txBody>
      </p:sp>
      <p:sp>
        <p:nvSpPr>
          <p:cNvPr id="27656" name="CuadroTexto 13"/>
          <p:cNvSpPr txBox="1">
            <a:spLocks noChangeArrowheads="1"/>
          </p:cNvSpPr>
          <p:nvPr/>
        </p:nvSpPr>
        <p:spPr bwMode="auto">
          <a:xfrm>
            <a:off x="6993895" y="2889501"/>
            <a:ext cx="2232555" cy="66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es-ES_tradnl" sz="1800" b="1" dirty="0">
                <a:solidFill>
                  <a:srgbClr val="FFFFFF"/>
                </a:solidFill>
                <a:cs typeface="Arial" charset="0"/>
              </a:rPr>
              <a:t>DOCTORAT / TESI</a:t>
            </a:r>
          </a:p>
          <a:p>
            <a:r>
              <a:rPr lang="en-US" sz="1800" dirty="0">
                <a:solidFill>
                  <a:srgbClr val="FFFFFF"/>
                </a:solidFill>
                <a:cs typeface="Arial" charset="0"/>
              </a:rPr>
              <a:t>3 </a:t>
            </a:r>
            <a:r>
              <a:rPr lang="en-US" sz="1800" dirty="0" err="1">
                <a:solidFill>
                  <a:srgbClr val="FFFFFF"/>
                </a:solidFill>
                <a:cs typeface="Arial" charset="0"/>
              </a:rPr>
              <a:t>anys</a:t>
            </a:r>
            <a:r>
              <a:rPr lang="en-US" sz="1800" dirty="0">
                <a:solidFill>
                  <a:srgbClr val="FFFFFF"/>
                </a:solidFill>
                <a:cs typeface="Arial" charset="0"/>
              </a:rPr>
              <a:t> </a:t>
            </a:r>
            <a:endParaRPr lang="es-E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7" name="CuadroTexto 14"/>
          <p:cNvSpPr txBox="1">
            <a:spLocks noChangeArrowheads="1"/>
          </p:cNvSpPr>
          <p:nvPr/>
        </p:nvSpPr>
        <p:spPr bwMode="auto">
          <a:xfrm>
            <a:off x="3772928" y="5114794"/>
            <a:ext cx="2235987" cy="9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r>
              <a:rPr lang="es-ES_tradnl" sz="1800" b="1" dirty="0">
                <a:solidFill>
                  <a:srgbClr val="FFFFFF"/>
                </a:solidFill>
                <a:cs typeface="Arial" charset="0"/>
              </a:rPr>
              <a:t>MASTER PROPI</a:t>
            </a:r>
          </a:p>
          <a:p>
            <a:r>
              <a:rPr lang="en-US" sz="1800" dirty="0">
                <a:solidFill>
                  <a:srgbClr val="FFFFFF"/>
                </a:solidFill>
                <a:cs typeface="Arial" charset="0"/>
              </a:rPr>
              <a:t>60-120 ECTS / </a:t>
            </a:r>
            <a:br>
              <a:rPr lang="en-US" sz="1800" dirty="0">
                <a:solidFill>
                  <a:srgbClr val="FFFFFF"/>
                </a:solidFill>
                <a:cs typeface="Arial" charset="0"/>
              </a:rPr>
            </a:br>
            <a:r>
              <a:rPr lang="en-US" sz="1800" dirty="0">
                <a:solidFill>
                  <a:srgbClr val="FFFFFF"/>
                </a:solidFill>
                <a:cs typeface="Arial" charset="0"/>
              </a:rPr>
              <a:t>1 o 2 </a:t>
            </a:r>
            <a:r>
              <a:rPr lang="en-US" sz="1800" dirty="0" err="1">
                <a:solidFill>
                  <a:srgbClr val="FFFFFF"/>
                </a:solidFill>
                <a:cs typeface="Arial" charset="0"/>
              </a:rPr>
              <a:t>anys</a:t>
            </a:r>
            <a:r>
              <a:rPr lang="en-US" sz="1800" dirty="0">
                <a:solidFill>
                  <a:srgbClr val="FFFFFF"/>
                </a:solidFill>
                <a:cs typeface="Arial" charset="0"/>
              </a:rPr>
              <a:t> </a:t>
            </a:r>
            <a:endParaRPr lang="es-E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8" name="CuadroTexto 15"/>
          <p:cNvSpPr txBox="1">
            <a:spLocks noChangeArrowheads="1"/>
          </p:cNvSpPr>
          <p:nvPr/>
        </p:nvSpPr>
        <p:spPr bwMode="auto">
          <a:xfrm>
            <a:off x="3772928" y="7174050"/>
            <a:ext cx="2235987" cy="123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r>
              <a:rPr lang="es-ES_tradnl" sz="1800" b="1" dirty="0">
                <a:solidFill>
                  <a:srgbClr val="FFFFFF"/>
                </a:solidFill>
                <a:cs typeface="Arial" charset="0"/>
              </a:rPr>
              <a:t>DIPLOMATURA DE POSTGRAU</a:t>
            </a:r>
          </a:p>
          <a:p>
            <a:r>
              <a:rPr lang="en-US" sz="1800" dirty="0">
                <a:solidFill>
                  <a:srgbClr val="FFFFFF"/>
                </a:solidFill>
                <a:cs typeface="Arial" charset="0"/>
              </a:rPr>
              <a:t>30-60 ECTS / </a:t>
            </a:r>
            <a:r>
              <a:rPr lang="en-US" sz="1800" dirty="0" err="1">
                <a:solidFill>
                  <a:srgbClr val="FFFFFF"/>
                </a:solidFill>
                <a:cs typeface="Arial" charset="0"/>
              </a:rPr>
              <a:t>màxim</a:t>
            </a:r>
            <a:r>
              <a:rPr lang="en-US" sz="1800" dirty="0">
                <a:solidFill>
                  <a:srgbClr val="FFFFFF"/>
                </a:solidFill>
                <a:cs typeface="Arial" charset="0"/>
              </a:rPr>
              <a:t> 1 any</a:t>
            </a:r>
            <a:endParaRPr lang="es-E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9" name="CuadroTexto 17"/>
          <p:cNvSpPr txBox="1">
            <a:spLocks noChangeArrowheads="1"/>
          </p:cNvSpPr>
          <p:nvPr/>
        </p:nvSpPr>
        <p:spPr bwMode="auto">
          <a:xfrm>
            <a:off x="10120314" y="2908303"/>
            <a:ext cx="2053839" cy="66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es-ES_tradnl" sz="1800" b="1">
                <a:solidFill>
                  <a:srgbClr val="FFFFFF"/>
                </a:solidFill>
                <a:cs typeface="Arial" charset="0"/>
              </a:rPr>
              <a:t>EXERCICI</a:t>
            </a:r>
          </a:p>
          <a:p>
            <a:r>
              <a:rPr lang="es-ES_tradnl" sz="1800" b="1">
                <a:solidFill>
                  <a:srgbClr val="FFFFFF"/>
                </a:solidFill>
                <a:cs typeface="Arial" charset="0"/>
              </a:rPr>
              <a:t>PROFESSIONAL</a:t>
            </a:r>
          </a:p>
        </p:txBody>
      </p:sp>
    </p:spTree>
    <p:extLst>
      <p:ext uri="{BB962C8B-B14F-4D97-AF65-F5344CB8AC3E}">
        <p14:creationId xmlns:p14="http://schemas.microsoft.com/office/powerpoint/2010/main" val="87554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"/>
            <a:ext cx="13003213" cy="975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CuadroTexto 4"/>
          <p:cNvSpPr txBox="1">
            <a:spLocks noChangeArrowheads="1"/>
          </p:cNvSpPr>
          <p:nvPr/>
        </p:nvSpPr>
        <p:spPr bwMode="auto">
          <a:xfrm>
            <a:off x="608013" y="635007"/>
            <a:ext cx="832326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>
                <a:solidFill>
                  <a:srgbClr val="009933"/>
                </a:solidFill>
                <a:cs typeface="Arial" charset="0"/>
              </a:rPr>
              <a:t>Tipus d’assignatures en els graus</a:t>
            </a:r>
          </a:p>
        </p:txBody>
      </p:sp>
      <p:sp>
        <p:nvSpPr>
          <p:cNvPr id="28675" name="CuadroTexto 5"/>
          <p:cNvSpPr txBox="1">
            <a:spLocks noChangeArrowheads="1"/>
          </p:cNvSpPr>
          <p:nvPr/>
        </p:nvSpPr>
        <p:spPr bwMode="auto">
          <a:xfrm>
            <a:off x="9760978" y="398466"/>
            <a:ext cx="2699317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Tria el que vols estudiar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11194" y="7270757"/>
            <a:ext cx="11839575" cy="2246313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 b="1" dirty="0">
                <a:solidFill>
                  <a:srgbClr val="009933"/>
                </a:solidFill>
                <a:latin typeface="Arial"/>
                <a:cs typeface="Arial"/>
              </a:rPr>
              <a:t>Les assignatures obligatòries i optatives són diferents en funció dels plans d’estudi que ofereix cada universitat.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 dirty="0">
                <a:solidFill>
                  <a:srgbClr val="009933"/>
                </a:solidFill>
                <a:latin typeface="Arial"/>
                <a:cs typeface="Arial"/>
              </a:rPr>
              <a:t>Exemple: 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 la UAB, segons l'elecció que facis de les assignatures optatives d’Educació Primària, pots escollir diferents mencions: en llengües estrangeres, en educació física, en educació musical, en necessitats educatives específiques, en matemàtiques, en ciències socials, etc.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677" name="CuadroTexto 6"/>
          <p:cNvSpPr txBox="1">
            <a:spLocks noChangeArrowheads="1"/>
          </p:cNvSpPr>
          <p:nvPr/>
        </p:nvSpPr>
        <p:spPr bwMode="auto">
          <a:xfrm>
            <a:off x="1555752" y="1981200"/>
            <a:ext cx="2613024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cs typeface="Arial" charset="0"/>
              </a:rPr>
              <a:t>Formació bàsica</a:t>
            </a:r>
          </a:p>
        </p:txBody>
      </p:sp>
      <p:sp>
        <p:nvSpPr>
          <p:cNvPr id="28678" name="CuadroTexto 8"/>
          <p:cNvSpPr txBox="1">
            <a:spLocks noChangeArrowheads="1"/>
          </p:cNvSpPr>
          <p:nvPr/>
        </p:nvSpPr>
        <p:spPr bwMode="auto">
          <a:xfrm>
            <a:off x="1555750" y="3013075"/>
            <a:ext cx="198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cs typeface="Arial" charset="0"/>
              </a:rPr>
              <a:t>Obligatòries</a:t>
            </a:r>
          </a:p>
        </p:txBody>
      </p:sp>
      <p:sp>
        <p:nvSpPr>
          <p:cNvPr id="28679" name="CuadroTexto 9"/>
          <p:cNvSpPr txBox="1">
            <a:spLocks noChangeArrowheads="1"/>
          </p:cNvSpPr>
          <p:nvPr/>
        </p:nvSpPr>
        <p:spPr bwMode="auto">
          <a:xfrm>
            <a:off x="1555750" y="4113215"/>
            <a:ext cx="158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cs typeface="Arial" charset="0"/>
              </a:rPr>
              <a:t>Optatives</a:t>
            </a:r>
          </a:p>
        </p:txBody>
      </p:sp>
      <p:sp>
        <p:nvSpPr>
          <p:cNvPr id="28680" name="CuadroTexto 10"/>
          <p:cNvSpPr txBox="1">
            <a:spLocks noChangeArrowheads="1"/>
          </p:cNvSpPr>
          <p:nvPr/>
        </p:nvSpPr>
        <p:spPr bwMode="auto">
          <a:xfrm>
            <a:off x="1555751" y="5178426"/>
            <a:ext cx="3109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cs typeface="Arial" charset="0"/>
              </a:rPr>
              <a:t>Pràctiques externes</a:t>
            </a:r>
          </a:p>
        </p:txBody>
      </p:sp>
      <p:sp>
        <p:nvSpPr>
          <p:cNvPr id="28681" name="CuadroTexto 11"/>
          <p:cNvSpPr txBox="1">
            <a:spLocks noChangeArrowheads="1"/>
          </p:cNvSpPr>
          <p:nvPr/>
        </p:nvSpPr>
        <p:spPr bwMode="auto">
          <a:xfrm>
            <a:off x="1541465" y="6245225"/>
            <a:ext cx="4675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400" b="1">
                <a:solidFill>
                  <a:schemeClr val="bg1"/>
                </a:solidFill>
                <a:cs typeface="Arial" charset="0"/>
              </a:rPr>
              <a:t>Treball de Final de Grau (TFG)</a:t>
            </a:r>
          </a:p>
        </p:txBody>
      </p:sp>
      <p:sp>
        <p:nvSpPr>
          <p:cNvPr id="28682" name="CuadroTexto 12"/>
          <p:cNvSpPr txBox="1">
            <a:spLocks noChangeArrowheads="1"/>
          </p:cNvSpPr>
          <p:nvPr/>
        </p:nvSpPr>
        <p:spPr bwMode="auto">
          <a:xfrm>
            <a:off x="7108832" y="1955799"/>
            <a:ext cx="3836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Una part important són assignatures de </a:t>
            </a:r>
          </a:p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la branca de coneixement de la titulació</a:t>
            </a:r>
          </a:p>
        </p:txBody>
      </p:sp>
      <p:sp>
        <p:nvSpPr>
          <p:cNvPr id="28683" name="CuadroTexto 13"/>
          <p:cNvSpPr txBox="1">
            <a:spLocks noChangeArrowheads="1"/>
          </p:cNvSpPr>
          <p:nvPr/>
        </p:nvSpPr>
        <p:spPr bwMode="auto">
          <a:xfrm>
            <a:off x="7108827" y="3001966"/>
            <a:ext cx="3738563" cy="58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Defineixen el gruix del pla d’estudis de </a:t>
            </a:r>
          </a:p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cada grau</a:t>
            </a:r>
          </a:p>
        </p:txBody>
      </p:sp>
      <p:sp>
        <p:nvSpPr>
          <p:cNvPr id="28684" name="CuadroTexto 14"/>
          <p:cNvSpPr txBox="1">
            <a:spLocks noChangeArrowheads="1"/>
          </p:cNvSpPr>
          <p:nvPr/>
        </p:nvSpPr>
        <p:spPr bwMode="auto">
          <a:xfrm>
            <a:off x="7108826" y="4189416"/>
            <a:ext cx="4184650" cy="33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Poden definir les mencions de cada titulació</a:t>
            </a:r>
          </a:p>
        </p:txBody>
      </p:sp>
      <p:sp>
        <p:nvSpPr>
          <p:cNvPr id="28685" name="CuadroTexto 15"/>
          <p:cNvSpPr txBox="1">
            <a:spLocks noChangeArrowheads="1"/>
          </p:cNvSpPr>
          <p:nvPr/>
        </p:nvSpPr>
        <p:spPr bwMode="auto">
          <a:xfrm>
            <a:off x="7108832" y="5232400"/>
            <a:ext cx="4017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Obligatòries o optatives en funció del grau</a:t>
            </a:r>
          </a:p>
        </p:txBody>
      </p:sp>
      <p:sp>
        <p:nvSpPr>
          <p:cNvPr id="28686" name="CuadroTexto 16"/>
          <p:cNvSpPr txBox="1">
            <a:spLocks noChangeArrowheads="1"/>
          </p:cNvSpPr>
          <p:nvPr/>
        </p:nvSpPr>
        <p:spPr bwMode="auto">
          <a:xfrm>
            <a:off x="7108826" y="6302375"/>
            <a:ext cx="1895476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Entre 6 i 15 crèdits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331"/>
            <a:ext cx="13003213" cy="975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CuadroTexto 6"/>
          <p:cNvSpPr txBox="1">
            <a:spLocks noChangeArrowheads="1"/>
          </p:cNvSpPr>
          <p:nvPr/>
        </p:nvSpPr>
        <p:spPr bwMode="auto">
          <a:xfrm>
            <a:off x="581027" y="635001"/>
            <a:ext cx="8363628" cy="6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>
                <a:solidFill>
                  <a:srgbClr val="009933"/>
                </a:solidFill>
                <a:cs typeface="Arial" charset="0"/>
              </a:rPr>
              <a:t>Informa’t de les beques i dels ajuts</a:t>
            </a:r>
          </a:p>
        </p:txBody>
      </p:sp>
      <p:sp>
        <p:nvSpPr>
          <p:cNvPr id="29699" name="CuadroTexto 8"/>
          <p:cNvSpPr txBox="1">
            <a:spLocks noChangeArrowheads="1"/>
          </p:cNvSpPr>
          <p:nvPr/>
        </p:nvSpPr>
        <p:spPr bwMode="auto">
          <a:xfrm>
            <a:off x="9760978" y="398466"/>
            <a:ext cx="2699317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Tria el que vols estudiar</a:t>
            </a:r>
          </a:p>
        </p:txBody>
      </p:sp>
      <p:sp>
        <p:nvSpPr>
          <p:cNvPr id="29700" name="CuadroTexto 9"/>
          <p:cNvSpPr txBox="1">
            <a:spLocks noChangeArrowheads="1"/>
          </p:cNvSpPr>
          <p:nvPr/>
        </p:nvSpPr>
        <p:spPr bwMode="auto">
          <a:xfrm>
            <a:off x="588970" y="2014538"/>
            <a:ext cx="12969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400" b="1">
                <a:solidFill>
                  <a:srgbClr val="009933"/>
                </a:solidFill>
                <a:cs typeface="Arial" charset="0"/>
              </a:rPr>
              <a:t>Beques</a:t>
            </a:r>
          </a:p>
        </p:txBody>
      </p:sp>
      <p:sp>
        <p:nvSpPr>
          <p:cNvPr id="29701" name="CuadroTexto 11"/>
          <p:cNvSpPr txBox="1">
            <a:spLocks noChangeArrowheads="1"/>
          </p:cNvSpPr>
          <p:nvPr/>
        </p:nvSpPr>
        <p:spPr bwMode="auto">
          <a:xfrm>
            <a:off x="6256338" y="2014538"/>
            <a:ext cx="9540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400" b="1">
                <a:solidFill>
                  <a:srgbClr val="009933"/>
                </a:solidFill>
                <a:cs typeface="Arial" charset="0"/>
              </a:rPr>
              <a:t>Ajuts</a:t>
            </a:r>
          </a:p>
        </p:txBody>
      </p:sp>
      <p:sp>
        <p:nvSpPr>
          <p:cNvPr id="29702" name="CuadroTexto 12"/>
          <p:cNvSpPr txBox="1">
            <a:spLocks noChangeArrowheads="1"/>
          </p:cNvSpPr>
          <p:nvPr/>
        </p:nvSpPr>
        <p:spPr bwMode="auto">
          <a:xfrm>
            <a:off x="577850" y="4837113"/>
            <a:ext cx="266382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400" b="1" dirty="0">
                <a:solidFill>
                  <a:srgbClr val="009933"/>
                </a:solidFill>
                <a:cs typeface="Arial" charset="0"/>
              </a:rPr>
              <a:t>Portal de beques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15925" y="2516188"/>
            <a:ext cx="5640388" cy="1662112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b="1" dirty="0">
                <a:solidFill>
                  <a:srgbClr val="009933"/>
                </a:solidFill>
                <a:latin typeface="Arial"/>
                <a:cs typeface="Arial"/>
              </a:rPr>
              <a:t>·</a:t>
            </a: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</a:t>
            </a:r>
            <a:r>
              <a:rPr lang="ca-ES" sz="1700" dirty="0">
                <a:solidFill>
                  <a:srgbClr val="80C186"/>
                </a:solidFill>
                <a:latin typeface="Arial"/>
                <a:cs typeface="Arial"/>
              </a:rPr>
              <a:t>que convoca el Ministeri d’Educació, Cultura i Esport: 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a departaments, beques generals i de mobilitat.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17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b="1" dirty="0">
                <a:solidFill>
                  <a:srgbClr val="009933"/>
                </a:solidFill>
                <a:latin typeface="Arial"/>
                <a:cs typeface="Arial"/>
              </a:rPr>
              <a:t>·</a:t>
            </a: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</a:t>
            </a:r>
            <a:r>
              <a:rPr lang="ca-ES" sz="1700" dirty="0">
                <a:solidFill>
                  <a:srgbClr val="80C186"/>
                </a:solidFill>
                <a:latin typeface="Arial"/>
                <a:cs typeface="Arial"/>
              </a:rPr>
              <a:t>de la UAB: </a:t>
            </a: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Beques Finestreta, UAB Idiomes, 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graduat superior, Estudis Internacionals i Interculturals,</a:t>
            </a:r>
            <a:b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“Pere </a:t>
            </a:r>
            <a:r>
              <a:rPr lang="ca-E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Menal</a:t>
            </a: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” per a estudiants de Matemàtiques.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056313" y="2516190"/>
            <a:ext cx="6064250" cy="1138236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b="1" dirty="0">
                <a:solidFill>
                  <a:srgbClr val="009933"/>
                </a:solidFill>
                <a:latin typeface="Arial"/>
                <a:cs typeface="Arial"/>
              </a:rPr>
              <a:t>·</a:t>
            </a: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</a:t>
            </a:r>
            <a:r>
              <a:rPr lang="ca-ES" sz="1700" dirty="0">
                <a:solidFill>
                  <a:srgbClr val="80C186"/>
                </a:solidFill>
                <a:latin typeface="Arial"/>
                <a:cs typeface="Arial"/>
              </a:rPr>
              <a:t>econòmics que ofereix la UAB</a:t>
            </a: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: Relacions Internacionals,</a:t>
            </a:r>
            <a:b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Cultura en Viu, Promoció i Informació, Servei d’Activitat  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Física, Servei d’Atenció Telefònica, assistents 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d’assignatura, etc.</a:t>
            </a:r>
          </a:p>
        </p:txBody>
      </p:sp>
      <p:sp>
        <p:nvSpPr>
          <p:cNvPr id="29705" name="CuadroTexto 14"/>
          <p:cNvSpPr txBox="1">
            <a:spLocks noChangeArrowheads="1"/>
          </p:cNvSpPr>
          <p:nvPr/>
        </p:nvSpPr>
        <p:spPr bwMode="auto">
          <a:xfrm>
            <a:off x="598489" y="5381626"/>
            <a:ext cx="606583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1700" b="1" dirty="0">
                <a:solidFill>
                  <a:srgbClr val="80C186"/>
                </a:solidFill>
                <a:cs typeface="Arial" charset="0"/>
              </a:rPr>
              <a:t>www.uab.cat/beques-ajuts</a:t>
            </a:r>
            <a:endParaRPr lang="ca-ES" sz="1700" dirty="0">
              <a:solidFill>
                <a:srgbClr val="80C18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81"/>
            <a:ext cx="13003214" cy="9752410"/>
          </a:xfrm>
          <a:prstGeom prst="rect">
            <a:avLst/>
          </a:prstGeom>
        </p:spPr>
      </p:pic>
      <p:sp>
        <p:nvSpPr>
          <p:cNvPr id="30722" name="CuadroTexto 10"/>
          <p:cNvSpPr txBox="1">
            <a:spLocks noChangeArrowheads="1"/>
          </p:cNvSpPr>
          <p:nvPr/>
        </p:nvSpPr>
        <p:spPr bwMode="auto">
          <a:xfrm>
            <a:off x="623895" y="623893"/>
            <a:ext cx="57372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fr-FR" sz="3800" b="1">
                <a:solidFill>
                  <a:srgbClr val="009933"/>
                </a:solidFill>
                <a:cs typeface="Arial" charset="0"/>
              </a:rPr>
              <a:t>Tria el que vols estudiar</a:t>
            </a:r>
            <a:endParaRPr lang="es-ES" sz="3800" b="1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30723" name="CuadroTexto 15"/>
          <p:cNvSpPr txBox="1">
            <a:spLocks noChangeArrowheads="1"/>
          </p:cNvSpPr>
          <p:nvPr/>
        </p:nvSpPr>
        <p:spPr bwMode="auto">
          <a:xfrm>
            <a:off x="582620" y="4751389"/>
            <a:ext cx="136525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fr-FR" sz="2400">
                <a:solidFill>
                  <a:srgbClr val="009933"/>
                </a:solidFill>
                <a:cs typeface="Arial" charset="0"/>
              </a:rPr>
              <a:t>Ciències</a:t>
            </a:r>
            <a:endParaRPr lang="es-ES" sz="2400">
              <a:solidFill>
                <a:srgbClr val="009933"/>
              </a:solidFill>
              <a:latin typeface="Museo Slab 500"/>
              <a:ea typeface="Museo Slab 500"/>
              <a:cs typeface="Museo Slab 500"/>
            </a:endParaRPr>
          </a:p>
        </p:txBody>
      </p:sp>
      <p:sp>
        <p:nvSpPr>
          <p:cNvPr id="30724" name="CuadroTexto 16"/>
          <p:cNvSpPr txBox="1">
            <a:spLocks noChangeArrowheads="1"/>
          </p:cNvSpPr>
          <p:nvPr/>
        </p:nvSpPr>
        <p:spPr bwMode="auto">
          <a:xfrm>
            <a:off x="4545014" y="4751389"/>
            <a:ext cx="174148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fr-FR" sz="2400">
                <a:solidFill>
                  <a:srgbClr val="009933"/>
                </a:solidFill>
                <a:cs typeface="Arial" charset="0"/>
              </a:rPr>
              <a:t>Biociències</a:t>
            </a:r>
            <a:endParaRPr lang="es-ES" sz="2400">
              <a:solidFill>
                <a:srgbClr val="009933"/>
              </a:solidFill>
              <a:latin typeface="Museo Slab 500"/>
              <a:ea typeface="Museo Slab 500"/>
              <a:cs typeface="Museo Slab 500"/>
            </a:endParaRPr>
          </a:p>
        </p:txBody>
      </p:sp>
      <p:sp>
        <p:nvSpPr>
          <p:cNvPr id="30725" name="CuadroTexto 17"/>
          <p:cNvSpPr txBox="1">
            <a:spLocks noChangeArrowheads="1"/>
          </p:cNvSpPr>
          <p:nvPr/>
        </p:nvSpPr>
        <p:spPr bwMode="auto">
          <a:xfrm>
            <a:off x="8504239" y="4751389"/>
            <a:ext cx="89058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fr-FR" sz="2400">
                <a:solidFill>
                  <a:srgbClr val="009933"/>
                </a:solidFill>
                <a:cs typeface="Arial" charset="0"/>
              </a:rPr>
              <a:t>Salut</a:t>
            </a:r>
            <a:endParaRPr lang="es-ES" sz="2400">
              <a:solidFill>
                <a:srgbClr val="009933"/>
              </a:solidFill>
              <a:latin typeface="Museo Slab 500"/>
              <a:ea typeface="Museo Slab 500"/>
              <a:cs typeface="Museo Slab 500"/>
            </a:endParaRPr>
          </a:p>
        </p:txBody>
      </p:sp>
      <p:sp>
        <p:nvSpPr>
          <p:cNvPr id="30726" name="CuadroTexto 18"/>
          <p:cNvSpPr txBox="1">
            <a:spLocks noChangeArrowheads="1"/>
          </p:cNvSpPr>
          <p:nvPr/>
        </p:nvSpPr>
        <p:spPr bwMode="auto">
          <a:xfrm>
            <a:off x="609599" y="8443914"/>
            <a:ext cx="2541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fr-FR" sz="2400" dirty="0">
                <a:solidFill>
                  <a:srgbClr val="009933"/>
                </a:solidFill>
                <a:cs typeface="Arial" charset="0"/>
              </a:rPr>
              <a:t>Arts i </a:t>
            </a:r>
            <a:r>
              <a:rPr lang="fr-FR" sz="2400" dirty="0" err="1">
                <a:solidFill>
                  <a:srgbClr val="009933"/>
                </a:solidFill>
                <a:cs typeface="Arial" charset="0"/>
              </a:rPr>
              <a:t>Humanitats</a:t>
            </a:r>
            <a:endParaRPr lang="es-ES" sz="2400" dirty="0">
              <a:solidFill>
                <a:srgbClr val="009933"/>
              </a:solidFill>
              <a:latin typeface="Museo Slab 500"/>
              <a:ea typeface="Museo Slab 500"/>
              <a:cs typeface="Museo Slab 500"/>
            </a:endParaRPr>
          </a:p>
        </p:txBody>
      </p:sp>
      <p:sp>
        <p:nvSpPr>
          <p:cNvPr id="30727" name="CuadroTexto 19"/>
          <p:cNvSpPr txBox="1">
            <a:spLocks noChangeArrowheads="1"/>
          </p:cNvSpPr>
          <p:nvPr/>
        </p:nvSpPr>
        <p:spPr bwMode="auto">
          <a:xfrm>
            <a:off x="4545014" y="8443913"/>
            <a:ext cx="2548502" cy="76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dirty="0">
                <a:solidFill>
                  <a:srgbClr val="009933"/>
                </a:solidFill>
                <a:cs typeface="Arial" charset="0"/>
              </a:rPr>
              <a:t>Ciències </a:t>
            </a:r>
            <a:r>
              <a:rPr lang="fr-FR" sz="2400" dirty="0" err="1">
                <a:solidFill>
                  <a:srgbClr val="009933"/>
                </a:solidFill>
                <a:cs typeface="Arial" charset="0"/>
              </a:rPr>
              <a:t>Socials</a:t>
            </a:r>
            <a:r>
              <a:rPr lang="fr-FR" sz="2400" dirty="0">
                <a:solidFill>
                  <a:srgbClr val="009933"/>
                </a:solidFill>
                <a:cs typeface="Arial" charset="0"/>
              </a:rPr>
              <a:t> </a:t>
            </a:r>
            <a:br>
              <a:rPr lang="fr-FR" sz="2400" dirty="0">
                <a:solidFill>
                  <a:srgbClr val="009933"/>
                </a:solidFill>
                <a:cs typeface="Arial" charset="0"/>
              </a:rPr>
            </a:br>
            <a:r>
              <a:rPr lang="fr-FR" sz="2400" dirty="0">
                <a:solidFill>
                  <a:srgbClr val="009933"/>
                </a:solidFill>
                <a:cs typeface="Arial" charset="0"/>
              </a:rPr>
              <a:t>i </a:t>
            </a:r>
            <a:r>
              <a:rPr lang="fr-FR" sz="2400" dirty="0" err="1">
                <a:solidFill>
                  <a:srgbClr val="009933"/>
                </a:solidFill>
                <a:cs typeface="Arial" charset="0"/>
              </a:rPr>
              <a:t>Jurídiques</a:t>
            </a:r>
            <a:endParaRPr lang="es-ES" sz="2400" dirty="0">
              <a:solidFill>
                <a:srgbClr val="009933"/>
              </a:solidFill>
              <a:latin typeface="Museo Slab 500"/>
              <a:ea typeface="Museo Slab 500"/>
              <a:cs typeface="Museo Slab 500"/>
            </a:endParaRPr>
          </a:p>
        </p:txBody>
      </p:sp>
      <p:sp>
        <p:nvSpPr>
          <p:cNvPr id="30728" name="CuadroTexto 8"/>
          <p:cNvSpPr txBox="1">
            <a:spLocks noChangeArrowheads="1"/>
          </p:cNvSpPr>
          <p:nvPr/>
        </p:nvSpPr>
        <p:spPr bwMode="auto">
          <a:xfrm>
            <a:off x="8482012" y="8443914"/>
            <a:ext cx="17922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fr-FR" sz="2400">
                <a:solidFill>
                  <a:srgbClr val="009933"/>
                </a:solidFill>
                <a:cs typeface="Arial" charset="0"/>
              </a:rPr>
              <a:t>Enginyeries</a:t>
            </a:r>
            <a:endParaRPr lang="es-ES" sz="2400">
              <a:solidFill>
                <a:srgbClr val="009933"/>
              </a:solidFill>
              <a:latin typeface="Museo Slab 500"/>
              <a:ea typeface="Museo Slab 500"/>
              <a:cs typeface="Museo Slab 500"/>
            </a:endParaRPr>
          </a:p>
        </p:txBody>
      </p:sp>
    </p:spTree>
    <p:extLst>
      <p:ext uri="{BB962C8B-B14F-4D97-AF65-F5344CB8AC3E}">
        <p14:creationId xmlns:p14="http://schemas.microsoft.com/office/powerpoint/2010/main" val="17265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adroTexto 2"/>
          <p:cNvSpPr txBox="1">
            <a:spLocks noChangeArrowheads="1"/>
          </p:cNvSpPr>
          <p:nvPr/>
        </p:nvSpPr>
        <p:spPr bwMode="auto">
          <a:xfrm>
            <a:off x="623890" y="623888"/>
            <a:ext cx="7162492" cy="86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000" b="1" dirty="0">
                <a:solidFill>
                  <a:srgbClr val="009933"/>
                </a:solidFill>
                <a:cs typeface="Arial" charset="0"/>
              </a:rPr>
              <a:t>Nous Graus </a:t>
            </a:r>
            <a:r>
              <a:rPr lang="ca-ES" sz="4600" b="1" dirty="0">
                <a:solidFill>
                  <a:srgbClr val="009933"/>
                </a:solidFill>
                <a:cs typeface="Arial" charset="0"/>
              </a:rPr>
              <a:t>UAB</a:t>
            </a:r>
            <a:r>
              <a:rPr lang="ca-ES" sz="5000" b="1" dirty="0">
                <a:solidFill>
                  <a:srgbClr val="009933"/>
                </a:solidFill>
                <a:cs typeface="Arial" charset="0"/>
              </a:rPr>
              <a:t> 18/19</a:t>
            </a:r>
          </a:p>
        </p:txBody>
      </p:sp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660401" y="5829300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1520481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660407" y="7280282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37" y="3"/>
            <a:ext cx="4292981" cy="9756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0404" y="2177621"/>
            <a:ext cx="7331690" cy="6247830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smtClean="0"/>
              <a:t>Bioinformàtica </a:t>
            </a:r>
            <a:r>
              <a:rPr lang="ca-ES" sz="2000">
                <a:solidFill>
                  <a:srgbClr val="2E9B07"/>
                </a:solidFill>
              </a:rPr>
              <a:t>(en anglès</a:t>
            </a:r>
            <a:r>
              <a:rPr lang="ca-ES" sz="2000" smtClean="0">
                <a:solidFill>
                  <a:srgbClr val="2E9B07"/>
                </a:solidFill>
              </a:rPr>
              <a:t>)</a:t>
            </a:r>
            <a:endParaRPr lang="ca-ES" sz="2000" smtClean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endParaRPr lang="ca-ES" sz="1600" smtClean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smtClean="0"/>
              <a:t>Ciències </a:t>
            </a:r>
            <a:r>
              <a:rPr lang="ca-ES" sz="2000" dirty="0"/>
              <a:t>de l'Antiguitat</a:t>
            </a:r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endParaRPr lang="ca-ES" sz="1600" dirty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dirty="0"/>
              <a:t>Ciència Política i Gestió Pública + Sociologia</a:t>
            </a:r>
            <a:br>
              <a:rPr lang="ca-ES" sz="2000" dirty="0"/>
            </a:br>
            <a:endParaRPr lang="ca-ES" sz="1600" dirty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dirty="0"/>
              <a:t>Enginyeria de Dades</a:t>
            </a:r>
            <a:br>
              <a:rPr lang="ca-ES" sz="2000" dirty="0"/>
            </a:br>
            <a:endParaRPr lang="ca-ES" sz="1600" dirty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dirty="0"/>
              <a:t>Estudis de Gènere</a:t>
            </a:r>
            <a:br>
              <a:rPr lang="ca-ES" sz="2000" dirty="0"/>
            </a:br>
            <a:endParaRPr lang="ca-ES" sz="1600" dirty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dirty="0"/>
              <a:t>Gestió de Ciutats Intel·ligents i Sostenibles</a:t>
            </a:r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endParaRPr lang="ca-ES" sz="1600" dirty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dirty="0" smtClean="0"/>
              <a:t>Territori, Globalització </a:t>
            </a:r>
            <a:r>
              <a:rPr lang="ca-ES" sz="2000" dirty="0"/>
              <a:t>i Sostenibilitat</a:t>
            </a:r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endParaRPr lang="ca-ES" sz="1600" dirty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dirty="0"/>
              <a:t>Història, Política i Economia / </a:t>
            </a:r>
            <a:r>
              <a:rPr lang="ca-ES" sz="2000" dirty="0" err="1"/>
              <a:t>History</a:t>
            </a:r>
            <a:r>
              <a:rPr lang="ca-ES" sz="2000" dirty="0"/>
              <a:t>, </a:t>
            </a:r>
            <a:r>
              <a:rPr lang="ca-ES" sz="2000" dirty="0" err="1"/>
              <a:t>Politics</a:t>
            </a:r>
            <a:r>
              <a:rPr lang="ca-ES" sz="2000" dirty="0"/>
              <a:t> </a:t>
            </a:r>
            <a:r>
              <a:rPr lang="ca-ES" sz="2000" dirty="0" err="1"/>
              <a:t>and</a:t>
            </a:r>
            <a:r>
              <a:rPr lang="ca-ES" sz="2000" dirty="0"/>
              <a:t>     </a:t>
            </a:r>
            <a:r>
              <a:rPr lang="ca-ES" sz="2000" dirty="0" err="1"/>
              <a:t>Economics</a:t>
            </a:r>
            <a:r>
              <a:rPr lang="ca-ES" sz="2000" dirty="0"/>
              <a:t> </a:t>
            </a:r>
            <a:r>
              <a:rPr lang="ca-ES" sz="2000" dirty="0">
                <a:solidFill>
                  <a:srgbClr val="2E9B07"/>
                </a:solidFill>
              </a:rPr>
              <a:t>(en anglès)</a:t>
            </a:r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endParaRPr lang="ca-ES" sz="1600" dirty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smtClean="0"/>
              <a:t>Matemàtica Computacional i Analítica </a:t>
            </a:r>
            <a:r>
              <a:rPr lang="ca-ES" sz="2000" dirty="0"/>
              <a:t>de Dades</a:t>
            </a:r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endParaRPr lang="ca-ES" sz="1600" dirty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dirty="0" smtClean="0"/>
              <a:t>Geografia, Medi Ambient i Planificació Territorial</a:t>
            </a:r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endParaRPr lang="ca-ES" sz="1600" dirty="0"/>
          </a:p>
          <a:p>
            <a:pPr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sz="2000" dirty="0"/>
              <a:t>Relacions Internacionals</a:t>
            </a:r>
          </a:p>
        </p:txBody>
      </p:sp>
    </p:spTree>
    <p:extLst>
      <p:ext uri="{BB962C8B-B14F-4D97-AF65-F5344CB8AC3E}">
        <p14:creationId xmlns:p14="http://schemas.microsoft.com/office/powerpoint/2010/main" val="26279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-4763"/>
            <a:ext cx="13017500" cy="976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CuadroTexto 2"/>
          <p:cNvSpPr txBox="1">
            <a:spLocks noChangeArrowheads="1"/>
          </p:cNvSpPr>
          <p:nvPr/>
        </p:nvSpPr>
        <p:spPr bwMode="auto">
          <a:xfrm>
            <a:off x="623890" y="623888"/>
            <a:ext cx="282098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000" b="1">
                <a:solidFill>
                  <a:srgbClr val="009933"/>
                </a:solidFill>
                <a:cs typeface="Arial" charset="0"/>
              </a:rPr>
              <a:t>Ciències</a:t>
            </a:r>
          </a:p>
        </p:txBody>
      </p:sp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52452" y="2141220"/>
            <a:ext cx="992188" cy="4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31749" name="Rectángulo 4"/>
          <p:cNvSpPr>
            <a:spLocks noChangeArrowheads="1"/>
          </p:cNvSpPr>
          <p:nvPr/>
        </p:nvSpPr>
        <p:spPr bwMode="auto">
          <a:xfrm>
            <a:off x="7031040" y="2141215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636845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5829300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2114231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2592071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54" name="Rectángulo 21"/>
          <p:cNvSpPr>
            <a:spLocks noChangeArrowheads="1"/>
          </p:cNvSpPr>
          <p:nvPr/>
        </p:nvSpPr>
        <p:spPr bwMode="auto">
          <a:xfrm>
            <a:off x="569913" y="2802644"/>
            <a:ext cx="8147050" cy="452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Ciències Ambientals 	         7,744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Ciències Ambientals + Geologia	8,590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Estadística Aplicada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(UAB+UVIC)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Estadística Aplicada + Sociologia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Física	11,420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Física + Matemàtiques	13,352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Física + Química	12,440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Geologia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Matemàtiques	10,740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>
                <a:solidFill>
                  <a:srgbClr val="595959"/>
                </a:solidFill>
                <a:cs typeface="Arial" charset="0"/>
              </a:rPr>
              <a:t>Matemàtica Computacional i Analítica de </a:t>
            </a:r>
            <a:r>
              <a:rPr lang="ca-ES" sz="2000" smtClean="0">
                <a:solidFill>
                  <a:srgbClr val="595959"/>
                </a:solidFill>
                <a:cs typeface="Arial" charset="0"/>
              </a:rPr>
              <a:t>Dades </a:t>
            </a:r>
            <a:r>
              <a:rPr lang="ca-ES" sz="2000" smtClean="0">
                <a:solidFill>
                  <a:srgbClr val="2E9B07"/>
                </a:solidFill>
                <a:cs typeface="Arial" charset="0"/>
              </a:rPr>
              <a:t>(nou 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grau)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 err="1">
                <a:solidFill>
                  <a:srgbClr val="595959"/>
                </a:solidFill>
                <a:cs typeface="Arial" charset="0"/>
              </a:rPr>
              <a:t>Nanociència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 i </a:t>
            </a:r>
            <a:r>
              <a:rPr lang="ca-ES" sz="2000" dirty="0" err="1">
                <a:solidFill>
                  <a:srgbClr val="595959"/>
                </a:solidFill>
                <a:cs typeface="Arial" charset="0"/>
              </a:rPr>
              <a:t>Nanotecnologia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10,725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Química	 8,540</a:t>
            </a:r>
          </a:p>
        </p:txBody>
      </p:sp>
      <p:sp>
        <p:nvSpPr>
          <p:cNvPr id="31755" name="Rectangle 4"/>
          <p:cNvSpPr>
            <a:spLocks noChangeArrowheads="1"/>
          </p:cNvSpPr>
          <p:nvPr/>
        </p:nvSpPr>
        <p:spPr bwMode="auto">
          <a:xfrm>
            <a:off x="552451" y="7585925"/>
            <a:ext cx="375602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7434656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7517669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7995507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83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2.jpg" descr="/Users/cristina/Desktop/ppwerpoint UAB/jpgs/2.jpg"/>
          <p:cNvPicPr>
            <a:picLocks noChangeAspect="1"/>
          </p:cNvPicPr>
          <p:nvPr/>
        </p:nvPicPr>
        <p:blipFill rotWithShape="1">
          <a:blip r:embed="rId2" r:link="rId3"/>
          <a:srcRect b="58353"/>
          <a:stretch/>
        </p:blipFill>
        <p:spPr bwMode="auto">
          <a:xfrm>
            <a:off x="0" y="3"/>
            <a:ext cx="13003213" cy="406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4"/>
          <p:cNvSpPr txBox="1">
            <a:spLocks noChangeArrowheads="1"/>
          </p:cNvSpPr>
          <p:nvPr/>
        </p:nvSpPr>
        <p:spPr bwMode="auto">
          <a:xfrm>
            <a:off x="955677" y="973140"/>
            <a:ext cx="4030224" cy="187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hu-HU" sz="5800" b="1">
                <a:solidFill>
                  <a:schemeClr val="bg1"/>
                </a:solidFill>
                <a:cs typeface="Arial" charset="0"/>
              </a:rPr>
              <a:t>Accés a la </a:t>
            </a:r>
            <a:endParaRPr lang="ca-ES" sz="5800" b="1">
              <a:solidFill>
                <a:schemeClr val="bg1"/>
              </a:solidFill>
              <a:cs typeface="Arial" charset="0"/>
            </a:endParaRPr>
          </a:p>
          <a:p>
            <a:r>
              <a:rPr lang="ca-ES" sz="5800" b="1">
                <a:solidFill>
                  <a:schemeClr val="bg1"/>
                </a:solidFill>
                <a:cs typeface="Arial" charset="0"/>
              </a:rPr>
              <a:t>u</a:t>
            </a:r>
            <a:r>
              <a:rPr lang="hu-HU" sz="5800" b="1">
                <a:solidFill>
                  <a:schemeClr val="bg1"/>
                </a:solidFill>
                <a:cs typeface="Arial" charset="0"/>
              </a:rPr>
              <a:t>niversitat</a:t>
            </a:r>
            <a:endParaRPr lang="es-ES" sz="58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2" name="Agrupa 1"/>
          <p:cNvGrpSpPr/>
          <p:nvPr/>
        </p:nvGrpSpPr>
        <p:grpSpPr>
          <a:xfrm>
            <a:off x="7846828" y="543570"/>
            <a:ext cx="5038068" cy="415198"/>
            <a:chOff x="376689" y="3476846"/>
            <a:chExt cx="7064337" cy="582187"/>
          </a:xfrm>
        </p:grpSpPr>
        <p:pic>
          <p:nvPicPr>
            <p:cNvPr id="8" name="Imatg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9" name="Imatg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8" b="33251"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  <p:pic>
        <p:nvPicPr>
          <p:cNvPr id="10" name="Imatg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" t="27200" b="28652"/>
          <a:stretch/>
        </p:blipFill>
        <p:spPr>
          <a:xfrm>
            <a:off x="3" y="4058708"/>
            <a:ext cx="13015089" cy="56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6963" y="-6349"/>
            <a:ext cx="4298950" cy="976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CuadroTexto 2"/>
          <p:cNvSpPr txBox="1">
            <a:spLocks noChangeArrowheads="1"/>
          </p:cNvSpPr>
          <p:nvPr/>
        </p:nvSpPr>
        <p:spPr bwMode="auto">
          <a:xfrm>
            <a:off x="582620" y="623888"/>
            <a:ext cx="374808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4800" b="1">
                <a:solidFill>
                  <a:srgbClr val="009933"/>
                </a:solidFill>
                <a:cs typeface="Arial" charset="0"/>
              </a:rPr>
              <a:t>Biociències</a:t>
            </a:r>
          </a:p>
        </p:txBody>
      </p:sp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552452" y="2319345"/>
            <a:ext cx="992188" cy="4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32773" name="Rectángulo 4"/>
          <p:cNvSpPr>
            <a:spLocks noChangeArrowheads="1"/>
          </p:cNvSpPr>
          <p:nvPr/>
        </p:nvSpPr>
        <p:spPr bwMode="auto">
          <a:xfrm>
            <a:off x="7031040" y="2319338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636845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5815012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2292357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2770195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78" name="Rectángulo 21"/>
          <p:cNvSpPr>
            <a:spLocks noChangeArrowheads="1"/>
          </p:cNvSpPr>
          <p:nvPr/>
        </p:nvSpPr>
        <p:spPr bwMode="auto">
          <a:xfrm>
            <a:off x="569913" y="2889001"/>
            <a:ext cx="8147050" cy="341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>
                <a:solidFill>
                  <a:srgbClr val="595959"/>
                </a:solidFill>
                <a:cs typeface="Arial" charset="0"/>
              </a:rPr>
              <a:t>Bioinformàtica </a:t>
            </a:r>
            <a:r>
              <a:rPr lang="ca-ES" sz="1600">
                <a:solidFill>
                  <a:srgbClr val="595959"/>
                </a:solidFill>
                <a:cs typeface="Arial" charset="0"/>
              </a:rPr>
              <a:t>(</a:t>
            </a:r>
            <a:r>
              <a:rPr lang="ca-ES" sz="1600" smtClean="0">
                <a:solidFill>
                  <a:srgbClr val="595959"/>
                </a:solidFill>
                <a:cs typeface="Arial" charset="0"/>
              </a:rPr>
              <a:t>UAB+UPF+UPC+UB) </a:t>
            </a:r>
            <a:r>
              <a:rPr lang="ca-ES" sz="2000">
                <a:solidFill>
                  <a:srgbClr val="2E9B07"/>
                </a:solidFill>
                <a:cs typeface="Arial" charset="0"/>
              </a:rPr>
              <a:t>(nou grau) </a:t>
            </a:r>
            <a:r>
              <a:rPr lang="ca-ES" sz="200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smtClean="0">
                <a:solidFill>
                  <a:srgbClr val="595959"/>
                </a:solidFill>
                <a:cs typeface="Arial" charset="0"/>
              </a:rPr>
              <a:t>Biologia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10,526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Biologia Ambiental 	10,292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Bioquímica 	11,267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Biotecnologia 	11,247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Ciències Biomèdiques	12,330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Genètica	11,850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Microbiologia 	11,052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endParaRPr lang="ca-ES" sz="2000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32779" name="Rectangle 4"/>
          <p:cNvSpPr>
            <a:spLocks noChangeArrowheads="1"/>
          </p:cNvSpPr>
          <p:nvPr/>
        </p:nvSpPr>
        <p:spPr bwMode="auto">
          <a:xfrm>
            <a:off x="552451" y="6092979"/>
            <a:ext cx="3756024" cy="47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</a:t>
            </a:r>
            <a:r>
              <a:rPr lang="ca-ES" sz="1600" smtClean="0">
                <a:solidFill>
                  <a:srgbClr val="009933"/>
                </a:solidFill>
              </a:rPr>
              <a:t>2017</a:t>
            </a:r>
            <a:endParaRPr lang="ca-ES" sz="1600">
              <a:solidFill>
                <a:srgbClr val="009933"/>
              </a:solidFill>
            </a:endParaRPr>
          </a:p>
        </p:txBody>
      </p:sp>
      <p:cxnSp>
        <p:nvCxnSpPr>
          <p:cNvPr id="28" name="Conector recto 27"/>
          <p:cNvCxnSpPr/>
          <p:nvPr/>
        </p:nvCxnSpPr>
        <p:spPr>
          <a:xfrm>
            <a:off x="660399" y="6039133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6516968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7442" y="-1588"/>
            <a:ext cx="4295774" cy="976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CuadroTexto 2"/>
          <p:cNvSpPr txBox="1">
            <a:spLocks noChangeArrowheads="1"/>
          </p:cNvSpPr>
          <p:nvPr/>
        </p:nvSpPr>
        <p:spPr bwMode="auto">
          <a:xfrm>
            <a:off x="623890" y="623888"/>
            <a:ext cx="17526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4800" b="1">
                <a:solidFill>
                  <a:srgbClr val="009933"/>
                </a:solidFill>
                <a:cs typeface="Arial" charset="0"/>
              </a:rPr>
              <a:t>Salut</a:t>
            </a:r>
          </a:p>
        </p:txBody>
      </p:sp>
      <p:sp>
        <p:nvSpPr>
          <p:cNvPr id="33795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52452" y="2022470"/>
            <a:ext cx="992188" cy="4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33797" name="Rectángulo 4"/>
          <p:cNvSpPr>
            <a:spLocks noChangeArrowheads="1"/>
          </p:cNvSpPr>
          <p:nvPr/>
        </p:nvSpPr>
        <p:spPr bwMode="auto">
          <a:xfrm>
            <a:off x="7031040" y="2022463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636845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5829300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1995481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2473321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802" name="Rectangle 4"/>
          <p:cNvSpPr>
            <a:spLocks noChangeArrowheads="1"/>
          </p:cNvSpPr>
          <p:nvPr/>
        </p:nvSpPr>
        <p:spPr bwMode="auto">
          <a:xfrm>
            <a:off x="552451" y="8467868"/>
            <a:ext cx="3756024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8836033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8409132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8886970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806" name="Rectángulo 18"/>
          <p:cNvSpPr>
            <a:spLocks noChangeArrowheads="1"/>
          </p:cNvSpPr>
          <p:nvPr/>
        </p:nvSpPr>
        <p:spPr bwMode="auto">
          <a:xfrm>
            <a:off x="569913" y="2711639"/>
            <a:ext cx="8147050" cy="559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1700" dirty="0">
                <a:solidFill>
                  <a:srgbClr val="80C186"/>
                </a:solidFill>
                <a:cs typeface="Arial" charset="0"/>
              </a:rPr>
              <a:t>CENTRES PROPIS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/>
            </a:r>
            <a:br>
              <a:rPr lang="ca-ES" sz="2000" dirty="0">
                <a:solidFill>
                  <a:srgbClr val="595959"/>
                </a:solidFill>
                <a:cs typeface="Arial" charset="0"/>
              </a:rPr>
            </a:br>
            <a:r>
              <a:rPr lang="ca-ES" sz="2000" dirty="0">
                <a:solidFill>
                  <a:srgbClr val="595959"/>
                </a:solidFill>
                <a:cs typeface="Arial" charset="0"/>
              </a:rPr>
              <a:t>Ciència i Tecnologia dels Aliments	8,848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Ciències Biomèdiques	12,330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Fisioteràpia 	10,062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Infermeria 	10,280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Logopèdia	 7,756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Medicina 	12,365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Medicina (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UAB+UPF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)	12,840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Psicologia	8,327</a:t>
            </a:r>
            <a:br>
              <a:rPr lang="ca-ES" sz="2000" dirty="0">
                <a:solidFill>
                  <a:srgbClr val="595959"/>
                </a:solidFill>
                <a:cs typeface="Arial" charset="0"/>
              </a:rPr>
            </a:br>
            <a:r>
              <a:rPr lang="ca-ES" sz="2000" dirty="0">
                <a:solidFill>
                  <a:srgbClr val="595959"/>
                </a:solidFill>
                <a:cs typeface="Arial" charset="0"/>
              </a:rPr>
              <a:t>Veterinària 	11,534</a:t>
            </a:r>
            <a:br>
              <a:rPr lang="ca-ES" sz="2000" dirty="0">
                <a:solidFill>
                  <a:srgbClr val="595959"/>
                </a:solidFill>
                <a:cs typeface="Arial" charset="0"/>
              </a:rPr>
            </a:br>
            <a:endParaRPr lang="ca-ES" sz="1000" dirty="0">
              <a:solidFill>
                <a:srgbClr val="595959"/>
              </a:solidFill>
              <a:cs typeface="Arial" charset="0"/>
            </a:endParaRPr>
          </a:p>
          <a:p>
            <a:pPr>
              <a:lnSpc>
                <a:spcPct val="15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1700" dirty="0">
                <a:solidFill>
                  <a:srgbClr val="80C186"/>
                </a:solidFill>
                <a:cs typeface="Arial" charset="0"/>
              </a:rPr>
              <a:t>CENTRES ADSCRITS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Fisioteràpia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(Sant Cugat)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Infermeria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(Terrassa / Sant Cugat / Sant Pau) 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6,533/5,00/8,744</a:t>
            </a:r>
            <a:br>
              <a:rPr lang="ca-ES" sz="2000" dirty="0">
                <a:solidFill>
                  <a:srgbClr val="595959"/>
                </a:solidFill>
                <a:cs typeface="Arial" charset="0"/>
              </a:rPr>
            </a:br>
            <a:r>
              <a:rPr lang="ca-ES" sz="2000" dirty="0">
                <a:solidFill>
                  <a:srgbClr val="595959"/>
                </a:solidFill>
                <a:cs typeface="Arial" charset="0"/>
              </a:rPr>
              <a:t>Teràpia Ocupacional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(Terrassa)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uadroTexto 2"/>
          <p:cNvSpPr txBox="1">
            <a:spLocks noChangeArrowheads="1"/>
          </p:cNvSpPr>
          <p:nvPr/>
        </p:nvSpPr>
        <p:spPr bwMode="auto">
          <a:xfrm>
            <a:off x="623895" y="623889"/>
            <a:ext cx="5285421" cy="83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Arts i Humanitats</a:t>
            </a:r>
          </a:p>
        </p:txBody>
      </p:sp>
      <p:sp>
        <p:nvSpPr>
          <p:cNvPr id="34819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52452" y="1857375"/>
            <a:ext cx="99218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34821" name="Rectángulo 4"/>
          <p:cNvSpPr>
            <a:spLocks noChangeArrowheads="1"/>
          </p:cNvSpPr>
          <p:nvPr/>
        </p:nvSpPr>
        <p:spPr bwMode="auto">
          <a:xfrm>
            <a:off x="7031040" y="1857375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173295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5365750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1828807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2306645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826" name="Rectangle 4"/>
          <p:cNvSpPr>
            <a:spLocks noChangeArrowheads="1"/>
          </p:cNvSpPr>
          <p:nvPr/>
        </p:nvSpPr>
        <p:spPr bwMode="auto">
          <a:xfrm>
            <a:off x="552451" y="8983800"/>
            <a:ext cx="375602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 dirty="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 dirty="0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8" name="Conector recto 27"/>
          <p:cNvCxnSpPr/>
          <p:nvPr/>
        </p:nvCxnSpPr>
        <p:spPr>
          <a:xfrm>
            <a:off x="660399" y="8925068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9389446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830" name="Rectángulo 15"/>
          <p:cNvSpPr>
            <a:spLocks noChangeArrowheads="1"/>
          </p:cNvSpPr>
          <p:nvPr/>
        </p:nvSpPr>
        <p:spPr bwMode="auto">
          <a:xfrm>
            <a:off x="569913" y="2427806"/>
            <a:ext cx="8147050" cy="600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Arqueologia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Ciències de l’Antiguitat 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(nou grau)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Anglesos	6,202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d’Àsia Oriental - Japonès	8,974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d’Àsia Oriental - Xinès 	7,572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Francesos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(UAB+UB)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	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Filosofia	   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Història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Història de l’Art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Humanitats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Llengua i Literatura Catalanes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Llengua i Literatura Espanyoles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Musicologia	5,538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Traducció i Interpretació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(Alemany)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Traducció i Interpretació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(Anglès)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7,782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Traducció i Interpretació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(Francès)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</a:t>
            </a:r>
          </a:p>
        </p:txBody>
      </p:sp>
      <p:pic>
        <p:nvPicPr>
          <p:cNvPr id="5122" name="Picture 2" descr="C:\Users\1004563\AppData\Local\Microsoft\Windows\Temporary Internet Files\Content.Outlook\B30DYISR\Retallad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01" y="0"/>
            <a:ext cx="4295052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uadroTexto 2"/>
          <p:cNvSpPr txBox="1">
            <a:spLocks noChangeArrowheads="1"/>
          </p:cNvSpPr>
          <p:nvPr/>
        </p:nvSpPr>
        <p:spPr bwMode="auto">
          <a:xfrm>
            <a:off x="623895" y="623889"/>
            <a:ext cx="5285421" cy="83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Arts i Humanitats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52452" y="1857375"/>
            <a:ext cx="99218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35845" name="Rectángulo 4"/>
          <p:cNvSpPr>
            <a:spLocks noChangeArrowheads="1"/>
          </p:cNvSpPr>
          <p:nvPr/>
        </p:nvSpPr>
        <p:spPr bwMode="auto">
          <a:xfrm>
            <a:off x="7031040" y="1857375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173295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5365750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1828807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2306645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850" name="Rectangle 4"/>
          <p:cNvSpPr>
            <a:spLocks noChangeArrowheads="1"/>
          </p:cNvSpPr>
          <p:nvPr/>
        </p:nvSpPr>
        <p:spPr bwMode="auto">
          <a:xfrm>
            <a:off x="552451" y="7362832"/>
            <a:ext cx="3756024" cy="4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8401057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7304095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7781932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854" name="Rectángulo 15"/>
          <p:cNvSpPr>
            <a:spLocks noChangeArrowheads="1"/>
          </p:cNvSpPr>
          <p:nvPr/>
        </p:nvSpPr>
        <p:spPr bwMode="auto">
          <a:xfrm>
            <a:off x="569913" y="2463427"/>
            <a:ext cx="8147050" cy="325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de Català i Espanyol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d’Anglès i Clàssiques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d’Anglès i Espanyol	8,04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d’Anglès i Francès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d’Anglès i Català	5,00</a:t>
            </a:r>
            <a:r>
              <a:rPr lang="ca-ES" sz="1000" dirty="0">
                <a:solidFill>
                  <a:srgbClr val="595959"/>
                </a:solidFill>
                <a:cs typeface="Arial" charset="0"/>
              </a:rPr>
              <a:t/>
            </a:r>
            <a:br>
              <a:rPr lang="ca-ES" sz="1000" dirty="0">
                <a:solidFill>
                  <a:srgbClr val="595959"/>
                </a:solidFill>
                <a:cs typeface="Arial" charset="0"/>
              </a:rPr>
            </a:br>
            <a:endParaRPr lang="ca-ES" sz="1000" dirty="0">
              <a:solidFill>
                <a:srgbClr val="595959"/>
              </a:solidFill>
              <a:cs typeface="Arial" charset="0"/>
            </a:endParaRPr>
          </a:p>
          <a:p>
            <a:pPr>
              <a:lnSpc>
                <a:spcPct val="15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1700" b="1" dirty="0">
                <a:solidFill>
                  <a:srgbClr val="80C186"/>
                </a:solidFill>
                <a:cs typeface="Arial" charset="0"/>
              </a:rPr>
              <a:t>CENTRES ADSCRITS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Arts i Disseny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(Escola Massana)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Disseny </a:t>
            </a:r>
            <a:r>
              <a:rPr lang="ca-ES" sz="1600" dirty="0" smtClean="0">
                <a:solidFill>
                  <a:srgbClr val="595959"/>
                </a:solidFill>
                <a:cs typeface="Arial" charset="0"/>
              </a:rPr>
              <a:t>(</a:t>
            </a:r>
            <a:r>
              <a:rPr lang="es-ES" sz="1600" dirty="0">
                <a:solidFill>
                  <a:srgbClr val="595959"/>
                </a:solidFill>
              </a:rPr>
              <a:t>EINA, Centre </a:t>
            </a:r>
            <a:r>
              <a:rPr lang="es-ES" sz="1600" dirty="0" err="1">
                <a:solidFill>
                  <a:srgbClr val="595959"/>
                </a:solidFill>
              </a:rPr>
              <a:t>Universitari</a:t>
            </a:r>
            <a:r>
              <a:rPr lang="es-ES" sz="1600" dirty="0">
                <a:solidFill>
                  <a:srgbClr val="595959"/>
                </a:solidFill>
              </a:rPr>
              <a:t> de Disseny i Art de Barcelona</a:t>
            </a:r>
            <a:r>
              <a:rPr lang="ca-ES" sz="1600" dirty="0" smtClean="0">
                <a:solidFill>
                  <a:srgbClr val="595959"/>
                </a:solidFill>
                <a:cs typeface="Arial" charset="0"/>
              </a:rPr>
              <a:t>) 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</a:t>
            </a:r>
          </a:p>
        </p:txBody>
      </p:sp>
      <p:pic>
        <p:nvPicPr>
          <p:cNvPr id="16" name="Picture 2" descr="C:\Users\1004563\AppData\Local\Microsoft\Windows\Temporary Internet Files\Content.Outlook\B30DYISR\Retallad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01" y="0"/>
            <a:ext cx="4295052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uadroTexto 2"/>
          <p:cNvSpPr txBox="1">
            <a:spLocks noChangeArrowheads="1"/>
          </p:cNvSpPr>
          <p:nvPr/>
        </p:nvSpPr>
        <p:spPr bwMode="auto">
          <a:xfrm>
            <a:off x="623895" y="650874"/>
            <a:ext cx="5222905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>
              <a:lnSpc>
                <a:spcPct val="90000"/>
              </a:lnSpc>
            </a:pP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Ciències Socials </a:t>
            </a:r>
            <a:br>
              <a:rPr lang="ca-ES" sz="4800" b="1" dirty="0">
                <a:solidFill>
                  <a:srgbClr val="009933"/>
                </a:solidFill>
                <a:cs typeface="Arial" charset="0"/>
              </a:rPr>
            </a:b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i Jurídiques</a:t>
            </a:r>
          </a:p>
        </p:txBody>
      </p:sp>
      <p:sp>
        <p:nvSpPr>
          <p:cNvPr id="37891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52452" y="2620965"/>
            <a:ext cx="99218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37893" name="Rectángulo 4"/>
          <p:cNvSpPr>
            <a:spLocks noChangeArrowheads="1"/>
          </p:cNvSpPr>
          <p:nvPr/>
        </p:nvSpPr>
        <p:spPr bwMode="auto">
          <a:xfrm>
            <a:off x="7031040" y="2620963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936881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6129338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2592395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3070232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898" name="Rectangle 4"/>
          <p:cNvSpPr>
            <a:spLocks noChangeArrowheads="1"/>
          </p:cNvSpPr>
          <p:nvPr/>
        </p:nvSpPr>
        <p:spPr bwMode="auto">
          <a:xfrm>
            <a:off x="552451" y="8810625"/>
            <a:ext cx="375602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9137657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8751895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9229727"/>
            <a:ext cx="7735888" cy="4763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902" name="Rectángulo 18"/>
          <p:cNvSpPr>
            <a:spLocks noChangeArrowheads="1"/>
          </p:cNvSpPr>
          <p:nvPr/>
        </p:nvSpPr>
        <p:spPr bwMode="auto">
          <a:xfrm>
            <a:off x="569913" y="3124204"/>
            <a:ext cx="8147050" cy="522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1700" dirty="0">
                <a:solidFill>
                  <a:srgbClr val="80C186"/>
                </a:solidFill>
                <a:cs typeface="Arial" charset="0"/>
              </a:rPr>
              <a:t>CENTRES PROPIS</a:t>
            </a:r>
            <a:r>
              <a:rPr lang="ca-ES" sz="600" b="1" dirty="0">
                <a:solidFill>
                  <a:srgbClr val="80C186"/>
                </a:solidFill>
                <a:cs typeface="Arial" charset="0"/>
              </a:rPr>
              <a:t/>
            </a:r>
            <a:br>
              <a:rPr lang="ca-ES" sz="600" b="1" dirty="0">
                <a:solidFill>
                  <a:srgbClr val="80C186"/>
                </a:solidFill>
                <a:cs typeface="Arial" charset="0"/>
              </a:rPr>
            </a:br>
            <a:r>
              <a:rPr lang="ca-ES" sz="600" dirty="0">
                <a:solidFill>
                  <a:srgbClr val="595959"/>
                </a:solidFill>
                <a:cs typeface="Arial" charset="0"/>
              </a:rPr>
              <a:t/>
            </a:r>
            <a:br>
              <a:rPr lang="ca-ES" sz="600" dirty="0">
                <a:solidFill>
                  <a:srgbClr val="595959"/>
                </a:solidFill>
                <a:cs typeface="Arial" charset="0"/>
              </a:rPr>
            </a:br>
            <a:r>
              <a:rPr lang="ca-ES" sz="2000" dirty="0">
                <a:solidFill>
                  <a:srgbClr val="595959"/>
                </a:solidFill>
                <a:cs typeface="Arial" charset="0"/>
              </a:rPr>
              <a:t>Antropologia Social i Cultural	5,876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Ciència Política i Gestió Pública	7,080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Ciència Política i Gestió Pública + Dret	10,380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Ciència Política i Gestió Pública + Sociologia 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(nou grau)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Comunicació Audiovisual	9,922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Criminologia	8,454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Dret	8,044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Dret francès + Dret espanyol	8,044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Dret + Criminologia	10,370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Dret + Relacions Laborals	8,39</a:t>
            </a:r>
            <a:br>
              <a:rPr lang="ca-ES" sz="2000" dirty="0">
                <a:solidFill>
                  <a:srgbClr val="595959"/>
                </a:solidFill>
                <a:cs typeface="Arial" charset="0"/>
              </a:rPr>
            </a:br>
            <a:r>
              <a:rPr lang="ca-ES" sz="2000" dirty="0">
                <a:solidFill>
                  <a:srgbClr val="595959"/>
                </a:solidFill>
                <a:cs typeface="Arial" charset="0"/>
              </a:rPr>
              <a:t>Estudis de Gènere 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(nou grau)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 smtClean="0">
                <a:solidFill>
                  <a:srgbClr val="595959"/>
                </a:solidFill>
                <a:cs typeface="Arial" charset="0"/>
              </a:rPr>
              <a:t>Territori, Globalització 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i Sostenibilitat 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(nou grau)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Història, Política i Economia 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(nou grau)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endParaRPr lang="ca-ES" sz="2000" dirty="0">
              <a:solidFill>
                <a:srgbClr val="595959"/>
              </a:solidFill>
              <a:cs typeface="Arial" charset="0"/>
            </a:endParaRPr>
          </a:p>
        </p:txBody>
      </p:sp>
      <p:pic>
        <p:nvPicPr>
          <p:cNvPr id="1027" name="Picture 3" descr="C:\Users\1004563\AppData\Local\Microsoft\Windows\Temporary Internet Files\Content.Outlook\B30DYISR\Retalla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788" y="0"/>
            <a:ext cx="4295052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uadroTexto 2"/>
          <p:cNvSpPr txBox="1">
            <a:spLocks noChangeArrowheads="1"/>
          </p:cNvSpPr>
          <p:nvPr/>
        </p:nvSpPr>
        <p:spPr bwMode="auto">
          <a:xfrm>
            <a:off x="623895" y="650874"/>
            <a:ext cx="5222905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>
              <a:lnSpc>
                <a:spcPct val="90000"/>
              </a:lnSpc>
            </a:pP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Ciències Socials </a:t>
            </a:r>
            <a:br>
              <a:rPr lang="ca-ES" sz="4800" b="1" dirty="0">
                <a:solidFill>
                  <a:srgbClr val="009933"/>
                </a:solidFill>
                <a:cs typeface="Arial" charset="0"/>
              </a:rPr>
            </a:b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i Jurídiques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52452" y="2620965"/>
            <a:ext cx="99218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37893" name="Rectángulo 4"/>
          <p:cNvSpPr>
            <a:spLocks noChangeArrowheads="1"/>
          </p:cNvSpPr>
          <p:nvPr/>
        </p:nvSpPr>
        <p:spPr bwMode="auto">
          <a:xfrm>
            <a:off x="7031040" y="2620963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936881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6129338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2592395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3070232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898" name="Rectangle 4"/>
          <p:cNvSpPr>
            <a:spLocks noChangeArrowheads="1"/>
          </p:cNvSpPr>
          <p:nvPr/>
        </p:nvSpPr>
        <p:spPr bwMode="auto">
          <a:xfrm>
            <a:off x="552451" y="8810625"/>
            <a:ext cx="375602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9137657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8751895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9229727"/>
            <a:ext cx="7735888" cy="4763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902" name="Rectángulo 18"/>
          <p:cNvSpPr>
            <a:spLocks noChangeArrowheads="1"/>
          </p:cNvSpPr>
          <p:nvPr/>
        </p:nvSpPr>
        <p:spPr bwMode="auto">
          <a:xfrm>
            <a:off x="569913" y="3290456"/>
            <a:ext cx="8147050" cy="285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1700" dirty="0">
                <a:solidFill>
                  <a:srgbClr val="80C186"/>
                </a:solidFill>
                <a:cs typeface="Arial" charset="0"/>
              </a:rPr>
              <a:t>CENTRES PROPIS</a:t>
            </a:r>
            <a:r>
              <a:rPr lang="ca-ES" sz="600" b="1" dirty="0">
                <a:solidFill>
                  <a:srgbClr val="80C186"/>
                </a:solidFill>
                <a:cs typeface="Arial" charset="0"/>
              </a:rPr>
              <a:t/>
            </a:r>
            <a:br>
              <a:rPr lang="ca-ES" sz="600" b="1" dirty="0">
                <a:solidFill>
                  <a:srgbClr val="80C186"/>
                </a:solidFill>
                <a:cs typeface="Arial" charset="0"/>
              </a:rPr>
            </a:br>
            <a:r>
              <a:rPr lang="ca-ES" sz="600" dirty="0">
                <a:solidFill>
                  <a:srgbClr val="595959"/>
                </a:solidFill>
                <a:cs typeface="Arial" charset="0"/>
              </a:rPr>
              <a:t/>
            </a:r>
            <a:br>
              <a:rPr lang="ca-ES" sz="600" dirty="0">
                <a:solidFill>
                  <a:srgbClr val="595959"/>
                </a:solidFill>
                <a:cs typeface="Arial" charset="0"/>
              </a:rPr>
            </a:br>
            <a:r>
              <a:rPr lang="ca-ES" sz="2000" dirty="0">
                <a:solidFill>
                  <a:srgbClr val="595959"/>
                </a:solidFill>
                <a:cs typeface="Arial" charset="0"/>
              </a:rPr>
              <a:t>Periodisme	9,430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Publicitat i Relacions Públiques	10,660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 smtClean="0">
                <a:solidFill>
                  <a:srgbClr val="595959"/>
                </a:solidFill>
                <a:cs typeface="Arial" charset="0"/>
              </a:rPr>
              <a:t>Geografia, Medi Ambient i 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Planificació Territorial, </a:t>
            </a:r>
            <a:r>
              <a:rPr lang="ca-ES" sz="2000" dirty="0" smtClean="0">
                <a:solidFill>
                  <a:srgbClr val="2E9B07"/>
                </a:solidFill>
                <a:cs typeface="Arial" charset="0"/>
              </a:rPr>
              <a:t>(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nou grau)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Relacions Laborals	6,420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Relacions Internacionals 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(nou grau)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Sociologia	5,777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Sociologia + Estadística Aplicada	5,00</a:t>
            </a:r>
          </a:p>
        </p:txBody>
      </p:sp>
      <p:pic>
        <p:nvPicPr>
          <p:cNvPr id="1027" name="Picture 3" descr="C:\Users\1004563\AppData\Local\Microsoft\Windows\Temporary Internet Files\Content.Outlook\B30DYISR\Retalla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788" y="0"/>
            <a:ext cx="4295052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uadroTexto 2"/>
          <p:cNvSpPr txBox="1">
            <a:spLocks noChangeArrowheads="1"/>
          </p:cNvSpPr>
          <p:nvPr/>
        </p:nvSpPr>
        <p:spPr bwMode="auto">
          <a:xfrm>
            <a:off x="623895" y="650874"/>
            <a:ext cx="5222905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>
              <a:lnSpc>
                <a:spcPct val="90000"/>
              </a:lnSpc>
            </a:pP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Ciències Socials </a:t>
            </a:r>
            <a:br>
              <a:rPr lang="ca-ES" sz="4800" b="1" dirty="0">
                <a:solidFill>
                  <a:srgbClr val="009933"/>
                </a:solidFill>
                <a:cs typeface="Arial" charset="0"/>
              </a:rPr>
            </a:b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i Jurídiques</a:t>
            </a:r>
          </a:p>
        </p:txBody>
      </p:sp>
      <p:sp>
        <p:nvSpPr>
          <p:cNvPr id="38915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52452" y="2620965"/>
            <a:ext cx="99218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38917" name="Rectángulo 4"/>
          <p:cNvSpPr>
            <a:spLocks noChangeArrowheads="1"/>
          </p:cNvSpPr>
          <p:nvPr/>
        </p:nvSpPr>
        <p:spPr bwMode="auto">
          <a:xfrm>
            <a:off x="7031040" y="2620963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936881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6129338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2592395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3070232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922" name="Rectangle 4"/>
          <p:cNvSpPr>
            <a:spLocks noChangeArrowheads="1"/>
          </p:cNvSpPr>
          <p:nvPr/>
        </p:nvSpPr>
        <p:spPr bwMode="auto">
          <a:xfrm>
            <a:off x="552451" y="5446715"/>
            <a:ext cx="3756024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9137657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5387981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5865820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569913" y="3215325"/>
            <a:ext cx="8147050" cy="1835150"/>
          </a:xfrm>
          <a:prstGeom prst="rect">
            <a:avLst/>
          </a:prstGeom>
        </p:spPr>
        <p:txBody>
          <a:bodyPr lIns="91383" tIns="45691" rIns="91383" bIns="45691">
            <a:spAutoFit/>
          </a:bodyPr>
          <a:lstStyle/>
          <a:p>
            <a:pPr defTabSz="64987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1700" dirty="0">
                <a:solidFill>
                  <a:srgbClr val="80C186"/>
                </a:solidFill>
                <a:latin typeface="Arial"/>
                <a:cs typeface="Arial"/>
              </a:rPr>
              <a:t>CENTRES ADSCRITS</a:t>
            </a:r>
            <a:endParaRPr lang="ca-ES" sz="600" dirty="0">
              <a:solidFill>
                <a:srgbClr val="80C186"/>
              </a:solidFill>
              <a:latin typeface="Arial"/>
              <a:cs typeface="Arial"/>
            </a:endParaRPr>
          </a:p>
          <a:p>
            <a:pPr defTabSz="64987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/>
            </a:r>
            <a:br>
              <a:rPr lang="ca-E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Direcció Hotelera 	5,00</a:t>
            </a:r>
          </a:p>
          <a:p>
            <a:pPr defTabSz="64987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Prevenció i Seguretat Integral 	5,00</a:t>
            </a:r>
          </a:p>
          <a:p>
            <a:pPr defTabSz="64987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Turisme 	5,00</a:t>
            </a:r>
          </a:p>
          <a:p>
            <a:pPr defTabSz="64987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Turisme en Anglès	5,00</a:t>
            </a:r>
          </a:p>
        </p:txBody>
      </p:sp>
      <p:pic>
        <p:nvPicPr>
          <p:cNvPr id="2051" name="Picture 3" descr="C:\Users\1004563\AppData\Local\Microsoft\Windows\Temporary Internet Files\Content.Outlook\B30DYISR\Retalla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01" y="0"/>
            <a:ext cx="4295052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552452" y="3673477"/>
            <a:ext cx="99218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39940" name="Rectángulo 4"/>
          <p:cNvSpPr>
            <a:spLocks noChangeArrowheads="1"/>
          </p:cNvSpPr>
          <p:nvPr/>
        </p:nvSpPr>
        <p:spPr bwMode="auto">
          <a:xfrm>
            <a:off x="7031040" y="3697287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660401" y="5348288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3644908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4122745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944" name="Rectangle 4"/>
          <p:cNvSpPr>
            <a:spLocks noChangeArrowheads="1"/>
          </p:cNvSpPr>
          <p:nvPr/>
        </p:nvSpPr>
        <p:spPr bwMode="auto">
          <a:xfrm>
            <a:off x="552451" y="7680325"/>
            <a:ext cx="375602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9137657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7621594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8099432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948" name="Rectángulo 18"/>
          <p:cNvSpPr>
            <a:spLocks noChangeArrowheads="1"/>
          </p:cNvSpPr>
          <p:nvPr/>
        </p:nvSpPr>
        <p:spPr bwMode="auto">
          <a:xfrm>
            <a:off x="569913" y="4197353"/>
            <a:ext cx="8147050" cy="280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Administració i Direcció d’Empreses	8,694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Administració i Direcció d’Empreses en Anglès 	9,348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Administració i Direcció d’Empreses + Dret	9,057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Comptabilitat i Finances	5,00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Economia	6,850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Economia en Anglès   	9,424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Empresa i Tecnologia                                	6,937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Gestió Aeronàutica	6,960</a:t>
            </a:r>
          </a:p>
        </p:txBody>
      </p:sp>
      <p:cxnSp>
        <p:nvCxnSpPr>
          <p:cNvPr id="16" name="Conector recto 15"/>
          <p:cNvCxnSpPr/>
          <p:nvPr/>
        </p:nvCxnSpPr>
        <p:spPr>
          <a:xfrm>
            <a:off x="660401" y="2352681"/>
            <a:ext cx="1428749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569913" y="2527301"/>
            <a:ext cx="8147050" cy="600164"/>
          </a:xfrm>
          <a:prstGeom prst="rect">
            <a:avLst/>
          </a:prstGeom>
        </p:spPr>
        <p:txBody>
          <a:bodyPr lIns="91383" tIns="45691" rIns="91383" bIns="45691">
            <a:spAutoFit/>
          </a:bodyPr>
          <a:lstStyle/>
          <a:p>
            <a:pPr defTabSz="64987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Àmbit d’Economia i Empresa</a:t>
            </a:r>
            <a:endParaRPr lang="ca-ES" sz="3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951" name="CuadroTexto 16"/>
          <p:cNvSpPr txBox="1">
            <a:spLocks noChangeArrowheads="1"/>
          </p:cNvSpPr>
          <p:nvPr/>
        </p:nvSpPr>
        <p:spPr bwMode="auto">
          <a:xfrm>
            <a:off x="623895" y="650874"/>
            <a:ext cx="5222905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>
              <a:lnSpc>
                <a:spcPct val="90000"/>
              </a:lnSpc>
            </a:pP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Ciències Socials </a:t>
            </a:r>
            <a:br>
              <a:rPr lang="ca-ES" sz="4800" b="1" dirty="0">
                <a:solidFill>
                  <a:srgbClr val="009933"/>
                </a:solidFill>
                <a:cs typeface="Arial" charset="0"/>
              </a:rPr>
            </a:b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i Jurídiques</a:t>
            </a:r>
          </a:p>
        </p:txBody>
      </p:sp>
      <p:pic>
        <p:nvPicPr>
          <p:cNvPr id="3075" name="Picture 3" descr="C:\Users\1004563\AppData\Local\Microsoft\Windows\Temporary Internet Files\Content.Outlook\B30DYISR\Retalla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01" y="0"/>
            <a:ext cx="4295052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552452" y="4160838"/>
            <a:ext cx="99218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40964" name="Rectángulo 4"/>
          <p:cNvSpPr>
            <a:spLocks noChangeArrowheads="1"/>
          </p:cNvSpPr>
          <p:nvPr/>
        </p:nvSpPr>
        <p:spPr bwMode="auto">
          <a:xfrm>
            <a:off x="7031040" y="4184649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660401" y="5348288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4132270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4610107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968" name="Rectangle 4"/>
          <p:cNvSpPr>
            <a:spLocks noChangeArrowheads="1"/>
          </p:cNvSpPr>
          <p:nvPr/>
        </p:nvSpPr>
        <p:spPr bwMode="auto">
          <a:xfrm>
            <a:off x="552451" y="7180264"/>
            <a:ext cx="3756024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9137657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7121532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7599371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972" name="Rectángulo 18"/>
          <p:cNvSpPr>
            <a:spLocks noChangeArrowheads="1"/>
          </p:cNvSpPr>
          <p:nvPr/>
        </p:nvSpPr>
        <p:spPr bwMode="auto">
          <a:xfrm>
            <a:off x="569913" y="4645028"/>
            <a:ext cx="8147050" cy="212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>
                <a:solidFill>
                  <a:srgbClr val="595959"/>
                </a:solidFill>
                <a:cs typeface="Arial" charset="0"/>
              </a:rPr>
              <a:t>Educació Infantil	8,552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>
                <a:solidFill>
                  <a:srgbClr val="595959"/>
                </a:solidFill>
                <a:cs typeface="Arial" charset="0"/>
              </a:rPr>
              <a:t>Educació Infantil + Educació Primària 	10,720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>
                <a:solidFill>
                  <a:srgbClr val="595959"/>
                </a:solidFill>
                <a:cs typeface="Arial" charset="0"/>
              </a:rPr>
              <a:t>Educació Primària	9,208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>
                <a:solidFill>
                  <a:srgbClr val="595959"/>
                </a:solidFill>
                <a:cs typeface="Arial" charset="0"/>
              </a:rPr>
              <a:t>Educació Primària en Anglès	7,930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>
                <a:solidFill>
                  <a:srgbClr val="595959"/>
                </a:solidFill>
                <a:cs typeface="Arial" charset="0"/>
              </a:rPr>
              <a:t>Educació Social	9,292</a:t>
            </a:r>
          </a:p>
          <a:p>
            <a:pPr>
              <a:lnSpc>
                <a:spcPct val="11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>
                <a:solidFill>
                  <a:srgbClr val="595959"/>
                </a:solidFill>
                <a:cs typeface="Arial" charset="0"/>
              </a:rPr>
              <a:t>Pedagogia	8,262</a:t>
            </a:r>
          </a:p>
        </p:txBody>
      </p:sp>
      <p:cxnSp>
        <p:nvCxnSpPr>
          <p:cNvPr id="16" name="Conector recto 15"/>
          <p:cNvCxnSpPr/>
          <p:nvPr/>
        </p:nvCxnSpPr>
        <p:spPr>
          <a:xfrm>
            <a:off x="660401" y="2366969"/>
            <a:ext cx="1428749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569913" y="2540001"/>
            <a:ext cx="8147050" cy="598085"/>
          </a:xfrm>
          <a:prstGeom prst="rect">
            <a:avLst/>
          </a:prstGeom>
        </p:spPr>
        <p:txBody>
          <a:bodyPr lIns="91383" tIns="45691" rIns="91383" bIns="45691">
            <a:spAutoFit/>
          </a:bodyPr>
          <a:lstStyle/>
          <a:p>
            <a:pPr defTabSz="64987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Àmbit d’Educació</a:t>
            </a:r>
            <a:endParaRPr lang="ca-ES" sz="3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0975" name="CuadroTexto 16"/>
          <p:cNvSpPr txBox="1">
            <a:spLocks noChangeArrowheads="1"/>
          </p:cNvSpPr>
          <p:nvPr/>
        </p:nvSpPr>
        <p:spPr bwMode="auto">
          <a:xfrm>
            <a:off x="623895" y="650874"/>
            <a:ext cx="5222905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>
              <a:lnSpc>
                <a:spcPct val="90000"/>
              </a:lnSpc>
            </a:pP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Ciències Socials </a:t>
            </a:r>
            <a:br>
              <a:rPr lang="ca-ES" sz="4800" b="1" dirty="0">
                <a:solidFill>
                  <a:srgbClr val="009933"/>
                </a:solidFill>
                <a:cs typeface="Arial" charset="0"/>
              </a:rPr>
            </a:br>
            <a:r>
              <a:rPr lang="ca-ES" sz="4800" b="1" dirty="0">
                <a:solidFill>
                  <a:srgbClr val="009933"/>
                </a:solidFill>
                <a:cs typeface="Arial" charset="0"/>
              </a:rPr>
              <a:t>i Jurídiques</a:t>
            </a:r>
          </a:p>
        </p:txBody>
      </p:sp>
      <p:pic>
        <p:nvPicPr>
          <p:cNvPr id="4098" name="Picture 2" descr="C:\Users\1004563\AppData\Local\Microsoft\Windows\Temporary Internet Files\Content.Outlook\B30DYISR\Retalla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01" y="0"/>
            <a:ext cx="4295052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-4763"/>
            <a:ext cx="13017500" cy="976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CuadroTexto 2"/>
          <p:cNvSpPr txBox="1">
            <a:spLocks noChangeArrowheads="1"/>
          </p:cNvSpPr>
          <p:nvPr/>
        </p:nvSpPr>
        <p:spPr bwMode="auto">
          <a:xfrm>
            <a:off x="623894" y="623888"/>
            <a:ext cx="38195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4800" b="1">
                <a:solidFill>
                  <a:srgbClr val="009933"/>
                </a:solidFill>
                <a:cs typeface="Arial" charset="0"/>
              </a:rPr>
              <a:t>Enginyeries</a:t>
            </a:r>
          </a:p>
        </p:txBody>
      </p:sp>
      <p:sp>
        <p:nvSpPr>
          <p:cNvPr id="41987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552452" y="2319345"/>
            <a:ext cx="992188" cy="4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41989" name="Rectángulo 4"/>
          <p:cNvSpPr>
            <a:spLocks noChangeArrowheads="1"/>
          </p:cNvSpPr>
          <p:nvPr/>
        </p:nvSpPr>
        <p:spPr bwMode="auto">
          <a:xfrm>
            <a:off x="7031040" y="2319338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636845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5829300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2292357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2770195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994" name="Rectangle 4"/>
          <p:cNvSpPr>
            <a:spLocks noChangeArrowheads="1"/>
          </p:cNvSpPr>
          <p:nvPr/>
        </p:nvSpPr>
        <p:spPr bwMode="auto">
          <a:xfrm>
            <a:off x="552451" y="7936276"/>
            <a:ext cx="375602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8836033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7877544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8355381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569913" y="2996830"/>
            <a:ext cx="8147050" cy="4579690"/>
          </a:xfrm>
          <a:prstGeom prst="rect">
            <a:avLst/>
          </a:prstGeom>
        </p:spPr>
        <p:txBody>
          <a:bodyPr lIns="91383" tIns="45691" rIns="91383" bIns="45691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1700" dirty="0">
                <a:solidFill>
                  <a:srgbClr val="80C186"/>
                </a:solidFill>
                <a:cs typeface="Arial" charset="0"/>
              </a:rPr>
              <a:t>CENTRES PROPIS</a:t>
            </a:r>
            <a:r>
              <a:rPr lang="ca-ES" sz="600" b="1" dirty="0">
                <a:solidFill>
                  <a:srgbClr val="80C186"/>
                </a:solidFill>
                <a:cs typeface="Arial" charset="0"/>
              </a:rPr>
              <a:t/>
            </a:r>
            <a:br>
              <a:rPr lang="ca-ES" sz="600" b="1" dirty="0">
                <a:solidFill>
                  <a:srgbClr val="80C186"/>
                </a:solidFill>
                <a:cs typeface="Arial" charset="0"/>
              </a:rPr>
            </a:br>
            <a:r>
              <a:rPr lang="ca-ES" sz="600" dirty="0">
                <a:solidFill>
                  <a:srgbClr val="595959"/>
                </a:solidFill>
                <a:cs typeface="Arial" charset="0"/>
              </a:rPr>
              <a:t/>
            </a:r>
            <a:br>
              <a:rPr lang="ca-ES" sz="600" dirty="0">
                <a:solidFill>
                  <a:srgbClr val="595959"/>
                </a:solidFill>
                <a:cs typeface="Arial" charset="0"/>
              </a:rPr>
            </a:br>
            <a:r>
              <a:rPr lang="ca-ES" sz="2000" dirty="0">
                <a:solidFill>
                  <a:srgbClr val="595959"/>
                </a:solidFill>
                <a:cs typeface="Arial" charset="0"/>
              </a:rPr>
              <a:t>Enginyeria Electrònica de Telecomunicació </a:t>
            </a:r>
            <a:r>
              <a:rPr lang="ca-ES" sz="1600" dirty="0">
                <a:solidFill>
                  <a:srgbClr val="80C186"/>
                </a:solidFill>
                <a:cs typeface="Arial" charset="0"/>
              </a:rPr>
              <a:t>(accés únic)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Enginyeria de Sistemes de Telecomunicació </a:t>
            </a:r>
            <a:r>
              <a:rPr lang="ca-ES" sz="1600" dirty="0">
                <a:solidFill>
                  <a:srgbClr val="80C186"/>
                </a:solidFill>
                <a:cs typeface="Arial" charset="0"/>
              </a:rPr>
              <a:t>(accés únic) 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5,00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Enginyeria de Dades 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(nou grau) 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	--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Enginyeria Química	6,584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Enginyeria Informàtica	6,890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Enginyeria Informàtica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(menció Tec. Informació) 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+	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Enginyeria Sistemes de Telecomunicació	7,980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Enginyeria Informàtica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(menció </a:t>
            </a:r>
            <a:r>
              <a:rPr lang="ca-ES" sz="1600" dirty="0" err="1">
                <a:solidFill>
                  <a:srgbClr val="595959"/>
                </a:solidFill>
                <a:cs typeface="Arial" charset="0"/>
              </a:rPr>
              <a:t>Eng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. Computadors)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 + 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Enginyeria Electrònica de Telecomunicació	6,987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Gestió Aeronàutica	6,960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07330" algn="r"/>
              </a:tabLst>
            </a:pPr>
            <a:r>
              <a:rPr lang="ca-ES" sz="2000" dirty="0">
                <a:solidFill>
                  <a:srgbClr val="595959"/>
                </a:solidFill>
                <a:cs typeface="Arial" charset="0"/>
              </a:rPr>
              <a:t>Gestió de Ciutats Intel·ligents i Sostenibles </a:t>
            </a:r>
            <a:r>
              <a:rPr lang="ca-ES" sz="2000" dirty="0">
                <a:solidFill>
                  <a:srgbClr val="2E9B07"/>
                </a:solidFill>
                <a:cs typeface="Arial" charset="0"/>
              </a:rPr>
              <a:t>(nou grau)	</a:t>
            </a:r>
            <a:r>
              <a:rPr lang="ca-ES" sz="2000" dirty="0">
                <a:solidFill>
                  <a:srgbClr val="595959"/>
                </a:solidFill>
                <a:cs typeface="Arial" charset="0"/>
              </a:rPr>
              <a:t>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ctrTitle"/>
          </p:nvPr>
        </p:nvSpPr>
        <p:spPr>
          <a:xfrm>
            <a:off x="974725" y="3030545"/>
            <a:ext cx="11053763" cy="2092325"/>
          </a:xfrm>
        </p:spPr>
        <p:txBody>
          <a:bodyPr/>
          <a:lstStyle/>
          <a:p>
            <a:pPr eaLnBrk="1" hangingPunct="1"/>
            <a:endParaRPr lang="ca-ES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9270"/>
            <a:ext cx="9101137" cy="2492375"/>
          </a:xfrm>
        </p:spPr>
        <p:txBody>
          <a:bodyPr rtlCol="0">
            <a:normAutofit/>
          </a:bodyPr>
          <a:lstStyle/>
          <a:p>
            <a:pPr defTabSz="649877" eaLnBrk="1" fontAlgn="auto" hangingPunct="1">
              <a:spcAft>
                <a:spcPts val="0"/>
              </a:spcAft>
              <a:defRPr/>
            </a:pPr>
            <a:endParaRPr lang="ca-ES" dirty="0"/>
          </a:p>
        </p:txBody>
      </p:sp>
      <p:pic>
        <p:nvPicPr>
          <p:cNvPr id="16387" name="2.jpg" descr="\\localhost\Users\cristina\Desktop\ppwerpoint UAB\jpgs\3.jpg"/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7"/>
            <a:ext cx="13003213" cy="975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CuadroTexto 4"/>
          <p:cNvSpPr txBox="1">
            <a:spLocks noChangeArrowheads="1"/>
          </p:cNvSpPr>
          <p:nvPr/>
        </p:nvSpPr>
        <p:spPr bwMode="auto">
          <a:xfrm>
            <a:off x="566745" y="635007"/>
            <a:ext cx="327183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>
                <a:solidFill>
                  <a:srgbClr val="009933"/>
                </a:solidFill>
                <a:cs typeface="Arial" charset="0"/>
              </a:rPr>
              <a:t>Preinscripció</a:t>
            </a:r>
          </a:p>
        </p:txBody>
      </p:sp>
      <p:sp>
        <p:nvSpPr>
          <p:cNvPr id="16389" name="CuadroTexto 5"/>
          <p:cNvSpPr txBox="1">
            <a:spLocks noChangeArrowheads="1"/>
          </p:cNvSpPr>
          <p:nvPr/>
        </p:nvSpPr>
        <p:spPr bwMode="auto">
          <a:xfrm>
            <a:off x="10034588" y="398466"/>
            <a:ext cx="2427685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800">
                <a:solidFill>
                  <a:srgbClr val="80C186"/>
                </a:solidFill>
                <a:cs typeface="Arial" charset="0"/>
              </a:rPr>
              <a:t>Accés a la universitat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967199" y="4144965"/>
            <a:ext cx="3376221" cy="1292649"/>
          </a:xfrm>
          <a:prstGeom prst="rect">
            <a:avLst/>
          </a:prstGeom>
          <a:noFill/>
        </p:spPr>
        <p:txBody>
          <a:bodyPr wrap="none" lIns="91383" tIns="45691" rIns="91383" bIns="45691">
            <a:spAutoFit/>
          </a:bodyPr>
          <a:lstStyle/>
          <a:p>
            <a:pPr algn="ctr"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1a assignació </a:t>
            </a:r>
          </a:p>
          <a:p>
            <a:pPr algn="ctr"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 places: </a:t>
            </a:r>
            <a:r>
              <a:rPr lang="ca-ES" dirty="0">
                <a:solidFill>
                  <a:srgbClr val="009933"/>
                </a:solidFill>
                <a:latin typeface="Arial"/>
                <a:cs typeface="Arial"/>
              </a:rPr>
              <a:t>la primera </a:t>
            </a:r>
          </a:p>
          <a:p>
            <a:pPr algn="ctr"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dirty="0">
                <a:solidFill>
                  <a:srgbClr val="009933"/>
                </a:solidFill>
                <a:latin typeface="Arial"/>
                <a:cs typeface="Arial"/>
              </a:rPr>
              <a:t>quinzena de juliol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7112"/>
            <a:ext cx="13017500" cy="976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CuadroTexto 2"/>
          <p:cNvSpPr txBox="1">
            <a:spLocks noChangeArrowheads="1"/>
          </p:cNvSpPr>
          <p:nvPr/>
        </p:nvSpPr>
        <p:spPr bwMode="auto">
          <a:xfrm>
            <a:off x="623894" y="623888"/>
            <a:ext cx="38195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4800" b="1">
                <a:solidFill>
                  <a:srgbClr val="009933"/>
                </a:solidFill>
                <a:cs typeface="Arial" charset="0"/>
              </a:rPr>
              <a:t>Enginyeries</a:t>
            </a:r>
          </a:p>
        </p:txBody>
      </p:sp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636595" y="5832476"/>
            <a:ext cx="11182349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46" tIns="46771" rIns="89946" bIns="46771">
            <a:spAutoFit/>
          </a:bodyPr>
          <a:lstStyle/>
          <a:p>
            <a:r>
              <a:rPr lang="ca-ES" sz="1000">
                <a:solidFill>
                  <a:schemeClr val="bg1"/>
                </a:solidFill>
                <a:ea typeface="ＭＳ Ｐゴシック"/>
                <a:cs typeface="ＭＳ Ｐゴシック"/>
              </a:rPr>
              <a:t>*Nota de tall juliol de 2015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552452" y="2319345"/>
            <a:ext cx="992188" cy="4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Graus</a:t>
            </a:r>
            <a:r>
              <a:rPr lang="ca-ES" sz="2000" b="1">
                <a:solidFill>
                  <a:srgbClr val="009933"/>
                </a:solidFill>
                <a:cs typeface="Arial" charset="0"/>
              </a:rPr>
              <a:t> </a:t>
            </a:r>
          </a:p>
        </p:txBody>
      </p:sp>
      <p:sp>
        <p:nvSpPr>
          <p:cNvPr id="44037" name="Rectángulo 4"/>
          <p:cNvSpPr>
            <a:spLocks noChangeArrowheads="1"/>
          </p:cNvSpPr>
          <p:nvPr/>
        </p:nvSpPr>
        <p:spPr bwMode="auto">
          <a:xfrm>
            <a:off x="7031040" y="2319338"/>
            <a:ext cx="1587500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2000">
                <a:solidFill>
                  <a:srgbClr val="009933"/>
                </a:solidFill>
                <a:cs typeface="Arial" charset="0"/>
              </a:rPr>
              <a:t>Nota de tall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407" y="2636845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60401" y="5829300"/>
            <a:ext cx="411321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660399" y="2292357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60399" y="2770195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042" name="Rectangle 4"/>
          <p:cNvSpPr>
            <a:spLocks noChangeArrowheads="1"/>
          </p:cNvSpPr>
          <p:nvPr/>
        </p:nvSpPr>
        <p:spPr bwMode="auto">
          <a:xfrm>
            <a:off x="552451" y="6741807"/>
            <a:ext cx="3756024" cy="4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/>
          <a:lstStyle/>
          <a:p>
            <a:r>
              <a:rPr lang="ca-ES" sz="1600">
                <a:solidFill>
                  <a:srgbClr val="009933"/>
                </a:solidFill>
              </a:rPr>
              <a:t>*Nota de tall juliol de 2017</a:t>
            </a:r>
          </a:p>
          <a:p>
            <a:endParaRPr lang="ca-ES" sz="1600" b="1">
              <a:solidFill>
                <a:srgbClr val="009933"/>
              </a:solidFill>
              <a:cs typeface="Arial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60407" y="8836033"/>
            <a:ext cx="7734299" cy="6349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660399" y="6684657"/>
            <a:ext cx="7735888" cy="6349"/>
          </a:xfrm>
          <a:prstGeom prst="line">
            <a:avLst/>
          </a:prstGeom>
          <a:ln w="19050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60399" y="7160908"/>
            <a:ext cx="7735888" cy="6349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569913" y="3034994"/>
            <a:ext cx="8147050" cy="3471695"/>
          </a:xfrm>
          <a:prstGeom prst="rect">
            <a:avLst/>
          </a:prstGeom>
        </p:spPr>
        <p:txBody>
          <a:bodyPr lIns="91383" tIns="45691" rIns="91383" bIns="45691">
            <a:spAutoFit/>
          </a:bodyPr>
          <a:lstStyle/>
          <a:p>
            <a:pPr defTabSz="64987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1700" dirty="0">
                <a:solidFill>
                  <a:srgbClr val="80C186"/>
                </a:solidFill>
                <a:latin typeface="Arial"/>
                <a:cs typeface="Arial"/>
              </a:rPr>
              <a:t>CENTRES ADSCRITS</a:t>
            </a:r>
            <a:r>
              <a:rPr lang="ca-ES" sz="600" b="1" dirty="0">
                <a:solidFill>
                  <a:srgbClr val="80C186"/>
                </a:solidFill>
                <a:latin typeface="Arial"/>
                <a:cs typeface="Arial"/>
              </a:rPr>
              <a:t/>
            </a:r>
            <a:br>
              <a:rPr lang="ca-ES" sz="600" b="1" dirty="0">
                <a:solidFill>
                  <a:srgbClr val="80C186"/>
                </a:solidFill>
                <a:latin typeface="Arial"/>
                <a:cs typeface="Arial"/>
              </a:rPr>
            </a:br>
            <a:r>
              <a:rPr lang="ca-E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/>
            </a:r>
            <a:br>
              <a:rPr lang="ca-E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Informàtica i Serveis 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(Tomàs Cerdà - Sant Cugat)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	5,00	</a:t>
            </a:r>
          </a:p>
          <a:p>
            <a:pPr defTabSz="64987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Enginyeria Elèctrica 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</a:t>
            </a:r>
            <a:r>
              <a:rPr lang="ca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EUSS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)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	5,00	</a:t>
            </a:r>
          </a:p>
          <a:p>
            <a:pPr defTabSz="64987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Enginyeria Mecànica 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</a:t>
            </a:r>
            <a:r>
              <a:rPr lang="ca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EUSS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) 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	5,00	</a:t>
            </a:r>
          </a:p>
          <a:p>
            <a:pPr defTabSz="64987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Enginyeria Electrònica Industrial i Automàtica 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</a:t>
            </a:r>
            <a:r>
              <a:rPr lang="ca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EUSS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) 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	5,00</a:t>
            </a:r>
          </a:p>
          <a:p>
            <a:pPr defTabSz="64987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Enginyeria Electrònica Industrial i Automàtica + </a:t>
            </a:r>
          </a:p>
          <a:p>
            <a:pPr defTabSz="64987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Enginyeria Mecànica 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</a:t>
            </a:r>
            <a:r>
              <a:rPr lang="ca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EUSS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)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	5,00</a:t>
            </a:r>
          </a:p>
          <a:p>
            <a:pPr defTabSz="64987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Enginyeria d’Organització Industrial (EUSS) 	5,00</a:t>
            </a:r>
          </a:p>
          <a:p>
            <a:pPr defTabSz="64987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D4129"/>
              </a:buClr>
              <a:buSzPct val="80000"/>
              <a:tabLst>
                <a:tab pos="7707330" algn="r"/>
              </a:tabLs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6" y="-33331"/>
            <a:ext cx="13020674" cy="97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CuadroTexto 8"/>
          <p:cNvSpPr txBox="1">
            <a:spLocks noChangeArrowheads="1"/>
          </p:cNvSpPr>
          <p:nvPr/>
        </p:nvSpPr>
        <p:spPr bwMode="auto">
          <a:xfrm>
            <a:off x="915995" y="973138"/>
            <a:ext cx="448627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>
              <a:lnSpc>
                <a:spcPct val="90000"/>
              </a:lnSpc>
            </a:pPr>
            <a:r>
              <a:rPr lang="fr-FR" sz="5800" b="1">
                <a:solidFill>
                  <a:schemeClr val="bg1"/>
                </a:solidFill>
                <a:cs typeface="Arial" charset="0"/>
              </a:rPr>
              <a:t>Un campus </a:t>
            </a:r>
          </a:p>
          <a:p>
            <a:pPr>
              <a:lnSpc>
                <a:spcPct val="90000"/>
              </a:lnSpc>
            </a:pPr>
            <a:r>
              <a:rPr lang="fr-FR" sz="5800" b="1">
                <a:solidFill>
                  <a:schemeClr val="bg1"/>
                </a:solidFill>
                <a:cs typeface="Arial" charset="0"/>
              </a:rPr>
              <a:t>al teu servei</a:t>
            </a:r>
            <a:endParaRPr lang="es-ES" sz="58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6" name="Agrupa 5"/>
          <p:cNvGrpSpPr/>
          <p:nvPr/>
        </p:nvGrpSpPr>
        <p:grpSpPr>
          <a:xfrm>
            <a:off x="7846828" y="543570"/>
            <a:ext cx="5038068" cy="415198"/>
            <a:chOff x="376689" y="3476846"/>
            <a:chExt cx="7064337" cy="582187"/>
          </a:xfrm>
        </p:grpSpPr>
        <p:pic>
          <p:nvPicPr>
            <p:cNvPr id="7" name="Imatg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8" b="33251"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7" y="-6350"/>
            <a:ext cx="13000038" cy="977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CuadroTexto 2"/>
          <p:cNvSpPr txBox="1">
            <a:spLocks noChangeArrowheads="1"/>
          </p:cNvSpPr>
          <p:nvPr/>
        </p:nvSpPr>
        <p:spPr bwMode="auto">
          <a:xfrm>
            <a:off x="566745" y="635007"/>
            <a:ext cx="541178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>
                <a:solidFill>
                  <a:srgbClr val="009933"/>
                </a:solidFill>
                <a:cs typeface="Arial" charset="0"/>
              </a:rPr>
              <a:t>Servei de Biblioteques</a:t>
            </a:r>
          </a:p>
        </p:txBody>
      </p:sp>
      <p:sp>
        <p:nvSpPr>
          <p:cNvPr id="46083" name="CuadroTexto 4"/>
          <p:cNvSpPr txBox="1">
            <a:spLocks noChangeArrowheads="1"/>
          </p:cNvSpPr>
          <p:nvPr/>
        </p:nvSpPr>
        <p:spPr bwMode="auto">
          <a:xfrm>
            <a:off x="9727151" y="398466"/>
            <a:ext cx="2733145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Un campus al teu servei</a:t>
            </a:r>
          </a:p>
        </p:txBody>
      </p:sp>
      <p:sp>
        <p:nvSpPr>
          <p:cNvPr id="46084" name="CuadroTexto 5"/>
          <p:cNvSpPr txBox="1">
            <a:spLocks noChangeArrowheads="1"/>
          </p:cNvSpPr>
          <p:nvPr/>
        </p:nvSpPr>
        <p:spPr bwMode="auto">
          <a:xfrm>
            <a:off x="581027" y="4202112"/>
            <a:ext cx="1951038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500" dirty="0">
                <a:solidFill>
                  <a:schemeClr val="bg1"/>
                </a:solidFill>
                <a:latin typeface="Museo Slab 500"/>
                <a:ea typeface="Museo Slab 500"/>
                <a:cs typeface="Museo Slab 500"/>
              </a:rPr>
              <a:t>4.500</a:t>
            </a:r>
          </a:p>
        </p:txBody>
      </p:sp>
      <p:cxnSp>
        <p:nvCxnSpPr>
          <p:cNvPr id="7" name="Conector recto 6"/>
          <p:cNvCxnSpPr/>
          <p:nvPr/>
        </p:nvCxnSpPr>
        <p:spPr>
          <a:xfrm flipH="1">
            <a:off x="2654307" y="4451350"/>
            <a:ext cx="6349" cy="547688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086" name="CuadroTexto 13"/>
          <p:cNvSpPr txBox="1">
            <a:spLocks noChangeArrowheads="1"/>
          </p:cNvSpPr>
          <p:nvPr/>
        </p:nvSpPr>
        <p:spPr bwMode="auto">
          <a:xfrm>
            <a:off x="2755907" y="4414838"/>
            <a:ext cx="108584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 dirty="0">
                <a:solidFill>
                  <a:schemeClr val="bg1"/>
                </a:solidFill>
                <a:cs typeface="Arial" charset="0"/>
              </a:rPr>
              <a:t>Places</a:t>
            </a:r>
            <a:br>
              <a:rPr lang="ca-ES" sz="1600" dirty="0">
                <a:solidFill>
                  <a:schemeClr val="bg1"/>
                </a:solidFill>
                <a:cs typeface="Arial" charset="0"/>
              </a:rPr>
            </a:br>
            <a:r>
              <a:rPr lang="ca-ES" sz="1600" dirty="0">
                <a:solidFill>
                  <a:schemeClr val="bg1"/>
                </a:solidFill>
                <a:cs typeface="Arial" charset="0"/>
              </a:rPr>
              <a:t>de lectura</a:t>
            </a:r>
          </a:p>
        </p:txBody>
      </p:sp>
      <p:sp>
        <p:nvSpPr>
          <p:cNvPr id="46087" name="CuadroTexto 14"/>
          <p:cNvSpPr txBox="1">
            <a:spLocks noChangeArrowheads="1"/>
          </p:cNvSpPr>
          <p:nvPr/>
        </p:nvSpPr>
        <p:spPr bwMode="auto">
          <a:xfrm>
            <a:off x="4240220" y="4202112"/>
            <a:ext cx="1003299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500" dirty="0">
                <a:solidFill>
                  <a:schemeClr val="bg1"/>
                </a:solidFill>
                <a:latin typeface="Museo Slab 500"/>
                <a:ea typeface="Museo Slab 500"/>
                <a:cs typeface="Museo Slab 500"/>
              </a:rPr>
              <a:t>56</a:t>
            </a:r>
          </a:p>
        </p:txBody>
      </p:sp>
      <p:cxnSp>
        <p:nvCxnSpPr>
          <p:cNvPr id="16" name="Conector recto 15"/>
          <p:cNvCxnSpPr/>
          <p:nvPr/>
        </p:nvCxnSpPr>
        <p:spPr>
          <a:xfrm flipH="1">
            <a:off x="5287970" y="4451350"/>
            <a:ext cx="6349" cy="547688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089" name="CuadroTexto 16"/>
          <p:cNvSpPr txBox="1">
            <a:spLocks noChangeArrowheads="1"/>
          </p:cNvSpPr>
          <p:nvPr/>
        </p:nvSpPr>
        <p:spPr bwMode="auto">
          <a:xfrm>
            <a:off x="5402264" y="4414838"/>
            <a:ext cx="1347786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 dirty="0">
                <a:solidFill>
                  <a:schemeClr val="bg1"/>
                </a:solidFill>
                <a:cs typeface="Arial" charset="0"/>
              </a:rPr>
              <a:t>Aules</a:t>
            </a:r>
            <a:br>
              <a:rPr lang="ca-ES" sz="1600" dirty="0">
                <a:solidFill>
                  <a:schemeClr val="bg1"/>
                </a:solidFill>
                <a:cs typeface="Arial" charset="0"/>
              </a:rPr>
            </a:br>
            <a:r>
              <a:rPr lang="ca-ES" sz="1600" dirty="0">
                <a:solidFill>
                  <a:schemeClr val="bg1"/>
                </a:solidFill>
                <a:cs typeface="Arial" charset="0"/>
              </a:rPr>
              <a:t>d’informàtica</a:t>
            </a:r>
          </a:p>
        </p:txBody>
      </p:sp>
      <p:sp>
        <p:nvSpPr>
          <p:cNvPr id="46090" name="CuadroTexto 17"/>
          <p:cNvSpPr txBox="1">
            <a:spLocks noChangeArrowheads="1"/>
          </p:cNvSpPr>
          <p:nvPr/>
        </p:nvSpPr>
        <p:spPr bwMode="auto">
          <a:xfrm>
            <a:off x="7145338" y="4202114"/>
            <a:ext cx="3357741" cy="94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500">
                <a:solidFill>
                  <a:schemeClr val="bg1"/>
                </a:solidFill>
                <a:latin typeface="Museo Slab 500"/>
                <a:ea typeface="Museo Slab 500"/>
                <a:cs typeface="Museo Slab 500"/>
              </a:rPr>
              <a:t>1.269.451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10477506" y="4451350"/>
            <a:ext cx="6349" cy="547688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092" name="CuadroTexto 19"/>
          <p:cNvSpPr txBox="1">
            <a:spLocks noChangeArrowheads="1"/>
          </p:cNvSpPr>
          <p:nvPr/>
        </p:nvSpPr>
        <p:spPr bwMode="auto">
          <a:xfrm>
            <a:off x="10536245" y="4525970"/>
            <a:ext cx="17795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Llibres catalogats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82620" y="6273805"/>
            <a:ext cx="5456237" cy="749139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7 biblioteques especialitzades</a:t>
            </a:r>
            <a:b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endParaRPr lang="ca-ES" sz="21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CuadroTexto 20"/>
          <p:cNvSpPr txBox="1"/>
          <p:nvPr/>
        </p:nvSpPr>
        <p:spPr>
          <a:xfrm>
            <a:off x="582620" y="6811968"/>
            <a:ext cx="5456237" cy="749139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Accés des de fora de la UAB</a:t>
            </a:r>
            <a:b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endParaRPr lang="ca-ES" sz="21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0"/>
          <p:cNvSpPr txBox="1"/>
          <p:nvPr/>
        </p:nvSpPr>
        <p:spPr>
          <a:xfrm>
            <a:off x="582620" y="7381880"/>
            <a:ext cx="5456237" cy="749139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Formació amb cursos d’iniciació i especialitzats </a:t>
            </a:r>
          </a:p>
        </p:txBody>
      </p:sp>
      <p:sp>
        <p:nvSpPr>
          <p:cNvPr id="25" name="CuadroTexto 20"/>
          <p:cNvSpPr txBox="1"/>
          <p:nvPr/>
        </p:nvSpPr>
        <p:spPr>
          <a:xfrm>
            <a:off x="6567495" y="6273808"/>
            <a:ext cx="5456237" cy="430213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Horaris adaptats als períodes lectius</a:t>
            </a:r>
          </a:p>
        </p:txBody>
      </p:sp>
      <p:sp>
        <p:nvSpPr>
          <p:cNvPr id="26" name="CuadroTexto 20"/>
          <p:cNvSpPr txBox="1"/>
          <p:nvPr/>
        </p:nvSpPr>
        <p:spPr>
          <a:xfrm>
            <a:off x="6567495" y="6811969"/>
            <a:ext cx="5456237" cy="431801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rgbClr val="00B050"/>
                </a:solidFill>
                <a:latin typeface="Arial"/>
                <a:cs typeface="Arial"/>
              </a:rPr>
              <a:t>Sala d’estudi oberta durant les 24 h</a:t>
            </a:r>
          </a:p>
        </p:txBody>
      </p:sp>
      <p:sp>
        <p:nvSpPr>
          <p:cNvPr id="27" name="CuadroTexto 20"/>
          <p:cNvSpPr txBox="1"/>
          <p:nvPr/>
        </p:nvSpPr>
        <p:spPr>
          <a:xfrm>
            <a:off x="6567495" y="7381882"/>
            <a:ext cx="5456237" cy="430213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Reserva de sales per a treballs en grup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7" y="-6350"/>
            <a:ext cx="13000038" cy="977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CuadroTexto 2"/>
          <p:cNvSpPr txBox="1">
            <a:spLocks noChangeArrowheads="1"/>
          </p:cNvSpPr>
          <p:nvPr/>
        </p:nvSpPr>
        <p:spPr bwMode="auto">
          <a:xfrm>
            <a:off x="593727" y="635004"/>
            <a:ext cx="7542946" cy="68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 dirty="0">
                <a:solidFill>
                  <a:srgbClr val="009933"/>
                </a:solidFill>
                <a:cs typeface="Arial" charset="0"/>
              </a:rPr>
              <a:t>Servei d’Ocupabilitat de la UAB</a:t>
            </a:r>
          </a:p>
        </p:txBody>
      </p:sp>
      <p:sp>
        <p:nvSpPr>
          <p:cNvPr id="47107" name="CuadroTexto 4"/>
          <p:cNvSpPr txBox="1">
            <a:spLocks noChangeArrowheads="1"/>
          </p:cNvSpPr>
          <p:nvPr/>
        </p:nvSpPr>
        <p:spPr bwMode="auto">
          <a:xfrm>
            <a:off x="9727151" y="398466"/>
            <a:ext cx="2733145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Un campus al teu servei</a:t>
            </a:r>
          </a:p>
        </p:txBody>
      </p:sp>
      <p:sp>
        <p:nvSpPr>
          <p:cNvPr id="47108" name="CuadroTexto 5"/>
          <p:cNvSpPr txBox="1">
            <a:spLocks noChangeArrowheads="1"/>
          </p:cNvSpPr>
          <p:nvPr/>
        </p:nvSpPr>
        <p:spPr bwMode="auto">
          <a:xfrm>
            <a:off x="485775" y="4229100"/>
            <a:ext cx="1968499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500">
                <a:solidFill>
                  <a:schemeClr val="bg1"/>
                </a:solidFill>
                <a:latin typeface="Museo Slab 500"/>
                <a:ea typeface="Museo Slab 500"/>
                <a:cs typeface="Museo Slab 500"/>
              </a:rPr>
              <a:t>1.896</a:t>
            </a:r>
          </a:p>
        </p:txBody>
      </p:sp>
      <p:cxnSp>
        <p:nvCxnSpPr>
          <p:cNvPr id="7" name="Conector recto 6"/>
          <p:cNvCxnSpPr/>
          <p:nvPr/>
        </p:nvCxnSpPr>
        <p:spPr>
          <a:xfrm flipH="1">
            <a:off x="2493970" y="4478345"/>
            <a:ext cx="6349" cy="547687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110" name="CuadroTexto 13"/>
          <p:cNvSpPr txBox="1">
            <a:spLocks noChangeArrowheads="1"/>
          </p:cNvSpPr>
          <p:nvPr/>
        </p:nvSpPr>
        <p:spPr bwMode="auto">
          <a:xfrm>
            <a:off x="2647956" y="4468814"/>
            <a:ext cx="116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Ofertes</a:t>
            </a:r>
            <a:br>
              <a:rPr lang="ca-ES" sz="1600">
                <a:solidFill>
                  <a:schemeClr val="bg1"/>
                </a:solidFill>
                <a:cs typeface="Arial" charset="0"/>
              </a:rPr>
            </a:br>
            <a:r>
              <a:rPr lang="ca-ES" sz="1600">
                <a:solidFill>
                  <a:schemeClr val="bg1"/>
                </a:solidFill>
                <a:cs typeface="Arial" charset="0"/>
              </a:rPr>
              <a:t>publicades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9890132" y="4478345"/>
            <a:ext cx="6349" cy="547687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582615" y="7575112"/>
            <a:ext cx="5509428" cy="1559185"/>
          </a:xfrm>
          <a:prstGeom prst="rect">
            <a:avLst/>
          </a:prstGeom>
          <a:noFill/>
        </p:spPr>
        <p:txBody>
          <a:bodyPr wrap="square"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Cursos d’orientació professional</a:t>
            </a:r>
            <a:b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endParaRPr lang="ca-ES" sz="16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Pràctiques i ofertes de feina</a:t>
            </a:r>
            <a:b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/>
            </a:r>
            <a:b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Mobilitat Professional Internacional</a:t>
            </a:r>
          </a:p>
        </p:txBody>
      </p:sp>
      <p:sp>
        <p:nvSpPr>
          <p:cNvPr id="47113" name="CuadroTexto 22"/>
          <p:cNvSpPr txBox="1">
            <a:spLocks noChangeArrowheads="1"/>
          </p:cNvSpPr>
          <p:nvPr/>
        </p:nvSpPr>
        <p:spPr bwMode="auto">
          <a:xfrm>
            <a:off x="4333875" y="4229100"/>
            <a:ext cx="969962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500" dirty="0">
                <a:solidFill>
                  <a:schemeClr val="bg1"/>
                </a:solidFill>
                <a:latin typeface="Museo Slab 500"/>
                <a:ea typeface="Museo Slab 500"/>
                <a:cs typeface="Museo Slab 500"/>
              </a:rPr>
              <a:t>94</a:t>
            </a:r>
          </a:p>
        </p:txBody>
      </p:sp>
      <p:cxnSp>
        <p:nvCxnSpPr>
          <p:cNvPr id="24" name="Conector recto 23"/>
          <p:cNvCxnSpPr/>
          <p:nvPr/>
        </p:nvCxnSpPr>
        <p:spPr>
          <a:xfrm flipH="1">
            <a:off x="5408615" y="4478345"/>
            <a:ext cx="4762" cy="547687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115" name="CuadroTexto 24"/>
          <p:cNvSpPr txBox="1">
            <a:spLocks noChangeArrowheads="1"/>
          </p:cNvSpPr>
          <p:nvPr/>
        </p:nvSpPr>
        <p:spPr bwMode="auto">
          <a:xfrm>
            <a:off x="5532445" y="4346575"/>
            <a:ext cx="24923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Beques per a estades de pràctiques en empreses </a:t>
            </a:r>
          </a:p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europees</a:t>
            </a:r>
          </a:p>
        </p:txBody>
      </p:sp>
      <p:sp>
        <p:nvSpPr>
          <p:cNvPr id="47116" name="CuadroTexto 25"/>
          <p:cNvSpPr txBox="1">
            <a:spLocks noChangeArrowheads="1"/>
          </p:cNvSpPr>
          <p:nvPr/>
        </p:nvSpPr>
        <p:spPr bwMode="auto">
          <a:xfrm>
            <a:off x="8480432" y="4229100"/>
            <a:ext cx="1382713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500">
                <a:solidFill>
                  <a:schemeClr val="bg1"/>
                </a:solidFill>
                <a:latin typeface="Museo Slab 500"/>
                <a:ea typeface="Museo Slab 500"/>
                <a:cs typeface="Museo Slab 500"/>
              </a:rPr>
              <a:t>104</a:t>
            </a:r>
          </a:p>
        </p:txBody>
      </p:sp>
      <p:sp>
        <p:nvSpPr>
          <p:cNvPr id="47117" name="CuadroTexto 27"/>
          <p:cNvSpPr txBox="1">
            <a:spLocks noChangeArrowheads="1"/>
          </p:cNvSpPr>
          <p:nvPr/>
        </p:nvSpPr>
        <p:spPr bwMode="auto">
          <a:xfrm>
            <a:off x="9994907" y="4346575"/>
            <a:ext cx="24923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Activitats d’orientació </a:t>
            </a:r>
          </a:p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professional amb 3.198 </a:t>
            </a:r>
          </a:p>
          <a:p>
            <a:r>
              <a:rPr lang="ca-ES" sz="1600">
                <a:solidFill>
                  <a:schemeClr val="bg1"/>
                </a:solidFill>
                <a:cs typeface="Arial" charset="0"/>
              </a:rPr>
              <a:t>assistents</a:t>
            </a:r>
          </a:p>
        </p:txBody>
      </p:sp>
      <p:sp>
        <p:nvSpPr>
          <p:cNvPr id="15" name="CuadroTexto 20"/>
          <p:cNvSpPr txBox="1"/>
          <p:nvPr/>
        </p:nvSpPr>
        <p:spPr>
          <a:xfrm>
            <a:off x="7493332" y="7575110"/>
            <a:ext cx="5509428" cy="1646758"/>
          </a:xfrm>
          <a:prstGeom prst="rect">
            <a:avLst/>
          </a:prstGeom>
          <a:noFill/>
        </p:spPr>
        <p:txBody>
          <a:bodyPr wrap="square"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600" dirty="0">
                <a:solidFill>
                  <a:srgbClr val="009933"/>
                </a:solidFill>
                <a:latin typeface="Arial"/>
                <a:cs typeface="Arial"/>
              </a:rPr>
              <a:t/>
            </a:r>
            <a:br>
              <a:rPr lang="ca-ES" sz="600" dirty="0">
                <a:solidFill>
                  <a:srgbClr val="009933"/>
                </a:solidFill>
                <a:latin typeface="Arial"/>
                <a:cs typeface="Arial"/>
              </a:rPr>
            </a:b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Formació en emprenedoria</a:t>
            </a:r>
            <a:b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endParaRPr lang="ca-ES" sz="16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Espais de </a:t>
            </a:r>
            <a:r>
              <a:rPr lang="ca-E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coworking</a:t>
            </a: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/>
            </a:r>
            <a:b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endParaRPr lang="ca-ES" sz="16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Suport a la creació d’idees de negoci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32" y="6452269"/>
            <a:ext cx="2838202" cy="6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3" y="6212258"/>
            <a:ext cx="2920606" cy="118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7" y="-6350"/>
            <a:ext cx="13000038" cy="977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CuadroTexto 2"/>
          <p:cNvSpPr txBox="1">
            <a:spLocks noChangeArrowheads="1"/>
          </p:cNvSpPr>
          <p:nvPr/>
        </p:nvSpPr>
        <p:spPr bwMode="auto">
          <a:xfrm>
            <a:off x="566741" y="635001"/>
            <a:ext cx="4169442" cy="6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 dirty="0">
                <a:solidFill>
                  <a:srgbClr val="009933"/>
                </a:solidFill>
                <a:cs typeface="Arial" charset="0"/>
              </a:rPr>
              <a:t>Vila Universitària</a:t>
            </a:r>
          </a:p>
        </p:txBody>
      </p:sp>
      <p:sp>
        <p:nvSpPr>
          <p:cNvPr id="48131" name="CuadroTexto 4"/>
          <p:cNvSpPr txBox="1">
            <a:spLocks noChangeArrowheads="1"/>
          </p:cNvSpPr>
          <p:nvPr/>
        </p:nvSpPr>
        <p:spPr bwMode="auto">
          <a:xfrm>
            <a:off x="9727151" y="398466"/>
            <a:ext cx="2733145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Un campus al teu servei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82620" y="6273806"/>
            <a:ext cx="5456237" cy="2675773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400" dirty="0">
                <a:solidFill>
                  <a:srgbClr val="009933"/>
                </a:solidFill>
                <a:latin typeface="Arial"/>
                <a:cs typeface="Arial"/>
              </a:rPr>
              <a:t>Allotjament</a:t>
            </a:r>
            <a:br>
              <a:rPr lang="ca-ES" sz="2400" dirty="0">
                <a:solidFill>
                  <a:srgbClr val="009933"/>
                </a:solidFill>
                <a:latin typeface="Arial"/>
                <a:cs typeface="Arial"/>
              </a:rPr>
            </a:br>
            <a:endParaRPr lang="ca-ES" sz="600" dirty="0">
              <a:solidFill>
                <a:srgbClr val="009933"/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 allotjament singular, situat al mateix campus, que permet combinar la llibertat del pis compartit amb les comoditats dels serveis de residència. </a:t>
            </a:r>
          </a:p>
          <a:p>
            <a:pPr algn="just"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/>
            </a:r>
            <a:br>
              <a:rPr lang="ca-E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Moblats, amb servei de manteniment, seguretat 24 hores, recepció a la teva disposició i amb accés preferent i gratuït al </a:t>
            </a:r>
            <a:r>
              <a:rPr lang="ca-E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Wi</a:t>
            </a: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-Fi de la UAB.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Escull la teva opció!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554795" y="6273801"/>
            <a:ext cx="5456237" cy="2960389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400" dirty="0">
                <a:solidFill>
                  <a:srgbClr val="009933"/>
                </a:solidFill>
                <a:latin typeface="Arial"/>
                <a:cs typeface="Arial"/>
              </a:rPr>
              <a:t>Serveis</a:t>
            </a:r>
            <a:br>
              <a:rPr lang="ca-ES" sz="2400" dirty="0">
                <a:solidFill>
                  <a:srgbClr val="009933"/>
                </a:solidFill>
                <a:latin typeface="Arial"/>
                <a:cs typeface="Arial"/>
              </a:rPr>
            </a:br>
            <a:endParaRPr lang="ca-ES" sz="600" dirty="0">
              <a:solidFill>
                <a:srgbClr val="009933"/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Autoescola, supermercat, bugaderia, restaurants, instal·lacions esportives, aules d’estudi i d’activitats, el Club de Residents, etc.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ca-ES" sz="90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a-ES" altLang="ca-ES" sz="90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</a:br>
            <a:r>
              <a:rPr lang="ca-ES" altLang="ca-ES" sz="1800" b="1" dirty="0">
                <a:solidFill>
                  <a:srgbClr val="80C186"/>
                </a:solidFill>
                <a:latin typeface="Arial" pitchFamily="34" charset="0"/>
                <a:cs typeface="Arial" pitchFamily="34" charset="0"/>
              </a:rPr>
              <a:t>El preu mínim és d’aproximadament 220 € al mes per persona i el màxim de 450 € si es vol un apartament individual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1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rgbClr val="009933"/>
                </a:solidFill>
                <a:latin typeface="Arial"/>
                <a:cs typeface="Arial"/>
              </a:rPr>
              <a:t>http://www.uab.cat/vilauniversitaria/</a:t>
            </a:r>
          </a:p>
        </p:txBody>
      </p:sp>
      <p:sp>
        <p:nvSpPr>
          <p:cNvPr id="48134" name="CuadroTexto 22"/>
          <p:cNvSpPr txBox="1">
            <a:spLocks noChangeArrowheads="1"/>
          </p:cNvSpPr>
          <p:nvPr/>
        </p:nvSpPr>
        <p:spPr bwMode="auto">
          <a:xfrm>
            <a:off x="1122363" y="4205288"/>
            <a:ext cx="136207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500" dirty="0">
                <a:solidFill>
                  <a:schemeClr val="bg1"/>
                </a:solidFill>
                <a:latin typeface="Museo Slab 500"/>
                <a:ea typeface="Museo Slab 500"/>
                <a:cs typeface="Museo Slab 500"/>
              </a:rPr>
              <a:t>600</a:t>
            </a:r>
          </a:p>
        </p:txBody>
      </p:sp>
      <p:cxnSp>
        <p:nvCxnSpPr>
          <p:cNvPr id="24" name="Conector recto 23"/>
          <p:cNvCxnSpPr/>
          <p:nvPr/>
        </p:nvCxnSpPr>
        <p:spPr>
          <a:xfrm flipH="1">
            <a:off x="2579695" y="4451350"/>
            <a:ext cx="6349" cy="547688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136" name="CuadroTexto 24"/>
          <p:cNvSpPr txBox="1">
            <a:spLocks noChangeArrowheads="1"/>
          </p:cNvSpPr>
          <p:nvPr/>
        </p:nvSpPr>
        <p:spPr bwMode="auto">
          <a:xfrm>
            <a:off x="2733682" y="4522795"/>
            <a:ext cx="1349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 dirty="0">
                <a:solidFill>
                  <a:schemeClr val="bg1"/>
                </a:solidFill>
                <a:cs typeface="Arial" charset="0"/>
              </a:rPr>
              <a:t>Apartaments</a:t>
            </a:r>
          </a:p>
        </p:txBody>
      </p:sp>
      <p:sp>
        <p:nvSpPr>
          <p:cNvPr id="48137" name="CuadroTexto 25"/>
          <p:cNvSpPr txBox="1">
            <a:spLocks noChangeArrowheads="1"/>
          </p:cNvSpPr>
          <p:nvPr/>
        </p:nvSpPr>
        <p:spPr bwMode="auto">
          <a:xfrm>
            <a:off x="4745039" y="4202112"/>
            <a:ext cx="1951037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500" dirty="0">
                <a:solidFill>
                  <a:schemeClr val="bg1"/>
                </a:solidFill>
                <a:latin typeface="Museo Slab 500"/>
                <a:ea typeface="Museo Slab 500"/>
                <a:cs typeface="Museo Slab 500"/>
              </a:rPr>
              <a:t>2.100</a:t>
            </a:r>
          </a:p>
        </p:txBody>
      </p:sp>
      <p:cxnSp>
        <p:nvCxnSpPr>
          <p:cNvPr id="27" name="Conector recto 26"/>
          <p:cNvCxnSpPr/>
          <p:nvPr/>
        </p:nvCxnSpPr>
        <p:spPr>
          <a:xfrm flipH="1">
            <a:off x="6708781" y="4451350"/>
            <a:ext cx="6349" cy="547688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139" name="CuadroTexto 27"/>
          <p:cNvSpPr txBox="1">
            <a:spLocks noChangeArrowheads="1"/>
          </p:cNvSpPr>
          <p:nvPr/>
        </p:nvSpPr>
        <p:spPr bwMode="auto">
          <a:xfrm>
            <a:off x="6837364" y="4533902"/>
            <a:ext cx="1141412" cy="33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 dirty="0">
                <a:solidFill>
                  <a:schemeClr val="bg1"/>
                </a:solidFill>
                <a:cs typeface="Arial" charset="0"/>
              </a:rPr>
              <a:t>Estudiants</a:t>
            </a:r>
          </a:p>
        </p:txBody>
      </p:sp>
      <p:sp>
        <p:nvSpPr>
          <p:cNvPr id="48140" name="CuadroTexto 28"/>
          <p:cNvSpPr txBox="1">
            <a:spLocks noChangeArrowheads="1"/>
          </p:cNvSpPr>
          <p:nvPr/>
        </p:nvSpPr>
        <p:spPr bwMode="auto">
          <a:xfrm>
            <a:off x="8601075" y="4210051"/>
            <a:ext cx="136207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5500">
                <a:solidFill>
                  <a:schemeClr val="bg1"/>
                </a:solidFill>
                <a:latin typeface="Museo Slab 500"/>
                <a:ea typeface="Museo Slab 500"/>
                <a:cs typeface="Museo Slab 500"/>
              </a:rPr>
              <a:t>700</a:t>
            </a:r>
          </a:p>
        </p:txBody>
      </p:sp>
      <p:cxnSp>
        <p:nvCxnSpPr>
          <p:cNvPr id="30" name="Conector recto 29"/>
          <p:cNvCxnSpPr/>
          <p:nvPr/>
        </p:nvCxnSpPr>
        <p:spPr>
          <a:xfrm flipH="1">
            <a:off x="10018721" y="4451350"/>
            <a:ext cx="6349" cy="547688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142" name="CuadroTexto 30"/>
          <p:cNvSpPr txBox="1">
            <a:spLocks noChangeArrowheads="1"/>
          </p:cNvSpPr>
          <p:nvPr/>
        </p:nvSpPr>
        <p:spPr bwMode="auto">
          <a:xfrm>
            <a:off x="10179052" y="4414838"/>
            <a:ext cx="2144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600" dirty="0">
                <a:solidFill>
                  <a:schemeClr val="bg1"/>
                </a:solidFill>
                <a:cs typeface="Arial" charset="0"/>
              </a:rPr>
              <a:t>Estudiants provinents</a:t>
            </a:r>
          </a:p>
          <a:p>
            <a:r>
              <a:rPr lang="ca-ES" sz="1600" dirty="0">
                <a:solidFill>
                  <a:schemeClr val="bg1"/>
                </a:solidFill>
                <a:cs typeface="Arial" charset="0"/>
              </a:rPr>
              <a:t>d’altres continents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7" y="-6350"/>
            <a:ext cx="13000038" cy="977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CuadroTexto 2"/>
          <p:cNvSpPr txBox="1">
            <a:spLocks noChangeArrowheads="1"/>
          </p:cNvSpPr>
          <p:nvPr/>
        </p:nvSpPr>
        <p:spPr bwMode="auto">
          <a:xfrm>
            <a:off x="566738" y="635001"/>
            <a:ext cx="3412450" cy="6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>
                <a:solidFill>
                  <a:srgbClr val="009933"/>
                </a:solidFill>
                <a:cs typeface="Arial" charset="0"/>
              </a:rPr>
              <a:t>Altres serveis</a:t>
            </a:r>
          </a:p>
        </p:txBody>
      </p:sp>
      <p:sp>
        <p:nvSpPr>
          <p:cNvPr id="49155" name="CuadroTexto 4"/>
          <p:cNvSpPr txBox="1">
            <a:spLocks noChangeArrowheads="1"/>
          </p:cNvSpPr>
          <p:nvPr/>
        </p:nvSpPr>
        <p:spPr bwMode="auto">
          <a:xfrm>
            <a:off x="9727151" y="398466"/>
            <a:ext cx="2733145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Un campus al teu servei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82620" y="6273800"/>
            <a:ext cx="5456237" cy="1169988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400" dirty="0">
                <a:solidFill>
                  <a:srgbClr val="009933"/>
                </a:solidFill>
                <a:latin typeface="Arial"/>
                <a:cs typeface="Arial"/>
              </a:rPr>
              <a:t>Servei de Llengües - UAB idiomes</a:t>
            </a:r>
            <a:endParaRPr lang="ca-ES" sz="600" dirty="0">
              <a:solidFill>
                <a:srgbClr val="009933"/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600" dirty="0">
                <a:solidFill>
                  <a:srgbClr val="009933"/>
                </a:solidFill>
                <a:latin typeface="Arial"/>
                <a:cs typeface="Arial"/>
              </a:rPr>
              <a:t> 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Cursos d’anglès, francès, alemany, italià, japonès, xinès, portuguès, rus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554795" y="6273800"/>
            <a:ext cx="5456237" cy="1169988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400" dirty="0">
                <a:solidFill>
                  <a:srgbClr val="009933"/>
                </a:solidFill>
                <a:latin typeface="Arial"/>
                <a:cs typeface="Arial"/>
              </a:rPr>
              <a:t>Servei d’Activitat Física (</a:t>
            </a:r>
            <a:r>
              <a:rPr lang="ca-ES" sz="2400" dirty="0" err="1">
                <a:solidFill>
                  <a:srgbClr val="009933"/>
                </a:solidFill>
                <a:latin typeface="Arial"/>
                <a:cs typeface="Arial"/>
              </a:rPr>
              <a:t>SAF</a:t>
            </a:r>
            <a:r>
              <a:rPr lang="ca-ES" sz="2400" dirty="0">
                <a:solidFill>
                  <a:srgbClr val="009933"/>
                </a:solidFill>
                <a:latin typeface="Arial"/>
                <a:cs typeface="Arial"/>
              </a:rPr>
              <a:t>)</a:t>
            </a:r>
            <a:endParaRPr lang="ca-ES" sz="600" dirty="0">
              <a:solidFill>
                <a:srgbClr val="009933"/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600" dirty="0">
                <a:solidFill>
                  <a:srgbClr val="009933"/>
                </a:solidFill>
                <a:latin typeface="Arial"/>
                <a:cs typeface="Arial"/>
              </a:rPr>
              <a:t> </a:t>
            </a:r>
            <a:endParaRPr lang="ca-ES" sz="6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Més de 80 activitats esportives generals i cursos monogràfics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96901" y="7948614"/>
            <a:ext cx="5580064" cy="1169986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400" dirty="0">
                <a:solidFill>
                  <a:srgbClr val="009933"/>
                </a:solidFill>
                <a:latin typeface="Arial"/>
                <a:cs typeface="Arial"/>
              </a:rPr>
              <a:t>Edifici L’Àgora</a:t>
            </a:r>
            <a:endParaRPr lang="ca-ES" sz="600" dirty="0">
              <a:solidFill>
                <a:srgbClr val="009933"/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600" dirty="0">
              <a:solidFill>
                <a:srgbClr val="009933"/>
              </a:solidFill>
              <a:latin typeface="Arial"/>
              <a:cs typeface="Arial"/>
            </a:endParaRP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Formació teatral, musical, </a:t>
            </a:r>
            <a:r>
              <a:rPr lang="ca-E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preestrenes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de cine, club de muntanyisme, de </a:t>
            </a:r>
            <a:r>
              <a:rPr lang="ca-E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manga</a:t>
            </a: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de poesia...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6554795" y="7948614"/>
            <a:ext cx="6034087" cy="1169986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400" dirty="0">
                <a:solidFill>
                  <a:srgbClr val="009933"/>
                </a:solidFill>
                <a:latin typeface="Arial"/>
                <a:cs typeface="Arial"/>
              </a:rPr>
              <a:t>Fundació Autònoma Solidària</a:t>
            </a:r>
            <a:r>
              <a:rPr lang="ca-ES" sz="600" dirty="0">
                <a:solidFill>
                  <a:srgbClr val="009933"/>
                </a:solidFill>
                <a:latin typeface="Arial"/>
                <a:cs typeface="Arial"/>
              </a:rPr>
              <a:t/>
            </a:r>
            <a:br>
              <a:rPr lang="ca-ES" sz="600" dirty="0">
                <a:solidFill>
                  <a:srgbClr val="009933"/>
                </a:solidFill>
                <a:latin typeface="Arial"/>
                <a:cs typeface="Arial"/>
              </a:rPr>
            </a:br>
            <a:r>
              <a:rPr lang="ca-ES" sz="600" dirty="0">
                <a:solidFill>
                  <a:srgbClr val="009933"/>
                </a:solidFill>
                <a:latin typeface="Arial"/>
                <a:cs typeface="Arial"/>
              </a:rPr>
              <a:t> </a:t>
            </a:r>
          </a:p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Projectes de cooperació, cursos i activitats de sensibilització, voluntariat i programes socials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"/>
            <a:ext cx="13003213" cy="9777807"/>
          </a:xfrm>
          <a:prstGeom prst="rect">
            <a:avLst/>
          </a:prstGeom>
        </p:spPr>
      </p:pic>
      <p:sp>
        <p:nvSpPr>
          <p:cNvPr id="49154" name="CuadroTexto 2"/>
          <p:cNvSpPr txBox="1">
            <a:spLocks noChangeArrowheads="1"/>
          </p:cNvSpPr>
          <p:nvPr/>
        </p:nvSpPr>
        <p:spPr bwMode="auto">
          <a:xfrm>
            <a:off x="566741" y="635001"/>
            <a:ext cx="5837753" cy="68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 dirty="0">
                <a:solidFill>
                  <a:srgbClr val="009933"/>
                </a:solidFill>
                <a:cs typeface="Arial" charset="0"/>
              </a:rPr>
              <a:t>Vols venir a visitar-nos?</a:t>
            </a:r>
          </a:p>
        </p:txBody>
      </p:sp>
      <p:sp>
        <p:nvSpPr>
          <p:cNvPr id="49155" name="CuadroTexto 4"/>
          <p:cNvSpPr txBox="1">
            <a:spLocks noChangeArrowheads="1"/>
          </p:cNvSpPr>
          <p:nvPr/>
        </p:nvSpPr>
        <p:spPr bwMode="auto">
          <a:xfrm>
            <a:off x="9727151" y="398466"/>
            <a:ext cx="2733145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Un campus al teu servei</a:t>
            </a:r>
          </a:p>
        </p:txBody>
      </p:sp>
      <p:sp>
        <p:nvSpPr>
          <p:cNvPr id="10" name="CuadroTexto 22"/>
          <p:cNvSpPr txBox="1">
            <a:spLocks noChangeArrowheads="1"/>
          </p:cNvSpPr>
          <p:nvPr/>
        </p:nvSpPr>
        <p:spPr bwMode="auto">
          <a:xfrm>
            <a:off x="484188" y="4362735"/>
            <a:ext cx="4299460" cy="6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dirty="0">
                <a:solidFill>
                  <a:prstClr val="white"/>
                </a:solidFill>
                <a:latin typeface="Museo Slab 500"/>
                <a:ea typeface="Museo Slab 500"/>
                <a:cs typeface="Museo Slab 500"/>
              </a:rPr>
              <a:t>Dia de les </a:t>
            </a:r>
            <a:r>
              <a:rPr lang="ca-ES" sz="3800" dirty="0" smtClean="0">
                <a:solidFill>
                  <a:prstClr val="white"/>
                </a:solidFill>
                <a:latin typeface="Museo Slab 500"/>
                <a:ea typeface="Museo Slab 500"/>
                <a:cs typeface="Museo Slab 500"/>
              </a:rPr>
              <a:t>famílies:</a:t>
            </a:r>
            <a:endParaRPr lang="ca-ES" sz="3800" dirty="0">
              <a:solidFill>
                <a:prstClr val="white"/>
              </a:solidFill>
              <a:latin typeface="Museo Slab 500"/>
              <a:ea typeface="Museo Slab 500"/>
              <a:cs typeface="Museo Slab 500"/>
            </a:endParaRPr>
          </a:p>
        </p:txBody>
      </p:sp>
      <p:sp>
        <p:nvSpPr>
          <p:cNvPr id="12" name="CuadroTexto 20"/>
          <p:cNvSpPr txBox="1"/>
          <p:nvPr/>
        </p:nvSpPr>
        <p:spPr>
          <a:xfrm>
            <a:off x="537100" y="7539453"/>
            <a:ext cx="6487626" cy="1107962"/>
          </a:xfrm>
          <a:prstGeom prst="rect">
            <a:avLst/>
          </a:prstGeom>
          <a:noFill/>
        </p:spPr>
        <p:txBody>
          <a:bodyPr wrap="square" lIns="91383" tIns="45691" rIns="91383" bIns="45691">
            <a:spAutoFit/>
          </a:bodyPr>
          <a:lstStyle/>
          <a:p>
            <a:r>
              <a:rPr lang="it-IT" sz="3000" dirty="0">
                <a:solidFill>
                  <a:srgbClr val="595959"/>
                </a:solidFill>
                <a:cs typeface="Arial" charset="0"/>
              </a:rPr>
              <a:t>Inscripcions:</a:t>
            </a:r>
          </a:p>
          <a:p>
            <a:r>
              <a:rPr lang="it-IT" sz="3600" dirty="0">
                <a:solidFill>
                  <a:srgbClr val="00B050"/>
                </a:solidFill>
                <a:cs typeface="Arial" charset="0"/>
              </a:rPr>
              <a:t>www.uab.cat/dia-families</a:t>
            </a:r>
            <a:endParaRPr lang="hu-HU" sz="3600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13" name="CuadroTexto 22"/>
          <p:cNvSpPr txBox="1">
            <a:spLocks noChangeArrowheads="1"/>
          </p:cNvSpPr>
          <p:nvPr/>
        </p:nvSpPr>
        <p:spPr bwMode="auto">
          <a:xfrm>
            <a:off x="4674714" y="4374611"/>
            <a:ext cx="4272208" cy="6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dirty="0">
                <a:solidFill>
                  <a:prstClr val="white"/>
                </a:solidFill>
                <a:latin typeface="Arial" panose="020B0604020202020204" pitchFamily="34" charset="0"/>
                <a:ea typeface="Museo Slab 500"/>
                <a:cs typeface="Arial" panose="020B0604020202020204" pitchFamily="34" charset="0"/>
              </a:rPr>
              <a:t>d</a:t>
            </a:r>
            <a:r>
              <a:rPr lang="ca-ES" sz="3800" dirty="0" smtClean="0">
                <a:solidFill>
                  <a:prstClr val="white"/>
                </a:solidFill>
                <a:latin typeface="Arial" panose="020B0604020202020204" pitchFamily="34" charset="0"/>
                <a:ea typeface="Museo Slab 500"/>
                <a:cs typeface="Arial" panose="020B0604020202020204" pitchFamily="34" charset="0"/>
              </a:rPr>
              <a:t>issabte </a:t>
            </a:r>
            <a:r>
              <a:rPr lang="ca-ES" sz="3500" dirty="0" smtClean="0">
                <a:solidFill>
                  <a:prstClr val="white"/>
                </a:solidFill>
                <a:latin typeface="Arial" panose="020B0604020202020204" pitchFamily="34" charset="0"/>
                <a:ea typeface="Museo Slab 500"/>
                <a:cs typeface="Arial" panose="020B0604020202020204" pitchFamily="34" charset="0"/>
              </a:rPr>
              <a:t>5</a:t>
            </a:r>
            <a:r>
              <a:rPr lang="ca-ES" sz="3800" dirty="0" smtClean="0">
                <a:solidFill>
                  <a:prstClr val="white"/>
                </a:solidFill>
                <a:latin typeface="Arial" panose="020B0604020202020204" pitchFamily="34" charset="0"/>
                <a:ea typeface="Museo Slab 500"/>
                <a:cs typeface="Arial" panose="020B0604020202020204" pitchFamily="34" charset="0"/>
              </a:rPr>
              <a:t> </a:t>
            </a:r>
            <a:r>
              <a:rPr lang="ca-ES" sz="3800" dirty="0">
                <a:solidFill>
                  <a:prstClr val="white"/>
                </a:solidFill>
                <a:latin typeface="Arial" panose="020B0604020202020204" pitchFamily="34" charset="0"/>
                <a:ea typeface="Museo Slab 500"/>
                <a:cs typeface="Arial" panose="020B0604020202020204" pitchFamily="34" charset="0"/>
              </a:rPr>
              <a:t>de maig</a:t>
            </a: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77" y="6145176"/>
            <a:ext cx="748448" cy="983886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062" y="6194566"/>
            <a:ext cx="779655" cy="885107"/>
          </a:xfrm>
          <a:prstGeom prst="rect">
            <a:avLst/>
          </a:prstGeom>
        </p:spPr>
      </p:pic>
      <p:sp>
        <p:nvSpPr>
          <p:cNvPr id="11" name="CuadroTexto 20"/>
          <p:cNvSpPr txBox="1"/>
          <p:nvPr/>
        </p:nvSpPr>
        <p:spPr>
          <a:xfrm>
            <a:off x="9479927" y="6283188"/>
            <a:ext cx="2763537" cy="707863"/>
          </a:xfrm>
          <a:prstGeom prst="rect">
            <a:avLst/>
          </a:prstGeom>
          <a:noFill/>
        </p:spPr>
        <p:txBody>
          <a:bodyPr wrap="square"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Visita als habitatges de la Vila Universitària</a:t>
            </a:r>
            <a:endParaRPr lang="ca-ES" sz="20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4" name="CuadroTexto 20"/>
          <p:cNvSpPr txBox="1"/>
          <p:nvPr/>
        </p:nvSpPr>
        <p:spPr>
          <a:xfrm>
            <a:off x="1416471" y="6283188"/>
            <a:ext cx="2904015" cy="707863"/>
          </a:xfrm>
          <a:prstGeom prst="rect">
            <a:avLst/>
          </a:prstGeom>
          <a:noFill/>
        </p:spPr>
        <p:txBody>
          <a:bodyPr wrap="square"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Rebuda de les famílies a la facultat/escola</a:t>
            </a:r>
          </a:p>
        </p:txBody>
      </p:sp>
      <p:pic>
        <p:nvPicPr>
          <p:cNvPr id="16" name="Imat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96" y="6306803"/>
            <a:ext cx="1091435" cy="688770"/>
          </a:xfrm>
          <a:prstGeom prst="rect">
            <a:avLst/>
          </a:prstGeom>
        </p:spPr>
      </p:pic>
      <p:sp>
        <p:nvSpPr>
          <p:cNvPr id="17" name="CuadroTexto 20"/>
          <p:cNvSpPr txBox="1"/>
          <p:nvPr/>
        </p:nvSpPr>
        <p:spPr>
          <a:xfrm>
            <a:off x="5702278" y="6297257"/>
            <a:ext cx="2908690" cy="707863"/>
          </a:xfrm>
          <a:prstGeom prst="rect">
            <a:avLst/>
          </a:prstGeom>
          <a:noFill/>
        </p:spPr>
        <p:txBody>
          <a:bodyPr wrap="square"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Servei gratuït de bus per visitar el campus </a:t>
            </a:r>
            <a:endParaRPr lang="ca-ES" sz="14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0" b="61339"/>
          <a:stretch>
            <a:fillRect/>
          </a:stretch>
        </p:blipFill>
        <p:spPr bwMode="auto">
          <a:xfrm>
            <a:off x="2925725" y="8679467"/>
            <a:ext cx="7149510" cy="97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CuadroTexto 2"/>
          <p:cNvSpPr txBox="1">
            <a:spLocks noChangeArrowheads="1"/>
          </p:cNvSpPr>
          <p:nvPr/>
        </p:nvSpPr>
        <p:spPr bwMode="auto">
          <a:xfrm>
            <a:off x="566636" y="634644"/>
            <a:ext cx="5573772" cy="68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8" tIns="45629" rIns="91258" bIns="45629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3800" b="1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Descarrega’t les guies!</a:t>
            </a:r>
            <a:endParaRPr lang="ca-ES" altLang="es-ES" sz="3800" b="1">
              <a:solidFill>
                <a:srgbClr val="00993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3908" name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61"/>
          <a:stretch>
            <a:fillRect/>
          </a:stretch>
        </p:blipFill>
        <p:spPr bwMode="auto">
          <a:xfrm>
            <a:off x="2" y="2"/>
            <a:ext cx="13000956" cy="60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CuadroTexto 2"/>
          <p:cNvSpPr txBox="1">
            <a:spLocks noChangeArrowheads="1"/>
          </p:cNvSpPr>
          <p:nvPr/>
        </p:nvSpPr>
        <p:spPr bwMode="auto">
          <a:xfrm>
            <a:off x="4916842" y="7916089"/>
            <a:ext cx="3029568" cy="68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8" tIns="45629" rIns="91258" bIns="45629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3800" b="1">
                <a:solidFill>
                  <a:srgbClr val="278505"/>
                </a:solidFill>
                <a:latin typeface="Arial" pitchFamily="34" charset="0"/>
                <a:cs typeface="Arial" pitchFamily="34" charset="0"/>
              </a:rPr>
              <a:t>Connecta’t! </a:t>
            </a:r>
            <a:endParaRPr lang="ca-ES" altLang="es-ES" sz="3800" b="1">
              <a:solidFill>
                <a:srgbClr val="27850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3910" name="Agrupa 51204"/>
          <p:cNvGrpSpPr>
            <a:grpSpLocks/>
          </p:cNvGrpSpPr>
          <p:nvPr/>
        </p:nvGrpSpPr>
        <p:grpSpPr bwMode="auto">
          <a:xfrm>
            <a:off x="9386696" y="5702747"/>
            <a:ext cx="2623218" cy="2622133"/>
            <a:chOff x="878774" y="2637039"/>
            <a:chExt cx="2731325" cy="2730605"/>
          </a:xfrm>
        </p:grpSpPr>
        <p:sp>
          <p:nvSpPr>
            <p:cNvPr id="18" name="Oval 17"/>
            <p:cNvSpPr/>
            <p:nvPr/>
          </p:nvSpPr>
          <p:spPr>
            <a:xfrm>
              <a:off x="878774" y="2686429"/>
              <a:ext cx="2731325" cy="2681215"/>
            </a:xfrm>
            <a:prstGeom prst="ellipse">
              <a:avLst/>
            </a:prstGeom>
            <a:solidFill>
              <a:srgbClr val="FF3B3B"/>
            </a:solidFill>
            <a:ln w="571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8013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grpSp>
          <p:nvGrpSpPr>
            <p:cNvPr id="123920" name="Agrupa 51203"/>
            <p:cNvGrpSpPr>
              <a:grpSpLocks/>
            </p:cNvGrpSpPr>
            <p:nvPr/>
          </p:nvGrpSpPr>
          <p:grpSpPr bwMode="auto">
            <a:xfrm>
              <a:off x="1017762" y="2637039"/>
              <a:ext cx="2453348" cy="1906346"/>
              <a:chOff x="1017762" y="2637039"/>
              <a:chExt cx="2453348" cy="1906346"/>
            </a:xfrm>
          </p:grpSpPr>
          <p:sp>
            <p:nvSpPr>
              <p:cNvPr id="123921" name="QuadreDeText 20"/>
              <p:cNvSpPr txBox="1">
                <a:spLocks noChangeArrowheads="1"/>
              </p:cNvSpPr>
              <p:nvPr/>
            </p:nvSpPr>
            <p:spPr bwMode="auto">
              <a:xfrm>
                <a:off x="1017762" y="3549809"/>
                <a:ext cx="2453348" cy="993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5613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1363" indent="-284163" defTabSz="455613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1413" indent="-227013" defTabSz="455613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597025" indent="-227013" defTabSz="455613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4225" indent="-227013" defTabSz="455613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14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686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58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30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a-ES" altLang="es-ES" sz="280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www.uab.cat/guies-pdf</a:t>
                </a:r>
                <a:endParaRPr lang="es-ES" altLang="es-ES" sz="28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23922" name="Imatg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0481" y="2637039"/>
                <a:ext cx="1207910" cy="120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3911" name="Agrupa 22"/>
          <p:cNvGrpSpPr>
            <a:grpSpLocks/>
          </p:cNvGrpSpPr>
          <p:nvPr/>
        </p:nvGrpSpPr>
        <p:grpSpPr bwMode="auto">
          <a:xfrm>
            <a:off x="8059285" y="383947"/>
            <a:ext cx="4420189" cy="734017"/>
            <a:chOff x="8073261" y="446025"/>
            <a:chExt cx="4172193" cy="693897"/>
          </a:xfrm>
        </p:grpSpPr>
        <p:pic>
          <p:nvPicPr>
            <p:cNvPr id="12391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18" name="Imatg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344" y="2581481"/>
            <a:ext cx="3478810" cy="231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9764" y="1838429"/>
            <a:ext cx="3435918" cy="230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02829" y="4620917"/>
            <a:ext cx="3663927" cy="240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22026" y="4388291"/>
            <a:ext cx="4341953" cy="2894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5910"/>
          <a:stretch/>
        </p:blipFill>
        <p:spPr bwMode="auto">
          <a:xfrm>
            <a:off x="7236318" y="1683722"/>
            <a:ext cx="4300753" cy="27824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5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10877" y="-49667"/>
            <a:ext cx="13053811" cy="4001658"/>
          </a:xfrm>
          <a:prstGeom prst="rect">
            <a:avLst/>
          </a:prstGeom>
          <a:solidFill>
            <a:srgbClr val="2093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1" rIns="91383" bIns="45691"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09778" y="1805469"/>
            <a:ext cx="8869716" cy="1569636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pPr>
              <a:lnSpc>
                <a:spcPct val="80000"/>
              </a:lnSpc>
            </a:pPr>
            <a:r>
              <a:rPr lang="hu-HU" sz="6000" b="1" dirty="0">
                <a:solidFill>
                  <a:prstClr val="white"/>
                </a:solidFill>
                <a:latin typeface="Arial"/>
                <a:cs typeface="Arial"/>
              </a:rPr>
              <a:t>Moltes gràcies, </a:t>
            </a:r>
            <a:br>
              <a:rPr lang="hu-HU" sz="6000" b="1" dirty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hu-HU" sz="6000" b="1" dirty="0">
                <a:solidFill>
                  <a:prstClr val="white"/>
                </a:solidFill>
                <a:latin typeface="Arial"/>
                <a:cs typeface="Arial"/>
              </a:rPr>
              <a:t>t’esperem</a:t>
            </a:r>
            <a:r>
              <a:rPr lang="ca-ES" sz="6000" b="1" dirty="0">
                <a:solidFill>
                  <a:prstClr val="white"/>
                </a:solidFill>
                <a:latin typeface="Arial"/>
                <a:cs typeface="Arial"/>
              </a:rPr>
              <a:t> a la UAB</a:t>
            </a:r>
            <a:r>
              <a:rPr lang="hu-HU" sz="6000" b="1" dirty="0">
                <a:solidFill>
                  <a:prstClr val="white"/>
                </a:solidFill>
                <a:latin typeface="Arial"/>
                <a:cs typeface="Arial"/>
              </a:rPr>
              <a:t>!</a:t>
            </a:r>
            <a:endParaRPr lang="es-ES" sz="60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28759" y="688805"/>
            <a:ext cx="8850738" cy="400110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r>
              <a:rPr lang="es-ES" sz="2000" dirty="0" err="1">
                <a:solidFill>
                  <a:prstClr val="white"/>
                </a:solidFill>
                <a:latin typeface="Arial"/>
                <a:cs typeface="Arial"/>
              </a:rPr>
              <a:t>www.uab.cat</a:t>
            </a:r>
            <a:endParaRPr lang="es-ES" sz="20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48" y="1547935"/>
            <a:ext cx="1003299" cy="25401"/>
          </a:xfrm>
          <a:prstGeom prst="rect">
            <a:avLst/>
          </a:prstGeom>
        </p:spPr>
      </p:pic>
      <p:grpSp>
        <p:nvGrpSpPr>
          <p:cNvPr id="9" name="Agrupa 8"/>
          <p:cNvGrpSpPr/>
          <p:nvPr/>
        </p:nvGrpSpPr>
        <p:grpSpPr>
          <a:xfrm>
            <a:off x="7846828" y="543570"/>
            <a:ext cx="5038068" cy="415198"/>
            <a:chOff x="376689" y="3476846"/>
            <a:chExt cx="7064337" cy="582187"/>
          </a:xfrm>
        </p:grpSpPr>
        <p:pic>
          <p:nvPicPr>
            <p:cNvPr id="10" name="Imatg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5" name="Imatg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8" b="33251"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  <p:pic>
        <p:nvPicPr>
          <p:cNvPr id="2" name="Imat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1" y="3935198"/>
            <a:ext cx="13049718" cy="5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/>
          <p:cNvSpPr>
            <a:spLocks noGrp="1"/>
          </p:cNvSpPr>
          <p:nvPr>
            <p:ph type="ctrTitle"/>
          </p:nvPr>
        </p:nvSpPr>
        <p:spPr>
          <a:xfrm>
            <a:off x="974725" y="3030545"/>
            <a:ext cx="11053763" cy="2092325"/>
          </a:xfrm>
        </p:spPr>
        <p:txBody>
          <a:bodyPr/>
          <a:lstStyle/>
          <a:p>
            <a:pPr eaLnBrk="1" hangingPunct="1"/>
            <a:r>
              <a:rPr lang="ca-ES" smtClean="0"/>
              <a:t>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9270"/>
            <a:ext cx="9101137" cy="2492375"/>
          </a:xfrm>
        </p:spPr>
        <p:txBody>
          <a:bodyPr rtlCol="0">
            <a:normAutofit/>
          </a:bodyPr>
          <a:lstStyle/>
          <a:p>
            <a:pPr defTabSz="649877" eaLnBrk="1" fontAlgn="auto" hangingPunct="1">
              <a:spcAft>
                <a:spcPts val="0"/>
              </a:spcAft>
              <a:defRPr/>
            </a:pPr>
            <a:endParaRPr lang="ca-ES" dirty="0"/>
          </a:p>
        </p:txBody>
      </p:sp>
      <p:pic>
        <p:nvPicPr>
          <p:cNvPr id="17411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"/>
            <a:ext cx="13003213" cy="975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CuadroTexto 4"/>
          <p:cNvSpPr txBox="1">
            <a:spLocks noChangeArrowheads="1"/>
          </p:cNvSpPr>
          <p:nvPr/>
        </p:nvSpPr>
        <p:spPr bwMode="auto">
          <a:xfrm>
            <a:off x="581025" y="635001"/>
            <a:ext cx="4643406" cy="6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>
                <a:solidFill>
                  <a:srgbClr val="009933"/>
                </a:solidFill>
                <a:cs typeface="Arial" charset="0"/>
              </a:rPr>
              <a:t>La nota d’admissió</a:t>
            </a:r>
          </a:p>
        </p:txBody>
      </p:sp>
      <p:sp>
        <p:nvSpPr>
          <p:cNvPr id="17413" name="CuadroTexto 5"/>
          <p:cNvSpPr txBox="1">
            <a:spLocks noChangeArrowheads="1"/>
          </p:cNvSpPr>
          <p:nvPr/>
        </p:nvSpPr>
        <p:spPr bwMode="auto">
          <a:xfrm>
            <a:off x="10034588" y="398466"/>
            <a:ext cx="2427685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1800">
                <a:solidFill>
                  <a:srgbClr val="80C186"/>
                </a:solidFill>
                <a:cs typeface="Arial" charset="0"/>
              </a:rPr>
              <a:t>Accés a la universitat</a:t>
            </a:r>
          </a:p>
        </p:txBody>
      </p:sp>
      <p:sp>
        <p:nvSpPr>
          <p:cNvPr id="17414" name="CuadroTexto 7"/>
          <p:cNvSpPr txBox="1">
            <a:spLocks noChangeArrowheads="1"/>
          </p:cNvSpPr>
          <p:nvPr/>
        </p:nvSpPr>
        <p:spPr bwMode="auto">
          <a:xfrm>
            <a:off x="587375" y="2476501"/>
            <a:ext cx="314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ca-ES" sz="1600" dirty="0">
                <a:solidFill>
                  <a:srgbClr val="009933"/>
                </a:solidFill>
                <a:cs typeface="Arial" charset="0"/>
              </a:rPr>
              <a:t>M1, M2 =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les dues millors qualificacions de matèries superades a la fase específica.</a:t>
            </a:r>
          </a:p>
          <a:p>
            <a:endParaRPr lang="ca-ES" sz="1600" dirty="0">
              <a:solidFill>
                <a:srgbClr val="595959"/>
              </a:solidFill>
              <a:cs typeface="Arial" charset="0"/>
            </a:endParaRPr>
          </a:p>
          <a:p>
            <a:r>
              <a:rPr lang="ca-ES" sz="1600" dirty="0">
                <a:solidFill>
                  <a:srgbClr val="009933"/>
                </a:solidFill>
                <a:cs typeface="Arial" charset="0"/>
              </a:rPr>
              <a:t>a, b = </a:t>
            </a:r>
            <a:r>
              <a:rPr lang="ca-ES" sz="1600" dirty="0">
                <a:solidFill>
                  <a:srgbClr val="595959"/>
                </a:solidFill>
                <a:cs typeface="Arial" charset="0"/>
              </a:rPr>
              <a:t>paràmetres de ponderació de les matèries de la fase específica.</a:t>
            </a:r>
          </a:p>
          <a:p>
            <a:endParaRPr lang="ca-ES" sz="1600" dirty="0">
              <a:solidFill>
                <a:srgbClr val="595959"/>
              </a:solidFill>
              <a:cs typeface="Arial" charset="0"/>
            </a:endParaRPr>
          </a:p>
          <a:p>
            <a:r>
              <a:rPr lang="ca-ES" sz="1600" dirty="0">
                <a:solidFill>
                  <a:srgbClr val="009933"/>
                </a:solidFill>
                <a:cs typeface="Arial" charset="0"/>
              </a:rPr>
              <a:t>La fase general és obligatòria </a:t>
            </a:r>
          </a:p>
          <a:p>
            <a:r>
              <a:rPr lang="ca-ES" sz="1600" dirty="0">
                <a:solidFill>
                  <a:srgbClr val="009933"/>
                </a:solidFill>
                <a:cs typeface="Arial" charset="0"/>
              </a:rPr>
              <a:t>i la nota no caduca (es calcula sobre 10).</a:t>
            </a:r>
          </a:p>
          <a:p>
            <a:endParaRPr lang="ca-ES" sz="1600" dirty="0">
              <a:solidFill>
                <a:srgbClr val="009933"/>
              </a:solidFill>
              <a:cs typeface="Arial" charset="0"/>
            </a:endParaRPr>
          </a:p>
          <a:p>
            <a:r>
              <a:rPr lang="ca-ES" sz="1600" dirty="0">
                <a:solidFill>
                  <a:srgbClr val="009933"/>
                </a:solidFill>
                <a:cs typeface="Arial" charset="0"/>
              </a:rPr>
              <a:t>La fase específica és opcional </a:t>
            </a:r>
          </a:p>
          <a:p>
            <a:r>
              <a:rPr lang="ca-ES" sz="1600" dirty="0">
                <a:solidFill>
                  <a:srgbClr val="009933"/>
                </a:solidFill>
                <a:cs typeface="Arial" charset="0"/>
              </a:rPr>
              <a:t>i és vàlida durant dos anys </a:t>
            </a:r>
          </a:p>
          <a:p>
            <a:r>
              <a:rPr lang="ca-ES" sz="1600" dirty="0">
                <a:solidFill>
                  <a:srgbClr val="009933"/>
                </a:solidFill>
                <a:cs typeface="Arial" charset="0"/>
              </a:rPr>
              <a:t>(suma fins a 4 punts).</a:t>
            </a:r>
          </a:p>
          <a:p>
            <a:endParaRPr lang="ca-ES" sz="1600" dirty="0">
              <a:solidFill>
                <a:srgbClr val="009933"/>
              </a:solidFill>
              <a:cs typeface="Arial" charset="0"/>
            </a:endParaRPr>
          </a:p>
          <a:p>
            <a:endParaRPr lang="ca-ES" sz="1600" dirty="0">
              <a:solidFill>
                <a:srgbClr val="009933"/>
              </a:solidFill>
              <a:cs typeface="Arial" charset="0"/>
            </a:endParaRPr>
          </a:p>
          <a:p>
            <a:endParaRPr lang="ca-ES" sz="1600" dirty="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17415" name="CuadroTexto 8"/>
          <p:cNvSpPr txBox="1">
            <a:spLocks noChangeArrowheads="1"/>
          </p:cNvSpPr>
          <p:nvPr/>
        </p:nvSpPr>
        <p:spPr bwMode="auto">
          <a:xfrm>
            <a:off x="6794507" y="1790701"/>
            <a:ext cx="2860799" cy="5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800" b="1">
                <a:solidFill>
                  <a:srgbClr val="009933"/>
                </a:solidFill>
                <a:cs typeface="Arial" charset="0"/>
              </a:rPr>
              <a:t>Accés a la UAB</a:t>
            </a:r>
          </a:p>
        </p:txBody>
      </p:sp>
      <p:sp>
        <p:nvSpPr>
          <p:cNvPr id="17416" name="CuadroTexto 9"/>
          <p:cNvSpPr txBox="1">
            <a:spLocks noChangeArrowheads="1"/>
          </p:cNvSpPr>
          <p:nvPr/>
        </p:nvSpPr>
        <p:spPr bwMode="auto">
          <a:xfrm>
            <a:off x="5322889" y="8636002"/>
            <a:ext cx="1944421" cy="5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800" b="1">
                <a:solidFill>
                  <a:srgbClr val="FAB449"/>
                </a:solidFill>
                <a:cs typeface="Arial" charset="0"/>
              </a:rPr>
              <a:t>Batxillerat</a:t>
            </a:r>
          </a:p>
        </p:txBody>
      </p:sp>
      <p:sp>
        <p:nvSpPr>
          <p:cNvPr id="17417" name="CuadroTexto 10"/>
          <p:cNvSpPr txBox="1">
            <a:spLocks noChangeArrowheads="1"/>
          </p:cNvSpPr>
          <p:nvPr/>
        </p:nvSpPr>
        <p:spPr bwMode="auto">
          <a:xfrm>
            <a:off x="9348788" y="8626477"/>
            <a:ext cx="1199009" cy="5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2800" b="1">
                <a:solidFill>
                  <a:srgbClr val="009933"/>
                </a:solidFill>
                <a:cs typeface="Arial" charset="0"/>
              </a:rPr>
              <a:t>CFGS</a:t>
            </a:r>
          </a:p>
        </p:txBody>
      </p:sp>
      <p:sp>
        <p:nvSpPr>
          <p:cNvPr id="17418" name="CuadroTexto 11"/>
          <p:cNvSpPr txBox="1">
            <a:spLocks noChangeArrowheads="1"/>
          </p:cNvSpPr>
          <p:nvPr/>
        </p:nvSpPr>
        <p:spPr bwMode="auto">
          <a:xfrm>
            <a:off x="4811714" y="3797302"/>
            <a:ext cx="3149600" cy="151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Nota fase</a:t>
            </a:r>
          </a:p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general PAU (40%)</a:t>
            </a:r>
          </a:p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+</a:t>
            </a:r>
          </a:p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Nota mitjana</a:t>
            </a:r>
          </a:p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Batxillerat (60%)</a:t>
            </a:r>
            <a:endParaRPr lang="ca-ES" sz="180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17419" name="CuadroTexto 12"/>
          <p:cNvSpPr txBox="1">
            <a:spLocks noChangeArrowheads="1"/>
          </p:cNvSpPr>
          <p:nvPr/>
        </p:nvSpPr>
        <p:spPr bwMode="auto">
          <a:xfrm>
            <a:off x="4811714" y="5934077"/>
            <a:ext cx="3149600" cy="66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Matèria fase específica</a:t>
            </a:r>
          </a:p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PAU M1*a</a:t>
            </a:r>
            <a:endParaRPr lang="ca-ES" sz="180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17420" name="CuadroTexto 13"/>
          <p:cNvSpPr txBox="1">
            <a:spLocks noChangeArrowheads="1"/>
          </p:cNvSpPr>
          <p:nvPr/>
        </p:nvSpPr>
        <p:spPr bwMode="auto">
          <a:xfrm>
            <a:off x="4811714" y="7142163"/>
            <a:ext cx="3149600" cy="66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Matèria fase específica</a:t>
            </a:r>
          </a:p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PAU M2*b</a:t>
            </a:r>
            <a:endParaRPr lang="ca-ES" sz="180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17421" name="CuadroTexto 14"/>
          <p:cNvSpPr txBox="1">
            <a:spLocks noChangeArrowheads="1"/>
          </p:cNvSpPr>
          <p:nvPr/>
        </p:nvSpPr>
        <p:spPr bwMode="auto">
          <a:xfrm>
            <a:off x="8391527" y="4270376"/>
            <a:ext cx="3149600" cy="66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Nota mitjana</a:t>
            </a:r>
            <a:br>
              <a:rPr lang="ca-ES" sz="1800">
                <a:solidFill>
                  <a:srgbClr val="595959"/>
                </a:solidFill>
                <a:cs typeface="Arial" charset="0"/>
              </a:rPr>
            </a:br>
            <a:r>
              <a:rPr lang="ca-ES" sz="1800">
                <a:solidFill>
                  <a:srgbClr val="595959"/>
                </a:solidFill>
                <a:cs typeface="Arial" charset="0"/>
              </a:rPr>
              <a:t>del CFGS</a:t>
            </a:r>
            <a:endParaRPr lang="ca-ES" sz="180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17422" name="CuadroTexto 15"/>
          <p:cNvSpPr txBox="1">
            <a:spLocks noChangeArrowheads="1"/>
          </p:cNvSpPr>
          <p:nvPr/>
        </p:nvSpPr>
        <p:spPr bwMode="auto">
          <a:xfrm>
            <a:off x="8405814" y="5934077"/>
            <a:ext cx="3148012" cy="66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Matèria fase específica</a:t>
            </a:r>
          </a:p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PAU M1*a</a:t>
            </a:r>
            <a:endParaRPr lang="ca-ES" sz="180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17423" name="CuadroTexto 16"/>
          <p:cNvSpPr txBox="1">
            <a:spLocks noChangeArrowheads="1"/>
          </p:cNvSpPr>
          <p:nvPr/>
        </p:nvSpPr>
        <p:spPr bwMode="auto">
          <a:xfrm>
            <a:off x="8405814" y="7142163"/>
            <a:ext cx="3148012" cy="66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Matèria fase específica</a:t>
            </a:r>
          </a:p>
          <a:p>
            <a:pPr algn="ctr"/>
            <a:r>
              <a:rPr lang="ca-ES" sz="1800">
                <a:solidFill>
                  <a:srgbClr val="595959"/>
                </a:solidFill>
                <a:cs typeface="Arial" charset="0"/>
              </a:rPr>
              <a:t>PAU M2*b</a:t>
            </a:r>
            <a:endParaRPr lang="ca-ES" sz="180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17424" name="CuadroTexto 17"/>
          <p:cNvSpPr txBox="1">
            <a:spLocks noChangeArrowheads="1"/>
          </p:cNvSpPr>
          <p:nvPr/>
        </p:nvSpPr>
        <p:spPr bwMode="auto">
          <a:xfrm>
            <a:off x="4271970" y="4300545"/>
            <a:ext cx="5810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FAB449"/>
                </a:solidFill>
                <a:cs typeface="Arial" charset="0"/>
              </a:rPr>
              <a:t>10</a:t>
            </a:r>
          </a:p>
        </p:txBody>
      </p:sp>
      <p:sp>
        <p:nvSpPr>
          <p:cNvPr id="17425" name="CuadroTexto 18"/>
          <p:cNvSpPr txBox="1">
            <a:spLocks noChangeArrowheads="1"/>
          </p:cNvSpPr>
          <p:nvPr/>
        </p:nvSpPr>
        <p:spPr bwMode="auto">
          <a:xfrm>
            <a:off x="4271970" y="5373688"/>
            <a:ext cx="5810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FAB449"/>
                </a:solidFill>
                <a:cs typeface="Arial" charset="0"/>
              </a:rPr>
              <a:t>+</a:t>
            </a:r>
          </a:p>
        </p:txBody>
      </p:sp>
      <p:sp>
        <p:nvSpPr>
          <p:cNvPr id="17426" name="CuadroTexto 20"/>
          <p:cNvSpPr txBox="1">
            <a:spLocks noChangeArrowheads="1"/>
          </p:cNvSpPr>
          <p:nvPr/>
        </p:nvSpPr>
        <p:spPr bwMode="auto">
          <a:xfrm>
            <a:off x="4271970" y="6607181"/>
            <a:ext cx="5810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FAB449"/>
                </a:solidFill>
                <a:cs typeface="Arial" charset="0"/>
              </a:rPr>
              <a:t>+</a:t>
            </a:r>
          </a:p>
        </p:txBody>
      </p:sp>
      <p:sp>
        <p:nvSpPr>
          <p:cNvPr id="17427" name="CuadroTexto 21"/>
          <p:cNvSpPr txBox="1">
            <a:spLocks noChangeArrowheads="1"/>
          </p:cNvSpPr>
          <p:nvPr/>
        </p:nvSpPr>
        <p:spPr bwMode="auto">
          <a:xfrm>
            <a:off x="4271970" y="5949956"/>
            <a:ext cx="5810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FAB449"/>
                </a:solidFill>
                <a:cs typeface="Arial" charset="0"/>
              </a:rPr>
              <a:t>2</a:t>
            </a:r>
          </a:p>
        </p:txBody>
      </p:sp>
      <p:sp>
        <p:nvSpPr>
          <p:cNvPr id="17428" name="CuadroTexto 22"/>
          <p:cNvSpPr txBox="1">
            <a:spLocks noChangeArrowheads="1"/>
          </p:cNvSpPr>
          <p:nvPr/>
        </p:nvSpPr>
        <p:spPr bwMode="auto">
          <a:xfrm>
            <a:off x="4271970" y="7186620"/>
            <a:ext cx="5810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FAB449"/>
                </a:solidFill>
                <a:cs typeface="Arial" charset="0"/>
              </a:rPr>
              <a:t>2</a:t>
            </a:r>
          </a:p>
        </p:txBody>
      </p:sp>
      <p:sp>
        <p:nvSpPr>
          <p:cNvPr id="17429" name="CuadroTexto 23"/>
          <p:cNvSpPr txBox="1">
            <a:spLocks noChangeArrowheads="1"/>
          </p:cNvSpPr>
          <p:nvPr/>
        </p:nvSpPr>
        <p:spPr bwMode="auto">
          <a:xfrm>
            <a:off x="11487153" y="4300545"/>
            <a:ext cx="5794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009933"/>
                </a:solidFill>
                <a:cs typeface="Arial" charset="0"/>
              </a:rPr>
              <a:t>10</a:t>
            </a:r>
          </a:p>
        </p:txBody>
      </p:sp>
      <p:sp>
        <p:nvSpPr>
          <p:cNvPr id="17430" name="CuadroTexto 24"/>
          <p:cNvSpPr txBox="1">
            <a:spLocks noChangeArrowheads="1"/>
          </p:cNvSpPr>
          <p:nvPr/>
        </p:nvSpPr>
        <p:spPr bwMode="auto">
          <a:xfrm>
            <a:off x="11487153" y="5373688"/>
            <a:ext cx="5794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009933"/>
                </a:solidFill>
                <a:cs typeface="Arial" charset="0"/>
              </a:rPr>
              <a:t>+</a:t>
            </a:r>
          </a:p>
        </p:txBody>
      </p:sp>
      <p:sp>
        <p:nvSpPr>
          <p:cNvPr id="17431" name="CuadroTexto 25"/>
          <p:cNvSpPr txBox="1">
            <a:spLocks noChangeArrowheads="1"/>
          </p:cNvSpPr>
          <p:nvPr/>
        </p:nvSpPr>
        <p:spPr bwMode="auto">
          <a:xfrm>
            <a:off x="11487153" y="6607181"/>
            <a:ext cx="5794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009933"/>
                </a:solidFill>
                <a:cs typeface="Arial" charset="0"/>
              </a:rPr>
              <a:t>+</a:t>
            </a:r>
          </a:p>
        </p:txBody>
      </p:sp>
      <p:sp>
        <p:nvSpPr>
          <p:cNvPr id="17432" name="CuadroTexto 26"/>
          <p:cNvSpPr txBox="1">
            <a:spLocks noChangeArrowheads="1"/>
          </p:cNvSpPr>
          <p:nvPr/>
        </p:nvSpPr>
        <p:spPr bwMode="auto">
          <a:xfrm>
            <a:off x="11487153" y="5949956"/>
            <a:ext cx="5794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009933"/>
                </a:solidFill>
                <a:cs typeface="Arial" charset="0"/>
              </a:rPr>
              <a:t>2</a:t>
            </a:r>
          </a:p>
        </p:txBody>
      </p:sp>
      <p:sp>
        <p:nvSpPr>
          <p:cNvPr id="17433" name="CuadroTexto 27"/>
          <p:cNvSpPr txBox="1">
            <a:spLocks noChangeArrowheads="1"/>
          </p:cNvSpPr>
          <p:nvPr/>
        </p:nvSpPr>
        <p:spPr bwMode="auto">
          <a:xfrm>
            <a:off x="11487153" y="7186620"/>
            <a:ext cx="5794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pPr algn="ctr"/>
            <a:r>
              <a:rPr lang="ca-ES">
                <a:solidFill>
                  <a:srgbClr val="009933"/>
                </a:solidFill>
                <a:cs typeface="Arial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ctrTitle"/>
          </p:nvPr>
        </p:nvSpPr>
        <p:spPr>
          <a:xfrm>
            <a:off x="974725" y="3030545"/>
            <a:ext cx="11053763" cy="20923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9270"/>
            <a:ext cx="9101137" cy="2492375"/>
          </a:xfrm>
        </p:spPr>
        <p:txBody>
          <a:bodyPr rtlCol="0">
            <a:normAutofit/>
          </a:bodyPr>
          <a:lstStyle/>
          <a:p>
            <a:pPr defTabSz="649877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18435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-60323"/>
            <a:ext cx="13088938" cy="981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CuadroTexto 4"/>
          <p:cNvSpPr txBox="1">
            <a:spLocks noChangeArrowheads="1"/>
          </p:cNvSpPr>
          <p:nvPr/>
        </p:nvSpPr>
        <p:spPr bwMode="auto">
          <a:xfrm>
            <a:off x="909638" y="973144"/>
            <a:ext cx="5486400" cy="101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hu-HU" sz="5800" b="1">
                <a:solidFill>
                  <a:schemeClr val="bg1"/>
                </a:solidFill>
                <a:cs typeface="Arial" charset="0"/>
              </a:rPr>
              <a:t>Coneix la UAB</a:t>
            </a:r>
            <a:endParaRPr lang="es-ES" sz="58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11" name="Agrupa 10"/>
          <p:cNvGrpSpPr/>
          <p:nvPr/>
        </p:nvGrpSpPr>
        <p:grpSpPr>
          <a:xfrm>
            <a:off x="8821556" y="673560"/>
            <a:ext cx="4181661" cy="344620"/>
            <a:chOff x="376689" y="3476846"/>
            <a:chExt cx="7064337" cy="582187"/>
          </a:xfrm>
        </p:grpSpPr>
        <p:pic>
          <p:nvPicPr>
            <p:cNvPr id="12" name="Imatg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3" name="Imatg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8" b="33251"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67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ctrTitle"/>
          </p:nvPr>
        </p:nvSpPr>
        <p:spPr>
          <a:xfrm>
            <a:off x="974725" y="3030545"/>
            <a:ext cx="11053763" cy="2092325"/>
          </a:xfrm>
        </p:spPr>
        <p:txBody>
          <a:bodyPr/>
          <a:lstStyle/>
          <a:p>
            <a:pPr eaLnBrk="1" hangingPunct="1"/>
            <a:r>
              <a:rPr lang="ca-ES" smtClean="0"/>
              <a:t>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9270"/>
            <a:ext cx="9101137" cy="2492375"/>
          </a:xfrm>
        </p:spPr>
        <p:txBody>
          <a:bodyPr rtlCol="0">
            <a:normAutofit/>
          </a:bodyPr>
          <a:lstStyle/>
          <a:p>
            <a:pPr defTabSz="649877" eaLnBrk="1" fontAlgn="auto" hangingPunct="1">
              <a:spcAft>
                <a:spcPts val="0"/>
              </a:spcAft>
              <a:defRPr/>
            </a:pPr>
            <a:endParaRPr lang="ca-ES" dirty="0"/>
          </a:p>
        </p:txBody>
      </p:sp>
      <p:pic>
        <p:nvPicPr>
          <p:cNvPr id="19459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26988"/>
            <a:ext cx="13003213" cy="975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CuadroTexto 4"/>
          <p:cNvSpPr txBox="1">
            <a:spLocks noChangeArrowheads="1"/>
          </p:cNvSpPr>
          <p:nvPr/>
        </p:nvSpPr>
        <p:spPr bwMode="auto">
          <a:xfrm>
            <a:off x="581031" y="635007"/>
            <a:ext cx="981551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 dirty="0">
                <a:solidFill>
                  <a:srgbClr val="009933"/>
                </a:solidFill>
                <a:cs typeface="Arial" charset="0"/>
              </a:rPr>
              <a:t>Un Campus d’Excel·lència Internacional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84207" y="4656140"/>
            <a:ext cx="3148013" cy="661576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 campus internacional saludable i sostenible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16438" y="8361363"/>
            <a:ext cx="3805237" cy="661576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Pràctiques externes i mobilitat internacional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488370" y="4656139"/>
            <a:ext cx="3654425" cy="376962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Una universitat líder en recerca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69915" y="8380411"/>
            <a:ext cx="3149600" cy="646272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Una universitat que fomenta la innovació i l’emprenedoria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516438" y="4646614"/>
            <a:ext cx="3148012" cy="376962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Una docència de qualitat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574088" y="8366126"/>
            <a:ext cx="3295650" cy="661576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Una universitat solidària, participativa i cultural</a:t>
            </a:r>
          </a:p>
        </p:txBody>
      </p:sp>
      <p:sp>
        <p:nvSpPr>
          <p:cNvPr id="19467" name="CuadroTexto 13"/>
          <p:cNvSpPr txBox="1">
            <a:spLocks noChangeArrowheads="1"/>
          </p:cNvSpPr>
          <p:nvPr/>
        </p:nvSpPr>
        <p:spPr bwMode="auto">
          <a:xfrm>
            <a:off x="10734707" y="398466"/>
            <a:ext cx="1725584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Coneix la UAB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/>
          <p:cNvSpPr>
            <a:spLocks noGrp="1"/>
          </p:cNvSpPr>
          <p:nvPr>
            <p:ph type="ctrTitle"/>
          </p:nvPr>
        </p:nvSpPr>
        <p:spPr>
          <a:xfrm>
            <a:off x="974725" y="3030545"/>
            <a:ext cx="11053763" cy="2092325"/>
          </a:xfrm>
        </p:spPr>
        <p:txBody>
          <a:bodyPr/>
          <a:lstStyle/>
          <a:p>
            <a:pPr eaLnBrk="1" hangingPunct="1"/>
            <a:r>
              <a:rPr lang="ca-ES" smtClean="0"/>
              <a:t>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9270"/>
            <a:ext cx="9101137" cy="2492375"/>
          </a:xfrm>
        </p:spPr>
        <p:txBody>
          <a:bodyPr rtlCol="0">
            <a:normAutofit/>
          </a:bodyPr>
          <a:lstStyle/>
          <a:p>
            <a:pPr defTabSz="649877" eaLnBrk="1" fontAlgn="auto" hangingPunct="1">
              <a:spcAft>
                <a:spcPts val="0"/>
              </a:spcAft>
              <a:defRPr/>
            </a:pPr>
            <a:endParaRPr lang="ca-ES" dirty="0"/>
          </a:p>
        </p:txBody>
      </p:sp>
      <p:pic>
        <p:nvPicPr>
          <p:cNvPr id="20483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"/>
            <a:ext cx="13003213" cy="975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CuadroTexto 4"/>
          <p:cNvSpPr txBox="1">
            <a:spLocks noChangeArrowheads="1"/>
          </p:cNvSpPr>
          <p:nvPr/>
        </p:nvSpPr>
        <p:spPr bwMode="auto">
          <a:xfrm>
            <a:off x="581026" y="635001"/>
            <a:ext cx="8527756" cy="6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3800" b="1">
                <a:solidFill>
                  <a:srgbClr val="009933"/>
                </a:solidFill>
                <a:cs typeface="Arial" charset="0"/>
              </a:rPr>
              <a:t>Reconeguda pels millors rànquings</a:t>
            </a:r>
          </a:p>
        </p:txBody>
      </p:sp>
      <p:sp>
        <p:nvSpPr>
          <p:cNvPr id="20485" name="CuadroTexto 5"/>
          <p:cNvSpPr txBox="1">
            <a:spLocks noChangeArrowheads="1"/>
          </p:cNvSpPr>
          <p:nvPr/>
        </p:nvSpPr>
        <p:spPr bwMode="auto">
          <a:xfrm>
            <a:off x="10734707" y="398466"/>
            <a:ext cx="1725584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Coneix la UAB</a:t>
            </a:r>
          </a:p>
        </p:txBody>
      </p:sp>
      <p:sp>
        <p:nvSpPr>
          <p:cNvPr id="20489" name="CuadroTexto 15"/>
          <p:cNvSpPr txBox="1">
            <a:spLocks noChangeArrowheads="1"/>
          </p:cNvSpPr>
          <p:nvPr/>
        </p:nvSpPr>
        <p:spPr bwMode="auto">
          <a:xfrm>
            <a:off x="5473090" y="4862463"/>
            <a:ext cx="2020353" cy="13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 algn="ctr"/>
            <a:r>
              <a:rPr lang="ca-ES" sz="8400" dirty="0">
                <a:solidFill>
                  <a:schemeClr val="bg1"/>
                </a:solidFill>
                <a:cs typeface="Arial" charset="0"/>
              </a:rPr>
              <a:t>147</a:t>
            </a:r>
          </a:p>
        </p:txBody>
      </p:sp>
      <p:sp>
        <p:nvSpPr>
          <p:cNvPr id="20490" name="CuadroTexto 17"/>
          <p:cNvSpPr txBox="1">
            <a:spLocks noChangeArrowheads="1"/>
          </p:cNvSpPr>
          <p:nvPr/>
        </p:nvSpPr>
        <p:spPr bwMode="auto">
          <a:xfrm>
            <a:off x="5830315" y="6220099"/>
            <a:ext cx="1305899" cy="4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 algn="ctr"/>
            <a:r>
              <a:rPr lang="ca-ES" sz="2100" dirty="0">
                <a:solidFill>
                  <a:schemeClr val="bg1"/>
                </a:solidFill>
                <a:cs typeface="Arial" charset="0"/>
              </a:rPr>
              <a:t>del món</a:t>
            </a:r>
          </a:p>
        </p:txBody>
      </p:sp>
      <p:sp>
        <p:nvSpPr>
          <p:cNvPr id="20491" name="CuadroTexto 18"/>
          <p:cNvSpPr txBox="1">
            <a:spLocks noChangeArrowheads="1"/>
          </p:cNvSpPr>
          <p:nvPr/>
        </p:nvSpPr>
        <p:spPr bwMode="auto">
          <a:xfrm>
            <a:off x="5177641" y="7179914"/>
            <a:ext cx="2611248" cy="9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 algn="ctr"/>
            <a:r>
              <a:rPr lang="ca-ES" sz="1800" dirty="0">
                <a:solidFill>
                  <a:schemeClr val="bg1"/>
                </a:solidFill>
                <a:cs typeface="Arial" charset="0"/>
              </a:rPr>
              <a:t>RÀNQUING TIMES HIGHER EDUCATION 2018</a:t>
            </a:r>
          </a:p>
        </p:txBody>
      </p:sp>
      <p:cxnSp>
        <p:nvCxnSpPr>
          <p:cNvPr id="21" name="Conector recto 20"/>
          <p:cNvCxnSpPr/>
          <p:nvPr/>
        </p:nvCxnSpPr>
        <p:spPr>
          <a:xfrm>
            <a:off x="5610140" y="6933338"/>
            <a:ext cx="174625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uadroTexto 15"/>
          <p:cNvSpPr txBox="1">
            <a:spLocks noChangeArrowheads="1"/>
          </p:cNvSpPr>
          <p:nvPr/>
        </p:nvSpPr>
        <p:spPr bwMode="auto">
          <a:xfrm>
            <a:off x="1564239" y="4872362"/>
            <a:ext cx="2020353" cy="13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 algn="ctr"/>
            <a:r>
              <a:rPr lang="ca-ES" sz="8400" dirty="0">
                <a:solidFill>
                  <a:schemeClr val="bg1"/>
                </a:solidFill>
                <a:cs typeface="Arial" charset="0"/>
              </a:rPr>
              <a:t>12</a:t>
            </a:r>
          </a:p>
        </p:txBody>
      </p:sp>
      <p:sp>
        <p:nvSpPr>
          <p:cNvPr id="37" name="CuadroTexto 17"/>
          <p:cNvSpPr txBox="1">
            <a:spLocks noChangeArrowheads="1"/>
          </p:cNvSpPr>
          <p:nvPr/>
        </p:nvSpPr>
        <p:spPr bwMode="auto">
          <a:xfrm>
            <a:off x="1921465" y="6230001"/>
            <a:ext cx="1305899" cy="4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 algn="ctr"/>
            <a:r>
              <a:rPr lang="ca-ES" sz="2100" dirty="0">
                <a:solidFill>
                  <a:schemeClr val="bg1"/>
                </a:solidFill>
                <a:cs typeface="Arial" charset="0"/>
              </a:rPr>
              <a:t>del món</a:t>
            </a: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1268790" y="7189816"/>
            <a:ext cx="2611248" cy="92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 algn="ctr"/>
            <a:r>
              <a:rPr lang="ca-ES" sz="1800" dirty="0">
                <a:solidFill>
                  <a:schemeClr val="bg1"/>
                </a:solidFill>
                <a:cs typeface="Arial" charset="0"/>
              </a:rPr>
              <a:t>QS TOP 50 </a:t>
            </a:r>
            <a:br>
              <a:rPr lang="ca-ES" sz="1800" dirty="0">
                <a:solidFill>
                  <a:schemeClr val="bg1"/>
                </a:solidFill>
                <a:cs typeface="Arial" charset="0"/>
              </a:rPr>
            </a:br>
            <a:r>
              <a:rPr lang="ca-ES" sz="1800" dirty="0">
                <a:solidFill>
                  <a:schemeClr val="bg1"/>
                </a:solidFill>
                <a:cs typeface="Arial" charset="0"/>
              </a:rPr>
              <a:t>UNDER 50 RÀNQUING </a:t>
            </a:r>
            <a:br>
              <a:rPr lang="ca-ES" sz="1800" dirty="0">
                <a:solidFill>
                  <a:schemeClr val="bg1"/>
                </a:solidFill>
                <a:cs typeface="Arial" charset="0"/>
              </a:rPr>
            </a:br>
            <a:r>
              <a:rPr lang="ca-ES" sz="1800" dirty="0">
                <a:solidFill>
                  <a:schemeClr val="bg1"/>
                </a:solidFill>
                <a:cs typeface="Arial" charset="0"/>
              </a:rPr>
              <a:t>2018</a:t>
            </a:r>
          </a:p>
        </p:txBody>
      </p:sp>
      <p:cxnSp>
        <p:nvCxnSpPr>
          <p:cNvPr id="39" name="Conector recto 20"/>
          <p:cNvCxnSpPr/>
          <p:nvPr/>
        </p:nvCxnSpPr>
        <p:spPr>
          <a:xfrm>
            <a:off x="1701289" y="6943239"/>
            <a:ext cx="174625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uadroTexto 15"/>
          <p:cNvSpPr txBox="1">
            <a:spLocks noChangeArrowheads="1"/>
          </p:cNvSpPr>
          <p:nvPr/>
        </p:nvSpPr>
        <p:spPr bwMode="auto">
          <a:xfrm>
            <a:off x="9484864" y="4872362"/>
            <a:ext cx="2020353" cy="13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 algn="ctr"/>
            <a:r>
              <a:rPr lang="ca-ES" sz="8400" dirty="0">
                <a:solidFill>
                  <a:schemeClr val="bg1"/>
                </a:solidFill>
                <a:cs typeface="Arial" charset="0"/>
              </a:rPr>
              <a:t>167</a:t>
            </a:r>
          </a:p>
        </p:txBody>
      </p:sp>
      <p:sp>
        <p:nvSpPr>
          <p:cNvPr id="41" name="CuadroTexto 17"/>
          <p:cNvSpPr txBox="1">
            <a:spLocks noChangeArrowheads="1"/>
          </p:cNvSpPr>
          <p:nvPr/>
        </p:nvSpPr>
        <p:spPr bwMode="auto">
          <a:xfrm>
            <a:off x="9842091" y="6230001"/>
            <a:ext cx="1305899" cy="4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 algn="ctr"/>
            <a:r>
              <a:rPr lang="ca-ES" sz="2100" dirty="0">
                <a:solidFill>
                  <a:schemeClr val="bg1"/>
                </a:solidFill>
                <a:cs typeface="Arial" charset="0"/>
              </a:rPr>
              <a:t>del món</a:t>
            </a:r>
          </a:p>
        </p:txBody>
      </p:sp>
      <p:sp>
        <p:nvSpPr>
          <p:cNvPr id="42" name="CuadroTexto 18"/>
          <p:cNvSpPr txBox="1">
            <a:spLocks noChangeArrowheads="1"/>
          </p:cNvSpPr>
          <p:nvPr/>
        </p:nvSpPr>
        <p:spPr bwMode="auto">
          <a:xfrm>
            <a:off x="9108782" y="7189813"/>
            <a:ext cx="2790293" cy="9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 algn="ctr"/>
            <a:r>
              <a:rPr lang="ca-ES" sz="1800" dirty="0">
                <a:solidFill>
                  <a:schemeClr val="bg1"/>
                </a:solidFill>
                <a:cs typeface="Arial" charset="0"/>
              </a:rPr>
              <a:t>RÀNQUING BEST GLOBAL UNIVERSITIES 2018</a:t>
            </a:r>
          </a:p>
        </p:txBody>
      </p:sp>
      <p:cxnSp>
        <p:nvCxnSpPr>
          <p:cNvPr id="43" name="Conector recto 20"/>
          <p:cNvCxnSpPr/>
          <p:nvPr/>
        </p:nvCxnSpPr>
        <p:spPr>
          <a:xfrm>
            <a:off x="9621916" y="6943239"/>
            <a:ext cx="174625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4"/>
          <p:cNvSpPr txBox="1">
            <a:spLocks noChangeArrowheads="1"/>
          </p:cNvSpPr>
          <p:nvPr/>
        </p:nvSpPr>
        <p:spPr bwMode="auto">
          <a:xfrm>
            <a:off x="452232" y="618300"/>
            <a:ext cx="4276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r>
              <a:rPr lang="ca-ES" sz="4000" b="1" dirty="0">
                <a:solidFill>
                  <a:srgbClr val="009933"/>
                </a:solidFill>
                <a:cs typeface="Arial" charset="0"/>
              </a:rPr>
              <a:t>Tria on vols anar</a:t>
            </a:r>
          </a:p>
        </p:txBody>
      </p:sp>
      <p:sp>
        <p:nvSpPr>
          <p:cNvPr id="21508" name="CuadroTexto 5"/>
          <p:cNvSpPr txBox="1">
            <a:spLocks noChangeArrowheads="1"/>
          </p:cNvSpPr>
          <p:nvPr/>
        </p:nvSpPr>
        <p:spPr bwMode="auto">
          <a:xfrm>
            <a:off x="10734707" y="398466"/>
            <a:ext cx="1725584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3" tIns="45691" rIns="91383" bIns="45691">
            <a:spAutoFit/>
          </a:bodyPr>
          <a:lstStyle/>
          <a:p>
            <a:pPr algn="r"/>
            <a:r>
              <a:rPr lang="ca-ES" sz="1800">
                <a:solidFill>
                  <a:srgbClr val="80C186"/>
                </a:solidFill>
                <a:cs typeface="Arial" charset="0"/>
              </a:rPr>
              <a:t>Coneix la UAB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86614" y="1801814"/>
            <a:ext cx="4260850" cy="892174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 defTabSz="6498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 </a:t>
            </a:r>
            <a:r>
              <a:rPr lang="ca-ES" dirty="0" smtClean="0">
                <a:solidFill>
                  <a:srgbClr val="009933"/>
                </a:solidFill>
                <a:latin typeface="Arial"/>
                <a:cs typeface="Arial"/>
              </a:rPr>
              <a:t>19 </a:t>
            </a:r>
            <a:r>
              <a:rPr lang="ca-ES" dirty="0">
                <a:solidFill>
                  <a:srgbClr val="009933"/>
                </a:solidFill>
                <a:latin typeface="Arial"/>
                <a:cs typeface="Arial"/>
              </a:rPr>
              <a:t>%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dels titulats han fet estades a l’estranger.</a:t>
            </a:r>
          </a:p>
        </p:txBody>
      </p:sp>
      <p:sp>
        <p:nvSpPr>
          <p:cNvPr id="21510" name="CuadroTexto 6"/>
          <p:cNvSpPr txBox="1">
            <a:spLocks noChangeArrowheads="1"/>
          </p:cNvSpPr>
          <p:nvPr/>
        </p:nvSpPr>
        <p:spPr bwMode="auto">
          <a:xfrm>
            <a:off x="586619" y="2990850"/>
            <a:ext cx="4056637" cy="23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spAutoFit/>
          </a:bodyPr>
          <a:lstStyle/>
          <a:p>
            <a:pPr>
              <a:lnSpc>
                <a:spcPct val="120000"/>
              </a:lnSpc>
            </a:pPr>
            <a:r>
              <a:rPr lang="ca-ES" sz="2400" dirty="0">
                <a:solidFill>
                  <a:srgbClr val="009933"/>
                </a:solidFill>
                <a:cs typeface="Arial" charset="0"/>
              </a:rPr>
              <a:t>Programa DRAC</a:t>
            </a:r>
          </a:p>
          <a:p>
            <a:pPr>
              <a:lnSpc>
                <a:spcPct val="120000"/>
              </a:lnSpc>
            </a:pPr>
            <a:r>
              <a:rPr lang="ca-ES" sz="2400" dirty="0">
                <a:solidFill>
                  <a:srgbClr val="009933"/>
                </a:solidFill>
                <a:cs typeface="Arial" charset="0"/>
              </a:rPr>
              <a:t>Programa SICUE</a:t>
            </a:r>
          </a:p>
          <a:p>
            <a:pPr>
              <a:lnSpc>
                <a:spcPct val="120000"/>
              </a:lnSpc>
            </a:pPr>
            <a:r>
              <a:rPr lang="ca-ES" sz="2400" dirty="0">
                <a:solidFill>
                  <a:srgbClr val="009933"/>
                </a:solidFill>
                <a:cs typeface="Arial" charset="0"/>
              </a:rPr>
              <a:t>Erasmus +</a:t>
            </a:r>
          </a:p>
          <a:p>
            <a:pPr>
              <a:lnSpc>
                <a:spcPct val="120000"/>
              </a:lnSpc>
            </a:pPr>
            <a:r>
              <a:rPr lang="ca-ES" sz="2400" dirty="0">
                <a:solidFill>
                  <a:srgbClr val="009933"/>
                </a:solidFill>
                <a:cs typeface="Arial" charset="0"/>
              </a:rPr>
              <a:t>UAB Exchange </a:t>
            </a:r>
            <a:r>
              <a:rPr lang="ca-ES" sz="2400" dirty="0" err="1">
                <a:solidFill>
                  <a:srgbClr val="009933"/>
                </a:solidFill>
                <a:cs typeface="Arial" charset="0"/>
              </a:rPr>
              <a:t>Programme</a:t>
            </a:r>
            <a:endParaRPr lang="ca-ES" sz="2400" dirty="0">
              <a:solidFill>
                <a:srgbClr val="009933"/>
              </a:solidFill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ca-ES" sz="2400" dirty="0">
                <a:solidFill>
                  <a:srgbClr val="009933"/>
                </a:solidFill>
                <a:cs typeface="Arial" charset="0"/>
              </a:rPr>
              <a:t>Programa Propi Califòrnia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10426" y="5259392"/>
            <a:ext cx="3557814" cy="1061805"/>
          </a:xfrm>
          <a:prstGeom prst="rect">
            <a:avLst/>
          </a:prstGeom>
        </p:spPr>
        <p:txBody>
          <a:bodyPr wrap="square" lIns="91383" tIns="45691" rIns="91383" bIns="45691">
            <a:spAutoFit/>
          </a:bodyPr>
          <a:lstStyle/>
          <a:p>
            <a:pPr defTabSz="6498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400" dirty="0">
                <a:solidFill>
                  <a:srgbClr val="00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Pràctiques externes:</a:t>
            </a:r>
            <a:endParaRPr lang="ca-ES" sz="600" dirty="0">
              <a:solidFill>
                <a:srgbClr val="00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498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600" dirty="0">
                <a:solidFill>
                  <a:srgbClr val="00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2019" defTabSz="6498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33"/>
              </a:buClr>
              <a:buSzPct val="50000"/>
              <a:defRPr/>
            </a:pPr>
            <a:r>
              <a:rPr lang="ca-ES" sz="2000" dirty="0">
                <a:solidFill>
                  <a:srgbClr val="00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</a:p>
          <a:p>
            <a:pPr marL="92019" defTabSz="6498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33"/>
              </a:buClr>
              <a:buSzPct val="50000"/>
              <a:defRPr/>
            </a:pPr>
            <a:r>
              <a:rPr lang="ca-ES" sz="2000" dirty="0">
                <a:solidFill>
                  <a:srgbClr val="00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propi</a:t>
            </a: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1" y="877311"/>
            <a:ext cx="8045533" cy="83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8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ctrTitle"/>
          </p:nvPr>
        </p:nvSpPr>
        <p:spPr>
          <a:xfrm>
            <a:off x="974725" y="3030545"/>
            <a:ext cx="11053763" cy="20923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9270"/>
            <a:ext cx="9101137" cy="2492375"/>
          </a:xfrm>
        </p:spPr>
        <p:txBody>
          <a:bodyPr rtlCol="0">
            <a:normAutofit/>
          </a:bodyPr>
          <a:lstStyle/>
          <a:p>
            <a:pPr defTabSz="649877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22531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-14282"/>
            <a:ext cx="13088938" cy="981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uadroTexto 4"/>
          <p:cNvSpPr txBox="1">
            <a:spLocks noChangeArrowheads="1"/>
          </p:cNvSpPr>
          <p:nvPr/>
        </p:nvSpPr>
        <p:spPr bwMode="auto">
          <a:xfrm>
            <a:off x="920751" y="973144"/>
            <a:ext cx="5622925" cy="101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3" tIns="45691" rIns="91383" bIns="45691">
            <a:spAutoFit/>
          </a:bodyPr>
          <a:lstStyle/>
          <a:p>
            <a:r>
              <a:rPr lang="hu-HU" sz="5800" b="1" dirty="0">
                <a:solidFill>
                  <a:schemeClr val="bg1"/>
                </a:solidFill>
                <a:cs typeface="Arial" charset="0"/>
              </a:rPr>
              <a:t>Com arribar</a:t>
            </a:r>
            <a:r>
              <a:rPr lang="ca-ES" sz="5800" b="1" dirty="0">
                <a:solidFill>
                  <a:schemeClr val="bg1"/>
                </a:solidFill>
                <a:cs typeface="Arial" charset="0"/>
              </a:rPr>
              <a:t>-hi</a:t>
            </a:r>
            <a:endParaRPr lang="es-ES" sz="5800" b="1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8" name="Agrupa 7"/>
          <p:cNvGrpSpPr/>
          <p:nvPr/>
        </p:nvGrpSpPr>
        <p:grpSpPr>
          <a:xfrm>
            <a:off x="7846828" y="543570"/>
            <a:ext cx="5038068" cy="415198"/>
            <a:chOff x="376689" y="3476846"/>
            <a:chExt cx="7064337" cy="582187"/>
          </a:xfrm>
        </p:grpSpPr>
        <p:pic>
          <p:nvPicPr>
            <p:cNvPr id="9" name="Imatg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0" name="Imatg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98" b="33251"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4528</TotalTime>
  <Words>1069</Words>
  <Application>Microsoft Office PowerPoint</Application>
  <PresentationFormat>Personalització</PresentationFormat>
  <Paragraphs>420</Paragraphs>
  <Slides>38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Títols de les diapositives</vt:lpstr>
      </vt:variant>
      <vt:variant>
        <vt:i4>38</vt:i4>
      </vt:variant>
    </vt:vector>
  </HeadingPairs>
  <TitlesOfParts>
    <vt:vector size="41" baseType="lpstr">
      <vt:lpstr>Tema de Office</vt:lpstr>
      <vt:lpstr>1_Tema de Office</vt:lpstr>
      <vt:lpstr>11_Tema de Office</vt:lpstr>
      <vt:lpstr>Presentació del PowerPoint</vt:lpstr>
      <vt:lpstr>Presentació del PowerPoint</vt:lpstr>
      <vt:lpstr>Presentació del PowerPoint</vt:lpstr>
      <vt:lpstr>v</vt:lpstr>
      <vt:lpstr>Presentació del PowerPoint</vt:lpstr>
      <vt:lpstr>v</vt:lpstr>
      <vt:lpstr>v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Elias</dc:creator>
  <cp:lastModifiedBy>1004563</cp:lastModifiedBy>
  <cp:revision>282</cp:revision>
  <cp:lastPrinted>2017-12-01T12:43:12Z</cp:lastPrinted>
  <dcterms:created xsi:type="dcterms:W3CDTF">2015-12-31T09:13:59Z</dcterms:created>
  <dcterms:modified xsi:type="dcterms:W3CDTF">2018-02-02T09:53:12Z</dcterms:modified>
</cp:coreProperties>
</file>