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5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9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0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2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13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4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5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6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9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20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21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22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57.xml" ContentType="application/vnd.openxmlformats-officedocument.presentationml.tags+xml"/>
  <Override PartName="/ppt/notesSlides/notesSlide25.xml" ContentType="application/vnd.openxmlformats-officedocument.presentationml.notesSlide+xml"/>
  <Override PartName="/ppt/tags/tag58.xml" ContentType="application/vnd.openxmlformats-officedocument.presentationml.tags+xml"/>
  <Override PartName="/ppt/notesSlides/notesSlide26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27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  <p:sldMasterId id="2147483649" r:id="rId2"/>
    <p:sldMasterId id="2147483651" r:id="rId3"/>
    <p:sldMasterId id="2147483657" r:id="rId4"/>
    <p:sldMasterId id="2147483659" r:id="rId5"/>
  </p:sldMasterIdLst>
  <p:notesMasterIdLst>
    <p:notesMasterId r:id="rId39"/>
  </p:notesMasterIdLst>
  <p:handoutMasterIdLst>
    <p:handoutMasterId r:id="rId40"/>
  </p:handoutMasterIdLst>
  <p:sldIdLst>
    <p:sldId id="294" r:id="rId6"/>
    <p:sldId id="256" r:id="rId7"/>
    <p:sldId id="296" r:id="rId8"/>
    <p:sldId id="330" r:id="rId9"/>
    <p:sldId id="390" r:id="rId10"/>
    <p:sldId id="349" r:id="rId11"/>
    <p:sldId id="357" r:id="rId12"/>
    <p:sldId id="391" r:id="rId13"/>
    <p:sldId id="350" r:id="rId14"/>
    <p:sldId id="393" r:id="rId15"/>
    <p:sldId id="368" r:id="rId16"/>
    <p:sldId id="394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395" r:id="rId25"/>
    <p:sldId id="392" r:id="rId26"/>
    <p:sldId id="403" r:id="rId27"/>
    <p:sldId id="404" r:id="rId28"/>
    <p:sldId id="405" r:id="rId29"/>
    <p:sldId id="406" r:id="rId30"/>
    <p:sldId id="407" r:id="rId31"/>
    <p:sldId id="352" r:id="rId32"/>
    <p:sldId id="387" r:id="rId33"/>
    <p:sldId id="408" r:id="rId34"/>
    <p:sldId id="409" r:id="rId35"/>
    <p:sldId id="410" r:id="rId36"/>
    <p:sldId id="353" r:id="rId37"/>
    <p:sldId id="261" r:id="rId38"/>
  </p:sldIdLst>
  <p:sldSz cx="9906000" cy="6858000" type="A4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287338" indent="169863" algn="ctr" rtl="0" fontAlgn="base">
      <a:spcBef>
        <a:spcPct val="0"/>
      </a:spcBef>
      <a:spcAft>
        <a:spcPct val="0"/>
      </a:spcAft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574675" indent="339725" algn="ctr" rtl="0" fontAlgn="base">
      <a:spcBef>
        <a:spcPct val="0"/>
      </a:spcBef>
      <a:spcAft>
        <a:spcPct val="0"/>
      </a:spcAft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863600" indent="508000" algn="ctr" rtl="0" fontAlgn="base">
      <a:spcBef>
        <a:spcPct val="0"/>
      </a:spcBef>
      <a:spcAft>
        <a:spcPct val="0"/>
      </a:spcAft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150938" indent="677863" algn="ctr" rtl="0" fontAlgn="base">
      <a:spcBef>
        <a:spcPct val="0"/>
      </a:spcBef>
      <a:spcAft>
        <a:spcPct val="0"/>
      </a:spcAft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457200" rtl="0" eaLnBrk="1" latinLnBrk="0" hangingPunct="1"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457200" rtl="0" eaLnBrk="1" latinLnBrk="0" hangingPunct="1"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457200" rtl="0" eaLnBrk="1" latinLnBrk="0" hangingPunct="1"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457200" rtl="0" eaLnBrk="1" latinLnBrk="0" hangingPunct="1">
      <a:defRPr sz="23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erónica Muriel" initials="" lastIdx="6" clrIdx="0"/>
  <p:cmAuthor id="1" name="Nadja Gmelch" initials="NG" lastIdx="6" clrIdx="1"/>
  <p:cmAuthor id="2" name="Christiane Ströh de Martínez" initials="" lastIdx="4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A21B"/>
    <a:srgbClr val="676767"/>
    <a:srgbClr val="808080"/>
    <a:srgbClr val="434343"/>
    <a:srgbClr val="FF5308"/>
    <a:srgbClr val="676766"/>
    <a:srgbClr val="606060"/>
    <a:srgbClr val="F7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35" autoAdjust="0"/>
    <p:restoredTop sz="94710" autoAdjust="0"/>
  </p:normalViewPr>
  <p:slideViewPr>
    <p:cSldViewPr>
      <p:cViewPr>
        <p:scale>
          <a:sx n="75" d="100"/>
          <a:sy n="75" d="100"/>
        </p:scale>
        <p:origin x="-798" y="-720"/>
      </p:cViewPr>
      <p:guideLst>
        <p:guide orient="horz" pos="482"/>
        <p:guide pos="172"/>
      </p:guideLst>
    </p:cSldViewPr>
  </p:slideViewPr>
  <p:outlineViewPr>
    <p:cViewPr>
      <p:scale>
        <a:sx n="33" d="100"/>
        <a:sy n="33" d="100"/>
      </p:scale>
      <p:origin x="0" y="35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6B89B-38CF-9846-92B5-9044723FCB84}" type="datetimeFigureOut">
              <a:rPr lang="en-US" smtClean="0"/>
              <a:pPr/>
              <a:t>12/11/2015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AE52C-350E-AE43-9D5F-3BBECE5A710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0988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F5268DF-D9F3-9048-A457-6A01747ADCA3}" type="datetime1">
              <a:rPr lang="de-DE"/>
              <a:pPr>
                <a:defRPr/>
              </a:pPr>
              <a:t>11.12.2015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ヒラギノ角ゴ ProN W3" charset="-128"/>
                <a:cs typeface="ヒラギノ角ゴ ProN W3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A5C4A36-1663-BF47-A797-01FBF7864BE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13344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3</a:t>
            </a:fld>
            <a:endParaRPr lang="de-DE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doc id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r>
              <a:rPr lang="en-US" sz="1200"/>
              <a:t>BVA-262315-010-20081105-GE2-v6</a:t>
            </a:r>
          </a:p>
        </p:txBody>
      </p:sp>
      <p:sp>
        <p:nvSpPr>
          <p:cNvPr id="64514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AD0C326E-568C-B44C-8E28-8B3DC12A1910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233613" y="1177925"/>
            <a:ext cx="11280776" cy="78105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0738" y="249238"/>
            <a:ext cx="5683250" cy="295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doc id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r>
              <a:rPr lang="en-US" sz="1200"/>
              <a:t>BVA-262315-010-20081105-GE2-v6</a:t>
            </a:r>
          </a:p>
        </p:txBody>
      </p:sp>
      <p:sp>
        <p:nvSpPr>
          <p:cNvPr id="64514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AD0C326E-568C-B44C-8E28-8B3DC12A1910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233613" y="1177925"/>
            <a:ext cx="11280776" cy="78105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0738" y="249238"/>
            <a:ext cx="5683250" cy="295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6</a:t>
            </a:fld>
            <a:endParaRPr lang="de-DE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7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8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9</a:t>
            </a:fld>
            <a:endParaRPr lang="de-DE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10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11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12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13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14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15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16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17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18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19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21</a:t>
            </a:fld>
            <a:endParaRPr lang="de-DE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22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23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24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25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B0E614FB-D4B0-9B43-96DB-FC026C4AE3F8}" type="slidenum">
              <a:rPr lang="en-GB" sz="1200"/>
              <a:pPr eaLnBrk="1" hangingPunct="1"/>
              <a:t>26</a:t>
            </a:fld>
            <a:endParaRPr lang="en-GB" sz="1200"/>
          </a:p>
        </p:txBody>
      </p:sp>
      <p:sp>
        <p:nvSpPr>
          <p:cNvPr id="952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5235" name="Rectangle 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27</a:t>
            </a:fld>
            <a:endParaRPr lang="de-DE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48A5DA04-E386-F34F-915C-3FF818DB16E8}" type="slidenum">
              <a:rPr lang="en-US" sz="1200"/>
              <a:pPr eaLnBrk="1" hangingPunct="1"/>
              <a:t>28</a:t>
            </a:fld>
            <a:endParaRPr lang="en-US" sz="1200"/>
          </a:p>
        </p:txBody>
      </p:sp>
      <p:sp>
        <p:nvSpPr>
          <p:cNvPr id="66562" name="Rectangle 4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30238" y="735013"/>
            <a:ext cx="5211762" cy="36099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563" name="Rectangle 5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48A5DA04-E386-F34F-915C-3FF818DB16E8}" type="slidenum">
              <a:rPr lang="en-US" sz="1200"/>
              <a:pPr eaLnBrk="1" hangingPunct="1"/>
              <a:t>29</a:t>
            </a:fld>
            <a:endParaRPr lang="en-US" sz="1200"/>
          </a:p>
        </p:txBody>
      </p:sp>
      <p:sp>
        <p:nvSpPr>
          <p:cNvPr id="66562" name="Rectangle 4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30238" y="735013"/>
            <a:ext cx="5211762" cy="36099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563" name="Rectangle 5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48A5DA04-E386-F34F-915C-3FF818DB16E8}" type="slidenum">
              <a:rPr lang="en-US" sz="1200"/>
              <a:pPr eaLnBrk="1" hangingPunct="1"/>
              <a:t>30</a:t>
            </a:fld>
            <a:endParaRPr lang="en-US" sz="1200"/>
          </a:p>
        </p:txBody>
      </p:sp>
      <p:sp>
        <p:nvSpPr>
          <p:cNvPr id="66562" name="Rectangle 4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30238" y="735013"/>
            <a:ext cx="5211762" cy="36099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563" name="Rectangle 5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pg num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48A5DA04-E386-F34F-915C-3FF818DB16E8}" type="slidenum">
              <a:rPr lang="en-US" sz="1200"/>
              <a:pPr eaLnBrk="1" hangingPunct="1"/>
              <a:t>31</a:t>
            </a:fld>
            <a:endParaRPr lang="en-US" sz="1200"/>
          </a:p>
        </p:txBody>
      </p:sp>
      <p:sp>
        <p:nvSpPr>
          <p:cNvPr id="66562" name="Rectangle 4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30238" y="735013"/>
            <a:ext cx="5211762" cy="36099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6563" name="Rectangle 5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9394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9395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DBC371C0-A982-A340-8FAE-794BC126EDA0}" type="slidenum">
              <a:rPr lang="de-DE" sz="1200"/>
              <a:pPr eaLnBrk="1" hangingPunct="1"/>
              <a:t>32</a:t>
            </a:fld>
            <a:endParaRPr lang="de-DE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028"/>
            <a:ext cx="8420100" cy="1470422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 algn="ctr">
              <a:buNone/>
              <a:defRPr/>
            </a:lvl1pPr>
            <a:lvl2pPr marL="288036" indent="0" algn="ctr">
              <a:buNone/>
              <a:defRPr/>
            </a:lvl2pPr>
            <a:lvl3pPr marL="576072" indent="0" algn="ctr">
              <a:buNone/>
              <a:defRPr/>
            </a:lvl3pPr>
            <a:lvl4pPr marL="864108" indent="0" algn="ctr">
              <a:buNone/>
              <a:defRPr/>
            </a:lvl4pPr>
            <a:lvl5pPr marL="1152144" indent="0" algn="ctr">
              <a:buNone/>
              <a:defRPr/>
            </a:lvl5pPr>
            <a:lvl6pPr marL="1440180" indent="0" algn="ctr">
              <a:buNone/>
              <a:defRPr/>
            </a:lvl6pPr>
            <a:lvl7pPr marL="1728216" indent="0" algn="ctr">
              <a:buNone/>
              <a:defRPr/>
            </a:lvl7pPr>
            <a:lvl8pPr marL="2016252" indent="0" algn="ctr">
              <a:buNone/>
              <a:defRPr/>
            </a:lvl8pPr>
            <a:lvl9pPr marL="2304288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58C5F-7D15-224E-A8BE-BC0032770E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910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75592-C968-6843-9FE2-38752AD21D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276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3" y="4406505"/>
            <a:ext cx="8420100" cy="1362075"/>
          </a:xfrm>
          <a:prstGeom prst="rect">
            <a:avLst/>
          </a:prstGeom>
        </p:spPr>
        <p:txBody>
          <a:bodyPr vert="horz" lIns="57607" tIns="28804" rIns="57607" bIns="28804" anchor="t"/>
          <a:lstStyle>
            <a:lvl1pPr algn="l">
              <a:defRPr sz="2500" b="1" cap="all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3" y="2906316"/>
            <a:ext cx="8420100" cy="150018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300"/>
            </a:lvl1pPr>
            <a:lvl2pPr marL="288036" indent="0">
              <a:buNone/>
              <a:defRPr sz="1100"/>
            </a:lvl2pPr>
            <a:lvl3pPr marL="576072" indent="0">
              <a:buNone/>
              <a:defRPr sz="1000"/>
            </a:lvl3pPr>
            <a:lvl4pPr marL="864108" indent="0">
              <a:buNone/>
              <a:defRPr sz="900"/>
            </a:lvl4pPr>
            <a:lvl5pPr marL="1152144" indent="0">
              <a:buNone/>
              <a:defRPr sz="900"/>
            </a:lvl5pPr>
            <a:lvl6pPr marL="1440180" indent="0">
              <a:buNone/>
              <a:defRPr sz="900"/>
            </a:lvl6pPr>
            <a:lvl7pPr marL="1728216" indent="0">
              <a:buNone/>
              <a:defRPr sz="900"/>
            </a:lvl7pPr>
            <a:lvl8pPr marL="2016252" indent="0">
              <a:buNone/>
              <a:defRPr sz="900"/>
            </a:lvl8pPr>
            <a:lvl9pPr marL="2304288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0A848-C7BF-B442-B247-4C116ADCAE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33988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9434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34B77-6943-4343-B197-E6FEB9AC92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96937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4716"/>
            <a:ext cx="4376440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5272"/>
            <a:ext cx="4376440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27" y="1534716"/>
            <a:ext cx="4378375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27" y="2175272"/>
            <a:ext cx="4378375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6A4B6-9A9B-6541-AE55-F7E9DA5363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93297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944EC-3283-5740-A232-BC3252617E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432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5D982-8F36-1F45-A54F-CD1EBB342D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2493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2654"/>
            <a:ext cx="3259113" cy="1162050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02" y="272654"/>
            <a:ext cx="5537299" cy="5853113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4704"/>
            <a:ext cx="3259113" cy="46910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3EB01-DC56-C14F-8817-F15D829175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7631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38" y="4800600"/>
            <a:ext cx="5943600" cy="56673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38" y="613172"/>
            <a:ext cx="5943600" cy="41148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2000"/>
            </a:lvl1pPr>
            <a:lvl2pPr marL="288036" indent="0">
              <a:buNone/>
              <a:defRPr sz="1800"/>
            </a:lvl2pPr>
            <a:lvl3pPr marL="576072" indent="0">
              <a:buNone/>
              <a:defRPr sz="1500"/>
            </a:lvl3pPr>
            <a:lvl4pPr marL="864108" indent="0">
              <a:buNone/>
              <a:defRPr sz="1300"/>
            </a:lvl4pPr>
            <a:lvl5pPr marL="1152144" indent="0">
              <a:buNone/>
              <a:defRPr sz="1300"/>
            </a:lvl5pPr>
            <a:lvl6pPr marL="1440180" indent="0">
              <a:buNone/>
              <a:defRPr sz="1300"/>
            </a:lvl6pPr>
            <a:lvl7pPr marL="1728216" indent="0">
              <a:buNone/>
              <a:defRPr sz="1300"/>
            </a:lvl7pPr>
            <a:lvl8pPr marL="2016252" indent="0">
              <a:buNone/>
              <a:defRPr sz="1300"/>
            </a:lvl8pPr>
            <a:lvl9pPr marL="2304288" indent="0">
              <a:buNone/>
              <a:defRPr sz="13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38" y="5367338"/>
            <a:ext cx="5943600" cy="8048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66EF9-0094-2941-A1A3-44EC42DF95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5181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AF2C9-044C-8844-ACA7-1430E2F5EE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08811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5036"/>
            <a:ext cx="2228850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1" y="275036"/>
            <a:ext cx="6593681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D65B4-E0E0-8C4D-B293-B159674CC6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2915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028"/>
            <a:ext cx="8420100" cy="1470422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88036" indent="0" algn="ctr">
              <a:buNone/>
              <a:defRPr/>
            </a:lvl2pPr>
            <a:lvl3pPr marL="576072" indent="0" algn="ctr">
              <a:buNone/>
              <a:defRPr/>
            </a:lvl3pPr>
            <a:lvl4pPr marL="864108" indent="0" algn="ctr">
              <a:buNone/>
              <a:defRPr/>
            </a:lvl4pPr>
            <a:lvl5pPr marL="1152144" indent="0" algn="ctr">
              <a:buNone/>
              <a:defRPr/>
            </a:lvl5pPr>
            <a:lvl6pPr marL="1440180" indent="0" algn="ctr">
              <a:buNone/>
              <a:defRPr/>
            </a:lvl6pPr>
            <a:lvl7pPr marL="1728216" indent="0" algn="ctr">
              <a:buNone/>
              <a:defRPr/>
            </a:lvl7pPr>
            <a:lvl8pPr marL="2016252" indent="0" algn="ctr">
              <a:buNone/>
              <a:defRPr/>
            </a:lvl8pPr>
            <a:lvl9pPr marL="2304288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751922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520772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3" y="4406505"/>
            <a:ext cx="8420100" cy="1362075"/>
          </a:xfrm>
        </p:spPr>
        <p:txBody>
          <a:bodyPr/>
          <a:lstStyle>
            <a:lvl1pPr algn="l">
              <a:defRPr sz="2500" b="1" cap="all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3" y="2906316"/>
            <a:ext cx="8420100" cy="1500188"/>
          </a:xfrm>
        </p:spPr>
        <p:txBody>
          <a:bodyPr anchor="b"/>
          <a:lstStyle>
            <a:lvl1pPr marL="0" indent="0">
              <a:buNone/>
              <a:defRPr sz="1300"/>
            </a:lvl1pPr>
            <a:lvl2pPr marL="288036" indent="0">
              <a:buNone/>
              <a:defRPr sz="1100"/>
            </a:lvl2pPr>
            <a:lvl3pPr marL="576072" indent="0">
              <a:buNone/>
              <a:defRPr sz="1000"/>
            </a:lvl3pPr>
            <a:lvl4pPr marL="864108" indent="0">
              <a:buNone/>
              <a:defRPr sz="900"/>
            </a:lvl4pPr>
            <a:lvl5pPr marL="1152144" indent="0">
              <a:buNone/>
              <a:defRPr sz="900"/>
            </a:lvl5pPr>
            <a:lvl6pPr marL="1440180" indent="0">
              <a:buNone/>
              <a:defRPr sz="900"/>
            </a:lvl6pPr>
            <a:lvl7pPr marL="1728216" indent="0">
              <a:buNone/>
              <a:defRPr sz="900"/>
            </a:lvl7pPr>
            <a:lvl8pPr marL="2016252" indent="0">
              <a:buNone/>
              <a:defRPr sz="900"/>
            </a:lvl8pPr>
            <a:lvl9pPr marL="2304288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062772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95450"/>
            <a:ext cx="4198441" cy="253365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6611" y="1695450"/>
            <a:ext cx="4198441" cy="253365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062469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4716"/>
            <a:ext cx="4376440" cy="640556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5272"/>
            <a:ext cx="4376440" cy="3950494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de-D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27" y="1534716"/>
            <a:ext cx="4378375" cy="640556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27" y="2175272"/>
            <a:ext cx="4378375" cy="3950494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222752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80022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687714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2654"/>
            <a:ext cx="3259113" cy="1162050"/>
          </a:xfrm>
        </p:spPr>
        <p:txBody>
          <a:bodyPr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02" y="272654"/>
            <a:ext cx="5537299" cy="585311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4704"/>
            <a:ext cx="3259113" cy="4691063"/>
          </a:xfrm>
        </p:spPr>
        <p:txBody>
          <a:bodyPr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738223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38" y="4800600"/>
            <a:ext cx="5943600" cy="566738"/>
          </a:xfrm>
        </p:spPr>
        <p:txBody>
          <a:bodyPr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38" y="613172"/>
            <a:ext cx="5943600" cy="4114800"/>
          </a:xfrm>
        </p:spPr>
        <p:txBody>
          <a:bodyPr/>
          <a:lstStyle>
            <a:lvl1pPr marL="0" indent="0">
              <a:buNone/>
              <a:defRPr sz="2000"/>
            </a:lvl1pPr>
            <a:lvl2pPr marL="288036" indent="0">
              <a:buNone/>
              <a:defRPr sz="1800"/>
            </a:lvl2pPr>
            <a:lvl3pPr marL="576072" indent="0">
              <a:buNone/>
              <a:defRPr sz="1500"/>
            </a:lvl3pPr>
            <a:lvl4pPr marL="864108" indent="0">
              <a:buNone/>
              <a:defRPr sz="1300"/>
            </a:lvl4pPr>
            <a:lvl5pPr marL="1152144" indent="0">
              <a:buNone/>
              <a:defRPr sz="1300"/>
            </a:lvl5pPr>
            <a:lvl6pPr marL="1440180" indent="0">
              <a:buNone/>
              <a:defRPr sz="1300"/>
            </a:lvl6pPr>
            <a:lvl7pPr marL="1728216" indent="0">
              <a:buNone/>
              <a:defRPr sz="1300"/>
            </a:lvl7pPr>
            <a:lvl8pPr marL="2016252" indent="0">
              <a:buNone/>
              <a:defRPr sz="1300"/>
            </a:lvl8pPr>
            <a:lvl9pPr marL="2304288" indent="0">
              <a:buNone/>
              <a:defRPr sz="1300"/>
            </a:lvl9pPr>
          </a:lstStyle>
          <a:p>
            <a:pPr lvl="0"/>
            <a:endParaRPr lang="de-DE" noProof="0" smtClean="0">
              <a:sym typeface="Trebuchet M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38" y="5367338"/>
            <a:ext cx="5943600" cy="804863"/>
          </a:xfrm>
        </p:spPr>
        <p:txBody>
          <a:bodyPr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12572396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35633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62615" y="1057276"/>
            <a:ext cx="2122437" cy="31718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057276"/>
            <a:ext cx="6274445" cy="31718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5746956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028"/>
            <a:ext cx="8420100" cy="1470422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88036" indent="0" algn="ctr">
              <a:buNone/>
              <a:defRPr/>
            </a:lvl2pPr>
            <a:lvl3pPr marL="576072" indent="0" algn="ctr">
              <a:buNone/>
              <a:defRPr/>
            </a:lvl3pPr>
            <a:lvl4pPr marL="864108" indent="0" algn="ctr">
              <a:buNone/>
              <a:defRPr/>
            </a:lvl4pPr>
            <a:lvl5pPr marL="1152144" indent="0" algn="ctr">
              <a:buNone/>
              <a:defRPr/>
            </a:lvl5pPr>
            <a:lvl6pPr marL="1440180" indent="0" algn="ctr">
              <a:buNone/>
              <a:defRPr/>
            </a:lvl6pPr>
            <a:lvl7pPr marL="1728216" indent="0" algn="ctr">
              <a:buNone/>
              <a:defRPr/>
            </a:lvl7pPr>
            <a:lvl8pPr marL="2016252" indent="0" algn="ctr">
              <a:buNone/>
              <a:defRPr/>
            </a:lvl8pPr>
            <a:lvl9pPr marL="2304288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de-DE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0103E-2CEE-164B-A2E6-CA3617534A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5660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106EA-D810-7641-BEE2-76D334C6E8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9381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3" y="4406505"/>
            <a:ext cx="8420100" cy="1362075"/>
          </a:xfrm>
        </p:spPr>
        <p:txBody>
          <a:bodyPr anchor="t"/>
          <a:lstStyle>
            <a:lvl1pPr algn="l">
              <a:defRPr sz="2500" b="1" cap="all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3" y="2906316"/>
            <a:ext cx="8420100" cy="1500188"/>
          </a:xfrm>
        </p:spPr>
        <p:txBody>
          <a:bodyPr anchor="b"/>
          <a:lstStyle>
            <a:lvl1pPr marL="0" indent="0">
              <a:buNone/>
              <a:defRPr sz="1300"/>
            </a:lvl1pPr>
            <a:lvl2pPr marL="288036" indent="0">
              <a:buNone/>
              <a:defRPr sz="1100"/>
            </a:lvl2pPr>
            <a:lvl3pPr marL="576072" indent="0">
              <a:buNone/>
              <a:defRPr sz="1000"/>
            </a:lvl3pPr>
            <a:lvl4pPr marL="864108" indent="0">
              <a:buNone/>
              <a:defRPr sz="900"/>
            </a:lvl4pPr>
            <a:lvl5pPr marL="1152144" indent="0">
              <a:buNone/>
              <a:defRPr sz="900"/>
            </a:lvl5pPr>
            <a:lvl6pPr marL="1440180" indent="0">
              <a:buNone/>
              <a:defRPr sz="900"/>
            </a:lvl6pPr>
            <a:lvl7pPr marL="1728216" indent="0">
              <a:buNone/>
              <a:defRPr sz="900"/>
            </a:lvl7pPr>
            <a:lvl8pPr marL="2016252" indent="0">
              <a:buNone/>
              <a:defRPr sz="900"/>
            </a:lvl8pPr>
            <a:lvl9pPr marL="2304288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99D2D-CCD8-804E-BDD3-97BD692086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859821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7650" y="1476376"/>
            <a:ext cx="4581525" cy="475297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2044" y="1476376"/>
            <a:ext cx="4581525" cy="475297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8D600-A363-A045-A040-C97D7725D4A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7557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4716"/>
            <a:ext cx="4376440" cy="640556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5272"/>
            <a:ext cx="4376440" cy="3950494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27" y="1534716"/>
            <a:ext cx="4378375" cy="640556"/>
          </a:xfrm>
        </p:spPr>
        <p:txBody>
          <a:bodyPr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27" y="2175272"/>
            <a:ext cx="4378375" cy="3950494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F5D5B-8442-3340-970E-E1DA57144A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945536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D9D08-1507-DB4D-83AE-2E41532914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415754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D0C6C-6B0C-5646-85C2-447477E112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459984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2654"/>
            <a:ext cx="3259113" cy="1162050"/>
          </a:xfrm>
        </p:spPr>
        <p:txBody>
          <a:bodyPr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02" y="272654"/>
            <a:ext cx="5537299" cy="585311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4704"/>
            <a:ext cx="3259113" cy="4691063"/>
          </a:xfrm>
        </p:spPr>
        <p:txBody>
          <a:bodyPr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57D21-E4E7-CE48-AF7B-EBF1EB5A7F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9032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38" y="4800600"/>
            <a:ext cx="5943600" cy="566738"/>
          </a:xfrm>
        </p:spPr>
        <p:txBody>
          <a:bodyPr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38" y="613172"/>
            <a:ext cx="5943600" cy="4114800"/>
          </a:xfrm>
        </p:spPr>
        <p:txBody>
          <a:bodyPr/>
          <a:lstStyle>
            <a:lvl1pPr marL="0" indent="0">
              <a:buNone/>
              <a:defRPr sz="2000"/>
            </a:lvl1pPr>
            <a:lvl2pPr marL="288036" indent="0">
              <a:buNone/>
              <a:defRPr sz="1800"/>
            </a:lvl2pPr>
            <a:lvl3pPr marL="576072" indent="0">
              <a:buNone/>
              <a:defRPr sz="1500"/>
            </a:lvl3pPr>
            <a:lvl4pPr marL="864108" indent="0">
              <a:buNone/>
              <a:defRPr sz="1300"/>
            </a:lvl4pPr>
            <a:lvl5pPr marL="1152144" indent="0">
              <a:buNone/>
              <a:defRPr sz="1300"/>
            </a:lvl5pPr>
            <a:lvl6pPr marL="1440180" indent="0">
              <a:buNone/>
              <a:defRPr sz="1300"/>
            </a:lvl6pPr>
            <a:lvl7pPr marL="1728216" indent="0">
              <a:buNone/>
              <a:defRPr sz="1300"/>
            </a:lvl7pPr>
            <a:lvl8pPr marL="2016252" indent="0">
              <a:buNone/>
              <a:defRPr sz="1300"/>
            </a:lvl8pPr>
            <a:lvl9pPr marL="2304288" indent="0">
              <a:buNone/>
              <a:defRPr sz="1300"/>
            </a:lvl9pPr>
          </a:lstStyle>
          <a:p>
            <a:pPr lvl="0"/>
            <a:endParaRPr lang="de-DE" noProof="0" smtClean="0">
              <a:sym typeface="Trebuchet M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38" y="5367338"/>
            <a:ext cx="5943600" cy="804863"/>
          </a:xfrm>
        </p:spPr>
        <p:txBody>
          <a:bodyPr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A82DC-1896-6D47-883C-B3CEBAB983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6876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66A13-AAC2-C448-9657-83BF8E4FDE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056495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9590" y="200026"/>
            <a:ext cx="2313979" cy="60293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7650" y="200026"/>
            <a:ext cx="6849071" cy="60293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F12AB-3910-D34C-8515-340B02F986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355747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028"/>
            <a:ext cx="8420100" cy="1470422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 algn="ctr">
              <a:buNone/>
              <a:defRPr/>
            </a:lvl1pPr>
            <a:lvl2pPr marL="288036" indent="0" algn="ctr">
              <a:buNone/>
              <a:defRPr/>
            </a:lvl2pPr>
            <a:lvl3pPr marL="576072" indent="0" algn="ctr">
              <a:buNone/>
              <a:defRPr/>
            </a:lvl3pPr>
            <a:lvl4pPr marL="864108" indent="0" algn="ctr">
              <a:buNone/>
              <a:defRPr/>
            </a:lvl4pPr>
            <a:lvl5pPr marL="1152144" indent="0" algn="ctr">
              <a:buNone/>
              <a:defRPr/>
            </a:lvl5pPr>
            <a:lvl6pPr marL="1440180" indent="0" algn="ctr">
              <a:buNone/>
              <a:defRPr/>
            </a:lvl6pPr>
            <a:lvl7pPr marL="1728216" indent="0" algn="ctr">
              <a:buNone/>
              <a:defRPr/>
            </a:lvl7pPr>
            <a:lvl8pPr marL="2016252" indent="0" algn="ctr">
              <a:buNone/>
              <a:defRPr/>
            </a:lvl8pPr>
            <a:lvl9pPr marL="2304288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B613B-48E4-A941-9B1D-4D70FF2A90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71180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10121-8B74-4248-9FB5-33AAA73D65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593617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3" y="4406505"/>
            <a:ext cx="8420100" cy="1362075"/>
          </a:xfrm>
          <a:prstGeom prst="rect">
            <a:avLst/>
          </a:prstGeom>
        </p:spPr>
        <p:txBody>
          <a:bodyPr vert="horz" lIns="57607" tIns="28804" rIns="57607" bIns="28804" anchor="t"/>
          <a:lstStyle>
            <a:lvl1pPr algn="l">
              <a:defRPr sz="2500" b="1" cap="all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3" y="2906316"/>
            <a:ext cx="8420100" cy="150018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300"/>
            </a:lvl1pPr>
            <a:lvl2pPr marL="288036" indent="0">
              <a:buNone/>
              <a:defRPr sz="1100"/>
            </a:lvl2pPr>
            <a:lvl3pPr marL="576072" indent="0">
              <a:buNone/>
              <a:defRPr sz="1000"/>
            </a:lvl3pPr>
            <a:lvl4pPr marL="864108" indent="0">
              <a:buNone/>
              <a:defRPr sz="900"/>
            </a:lvl4pPr>
            <a:lvl5pPr marL="1152144" indent="0">
              <a:buNone/>
              <a:defRPr sz="900"/>
            </a:lvl5pPr>
            <a:lvl6pPr marL="1440180" indent="0">
              <a:buNone/>
              <a:defRPr sz="900"/>
            </a:lvl6pPr>
            <a:lvl7pPr marL="1728216" indent="0">
              <a:buNone/>
              <a:defRPr sz="900"/>
            </a:lvl7pPr>
            <a:lvl8pPr marL="2016252" indent="0">
              <a:buNone/>
              <a:defRPr sz="900"/>
            </a:lvl8pPr>
            <a:lvl9pPr marL="2304288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72A11-240C-6641-8C6D-A2B9444774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787669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9434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4950-7FB9-4C41-B542-A5A86F824A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73788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4716"/>
            <a:ext cx="4376440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5272"/>
            <a:ext cx="4376440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27" y="1534716"/>
            <a:ext cx="4378375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27" y="2175272"/>
            <a:ext cx="4378375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99FDD-25D6-0844-A421-20CB23B8FB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170808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01687-676F-FB42-9150-6F13E1188D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97119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0759C-30E0-404E-8B83-94015BC5DB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550864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2654"/>
            <a:ext cx="3259113" cy="1162050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02" y="272654"/>
            <a:ext cx="5537299" cy="5853113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4704"/>
            <a:ext cx="3259113" cy="46910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7FA1C-22CF-364D-96C6-19D5D36A5D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59019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38" y="4800600"/>
            <a:ext cx="5943600" cy="56673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38" y="613172"/>
            <a:ext cx="5943600" cy="41148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2000"/>
            </a:lvl1pPr>
            <a:lvl2pPr marL="288036" indent="0">
              <a:buNone/>
              <a:defRPr sz="1800"/>
            </a:lvl2pPr>
            <a:lvl3pPr marL="576072" indent="0">
              <a:buNone/>
              <a:defRPr sz="1500"/>
            </a:lvl3pPr>
            <a:lvl4pPr marL="864108" indent="0">
              <a:buNone/>
              <a:defRPr sz="1300"/>
            </a:lvl4pPr>
            <a:lvl5pPr marL="1152144" indent="0">
              <a:buNone/>
              <a:defRPr sz="1300"/>
            </a:lvl5pPr>
            <a:lvl6pPr marL="1440180" indent="0">
              <a:buNone/>
              <a:defRPr sz="1300"/>
            </a:lvl6pPr>
            <a:lvl7pPr marL="1728216" indent="0">
              <a:buNone/>
              <a:defRPr sz="1300"/>
            </a:lvl7pPr>
            <a:lvl8pPr marL="2016252" indent="0">
              <a:buNone/>
              <a:defRPr sz="1300"/>
            </a:lvl8pPr>
            <a:lvl9pPr marL="2304288" indent="0">
              <a:buNone/>
              <a:defRPr sz="13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38" y="5367338"/>
            <a:ext cx="5943600" cy="8048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0C0B7-A2C7-744E-A4C9-7A1FA3FB5B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68190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200A8-599E-8643-9533-CB1AE69644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896656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5036"/>
            <a:ext cx="2228850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1" y="275036"/>
            <a:ext cx="6593681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EAB25-2FAA-6740-AD32-B1643178C0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5986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028"/>
            <a:ext cx="8420100" cy="1470422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 algn="ctr">
              <a:buNone/>
              <a:defRPr/>
            </a:lvl1pPr>
            <a:lvl2pPr marL="288036" indent="0" algn="ctr">
              <a:buNone/>
              <a:defRPr/>
            </a:lvl2pPr>
            <a:lvl3pPr marL="576072" indent="0" algn="ctr">
              <a:buNone/>
              <a:defRPr/>
            </a:lvl3pPr>
            <a:lvl4pPr marL="864108" indent="0" algn="ctr">
              <a:buNone/>
              <a:defRPr/>
            </a:lvl4pPr>
            <a:lvl5pPr marL="1152144" indent="0" algn="ctr">
              <a:buNone/>
              <a:defRPr/>
            </a:lvl5pPr>
            <a:lvl6pPr marL="1440180" indent="0" algn="ctr">
              <a:buNone/>
              <a:defRPr/>
            </a:lvl6pPr>
            <a:lvl7pPr marL="1728216" indent="0" algn="ctr">
              <a:buNone/>
              <a:defRPr/>
            </a:lvl7pPr>
            <a:lvl8pPr marL="2016252" indent="0" algn="ctr">
              <a:buNone/>
              <a:defRPr/>
            </a:lvl8pPr>
            <a:lvl9pPr marL="2304288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29FD6-DD3F-9F43-A95E-10DCD73019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1787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F7D8B-8914-6D4B-81E0-1E07937220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907289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3" y="4406505"/>
            <a:ext cx="8420100" cy="1362075"/>
          </a:xfrm>
          <a:prstGeom prst="rect">
            <a:avLst/>
          </a:prstGeom>
        </p:spPr>
        <p:txBody>
          <a:bodyPr vert="horz" lIns="57607" tIns="28804" rIns="57607" bIns="28804" anchor="t"/>
          <a:lstStyle>
            <a:lvl1pPr algn="l">
              <a:defRPr sz="2500" b="1" cap="all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3" y="2906316"/>
            <a:ext cx="8420100" cy="150018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300"/>
            </a:lvl1pPr>
            <a:lvl2pPr marL="288036" indent="0">
              <a:buNone/>
              <a:defRPr sz="1100"/>
            </a:lvl2pPr>
            <a:lvl3pPr marL="576072" indent="0">
              <a:buNone/>
              <a:defRPr sz="1000"/>
            </a:lvl3pPr>
            <a:lvl4pPr marL="864108" indent="0">
              <a:buNone/>
              <a:defRPr sz="900"/>
            </a:lvl4pPr>
            <a:lvl5pPr marL="1152144" indent="0">
              <a:buNone/>
              <a:defRPr sz="900"/>
            </a:lvl5pPr>
            <a:lvl6pPr marL="1440180" indent="0">
              <a:buNone/>
              <a:defRPr sz="900"/>
            </a:lvl6pPr>
            <a:lvl7pPr marL="1728216" indent="0">
              <a:buNone/>
              <a:defRPr sz="900"/>
            </a:lvl7pPr>
            <a:lvl8pPr marL="2016252" indent="0">
              <a:buNone/>
              <a:defRPr sz="900"/>
            </a:lvl8pPr>
            <a:lvl9pPr marL="2304288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0FBA4-2B41-2F47-AE61-5CEB061A51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4512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9434" y="1600200"/>
            <a:ext cx="4411266" cy="4525566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BF52D-A201-EE4D-8E82-C716FF8B00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337687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4716"/>
            <a:ext cx="4376440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5272"/>
            <a:ext cx="4376440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27" y="1534716"/>
            <a:ext cx="4378375" cy="640556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marL="0" indent="0">
              <a:buNone/>
              <a:defRPr sz="1500" b="1"/>
            </a:lvl1pPr>
            <a:lvl2pPr marL="288036" indent="0">
              <a:buNone/>
              <a:defRPr sz="1300" b="1"/>
            </a:lvl2pPr>
            <a:lvl3pPr marL="576072" indent="0">
              <a:buNone/>
              <a:defRPr sz="1100" b="1"/>
            </a:lvl3pPr>
            <a:lvl4pPr marL="864108" indent="0">
              <a:buNone/>
              <a:defRPr sz="1000" b="1"/>
            </a:lvl4pPr>
            <a:lvl5pPr marL="1152144" indent="0">
              <a:buNone/>
              <a:defRPr sz="1000" b="1"/>
            </a:lvl5pPr>
            <a:lvl6pPr marL="1440180" indent="0">
              <a:buNone/>
              <a:defRPr sz="1000" b="1"/>
            </a:lvl6pPr>
            <a:lvl7pPr marL="1728216" indent="0">
              <a:buNone/>
              <a:defRPr sz="1000" b="1"/>
            </a:lvl7pPr>
            <a:lvl8pPr marL="2016252" indent="0">
              <a:buNone/>
              <a:defRPr sz="1000" b="1"/>
            </a:lvl8pPr>
            <a:lvl9pPr marL="2304288" indent="0">
              <a:buNone/>
              <a:defRPr sz="10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27" y="2175272"/>
            <a:ext cx="4378375" cy="3950494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A68CF-21F9-4749-864E-B278333CA2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74886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949AD-F1FF-4043-A91E-852B2DB3CA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076856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4C1DE-3ABB-5940-9971-85E536AC50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33097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2654"/>
            <a:ext cx="3259113" cy="1162050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402" y="272654"/>
            <a:ext cx="5537299" cy="5853113"/>
          </a:xfrm>
          <a:prstGeom prst="rect">
            <a:avLst/>
          </a:prstGeom>
        </p:spPr>
        <p:txBody>
          <a:bodyPr vert="horz" lIns="57607" tIns="28804" rIns="57607" bIns="28804"/>
          <a:lstStyle>
            <a:lvl1pPr>
              <a:defRPr sz="20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4704"/>
            <a:ext cx="3259113" cy="46910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33989-07AF-4B49-86AA-7D8AF380C6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498646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38" y="4800600"/>
            <a:ext cx="5943600" cy="566738"/>
          </a:xfrm>
          <a:prstGeom prst="rect">
            <a:avLst/>
          </a:prstGeom>
        </p:spPr>
        <p:txBody>
          <a:bodyPr vert="horz" lIns="57607" tIns="28804" rIns="57607" bIns="28804" anchor="b"/>
          <a:lstStyle>
            <a:lvl1pPr algn="l">
              <a:defRPr sz="1300" b="1"/>
            </a:lvl1pPr>
          </a:lstStyle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38" y="613172"/>
            <a:ext cx="5943600" cy="4114800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2000"/>
            </a:lvl1pPr>
            <a:lvl2pPr marL="288036" indent="0">
              <a:buNone/>
              <a:defRPr sz="1800"/>
            </a:lvl2pPr>
            <a:lvl3pPr marL="576072" indent="0">
              <a:buNone/>
              <a:defRPr sz="1500"/>
            </a:lvl3pPr>
            <a:lvl4pPr marL="864108" indent="0">
              <a:buNone/>
              <a:defRPr sz="1300"/>
            </a:lvl4pPr>
            <a:lvl5pPr marL="1152144" indent="0">
              <a:buNone/>
              <a:defRPr sz="1300"/>
            </a:lvl5pPr>
            <a:lvl6pPr marL="1440180" indent="0">
              <a:buNone/>
              <a:defRPr sz="1300"/>
            </a:lvl6pPr>
            <a:lvl7pPr marL="1728216" indent="0">
              <a:buNone/>
              <a:defRPr sz="1300"/>
            </a:lvl7pPr>
            <a:lvl8pPr marL="2016252" indent="0">
              <a:buNone/>
              <a:defRPr sz="1300"/>
            </a:lvl8pPr>
            <a:lvl9pPr marL="2304288" indent="0">
              <a:buNone/>
              <a:defRPr sz="1300"/>
            </a:lvl9pPr>
          </a:lstStyle>
          <a:p>
            <a:pPr lvl="0"/>
            <a:endParaRPr lang="de-DE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38" y="5367338"/>
            <a:ext cx="5943600" cy="804863"/>
          </a:xfrm>
          <a:prstGeom prst="rect">
            <a:avLst/>
          </a:prstGeom>
        </p:spPr>
        <p:txBody>
          <a:bodyPr vert="horz" lIns="57607" tIns="28804" rIns="57607" bIns="28804"/>
          <a:lstStyle>
            <a:lvl1pPr marL="0" indent="0">
              <a:buNone/>
              <a:defRPr sz="900"/>
            </a:lvl1pPr>
            <a:lvl2pPr marL="288036" indent="0">
              <a:buNone/>
              <a:defRPr sz="800"/>
            </a:lvl2pPr>
            <a:lvl3pPr marL="576072" indent="0">
              <a:buNone/>
              <a:defRPr sz="600"/>
            </a:lvl3pPr>
            <a:lvl4pPr marL="864108" indent="0">
              <a:buNone/>
              <a:defRPr sz="600"/>
            </a:lvl4pPr>
            <a:lvl5pPr marL="1152144" indent="0">
              <a:buNone/>
              <a:defRPr sz="600"/>
            </a:lvl5pPr>
            <a:lvl6pPr marL="1440180" indent="0">
              <a:buNone/>
              <a:defRPr sz="600"/>
            </a:lvl6pPr>
            <a:lvl7pPr marL="1728216" indent="0">
              <a:buNone/>
              <a:defRPr sz="600"/>
            </a:lvl7pPr>
            <a:lvl8pPr marL="2016252" indent="0">
              <a:buNone/>
              <a:defRPr sz="600"/>
            </a:lvl8pPr>
            <a:lvl9pPr marL="2304288" indent="0">
              <a:buNone/>
              <a:defRPr sz="6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4A353-06C8-9146-8BD8-820ECCA42B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627082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5035"/>
            <a:ext cx="8915400" cy="1143000"/>
          </a:xfrm>
          <a:prstGeom prst="rect">
            <a:avLst/>
          </a:prstGeom>
        </p:spPr>
        <p:txBody>
          <a:bodyPr vert="horz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566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B62B3-80C6-374E-96D4-ABFA38B4E2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296642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5036"/>
            <a:ext cx="2228850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r>
              <a:rPr lang="en-GB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1" y="275036"/>
            <a:ext cx="6593681" cy="5850731"/>
          </a:xfrm>
          <a:prstGeom prst="rect">
            <a:avLst/>
          </a:prstGeom>
        </p:spPr>
        <p:txBody>
          <a:bodyPr vert="eaVert" lIns="57607" tIns="28804" rIns="57607" bIns="28804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de-DE"/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3FBF4-7374-D245-97B3-45B0779A63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64632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4849813" y="6515100"/>
            <a:ext cx="193675" cy="257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57607" tIns="28804" rIns="57607" bIns="28804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cs typeface="Gill Sans" charset="0"/>
              </a:defRPr>
            </a:lvl1pPr>
          </a:lstStyle>
          <a:p>
            <a:pPr>
              <a:defRPr/>
            </a:pPr>
            <a:fld id="{1EA6BB68-8415-6441-9C4E-55ACADD65B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1027" name="Rectangle 2"/>
          <p:cNvSpPr>
            <a:spLocks/>
          </p:cNvSpPr>
          <p:nvPr/>
        </p:nvSpPr>
        <p:spPr bwMode="auto">
          <a:xfrm>
            <a:off x="-153988" y="-76200"/>
            <a:ext cx="10059988" cy="69723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de-DE"/>
          </a:p>
        </p:txBody>
      </p:sp>
      <p:sp>
        <p:nvSpPr>
          <p:cNvPr id="1028" name="Rectangle 3"/>
          <p:cNvSpPr>
            <a:spLocks/>
          </p:cNvSpPr>
          <p:nvPr/>
        </p:nvSpPr>
        <p:spPr bwMode="auto">
          <a:xfrm>
            <a:off x="4287838" y="3330575"/>
            <a:ext cx="13493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1100" b="1">
                <a:solidFill>
                  <a:srgbClr val="FFFFFF"/>
                </a:solidFill>
                <a:latin typeface="Trebuchet MS" charset="0"/>
                <a:cs typeface="Trebuchet MS" charset="0"/>
                <a:sym typeface="Trebuchet MS" charset="0"/>
              </a:rPr>
              <a:t>www.joyn-coop.com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+mj-lt"/>
          <a:ea typeface="+mj-ea"/>
          <a:cs typeface="+mj-cs"/>
          <a:sym typeface="Trebuchet MS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9pPr>
    </p:titleStyle>
    <p:bodyStyle>
      <a:lvl1pPr marL="215900" indent="-215900" algn="l" rtl="0" eaLnBrk="0" fontAlgn="base" hangingPunct="0">
        <a:spcBef>
          <a:spcPct val="0"/>
        </a:spcBef>
        <a:spcAft>
          <a:spcPct val="0"/>
        </a:spcAft>
        <a:buChar char="•"/>
        <a:defRPr sz="20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1pPr>
      <a:lvl2pPr marL="466725" indent="-179388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2pPr>
      <a:lvl3pPr marL="719138" indent="-142875" algn="l" rtl="0" eaLnBrk="0" fontAlgn="base" hangingPunct="0">
        <a:spcBef>
          <a:spcPct val="0"/>
        </a:spcBef>
        <a:spcAft>
          <a:spcPct val="0"/>
        </a:spcAft>
        <a:buChar char="•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3pPr>
      <a:lvl4pPr marL="1008063" indent="-142875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4pPr>
      <a:lvl5pPr marL="1295400" indent="-142875" algn="l" rtl="0" eaLnBrk="0" fontAlgn="base" hangingPunct="0">
        <a:spcBef>
          <a:spcPct val="0"/>
        </a:spcBef>
        <a:spcAft>
          <a:spcPct val="0"/>
        </a:spcAft>
        <a:buChar char="»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de-DE"/>
      </a:defPPr>
      <a:lvl1pPr marL="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607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410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18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821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1625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428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1057275"/>
            <a:ext cx="84899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32004" tIns="32004" rIns="32004" bIns="32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rebuchet MS" charset="0"/>
              </a:rPr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95450"/>
            <a:ext cx="84899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32004" tIns="32004" rIns="32004" bIns="32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rebuchet MS" charset="0"/>
              </a:rPr>
              <a:t>Click to edit Master text styles</a:t>
            </a:r>
          </a:p>
          <a:p>
            <a:pPr lvl="1"/>
            <a:r>
              <a:rPr lang="en-US">
                <a:sym typeface="Trebuchet MS" charset="0"/>
              </a:rPr>
              <a:t>Second level</a:t>
            </a:r>
          </a:p>
          <a:p>
            <a:pPr lvl="2"/>
            <a:r>
              <a:rPr lang="en-US">
                <a:sym typeface="Trebuchet MS" charset="0"/>
              </a:rPr>
              <a:t>Third level</a:t>
            </a:r>
          </a:p>
          <a:p>
            <a:pPr lvl="3"/>
            <a:r>
              <a:rPr lang="en-US">
                <a:sym typeface="Trebuchet MS" charset="0"/>
              </a:rPr>
              <a:t>Fourth level</a:t>
            </a:r>
          </a:p>
          <a:p>
            <a:pPr lvl="4"/>
            <a:r>
              <a:rPr lang="en-US">
                <a:sym typeface="Trebuchet MS" charset="0"/>
              </a:rPr>
              <a:t>Fifth level</a:t>
            </a:r>
          </a:p>
        </p:txBody>
      </p:sp>
      <p:pic>
        <p:nvPicPr>
          <p:cNvPr id="13316" name="Bild 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938" y="5791200"/>
            <a:ext cx="881062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+mj-lt"/>
          <a:ea typeface="+mj-ea"/>
          <a:cs typeface="+mj-cs"/>
          <a:sym typeface="Trebuchet MS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3000">
          <a:solidFill>
            <a:srgbClr val="676767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9pPr>
    </p:titleStyle>
    <p:bodyStyle>
      <a:lvl1pPr marL="215900" indent="-215900" algn="l" rtl="0" eaLnBrk="0" fontAlgn="base" hangingPunct="0">
        <a:spcBef>
          <a:spcPct val="0"/>
        </a:spcBef>
        <a:spcAft>
          <a:spcPct val="0"/>
        </a:spcAft>
        <a:buChar char="•"/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1pPr>
      <a:lvl2pPr marL="466725" indent="-179388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2pPr>
      <a:lvl3pPr marL="719138" indent="-142875" algn="l" rtl="0" eaLnBrk="0" fontAlgn="base" hangingPunct="0">
        <a:spcBef>
          <a:spcPct val="0"/>
        </a:spcBef>
        <a:spcAft>
          <a:spcPct val="0"/>
        </a:spcAft>
        <a:buChar char="•"/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3pPr>
      <a:lvl4pPr marL="1008063" indent="-142875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4pPr>
      <a:lvl5pPr marL="1295400" indent="-142875" algn="l" rtl="0" eaLnBrk="0" fontAlgn="base" hangingPunct="0">
        <a:spcBef>
          <a:spcPct val="0"/>
        </a:spcBef>
        <a:spcAft>
          <a:spcPct val="0"/>
        </a:spcAft>
        <a:buChar char="»"/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9pPr>
    </p:bodyStyle>
    <p:otherStyle>
      <a:defPPr>
        <a:defRPr lang="de-DE"/>
      </a:defPPr>
      <a:lvl1pPr marL="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607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410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18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821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1625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428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47650" y="200025"/>
            <a:ext cx="9256713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32004" tIns="32004" rIns="32004" bIns="320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rebuchet MS" charset="0"/>
              </a:rPr>
              <a:t>Click to edit Master title style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7650" y="1476375"/>
            <a:ext cx="92567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Trebuchet MS" charset="0"/>
              </a:rPr>
              <a:t>Click to edit Master text styles</a:t>
            </a:r>
          </a:p>
          <a:p>
            <a:pPr lvl="1"/>
            <a:r>
              <a:rPr lang="en-US">
                <a:sym typeface="Trebuchet MS" charset="0"/>
              </a:rPr>
              <a:t>Second level</a:t>
            </a:r>
          </a:p>
          <a:p>
            <a:pPr lvl="2"/>
            <a:r>
              <a:rPr lang="en-US">
                <a:sym typeface="Trebuchet MS" charset="0"/>
              </a:rPr>
              <a:t>Third level</a:t>
            </a:r>
          </a:p>
          <a:p>
            <a:pPr lvl="3"/>
            <a:r>
              <a:rPr lang="en-US">
                <a:sym typeface="Trebuchet MS" charset="0"/>
              </a:rPr>
              <a:t>Fourth level</a:t>
            </a:r>
          </a:p>
          <a:p>
            <a:pPr lvl="4"/>
            <a:r>
              <a:rPr lang="en-US">
                <a:sym typeface="Trebuchet MS" charset="0"/>
              </a:rPr>
              <a:t>Fifth level</a:t>
            </a:r>
          </a:p>
        </p:txBody>
      </p:sp>
      <p:sp>
        <p:nvSpPr>
          <p:cNvPr id="4099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4849813" y="6524625"/>
            <a:ext cx="193675" cy="257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57607" tIns="28804" rIns="57607" bIns="28804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676767"/>
                </a:solidFill>
                <a:latin typeface="Trebuchet MS" charset="0"/>
                <a:cs typeface="Gill Sans" charset="0"/>
              </a:defRPr>
            </a:lvl1pPr>
          </a:lstStyle>
          <a:p>
            <a:pPr>
              <a:defRPr/>
            </a:pPr>
            <a:fld id="{3A6459DC-DDEC-454E-8D11-D37208B2D4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pic>
        <p:nvPicPr>
          <p:cNvPr id="14341" name="Bild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6396038"/>
            <a:ext cx="500063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5308"/>
          </a:solidFill>
          <a:latin typeface="+mj-lt"/>
          <a:ea typeface="+mj-ea"/>
          <a:cs typeface="+mj-cs"/>
          <a:sym typeface="Trebuchet MS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1500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1500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1500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1500">
          <a:solidFill>
            <a:srgbClr val="FF5308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ts val="1513"/>
        </a:spcBef>
        <a:spcAft>
          <a:spcPct val="0"/>
        </a:spcAft>
        <a:buChar char="•"/>
        <a:defRPr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1pPr>
      <a:lvl2pPr marL="261938" indent="-261938" algn="l" rtl="0" eaLnBrk="0" fontAlgn="base" hangingPunct="0">
        <a:lnSpc>
          <a:spcPct val="90000"/>
        </a:lnSpc>
        <a:spcBef>
          <a:spcPts val="1513"/>
        </a:spcBef>
        <a:spcAft>
          <a:spcPct val="0"/>
        </a:spcAft>
        <a:buChar char="–"/>
        <a:defRPr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2pPr>
      <a:lvl3pPr marL="261938" indent="-261938" algn="l" rtl="0" eaLnBrk="0" fontAlgn="base" hangingPunct="0">
        <a:lnSpc>
          <a:spcPct val="90000"/>
        </a:lnSpc>
        <a:spcBef>
          <a:spcPts val="1513"/>
        </a:spcBef>
        <a:spcAft>
          <a:spcPct val="0"/>
        </a:spcAft>
        <a:buChar char="•"/>
        <a:defRPr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3pPr>
      <a:lvl4pPr marL="261938" indent="-261938" algn="l" rtl="0" eaLnBrk="0" fontAlgn="base" hangingPunct="0">
        <a:lnSpc>
          <a:spcPct val="90000"/>
        </a:lnSpc>
        <a:spcBef>
          <a:spcPts val="1513"/>
        </a:spcBef>
        <a:spcAft>
          <a:spcPct val="0"/>
        </a:spcAft>
        <a:buChar char="–"/>
        <a:defRPr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4pPr>
      <a:lvl5pPr marL="261938" indent="-261938" algn="l" rtl="0" eaLnBrk="0" fontAlgn="base" hangingPunct="0">
        <a:lnSpc>
          <a:spcPct val="90000"/>
        </a:lnSpc>
        <a:spcBef>
          <a:spcPts val="1513"/>
        </a:spcBef>
        <a:spcAft>
          <a:spcPct val="0"/>
        </a:spcAft>
        <a:buChar char="»"/>
        <a:defRPr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5pPr>
      <a:lvl6pPr marL="624078" indent="-336042" algn="l" rtl="0" fontAlgn="base">
        <a:lnSpc>
          <a:spcPct val="90000"/>
        </a:lnSpc>
        <a:spcBef>
          <a:spcPts val="1512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6pPr>
      <a:lvl7pPr marL="912114" indent="-336042" algn="l" rtl="0" fontAlgn="base">
        <a:lnSpc>
          <a:spcPct val="90000"/>
        </a:lnSpc>
        <a:spcBef>
          <a:spcPts val="1512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7pPr>
      <a:lvl8pPr marL="1200150" indent="-336042" algn="l" rtl="0" fontAlgn="base">
        <a:lnSpc>
          <a:spcPct val="90000"/>
        </a:lnSpc>
        <a:spcBef>
          <a:spcPts val="1512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8pPr>
      <a:lvl9pPr marL="1488186" indent="-336042" algn="l" rtl="0" fontAlgn="base">
        <a:lnSpc>
          <a:spcPct val="90000"/>
        </a:lnSpc>
        <a:spcBef>
          <a:spcPts val="1512"/>
        </a:spcBef>
        <a:spcAft>
          <a:spcPct val="0"/>
        </a:spcAft>
        <a:defRPr sz="1500">
          <a:solidFill>
            <a:srgbClr val="676767"/>
          </a:solidFill>
          <a:latin typeface="+mn-lt"/>
          <a:ea typeface="+mn-ea"/>
          <a:cs typeface="+mn-cs"/>
          <a:sym typeface="Trebuchet MS" charset="0"/>
        </a:defRPr>
      </a:lvl9pPr>
    </p:bodyStyle>
    <p:otherStyle>
      <a:defPPr>
        <a:defRPr lang="de-DE"/>
      </a:defPPr>
      <a:lvl1pPr marL="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607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410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18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821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1625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428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4849813" y="6515100"/>
            <a:ext cx="193675" cy="257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57607" tIns="28804" rIns="57607" bIns="28804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cs typeface="Gill Sans" charset="0"/>
              </a:defRPr>
            </a:lvl1pPr>
          </a:lstStyle>
          <a:p>
            <a:pPr>
              <a:defRPr/>
            </a:pPr>
            <a:fld id="{9616B501-641A-AD42-8C20-A474DDA589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27651" name="Rectangle 2"/>
          <p:cNvSpPr>
            <a:spLocks/>
          </p:cNvSpPr>
          <p:nvPr/>
        </p:nvSpPr>
        <p:spPr bwMode="auto">
          <a:xfrm>
            <a:off x="-225425" y="-247650"/>
            <a:ext cx="10171113" cy="80581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de-DE"/>
          </a:p>
        </p:txBody>
      </p:sp>
      <p:sp>
        <p:nvSpPr>
          <p:cNvPr id="27652" name="Rectangle 3"/>
          <p:cNvSpPr>
            <a:spLocks/>
          </p:cNvSpPr>
          <p:nvPr/>
        </p:nvSpPr>
        <p:spPr bwMode="auto">
          <a:xfrm>
            <a:off x="4278313" y="4283075"/>
            <a:ext cx="13509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1100" b="1">
                <a:solidFill>
                  <a:srgbClr val="FFFFFF"/>
                </a:solidFill>
                <a:latin typeface="Trebuchet MS" charset="0"/>
                <a:cs typeface="Trebuchet MS" charset="0"/>
                <a:sym typeface="Trebuchet MS" charset="0"/>
              </a:rPr>
              <a:t>www.joyn-coop.com</a:t>
            </a:r>
          </a:p>
        </p:txBody>
      </p:sp>
      <p:sp>
        <p:nvSpPr>
          <p:cNvPr id="27653" name="Rectangle 4"/>
          <p:cNvSpPr>
            <a:spLocks/>
          </p:cNvSpPr>
          <p:nvPr/>
        </p:nvSpPr>
        <p:spPr bwMode="auto">
          <a:xfrm>
            <a:off x="3736975" y="2162175"/>
            <a:ext cx="2414588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FFFFFF"/>
                </a:solidFill>
                <a:latin typeface="Trebuchet MS" charset="0"/>
                <a:cs typeface="Trebuchet MS" charset="0"/>
                <a:sym typeface="Trebuchet MS" charset="0"/>
              </a:rPr>
              <a:t>Grateful for your attention</a:t>
            </a:r>
          </a:p>
        </p:txBody>
      </p:sp>
      <p:grpSp>
        <p:nvGrpSpPr>
          <p:cNvPr id="27654" name="Group 7"/>
          <p:cNvGrpSpPr>
            <a:grpSpLocks/>
          </p:cNvGrpSpPr>
          <p:nvPr/>
        </p:nvGrpSpPr>
        <p:grpSpPr bwMode="auto">
          <a:xfrm>
            <a:off x="-231775" y="2532063"/>
            <a:ext cx="6686550" cy="431800"/>
            <a:chOff x="0" y="0"/>
            <a:chExt cx="6912" cy="363"/>
          </a:xfrm>
        </p:grpSpPr>
        <p:pic>
          <p:nvPicPr>
            <p:cNvPr id="27655" name="Picture 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" y="60"/>
              <a:ext cx="6895" cy="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6" name="Picture 6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94" cy="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+mj-lt"/>
          <a:ea typeface="+mj-ea"/>
          <a:cs typeface="+mj-cs"/>
          <a:sym typeface="Trebuchet MS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3000">
          <a:solidFill>
            <a:srgbClr val="4D4D4D"/>
          </a:solidFill>
          <a:latin typeface="Trebuchet MS" charset="0"/>
          <a:ea typeface="ヒラギノ角ゴ ProN W3" charset="-128"/>
          <a:cs typeface="ヒラギノ角ゴ ProN W3" charset="-128"/>
          <a:sym typeface="Trebuchet MS" charset="0"/>
        </a:defRPr>
      </a:lvl9pPr>
    </p:titleStyle>
    <p:bodyStyle>
      <a:lvl1pPr marL="215900" indent="-215900" algn="l" rtl="0" eaLnBrk="0" fontAlgn="base" hangingPunct="0">
        <a:spcBef>
          <a:spcPct val="0"/>
        </a:spcBef>
        <a:spcAft>
          <a:spcPct val="0"/>
        </a:spcAft>
        <a:buChar char="•"/>
        <a:defRPr sz="20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1pPr>
      <a:lvl2pPr marL="466725" indent="-179388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2pPr>
      <a:lvl3pPr marL="719138" indent="-142875" algn="l" rtl="0" eaLnBrk="0" fontAlgn="base" hangingPunct="0">
        <a:spcBef>
          <a:spcPct val="0"/>
        </a:spcBef>
        <a:spcAft>
          <a:spcPct val="0"/>
        </a:spcAft>
        <a:buChar char="•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3pPr>
      <a:lvl4pPr marL="1008063" indent="-142875" algn="l" rtl="0" eaLnBrk="0" fontAlgn="base" hangingPunct="0">
        <a:spcBef>
          <a:spcPct val="0"/>
        </a:spcBef>
        <a:spcAft>
          <a:spcPct val="0"/>
        </a:spcAft>
        <a:buChar char="–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4pPr>
      <a:lvl5pPr marL="1295400" indent="-142875" algn="l" rtl="0" eaLnBrk="0" fontAlgn="base" hangingPunct="0">
        <a:spcBef>
          <a:spcPct val="0"/>
        </a:spcBef>
        <a:spcAft>
          <a:spcPct val="0"/>
        </a:spcAft>
        <a:buChar char="»"/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5pPr>
      <a:lvl6pPr marL="288036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6pPr>
      <a:lvl7pPr marL="576072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7pPr>
      <a:lvl8pPr marL="864108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8pPr>
      <a:lvl9pPr marL="1152144" algn="l" rtl="0" fontAlgn="base">
        <a:spcBef>
          <a:spcPct val="0"/>
        </a:spcBef>
        <a:spcAft>
          <a:spcPct val="0"/>
        </a:spcAft>
        <a:defRPr sz="1500">
          <a:solidFill>
            <a:srgbClr val="4D4D4D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de-DE"/>
      </a:defPPr>
      <a:lvl1pPr marL="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607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410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18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821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1625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428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4849813" y="6515100"/>
            <a:ext cx="193675" cy="257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57607" tIns="28804" rIns="57607" bIns="28804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08080"/>
                </a:solidFill>
                <a:cs typeface="Gill Sans" charset="0"/>
              </a:defRPr>
            </a:lvl1pPr>
          </a:lstStyle>
          <a:p>
            <a:pPr>
              <a:defRPr/>
            </a:pPr>
            <a:fld id="{A38F7724-A168-B345-BED5-0D79CDD962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5pPr>
      <a:lvl6pPr marL="288036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6pPr>
      <a:lvl7pPr marL="576072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7pPr>
      <a:lvl8pPr marL="864108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8pPr>
      <a:lvl9pPr marL="1152144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Gill Sans" charset="0"/>
          <a:ea typeface="ヒラギノ角ゴ ProN W3" charset="-128"/>
          <a:cs typeface="ヒラギノ角ゴ ProN W3" charset="-128"/>
          <a:sym typeface="Gill Sans" charset="0"/>
        </a:defRPr>
      </a:lvl9pPr>
    </p:titleStyle>
    <p:bodyStyle>
      <a:lvl1pPr marL="471488" indent="-334963" algn="l" rtl="0" eaLnBrk="0" fontAlgn="base" hangingPunct="0">
        <a:spcBef>
          <a:spcPts val="2200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655638" indent="-334963" algn="l" rtl="0" eaLnBrk="0" fontAlgn="base" hangingPunct="0">
        <a:spcBef>
          <a:spcPts val="2200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839788" indent="-334963" algn="l" rtl="0" eaLnBrk="0" fontAlgn="base" hangingPunct="0">
        <a:spcBef>
          <a:spcPts val="2200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031875" indent="-334963" algn="l" rtl="0" eaLnBrk="0" fontAlgn="base" hangingPunct="0">
        <a:spcBef>
          <a:spcPts val="2200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1216025" indent="-334963" algn="l" rtl="0" eaLnBrk="0" fontAlgn="base" hangingPunct="0">
        <a:spcBef>
          <a:spcPts val="2200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1504188" indent="-336042" algn="l" rtl="0" fontAlgn="base">
        <a:spcBef>
          <a:spcPts val="2205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1792224" indent="-336042" algn="l" rtl="0" fontAlgn="base">
        <a:spcBef>
          <a:spcPts val="2205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2080260" indent="-336042" algn="l" rtl="0" fontAlgn="base">
        <a:spcBef>
          <a:spcPts val="2205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2368296" indent="-336042" algn="l" rtl="0" fontAlgn="base">
        <a:spcBef>
          <a:spcPts val="2205"/>
        </a:spcBef>
        <a:spcAft>
          <a:spcPct val="0"/>
        </a:spcAft>
        <a:buSzPct val="171000"/>
        <a:buFont typeface="Gill Sans" charset="0"/>
        <a:buChar char="•"/>
        <a:defRPr sz="23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de-DE"/>
      </a:defPPr>
      <a:lvl1pPr marL="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7607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6410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180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28216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2016252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4288" algn="l" defTabSz="288036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oleObject" Target="../embeddings/oleObject2.bin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28.xml"/><Relationship Id="rId1" Type="http://schemas.openxmlformats.org/officeDocument/2006/relationships/vmlDrawing" Target="../drawings/vmlDrawing2.v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oleObject" Target="../embeddings/oleObject3.bin"/><Relationship Id="rId2" Type="http://schemas.openxmlformats.org/officeDocument/2006/relationships/tags" Target="../tags/tag17.xml"/><Relationship Id="rId1" Type="http://schemas.openxmlformats.org/officeDocument/2006/relationships/vmlDrawing" Target="../drawings/vmlDrawing3.v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4.xml"/><Relationship Id="rId4" Type="http://schemas.openxmlformats.org/officeDocument/2006/relationships/tags" Target="../tags/tag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oleObject" Target="../embeddings/oleObject5.bin"/><Relationship Id="rId2" Type="http://schemas.openxmlformats.org/officeDocument/2006/relationships/tags" Target="../tags/tag22.xml"/><Relationship Id="rId1" Type="http://schemas.openxmlformats.org/officeDocument/2006/relationships/vmlDrawing" Target="../drawings/vmlDrawing5.v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4.xml"/><Relationship Id="rId4" Type="http://schemas.openxmlformats.org/officeDocument/2006/relationships/tags" Target="../tags/tag2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2" Type="http://schemas.openxmlformats.org/officeDocument/2006/relationships/tags" Target="../tags/tag25.xml"/><Relationship Id="rId1" Type="http://schemas.openxmlformats.org/officeDocument/2006/relationships/vmlDrawing" Target="../drawings/vmlDrawing6.v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10" Type="http://schemas.openxmlformats.org/officeDocument/2006/relationships/oleObject" Target="../embeddings/oleObject6.bin"/><Relationship Id="rId4" Type="http://schemas.openxmlformats.org/officeDocument/2006/relationships/tags" Target="../tags/tag27.xml"/><Relationship Id="rId9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.bin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.bin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.bin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.bin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1.bin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2.bin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3.bin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4.bin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5.bin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6.bin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7.bin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8.bin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7" Type="http://schemas.openxmlformats.org/officeDocument/2006/relationships/image" Target="../media/image6.emf"/><Relationship Id="rId2" Type="http://schemas.openxmlformats.org/officeDocument/2006/relationships/tags" Target="../tags/tag5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9.bin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57.xml"/><Relationship Id="rId1" Type="http://schemas.openxmlformats.org/officeDocument/2006/relationships/vmlDrawing" Target="../drawings/vmlDrawing20.vml"/><Relationship Id="rId5" Type="http://schemas.openxmlformats.org/officeDocument/2006/relationships/oleObject" Target="../embeddings/oleObject20.bin"/><Relationship Id="rId4" Type="http://schemas.openxmlformats.org/officeDocument/2006/relationships/notesSlide" Target="../notesSlides/notesSlide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58.xml"/><Relationship Id="rId1" Type="http://schemas.openxmlformats.org/officeDocument/2006/relationships/vmlDrawing" Target="../drawings/vmlDrawing21.vml"/><Relationship Id="rId5" Type="http://schemas.openxmlformats.org/officeDocument/2006/relationships/oleObject" Target="../embeddings/oleObject21.bin"/><Relationship Id="rId4" Type="http://schemas.openxmlformats.org/officeDocument/2006/relationships/notesSlide" Target="../notesSlides/notesSlide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2.bin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23.bin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 noChangeArrowheads="1"/>
          </p:cNvSpPr>
          <p:nvPr>
            <p:ph type="title"/>
          </p:nvPr>
        </p:nvSpPr>
        <p:spPr>
          <a:xfrm>
            <a:off x="488504" y="1172741"/>
            <a:ext cx="8489950" cy="600075"/>
          </a:xfrm>
        </p:spPr>
        <p:txBody>
          <a:bodyPr/>
          <a:lstStyle/>
          <a:p>
            <a:pPr eaLnBrk="1" hangingPunct="1"/>
            <a:r>
              <a:rPr lang="es-ES_tradnl" sz="2000" b="1" dirty="0"/>
              <a:t>Cooperación entre la </a:t>
            </a:r>
            <a:r>
              <a:rPr lang="es-ES_tradnl" sz="2000" b="1" dirty="0" err="1"/>
              <a:t>Universitat</a:t>
            </a:r>
            <a:r>
              <a:rPr lang="es-ES_tradnl" sz="2000" b="1" dirty="0"/>
              <a:t> </a:t>
            </a:r>
            <a:r>
              <a:rPr lang="es-ES_tradnl" sz="2000" b="1" dirty="0" err="1"/>
              <a:t>Autònoma</a:t>
            </a:r>
            <a:r>
              <a:rPr lang="es-ES_tradnl" sz="2000" b="1" dirty="0"/>
              <a:t> de Barcelona y la Universidad Nacional Autónoma de </a:t>
            </a:r>
            <a:r>
              <a:rPr lang="es-ES_tradnl" sz="2000" b="1" dirty="0" smtClean="0"/>
              <a:t>Nicaragua – Evaluación de los últimos diez años</a:t>
            </a:r>
            <a:endParaRPr lang="de-DE" sz="2000" b="1" dirty="0">
              <a:solidFill>
                <a:srgbClr val="808080"/>
              </a:solidFill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7346" name="Rectangle 2"/>
          <p:cNvSpPr>
            <a:spLocks noGrp="1" noChangeArrowheads="1"/>
          </p:cNvSpPr>
          <p:nvPr>
            <p:ph idx="1"/>
          </p:nvPr>
        </p:nvSpPr>
        <p:spPr>
          <a:xfrm>
            <a:off x="488504" y="2708920"/>
            <a:ext cx="8489950" cy="2808312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de-DE" sz="1600" dirty="0" smtClean="0">
                <a:latin typeface="Trebuchet MS" charset="0"/>
                <a:ea typeface="ヒラギノ角ゴ ProN W3" charset="0"/>
                <a:cs typeface="ヒラギノ角ゴ ProN W3" charset="0"/>
              </a:rPr>
              <a:t>Presentación pública</a:t>
            </a:r>
          </a:p>
          <a:p>
            <a:pPr marL="0" indent="0" eaLnBrk="1" hangingPunct="1">
              <a:buFontTx/>
              <a:buNone/>
            </a:pPr>
            <a:r>
              <a:rPr lang="de-DE" sz="1600" dirty="0" smtClean="0">
                <a:latin typeface="Trebuchet MS" charset="0"/>
                <a:ea typeface="ヒラギノ角ゴ ProN W3" charset="0"/>
                <a:cs typeface="ヒラギノ角ゴ ProN W3" charset="0"/>
              </a:rPr>
              <a:t>Bellaterra, 03.12.2015</a:t>
            </a:r>
          </a:p>
          <a:p>
            <a:pPr marL="0" indent="0" eaLnBrk="1" hangingPunct="1">
              <a:buFontTx/>
              <a:buNone/>
            </a:pPr>
            <a:endParaRPr lang="de-DE" sz="1600" dirty="0" smtClean="0">
              <a:latin typeface="Trebuchet MS" charset="0"/>
              <a:ea typeface="ヒラギノ角ゴ ProN W3" charset="0"/>
              <a:cs typeface="ヒラギノ角ゴ ProN W3" charset="0"/>
            </a:endParaRPr>
          </a:p>
          <a:p>
            <a:pPr marL="0" indent="0" eaLnBrk="1" hangingPunct="1">
              <a:buFontTx/>
              <a:buNone/>
            </a:pPr>
            <a:endParaRPr lang="de-DE" sz="1600" dirty="0">
              <a:latin typeface="Trebuchet MS" charset="0"/>
              <a:ea typeface="ヒラギノ角ゴ ProN W3" charset="0"/>
              <a:cs typeface="ヒラギノ角ゴ ProN W3" charset="0"/>
            </a:endParaRPr>
          </a:p>
          <a:p>
            <a:pPr marL="0" indent="0" eaLnBrk="1" hangingPunct="1">
              <a:buFontTx/>
              <a:buNone/>
            </a:pPr>
            <a:r>
              <a:rPr lang="de-DE" sz="1600" dirty="0" smtClean="0">
                <a:latin typeface="Trebuchet MS" charset="0"/>
                <a:ea typeface="ヒラギノ角ゴ ProN W3" charset="0"/>
                <a:cs typeface="ヒラギノ角ゴ ProN W3" charset="0"/>
              </a:rPr>
              <a:t>Nadja Gmelch</a:t>
            </a:r>
          </a:p>
          <a:p>
            <a:pPr marL="0" indent="0" eaLnBrk="1" hangingPunct="1">
              <a:buFontTx/>
              <a:buNone/>
            </a:pPr>
            <a:endParaRPr lang="de-DE" sz="1600" dirty="0">
              <a:latin typeface="Trebuchet MS" charset="0"/>
              <a:ea typeface="ヒラギノ角ゴ ProN W3" charset="0"/>
              <a:cs typeface="ヒラギノ角ゴ ProN W3" charset="0"/>
            </a:endParaRPr>
          </a:p>
          <a:p>
            <a:pPr marL="0" indent="0" eaLnBrk="1" hangingPunct="1">
              <a:buFontTx/>
              <a:buNone/>
            </a:pPr>
            <a:endParaRPr lang="de-DE" dirty="0">
              <a:latin typeface="Trebuchet MS" charset="0"/>
              <a:ea typeface="ヒラギノ角ゴ ProN W3" charset="0"/>
              <a:cs typeface="ヒラギノ角ゴ ProN W3" charset="0"/>
            </a:endParaRPr>
          </a:p>
          <a:p>
            <a:pPr marL="0" indent="0" eaLnBrk="1" hangingPunct="1">
              <a:buFontTx/>
              <a:buNone/>
            </a:pPr>
            <a:endParaRPr lang="de-DE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3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1828800"/>
            <a:ext cx="5613400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58374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11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50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26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4561781" y="6412185"/>
            <a:ext cx="193675" cy="257175"/>
          </a:xfrm>
        </p:spPr>
        <p:txBody>
          <a:bodyPr/>
          <a:lstStyle/>
          <a:p>
            <a:pPr>
              <a:defRPr/>
            </a:pPr>
            <a:fld id="{A3FD9D08-1507-DB4D-83AE-2E415329141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24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247650" y="463550"/>
            <a:ext cx="9529886" cy="733202"/>
          </a:xfrm>
        </p:spPr>
        <p:txBody>
          <a:bodyPr/>
          <a:lstStyle/>
          <a:p>
            <a: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_tradnl" sz="1400" b="0" smtClean="0">
                <a:latin typeface="Trebuchet MS" charset="0"/>
                <a:ea typeface="ヒラギノ角ゴ ProN W3" charset="0"/>
                <a:cs typeface="Trebuchet MS" charset="0"/>
              </a:rPr>
              <a:t>La Evaluación</a:t>
            </a:r>
            <a:br>
              <a:rPr lang="es-ES_tradnl" sz="1400" b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  <a:t>Objetivos de la evaluación</a:t>
            </a:r>
            <a:endParaRPr lang="es-ES_tradnl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776536" y="1844824"/>
            <a:ext cx="7992888" cy="3375670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  <a:ea typeface="ヒラギノ角ゴ ProN W3" charset="-128"/>
              <a:cs typeface="ヒラギノ角ゴ ProN W3" charset="-128"/>
              <a:sym typeface="Gill Sans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0552" y="1988840"/>
            <a:ext cx="784887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l">
              <a:buFontTx/>
              <a:buChar char="•"/>
            </a:pPr>
            <a:r>
              <a:rPr lang="es-ES_tradnl" sz="1700" dirty="0" smtClean="0">
                <a:solidFill>
                  <a:schemeClr val="bg2"/>
                </a:solidFill>
                <a:latin typeface="Trebuchet MS"/>
                <a:cs typeface="Trebuchet MS"/>
              </a:rPr>
              <a:t>Comprobar si las impresiones informales positivas con respecto a la cooperación son bien fundamentadas y justificables</a:t>
            </a:r>
          </a:p>
          <a:p>
            <a:pPr marL="285750" lvl="0" indent="-285750" algn="l">
              <a:buFontTx/>
              <a:buChar char="•"/>
            </a:pPr>
            <a:endParaRPr lang="es-ES_tradnl" sz="1700" dirty="0" smtClean="0">
              <a:solidFill>
                <a:schemeClr val="bg2"/>
              </a:solidFill>
              <a:latin typeface="Trebuchet MS"/>
              <a:cs typeface="Trebuchet MS"/>
            </a:endParaRPr>
          </a:p>
          <a:p>
            <a:pPr marL="285750" lvl="0" indent="-285750" algn="l">
              <a:buFontTx/>
              <a:buChar char="•"/>
            </a:pPr>
            <a:endParaRPr lang="es-ES_tradnl" sz="1700" dirty="0" smtClean="0">
              <a:solidFill>
                <a:schemeClr val="bg2"/>
              </a:solidFill>
              <a:latin typeface="Trebuchet MS"/>
              <a:cs typeface="Trebuchet MS"/>
            </a:endParaRPr>
          </a:p>
          <a:p>
            <a:pPr marL="285750" lvl="0" indent="-285750" algn="l">
              <a:buFontTx/>
              <a:buChar char="•"/>
            </a:pPr>
            <a:r>
              <a:rPr lang="es-ES_tradnl" sz="1700" dirty="0" smtClean="0">
                <a:solidFill>
                  <a:schemeClr val="bg2"/>
                </a:solidFill>
                <a:latin typeface="Trebuchet MS"/>
                <a:cs typeface="Trebuchet MS"/>
              </a:rPr>
              <a:t>Determinar los principales logros y efectos de la cooperación, así como su utilidad</a:t>
            </a:r>
          </a:p>
          <a:p>
            <a:pPr lvl="0" algn="l"/>
            <a:endParaRPr lang="es-ES_tradnl" sz="1700" dirty="0" smtClean="0">
              <a:solidFill>
                <a:schemeClr val="bg2"/>
              </a:solidFill>
              <a:latin typeface="Trebuchet MS"/>
              <a:cs typeface="Trebuchet MS"/>
            </a:endParaRPr>
          </a:p>
          <a:p>
            <a:pPr lvl="0" algn="l"/>
            <a:endParaRPr lang="es-ES_tradnl" sz="1700" dirty="0" smtClean="0">
              <a:solidFill>
                <a:schemeClr val="bg2"/>
              </a:solidFill>
              <a:latin typeface="Trebuchet MS"/>
              <a:cs typeface="Trebuchet MS"/>
            </a:endParaRPr>
          </a:p>
          <a:p>
            <a:pPr marL="285750" lvl="0" indent="-285750" algn="l">
              <a:buFontTx/>
              <a:buChar char="•"/>
            </a:pPr>
            <a:r>
              <a:rPr lang="es-ES_tradnl" sz="1700" dirty="0" smtClean="0">
                <a:solidFill>
                  <a:schemeClr val="bg2"/>
                </a:solidFill>
                <a:latin typeface="Trebuchet MS"/>
                <a:cs typeface="Trebuchet MS"/>
              </a:rPr>
              <a:t>Determinar qué aspectos de la cooperación deben ser mantenidos y proveer recomendaciones que sirvan como base para el futuro manejo y la futura dirección de la cooperación</a:t>
            </a:r>
          </a:p>
          <a:p>
            <a:pPr algn="l"/>
            <a:endParaRPr lang="es-ES_tradnl" sz="1700" dirty="0">
              <a:solidFill>
                <a:srgbClr val="FF6600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075396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40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496639" y="2650256"/>
            <a:ext cx="8475662" cy="2979416"/>
            <a:chOff x="656" y="1254"/>
            <a:chExt cx="4830" cy="2444"/>
          </a:xfrm>
        </p:grpSpPr>
        <p:sp>
          <p:nvSpPr>
            <p:cNvPr id="3829762" name="Rectangle 2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gray">
            <a:xfrm>
              <a:off x="656" y="1254"/>
              <a:ext cx="1637" cy="2444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_tradnl" sz="1600">
                <a:latin typeface="+mn-lt"/>
                <a:ea typeface="ヒラギノ角ゴ ProN W3" charset="-128"/>
                <a:cs typeface="ヒラギノ角ゴ ProN W3" charset="-128"/>
              </a:endParaRPr>
            </a:p>
          </p:txBody>
        </p:sp>
        <p:sp>
          <p:nvSpPr>
            <p:cNvPr id="3829763" name="Rectangle 3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gray">
            <a:xfrm>
              <a:off x="2276" y="1254"/>
              <a:ext cx="3210" cy="2444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_tradnl" sz="1600">
                <a:latin typeface="+mn-lt"/>
                <a:ea typeface="ヒラギノ角ゴ ProN W3" charset="-128"/>
                <a:cs typeface="ヒラギノ角ゴ ProN W3" charset="-128"/>
              </a:endParaRPr>
            </a:p>
          </p:txBody>
        </p:sp>
      </p:grpSp>
      <p:sp>
        <p:nvSpPr>
          <p:cNvPr id="3829766" name="Freeform 6"/>
          <p:cNvSpPr>
            <a:spLocks/>
          </p:cNvSpPr>
          <p:nvPr>
            <p:custDataLst>
              <p:tags r:id="rId3"/>
            </p:custDataLst>
          </p:nvPr>
        </p:nvSpPr>
        <p:spPr bwMode="gray">
          <a:xfrm>
            <a:off x="496639" y="1700808"/>
            <a:ext cx="2656161" cy="8901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19" y="0"/>
              </a:cxn>
              <a:cxn ang="0">
                <a:pos x="1702" y="230"/>
              </a:cxn>
              <a:cxn ang="0">
                <a:pos x="1619" y="460"/>
              </a:cxn>
              <a:cxn ang="0">
                <a:pos x="0" y="460"/>
              </a:cxn>
              <a:cxn ang="0">
                <a:pos x="0" y="230"/>
              </a:cxn>
              <a:cxn ang="0">
                <a:pos x="0" y="0"/>
              </a:cxn>
            </a:cxnLst>
            <a:rect l="0" t="0" r="r" b="b"/>
            <a:pathLst>
              <a:path w="1702" h="460">
                <a:moveTo>
                  <a:pt x="0" y="0"/>
                </a:moveTo>
                <a:lnTo>
                  <a:pt x="1619" y="0"/>
                </a:lnTo>
                <a:lnTo>
                  <a:pt x="1702" y="230"/>
                </a:lnTo>
                <a:lnTo>
                  <a:pt x="1619" y="460"/>
                </a:lnTo>
                <a:lnTo>
                  <a:pt x="0" y="460"/>
                </a:lnTo>
                <a:lnTo>
                  <a:pt x="0" y="230"/>
                </a:lnTo>
                <a:lnTo>
                  <a:pt x="0" y="0"/>
                </a:lnTo>
                <a:close/>
              </a:path>
            </a:pathLst>
          </a:custGeom>
          <a:solidFill>
            <a:srgbClr val="FF5308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7740" tIns="48870" rIns="97740" bIns="48870" anchor="ctr"/>
          <a:lstStyle/>
          <a:p>
            <a:pPr>
              <a:defRPr/>
            </a:pPr>
            <a:endParaRPr lang="es-ES_tradnl" sz="1600"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67" name="Rectangle 7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560512" y="1844824"/>
            <a:ext cx="242655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8870" tIns="0" rIns="48870" bIns="0" anchor="ctr"/>
          <a:lstStyle/>
          <a:p>
            <a:pPr algn="l" defTabSz="957040">
              <a:defRPr/>
            </a:pPr>
            <a:r>
              <a:rPr lang="es-ES_tradnl" sz="1600" dirty="0" smtClean="0">
                <a:solidFill>
                  <a:schemeClr val="bg1"/>
                </a:solidFill>
                <a:latin typeface="+mn-lt"/>
                <a:ea typeface="ヒラギノ角ゴ ProN W3" charset="-128"/>
                <a:cs typeface="ヒラギノ角ゴ ProN W3" charset="-128"/>
              </a:rPr>
              <a:t>Fase 1: Revisión de documentos y entrevistas base</a:t>
            </a:r>
            <a:endParaRPr lang="es-ES_tradnl" sz="1600" dirty="0">
              <a:solidFill>
                <a:schemeClr val="bg1"/>
              </a:solidFill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68" name="Freeform 8"/>
          <p:cNvSpPr>
            <a:spLocks/>
          </p:cNvSpPr>
          <p:nvPr>
            <p:custDataLst>
              <p:tags r:id="rId5"/>
            </p:custDataLst>
          </p:nvPr>
        </p:nvSpPr>
        <p:spPr bwMode="gray">
          <a:xfrm>
            <a:off x="2962764" y="1700808"/>
            <a:ext cx="3934452" cy="8901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14" y="0"/>
              </a:cxn>
              <a:cxn ang="0">
                <a:pos x="1697" y="230"/>
              </a:cxn>
              <a:cxn ang="0">
                <a:pos x="1614" y="460"/>
              </a:cxn>
              <a:cxn ang="0">
                <a:pos x="0" y="460"/>
              </a:cxn>
              <a:cxn ang="0">
                <a:pos x="83" y="230"/>
              </a:cxn>
              <a:cxn ang="0">
                <a:pos x="0" y="0"/>
              </a:cxn>
            </a:cxnLst>
            <a:rect l="0" t="0" r="r" b="b"/>
            <a:pathLst>
              <a:path w="1697" h="460">
                <a:moveTo>
                  <a:pt x="0" y="0"/>
                </a:moveTo>
                <a:lnTo>
                  <a:pt x="1614" y="0"/>
                </a:lnTo>
                <a:lnTo>
                  <a:pt x="1697" y="230"/>
                </a:lnTo>
                <a:lnTo>
                  <a:pt x="1614" y="460"/>
                </a:lnTo>
                <a:lnTo>
                  <a:pt x="0" y="460"/>
                </a:lnTo>
                <a:lnTo>
                  <a:pt x="83" y="230"/>
                </a:lnTo>
                <a:lnTo>
                  <a:pt x="0" y="0"/>
                </a:lnTo>
                <a:close/>
              </a:path>
            </a:pathLst>
          </a:custGeom>
          <a:solidFill>
            <a:srgbClr val="FF5308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7740" tIns="48870" rIns="97740" bIns="48870" anchor="ctr"/>
          <a:lstStyle/>
          <a:p>
            <a:pPr>
              <a:defRPr/>
            </a:pPr>
            <a:endParaRPr lang="es-ES_tradnl" sz="1600"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69" name="Rectangle 9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3656848" y="1844824"/>
            <a:ext cx="2952336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8870" tIns="0" rIns="48870" bIns="0" anchor="ctr"/>
          <a:lstStyle/>
          <a:p>
            <a:pPr algn="l" defTabSz="957040">
              <a:defRPr/>
            </a:pPr>
            <a:r>
              <a:rPr lang="es-ES_tradnl" sz="1600" dirty="0" smtClean="0">
                <a:solidFill>
                  <a:schemeClr val="bg1"/>
                </a:solidFill>
                <a:latin typeface="+mn-lt"/>
                <a:ea typeface="ヒラギノ角ゴ ProN W3" charset="-128"/>
                <a:cs typeface="ヒラギノ角ゴ ProN W3" charset="-128"/>
              </a:rPr>
              <a:t>Fase 2: Entrevistas</a:t>
            </a:r>
            <a:endParaRPr lang="es-ES_tradnl" sz="1600" dirty="0">
              <a:solidFill>
                <a:schemeClr val="bg1"/>
              </a:solidFill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70" name="Freeform 10"/>
          <p:cNvSpPr>
            <a:spLocks/>
          </p:cNvSpPr>
          <p:nvPr>
            <p:custDataLst>
              <p:tags r:id="rId7"/>
            </p:custDataLst>
          </p:nvPr>
        </p:nvSpPr>
        <p:spPr bwMode="gray">
          <a:xfrm>
            <a:off x="6681192" y="1700808"/>
            <a:ext cx="2448272" cy="8901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15" y="0"/>
              </a:cxn>
              <a:cxn ang="0">
                <a:pos x="1698" y="230"/>
              </a:cxn>
              <a:cxn ang="0">
                <a:pos x="1615" y="460"/>
              </a:cxn>
              <a:cxn ang="0">
                <a:pos x="0" y="460"/>
              </a:cxn>
              <a:cxn ang="0">
                <a:pos x="83" y="230"/>
              </a:cxn>
              <a:cxn ang="0">
                <a:pos x="0" y="0"/>
              </a:cxn>
            </a:cxnLst>
            <a:rect l="0" t="0" r="r" b="b"/>
            <a:pathLst>
              <a:path w="1698" h="460">
                <a:moveTo>
                  <a:pt x="0" y="0"/>
                </a:moveTo>
                <a:lnTo>
                  <a:pt x="1615" y="0"/>
                </a:lnTo>
                <a:lnTo>
                  <a:pt x="1698" y="230"/>
                </a:lnTo>
                <a:lnTo>
                  <a:pt x="1615" y="460"/>
                </a:lnTo>
                <a:lnTo>
                  <a:pt x="0" y="460"/>
                </a:lnTo>
                <a:lnTo>
                  <a:pt x="83" y="230"/>
                </a:lnTo>
                <a:lnTo>
                  <a:pt x="0" y="0"/>
                </a:lnTo>
                <a:close/>
              </a:path>
            </a:pathLst>
          </a:custGeom>
          <a:solidFill>
            <a:srgbClr val="FF5308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7740" tIns="48870" rIns="97740" bIns="48870" anchor="ctr"/>
          <a:lstStyle/>
          <a:p>
            <a:pPr>
              <a:defRPr/>
            </a:pPr>
            <a:endParaRPr lang="es-ES_tradnl" sz="1600"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71" name="Rectangle 11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897216" y="1844824"/>
            <a:ext cx="208619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8870" tIns="0" rIns="48870" bIns="0" anchor="ctr"/>
          <a:lstStyle/>
          <a:p>
            <a:pPr algn="l" defTabSz="957040">
              <a:defRPr/>
            </a:pPr>
            <a:r>
              <a:rPr lang="es-ES_tradnl" sz="1600" smtClean="0">
                <a:solidFill>
                  <a:schemeClr val="bg1"/>
                </a:solidFill>
                <a:latin typeface="+mn-lt"/>
                <a:ea typeface="ヒラギノ角ゴ ProN W3" charset="-128"/>
                <a:cs typeface="ヒラギノ角ゴ ProN W3" charset="-128"/>
              </a:rPr>
              <a:t>Fase 3: Análisis</a:t>
            </a:r>
            <a:endParaRPr lang="es-ES_tradnl" sz="1600">
              <a:solidFill>
                <a:schemeClr val="bg1"/>
              </a:solidFill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75" name="Rectangle 15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580777" y="2974082"/>
            <a:ext cx="23560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Revisión de documentos de los proyectos</a:t>
            </a:r>
          </a:p>
          <a:p>
            <a:pPr marL="142538" lvl="1" indent="-140841" algn="l" defTabSz="841652">
              <a:buFont typeface="Arial"/>
              <a:buChar char="•"/>
              <a:defRPr/>
            </a:pPr>
            <a:endParaRPr lang="es-ES_tradnl" sz="1500" dirty="0" smtClean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Entrevistas base con responsables de la cooperación de Cataluña y Nicaragua </a:t>
            </a:r>
          </a:p>
        </p:txBody>
      </p:sp>
      <p:sp>
        <p:nvSpPr>
          <p:cNvPr id="3829776" name="Rectangle 16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3080792" y="2882057"/>
            <a:ext cx="3672408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b="1" dirty="0" smtClean="0">
                <a:solidFill>
                  <a:srgbClr val="FF6600"/>
                </a:solidFill>
                <a:latin typeface="+mn-lt"/>
                <a:ea typeface="ヒラギノ角ゴ ProN W3" charset="-128"/>
                <a:cs typeface="ヒラギノ角ゴ ProN W3" charset="-128"/>
              </a:rPr>
              <a:t>16 </a:t>
            </a: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entrevistas con: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3 responsables de la cooperación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5 gestores de proyecto catalanes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1 especialista en cooperación de la UAB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2</a:t>
            </a: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 directores de departamentos relevantes de la UNAN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2</a:t>
            </a: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 coordinadores de proyecto nicaragüenses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1 estudiante de doctorado y maestría</a:t>
            </a:r>
          </a:p>
          <a:p>
            <a:pPr marL="287447" lvl="1" indent="-285750" algn="l" defTabSz="841652">
              <a:buFontTx/>
              <a:buChar char="-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2 estudiantes de maestría</a:t>
            </a:r>
            <a:endParaRPr lang="es-ES_tradnl" sz="1500" dirty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sp>
        <p:nvSpPr>
          <p:cNvPr id="3829777" name="Rectangle 17"/>
          <p:cNvSpPr>
            <a:spLocks noChangeArrowheads="1"/>
          </p:cNvSpPr>
          <p:nvPr>
            <p:custDataLst>
              <p:tags r:id="rId11"/>
            </p:custDataLst>
          </p:nvPr>
        </p:nvSpPr>
        <p:spPr bwMode="gray">
          <a:xfrm>
            <a:off x="6897215" y="2965376"/>
            <a:ext cx="2000473" cy="2077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Taller interno de </a:t>
            </a:r>
            <a:r>
              <a:rPr lang="es-ES_tradnl" sz="1500" dirty="0" err="1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joyn-coop</a:t>
            </a: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 para el análisis de datos</a:t>
            </a:r>
          </a:p>
          <a:p>
            <a:pPr marL="142538" lvl="1" indent="-140841" algn="l" defTabSz="841652">
              <a:buFont typeface="Arial"/>
              <a:buChar char="•"/>
              <a:defRPr/>
            </a:pPr>
            <a:endParaRPr lang="es-ES_tradnl" sz="1500" dirty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Taller de reflexión FAS – </a:t>
            </a:r>
            <a:r>
              <a:rPr lang="es-ES_tradnl" sz="1500" dirty="0" err="1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joyn-coop</a:t>
            </a:r>
            <a:endParaRPr lang="es-ES_tradnl" sz="1500" dirty="0" smtClean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  <a:p>
            <a:pPr marL="142538" lvl="1" indent="-140841" algn="l" defTabSz="841652">
              <a:buFont typeface="Arial"/>
              <a:buChar char="•"/>
              <a:defRPr/>
            </a:pPr>
            <a:endParaRPr lang="es-ES_tradnl" sz="1500" dirty="0" smtClean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  <a:p>
            <a:pPr marL="142538" lvl="1" indent="-140841" algn="l" defTabSz="841652">
              <a:buFont typeface="Arial"/>
              <a:buChar char="•"/>
              <a:defRPr/>
            </a:pPr>
            <a:r>
              <a:rPr lang="es-ES_tradnl" sz="1500" dirty="0" smtClean="0">
                <a:solidFill>
                  <a:srgbClr val="676767"/>
                </a:solidFill>
                <a:latin typeface="+mn-lt"/>
                <a:ea typeface="ヒラギノ角ゴ ProN W3" charset="-128"/>
                <a:cs typeface="ヒラギノ角ゴ ProN W3" charset="-128"/>
              </a:rPr>
              <a:t>Composición del reporte final</a:t>
            </a:r>
            <a:endParaRPr lang="es-ES_tradnl" sz="1500" dirty="0">
              <a:solidFill>
                <a:srgbClr val="676767"/>
              </a:solidFill>
              <a:latin typeface="+mn-lt"/>
              <a:ea typeface="ヒラギノ角ゴ ProN W3" charset="-128"/>
              <a:cs typeface="ヒラギノ角ゴ ProN W3" charset="-128"/>
            </a:endParaRPr>
          </a:p>
        </p:txBody>
      </p:sp>
      <p:graphicFrame>
        <p:nvGraphicFramePr>
          <p:cNvPr id="63511" name="Rectangle 2" hidden="1"/>
          <p:cNvGraphicFramePr>
            <a:graphicFrameLocks/>
          </p:cNvGraphicFramePr>
          <p:nvPr>
            <p:custDataLst>
              <p:tags r:id="rId1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76" name="think-cell Slide" r:id="rId18" imgW="0" imgH="0" progId="">
                  <p:embed/>
                </p:oleObj>
              </mc:Choice>
              <mc:Fallback>
                <p:oleObj name="think-cell Slide" r:id="rId18" imgW="0" imgH="0" progId="">
                  <p:embed/>
                  <p:pic>
                    <p:nvPicPr>
                      <p:cNvPr id="0" name="AutoShape 5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4561781" y="5012457"/>
            <a:ext cx="193675" cy="257175"/>
          </a:xfrm>
        </p:spPr>
        <p:txBody>
          <a:bodyPr/>
          <a:lstStyle/>
          <a:p>
            <a:pPr>
              <a:defRPr/>
            </a:pPr>
            <a:fld id="{A3FD9D08-1507-DB4D-83AE-2E4153291414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sp>
        <p:nvSpPr>
          <p:cNvPr id="24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gray">
          <a:xfrm>
            <a:off x="247650" y="463550"/>
            <a:ext cx="9529886" cy="733202"/>
          </a:xfrm>
        </p:spPr>
        <p:txBody>
          <a:bodyPr/>
          <a:lstStyle/>
          <a:p>
            <a: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_tradnl" sz="1400" b="0" smtClean="0">
                <a:latin typeface="Trebuchet MS" charset="0"/>
                <a:ea typeface="ヒラギノ角ゴ ProN W3" charset="0"/>
                <a:cs typeface="Trebuchet MS" charset="0"/>
              </a:rPr>
              <a:t>La Evaluación</a:t>
            </a:r>
            <a:br>
              <a:rPr lang="es-ES_tradnl" sz="1400" b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_tradnl" smtClean="0">
                <a:latin typeface="Trebuchet MS" charset="0"/>
                <a:ea typeface="ヒラギノ角ゴ ProN W3" charset="0"/>
                <a:cs typeface="Trebuchet MS" charset="0"/>
              </a:rPr>
              <a:t>Secuencia de la evaluación</a:t>
            </a:r>
            <a:endParaRPr lang="es-ES_tradnl">
              <a:latin typeface="Trebuchet MS" charset="0"/>
              <a:ea typeface="ヒラギノ角ゴ ProN W3" charset="0"/>
              <a:cs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9816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6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2420888"/>
            <a:ext cx="5613400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213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064568" y="1340768"/>
            <a:ext cx="7776864" cy="5112568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  <a:ea typeface="ヒラギノ角ゴ ProN W3" charset="-128"/>
              <a:cs typeface="ヒラギノ角ゴ ProN W3" charset="-128"/>
              <a:sym typeface="Gill Sans" charset="0"/>
            </a:endParaRPr>
          </a:p>
        </p:txBody>
      </p:sp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7</a:t>
            </a:fld>
            <a:r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343" name="think-cell Slide" r:id="rId7" imgW="0" imgH="0" progId="">
                  <p:embed/>
                </p:oleObj>
              </mc:Choice>
              <mc:Fallback>
                <p:oleObj name="think-cell Slide" r:id="rId7" imgW="0" imgH="0" progId="">
                  <p:embed/>
                  <p:pic>
                    <p:nvPicPr>
                      <p:cNvPr id="0" name="AutoShape 142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247650" y="463550"/>
            <a:ext cx="9529886" cy="588963"/>
          </a:xfrm>
        </p:spPr>
        <p:txBody>
          <a:bodyPr/>
          <a:lstStyle/>
          <a:p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Diez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años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de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cooperación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: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principales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aspectos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Aspectos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más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destacados</a:t>
            </a:r>
            <a:endParaRPr lang="en-U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1280592" y="1412776"/>
            <a:ext cx="8568952" cy="533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ca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Grandes </a:t>
            </a:r>
            <a:r>
              <a:rPr lang="ca-ES" sz="1700" b="1" dirty="0" err="1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logros</a:t>
            </a:r>
            <a:r>
              <a:rPr lang="ca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 con fondos modestos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endParaRPr lang="es-ES" sz="1700" b="1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Satisfacción generalizada, sobre todo por parte de los nicaragüenses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endParaRPr lang="es-ES" sz="1700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Leve escepticismo por el lado catalán</a:t>
            </a:r>
          </a:p>
          <a:p>
            <a:pPr marL="574783" lvl="2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Riesgo de excesiva dependencia o relación paternalista</a:t>
            </a:r>
          </a:p>
          <a:p>
            <a:pPr marL="574783" lvl="2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Preocupación por la sostenibilidad</a:t>
            </a:r>
          </a:p>
          <a:p>
            <a:pPr marL="1696" lvl="1" indent="0" algn="l" defTabSz="957040">
              <a:lnSpc>
                <a:spcPct val="12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Falta de una visión y unos objetivos claros</a:t>
            </a:r>
          </a:p>
          <a:p>
            <a:pPr marL="574783" lvl="2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Dirección: Solidaridad vs. cooperación horizontal</a:t>
            </a:r>
          </a:p>
          <a:p>
            <a:pPr marL="574783" lvl="2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Formulación de metas no es clara</a:t>
            </a:r>
          </a:p>
          <a:p>
            <a:pPr marL="574783" lvl="2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Sostenibilidad como mayor reto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endParaRPr lang="es-ES" sz="1700" b="1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  <a:p>
            <a:pPr marL="344596" lvl="1" indent="-34290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Necesidades apremiantes en dos áreas: </a:t>
            </a: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Formación docente e </a:t>
            </a:r>
            <a:b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</a:br>
            <a:r>
              <a:rPr lang="es-ES" sz="1700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investigación</a:t>
            </a:r>
          </a:p>
          <a:p>
            <a:pPr marL="344596" lvl="1" indent="-34290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Arial"/>
              <a:buChar char="•"/>
              <a:defRPr/>
            </a:pPr>
            <a:endParaRPr lang="es-ES" sz="1700" dirty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2309574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00522" y="1340768"/>
            <a:ext cx="9777536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_tradnl" sz="1700" b="1" dirty="0">
                <a:solidFill>
                  <a:schemeClr val="bg2"/>
                </a:solidFill>
                <a:latin typeface="+mn-lt"/>
              </a:rPr>
              <a:t>Aspectos positivos y debilidades de las maestrías en medio ambiente</a:t>
            </a:r>
          </a:p>
          <a:p>
            <a:pPr algn="l"/>
            <a:endParaRPr lang="es-ES_tradnl" sz="1700" dirty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>
              <a:solidFill>
                <a:schemeClr val="bg2"/>
              </a:solidFill>
              <a:latin typeface="+mn-lt"/>
            </a:endParaRPr>
          </a:p>
          <a:p>
            <a:pPr algn="l"/>
            <a:endParaRPr lang="es-ES_tradnl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r>
              <a:rPr lang="es-ES_tradnl" sz="1700" b="1" dirty="0">
                <a:solidFill>
                  <a:schemeClr val="bg2"/>
                </a:solidFill>
                <a:latin typeface="+mn-lt"/>
              </a:rPr>
              <a:t>Aspectos positivos y debilidades del </a:t>
            </a:r>
            <a:r>
              <a:rPr lang="es-ES_tradnl" sz="1700" b="1" dirty="0" smtClean="0">
                <a:solidFill>
                  <a:schemeClr val="bg2"/>
                </a:solidFill>
                <a:latin typeface="+mn-lt"/>
              </a:rPr>
              <a:t>doctorado</a:t>
            </a:r>
          </a:p>
          <a:p>
            <a:pPr marL="285750" indent="-285750" algn="l">
              <a:buFontTx/>
              <a:buChar char="-"/>
            </a:pPr>
            <a:r>
              <a:rPr lang="es-ES_tradnl" sz="1700" dirty="0" smtClean="0">
                <a:solidFill>
                  <a:schemeClr val="bg2"/>
                </a:solidFill>
                <a:latin typeface="+mn-lt"/>
              </a:rPr>
              <a:t>Programa reciente, temprano para dar veredicto</a:t>
            </a:r>
          </a:p>
          <a:p>
            <a:pPr marL="285750" indent="-285750" algn="l">
              <a:buFontTx/>
              <a:buChar char="-"/>
            </a:pPr>
            <a:r>
              <a:rPr lang="es-ES_tradnl" sz="1700" dirty="0" smtClean="0">
                <a:solidFill>
                  <a:schemeClr val="bg2"/>
                </a:solidFill>
                <a:latin typeface="+mn-lt"/>
              </a:rPr>
              <a:t>En si mismo gran logro: uno de ocho doctorados en Nicaragua</a:t>
            </a:r>
          </a:p>
          <a:p>
            <a:pPr marL="285750" indent="-285750" algn="l">
              <a:buFontTx/>
              <a:buChar char="-"/>
            </a:pPr>
            <a:r>
              <a:rPr lang="es-ES_tradnl" sz="1700" dirty="0" smtClean="0">
                <a:solidFill>
                  <a:schemeClr val="bg2"/>
                </a:solidFill>
                <a:latin typeface="+mn-lt"/>
              </a:rPr>
              <a:t>Bien anclado institucionalmente</a:t>
            </a:r>
          </a:p>
          <a:p>
            <a:pPr marL="285750" indent="-285750" algn="l">
              <a:buFontTx/>
              <a:buChar char="-"/>
            </a:pPr>
            <a:r>
              <a:rPr lang="es-ES_tradnl" sz="1700" dirty="0" smtClean="0">
                <a:solidFill>
                  <a:schemeClr val="bg2"/>
                </a:solidFill>
                <a:latin typeface="+mn-lt"/>
              </a:rPr>
              <a:t>Costo de la matrícula bajo (3.000 vs. 10.000 dólares) – subvención indirecta UAB</a:t>
            </a:r>
          </a:p>
          <a:p>
            <a:pPr marL="285750" indent="-285750" algn="l">
              <a:buFontTx/>
              <a:buChar char="-"/>
            </a:pPr>
            <a:r>
              <a:rPr lang="es-ES_tradnl" sz="1700" dirty="0" smtClean="0">
                <a:solidFill>
                  <a:schemeClr val="bg2"/>
                </a:solidFill>
                <a:latin typeface="+mn-lt"/>
              </a:rPr>
              <a:t>Éxito doctorandos aún por ver (riesgo de falta de dedicación)</a:t>
            </a:r>
            <a:endParaRPr lang="es-ES_tradnl" sz="1700" dirty="0">
              <a:solidFill>
                <a:schemeClr val="bg2"/>
              </a:solidFill>
              <a:latin typeface="+mn-lt"/>
            </a:endParaRPr>
          </a:p>
          <a:p>
            <a:pPr algn="l"/>
            <a:endParaRPr lang="es-ES" sz="1700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8</a:t>
            </a:fld>
            <a:r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99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54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247650" y="463550"/>
            <a:ext cx="9529886" cy="588963"/>
          </a:xfrm>
        </p:spPr>
        <p:txBody>
          <a:bodyPr/>
          <a:lstStyle/>
          <a:p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Diez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años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de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cooperación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: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principales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aspectos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Aspectos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positivos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y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negativos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de los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proyectos</a:t>
            </a:r>
            <a:endParaRPr lang="en-U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571466"/>
              </p:ext>
            </p:extLst>
          </p:nvPr>
        </p:nvGraphicFramePr>
        <p:xfrm>
          <a:off x="920552" y="1916832"/>
          <a:ext cx="7848873" cy="1512168"/>
        </p:xfrm>
        <a:graphic>
          <a:graphicData uri="http://schemas.openxmlformats.org/drawingml/2006/table">
            <a:tbl>
              <a:tblPr firstRow="1" firstCol="1" bandRow="1"/>
              <a:tblGrid>
                <a:gridCol w="3665759"/>
                <a:gridCol w="261905"/>
                <a:gridCol w="3921209"/>
              </a:tblGrid>
              <a:tr h="18902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solidFill>
                            <a:srgbClr val="FFFFFF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Aspectos Positivos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>
                          <a:solidFill>
                            <a:srgbClr val="FFFFFF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 </a:t>
                      </a:r>
                      <a:endParaRPr lang="es-ES" sz="11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>
                          <a:solidFill>
                            <a:srgbClr val="FFFFFF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Debilidades + Aspectos por mejorar</a:t>
                      </a:r>
                      <a:endParaRPr lang="es-ES" sz="11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36C0A"/>
                    </a:solidFill>
                  </a:tcPr>
                </a:tc>
              </a:tr>
              <a:tr h="1323147">
                <a:tc>
                  <a:txBody>
                    <a:bodyPr/>
                    <a:lstStyle/>
                    <a:p>
                      <a:pPr marL="90170" indent="-9017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+  Logro y ganancia a nivel académico y de currículo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marL="90170" indent="-9017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+ Prestigio y reconocimiento del programa a nivel local debido a titulación de la UAB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marL="90170" indent="-9017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+  Impartición de formación profesional a un mayor número de personas </a:t>
                      </a: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  <a:sym typeface="Wingdings"/>
                        </a:rPr>
                        <a:t></a:t>
                      </a: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 creación de una potencial fuerza docente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1930"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10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 </a:t>
                      </a:r>
                      <a:endParaRPr lang="es-ES" sz="110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1400"/>
                        </a:lnSpc>
                        <a:spcAft>
                          <a:spcPts val="0"/>
                        </a:spcAft>
                        <a:buFont typeface="Trebuchet MS"/>
                        <a:buChar char="-"/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Egresados no permanecen como docentes de la universidad </a:t>
                      </a: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  <a:sym typeface="Wingdings"/>
                        </a:rPr>
                        <a:t></a:t>
                      </a: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 Formación a nivel personal, mas no institucional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400"/>
                        </a:lnSpc>
                        <a:spcAft>
                          <a:spcPts val="0"/>
                        </a:spcAft>
                        <a:buFont typeface="Trebuchet MS"/>
                        <a:buChar char="-"/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Nivel de exigencia con frecuencia muy bajo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400"/>
                        </a:lnSpc>
                        <a:spcAft>
                          <a:spcPts val="0"/>
                        </a:spcAft>
                        <a:buFont typeface="Trebuchet MS"/>
                        <a:buChar char="-"/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Falta de rigor en la selección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400"/>
                        </a:lnSpc>
                        <a:spcAft>
                          <a:spcPts val="0"/>
                        </a:spcAft>
                        <a:buFont typeface="Trebuchet MS"/>
                        <a:buChar char="-"/>
                      </a:pPr>
                      <a:r>
                        <a:rPr lang="es-ES_tradnl" sz="110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Sostenibilidad no es clara</a:t>
                      </a:r>
                      <a:endParaRPr lang="es-ES" sz="110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36C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77032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9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2996952"/>
            <a:ext cx="5613400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7587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064568" y="1340768"/>
            <a:ext cx="7776864" cy="5184576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  <a:ea typeface="ヒラギノ角ゴ ProN W3" charset="-128"/>
              <a:cs typeface="ヒラギノ角ゴ ProN W3" charset="-128"/>
              <a:sym typeface="Gill Sans" charset="0"/>
            </a:endParaRPr>
          </a:p>
        </p:txBody>
      </p:sp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10</a:t>
            </a:fld>
            <a:r>
              <a:rPr lang="en-GB" sz="100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19" name="think-cell Slide" r:id="rId7" imgW="0" imgH="0" progId="">
                  <p:embed/>
                </p:oleObj>
              </mc:Choice>
              <mc:Fallback>
                <p:oleObj name="think-cell Slide" r:id="rId7" imgW="0" imgH="0" progId="">
                  <p:embed/>
                  <p:pic>
                    <p:nvPicPr>
                      <p:cNvPr id="0" name="AutoShape 50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247650" y="463550"/>
            <a:ext cx="9529886" cy="588963"/>
          </a:xfrm>
        </p:spPr>
        <p:txBody>
          <a:bodyPr/>
          <a:lstStyle/>
          <a:p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Objetivos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de la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cooperación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: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definición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 y </a:t>
            </a:r>
            <a:r>
              <a:rPr lang="en-US" sz="1400" b="0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n-U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Las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metas</a:t>
            </a:r>
            <a:r>
              <a:rPr lang="en-US" dirty="0" smtClean="0">
                <a:latin typeface="Trebuchet MS" charset="0"/>
                <a:ea typeface="ヒラギノ角ゴ ProN W3" charset="0"/>
                <a:cs typeface="Trebuchet MS" charset="0"/>
              </a:rPr>
              <a:t> de la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Trebuchet MS" charset="0"/>
              </a:rPr>
              <a:t>cooperación</a:t>
            </a:r>
            <a:endParaRPr lang="en-U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1280592" y="1412776"/>
            <a:ext cx="7488832" cy="591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1696" lvl="1" indent="0" algn="l" defTabSz="957040">
              <a:lnSpc>
                <a:spcPct val="12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Convenio UAB – UNAN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Promover las relaciones de carácter académico/científico/profesional entre la UAB y la UNAN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Desarrollar actividades de docencia/investigación en materia de interés común para ambas instituciones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Fomentar el intercambio de profesores y de alumnos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Fomentar el intercambio recíproco de información sobre temas de investigación, libros, publicaciones y otros materiales de interés para ambas instituciones</a:t>
            </a:r>
          </a:p>
          <a:p>
            <a:pPr marL="457200" lvl="0" indent="-457200" algn="l">
              <a:buFont typeface="+mj-lt"/>
              <a:buAutoNum type="arabicPeriod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Fomentar el debate y el intercambio de experiencias sobre todos aquellos temas que puedan beneficiar a ambas instituciones</a:t>
            </a:r>
          </a:p>
          <a:p>
            <a:pPr lvl="0" algn="l"/>
            <a:endParaRPr lang="es-ES" sz="1700" dirty="0" smtClean="0">
              <a:solidFill>
                <a:schemeClr val="bg2"/>
              </a:solidFill>
              <a:latin typeface="+mn-lt"/>
            </a:endParaRPr>
          </a:p>
          <a:p>
            <a:pPr marL="1696" lvl="1" indent="0" algn="l" defTabSz="957040">
              <a:lnSpc>
                <a:spcPct val="12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chemeClr val="bg1">
                    <a:lumMod val="50000"/>
                  </a:schemeClr>
                </a:solidFill>
                <a:latin typeface="Trebuchet MS"/>
                <a:cs typeface="Trebuchet MS"/>
              </a:rPr>
              <a:t>Fondo de Solidaridad</a:t>
            </a:r>
          </a:p>
          <a:p>
            <a:pPr algn="l"/>
            <a:r>
              <a:rPr lang="es-ES" sz="1700" dirty="0" smtClean="0">
                <a:solidFill>
                  <a:schemeClr val="bg2"/>
                </a:solidFill>
                <a:latin typeface="+mn-lt"/>
              </a:rPr>
              <a:t>6.    Reforzar capacidades docentes y de investigación de contrapartes</a:t>
            </a:r>
          </a:p>
          <a:p>
            <a:pPr marL="342900" indent="-342900" algn="l">
              <a:buAutoNum type="arabicPeriod" startAt="7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  Mejora de la gestión universitaria</a:t>
            </a:r>
          </a:p>
          <a:p>
            <a:pPr marL="342900" indent="-342900" algn="l">
              <a:buAutoNum type="arabicPeriod" startAt="7"/>
            </a:pPr>
            <a:endParaRPr lang="es-ES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r>
              <a:rPr lang="es-ES" sz="1700" b="1" dirty="0" smtClean="0">
                <a:solidFill>
                  <a:schemeClr val="bg2"/>
                </a:solidFill>
                <a:latin typeface="+mn-lt"/>
              </a:rPr>
              <a:t>Meta adicional tácita</a:t>
            </a:r>
          </a:p>
          <a:p>
            <a:pPr marL="342900" lvl="0" indent="-342900" algn="l">
              <a:buAutoNum type="arabicPeriod" startAt="8"/>
            </a:pP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  Concentrar especial atención y alcanzar mayores logros en el área de    </a:t>
            </a:r>
            <a:br>
              <a:rPr lang="es-ES" sz="1700" dirty="0" smtClean="0">
                <a:solidFill>
                  <a:schemeClr val="bg2"/>
                </a:solidFill>
                <a:latin typeface="+mn-lt"/>
              </a:rPr>
            </a:br>
            <a:r>
              <a:rPr lang="es-ES" sz="1700" dirty="0" smtClean="0">
                <a:solidFill>
                  <a:schemeClr val="bg2"/>
                </a:solidFill>
                <a:latin typeface="+mn-lt"/>
              </a:rPr>
              <a:t>  medio ambiente</a:t>
            </a:r>
          </a:p>
          <a:p>
            <a:pPr marL="342900" lvl="0" indent="-342900" algn="l">
              <a:buAutoNum type="arabicPeriod" startAt="8"/>
            </a:pPr>
            <a:endParaRPr lang="es-ES" sz="1700" dirty="0" smtClean="0">
              <a:solidFill>
                <a:schemeClr val="bg2"/>
              </a:solidFill>
              <a:latin typeface="+mn-lt"/>
            </a:endParaRPr>
          </a:p>
          <a:p>
            <a:pPr algn="l"/>
            <a:endParaRPr lang="es-ES" sz="1700" dirty="0" smtClean="0">
              <a:solidFill>
                <a:schemeClr val="bg2"/>
              </a:solidFill>
              <a:latin typeface="+mn-lt"/>
            </a:endParaRPr>
          </a:p>
          <a:p>
            <a:pPr marL="1696" lvl="1" indent="0" algn="l" defTabSz="957040">
              <a:lnSpc>
                <a:spcPct val="120000"/>
              </a:lnSpc>
              <a:buClr>
                <a:schemeClr val="bg2"/>
              </a:buClr>
              <a:buSzPct val="125000"/>
              <a:defRPr/>
            </a:pPr>
            <a:endParaRPr lang="es-ES" sz="1700" b="1" dirty="0" smtClean="0">
              <a:solidFill>
                <a:schemeClr val="bg1">
                  <a:lumMod val="50000"/>
                </a:schemeClr>
              </a:solidFill>
              <a:latin typeface="Trebuchet MS"/>
              <a:cs typeface="Trebuchet MS"/>
            </a:endParaRPr>
          </a:p>
        </p:txBody>
      </p:sp>
      <p:sp>
        <p:nvSpPr>
          <p:cNvPr id="3" name="2 Elipse"/>
          <p:cNvSpPr/>
          <p:nvPr/>
        </p:nvSpPr>
        <p:spPr bwMode="auto">
          <a:xfrm>
            <a:off x="7257256" y="548680"/>
            <a:ext cx="2304256" cy="1080120"/>
          </a:xfrm>
          <a:prstGeom prst="ellipse">
            <a:avLst/>
          </a:prstGeom>
          <a:solidFill>
            <a:srgbClr val="FF6600"/>
          </a:solidFill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ヒラギノ角ゴ ProN W3" charset="-128"/>
                <a:cs typeface="ヒラギノ角ゴ ProN W3" charset="-128"/>
                <a:sym typeface="Gill Sans" charset="0"/>
              </a:rPr>
              <a:t>¿Cómo contribuye UAB</a:t>
            </a:r>
            <a:r>
              <a:rPr kumimoji="0" lang="es-ES" sz="12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ヒラギノ角ゴ ProN W3" charset="-128"/>
                <a:cs typeface="ヒラギノ角ゴ ProN W3" charset="-128"/>
                <a:sym typeface="Gill Sans" charset="0"/>
              </a:rPr>
              <a:t> independientemente de la FAS?</a:t>
            </a: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  <a:ea typeface="ヒラギノ角ゴ ProN W3" charset="-128"/>
              <a:cs typeface="ヒラギノ角ゴ ProN W3" charset="-128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8563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11</a:t>
            </a:fld>
            <a:r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534" name="think-cell Slide" r:id="rId10" imgW="0" imgH="0" progId="">
                  <p:embed/>
                </p:oleObj>
              </mc:Choice>
              <mc:Fallback>
                <p:oleObj name="think-cell Slide" r:id="rId10" imgW="0" imgH="0" progId="">
                  <p:embed/>
                  <p:pic>
                    <p:nvPicPr>
                      <p:cNvPr id="0" name="AutoShape 14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Reflexión sobre la formulación y el establecimiento de las metas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2504728" y="1441807"/>
            <a:ext cx="669674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No hay conflicto entre los objetivos formulados 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Metas complementarias que se refuerzan mutuamente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Dispersión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en </a:t>
            </a: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diferentes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</a:t>
            </a: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documentos</a:t>
            </a:r>
            <a:endParaRPr lang="ca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F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alta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claridad con respecto al carácter de la cooperación, su dirección, sus objetivos específicos y la forma en la que estos son concebidos y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establecidos</a:t>
            </a: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Metas como formalidad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, cooperación se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implementa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más con base en reflexiones informales y puntuales que con base en una estrategia integral explícita</a:t>
            </a:r>
            <a:endParaRPr lang="es-ES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13" name="Rectangle 7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273050" y="1494076"/>
            <a:ext cx="2015654" cy="3024336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lIns="78192" tIns="78192" rIns="78192" bIns="78192" anchor="ctr"/>
          <a:lstStyle/>
          <a:p>
            <a:pPr algn="l" defTabSz="975706">
              <a:buClr>
                <a:schemeClr val="tx2"/>
              </a:buClr>
              <a:defRPr/>
            </a:pPr>
            <a:r>
              <a:rPr lang="es-E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Reflexión general</a:t>
            </a:r>
            <a:endParaRPr lang="es-ES" sz="1700" i="1" dirty="0">
              <a:solidFill>
                <a:schemeClr val="bg1"/>
              </a:solidFill>
              <a:latin typeface="Trebuchet MS"/>
              <a:ea typeface="ヒラギノ角ゴ ProN W3" charset="-128"/>
              <a:cs typeface="Trebuchet MS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1701800" y="4652004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272480" y="5003254"/>
            <a:ext cx="2015654" cy="1234058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lIns="78192" tIns="78192" rIns="78192" bIns="78192" anchor="ctr"/>
          <a:lstStyle/>
          <a:p>
            <a:pPr algn="l" defTabSz="975706">
              <a:buClr>
                <a:schemeClr val="tx2"/>
              </a:buClr>
              <a:defRPr/>
            </a:pPr>
            <a:r>
              <a:rPr lang="en-U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¿</a:t>
            </a:r>
            <a:r>
              <a:rPr lang="en-US" sz="1700" dirty="0" err="1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Qué</a:t>
            </a:r>
            <a:r>
              <a:rPr lang="en-U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 </a:t>
            </a:r>
            <a:r>
              <a:rPr lang="en-US" sz="1700" dirty="0" err="1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hace</a:t>
            </a:r>
            <a:r>
              <a:rPr lang="en-U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 </a:t>
            </a:r>
            <a:r>
              <a:rPr lang="en-US" sz="1700" dirty="0" err="1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falta</a:t>
            </a:r>
            <a:r>
              <a:rPr lang="en-U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?</a:t>
            </a:r>
            <a:endParaRPr lang="en-US" sz="1700" i="1" dirty="0">
              <a:solidFill>
                <a:schemeClr val="bg1"/>
              </a:solidFill>
              <a:latin typeface="Trebuchet MS"/>
              <a:ea typeface="ヒラギノ角ゴ ProN W3" charset="-128"/>
              <a:cs typeface="Trebuchet MS"/>
            </a:endParaRPr>
          </a:p>
        </p:txBody>
      </p:sp>
      <p:sp>
        <p:nvSpPr>
          <p:cNvPr id="12" name="Rectangle 6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2504728" y="4981584"/>
            <a:ext cx="6408712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iscusión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explícita y una decisión con respecto al carácter de la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cooperación/tipos de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iniciativas </a:t>
            </a: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2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Trazar beneficios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generales y específicos para ambas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contrapartes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crear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suficientes incentivos</a:t>
            </a:r>
            <a:endParaRPr lang="en-US" sz="1700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826574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08984" y="6309320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12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42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9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191344" y="1484784"/>
            <a:ext cx="9001000" cy="38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1: “Promover las relaciones de carácter académico/científico/profesional entre la UAB y la UNAN” </a:t>
            </a:r>
          </a:p>
          <a:p>
            <a:pPr algn="l">
              <a:lnSpc>
                <a:spcPct val="110000"/>
              </a:lnSpc>
            </a:pPr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Relaciones estrechas entre la UNAN y la UAB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Confianza 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Trabajo en equipo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Estancias de académicos en respectivas instituciones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Relaciones particularmente fuertes a nivel académico, también sólidas a nivel científico y administrativo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Aunque no haya enfoque específico sobre refuerzo administrativo, efectos paralelos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5 – Meta cumplida completamente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9313236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13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63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6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88504" y="1174304"/>
            <a:ext cx="9001000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2: “Desarrollar actividades de docencia/investigación en materias de interés común para ambas instituciones.”</a:t>
            </a:r>
          </a:p>
          <a:p>
            <a:pPr algn="l">
              <a:lnSpc>
                <a:spcPct val="110000"/>
              </a:lnSpc>
            </a:pPr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Enfoque dirigido hacia docencia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Programas como instrumentos para la formación de una fuerza docente local mejor calificada y preparada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Maestrías y doctorado – componente de investigación 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Pero 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Investigación menos fuerte que docencia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Nivel de doctorado todavía no desarrollado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incentivos para investigadores catalanes para investigar en Nicaragua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4 – Meta cumplida casi completamente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3117010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80992" y="6381328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14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6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272480" y="2258090"/>
            <a:ext cx="9001000" cy="3205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3: “Fomentar el intercambio de profesores y alumnos”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Movilidad: sí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Intercambio real con movilidad recíproca y bilateral: no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Mayor parte de estancias: catalanes en UNAN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Fomento real difícil por razones sobre todo financieras (tanto por parte del lado catalán como del lado nicaragüense)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Gracias a relaciones estables buena base para intercambio más balanceado en el futuro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3 – Meta cumplida parcialmente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870512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268169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15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10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16496" y="1628800"/>
            <a:ext cx="9001000" cy="4304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4: “Fomentar el intercambio recíproco de información sobre temas de investigación, libros, publicaciones y otros materiales de interés para ambas instituciones”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Intercambio existe, pero no es recíproco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Enriquecimiento de libros, publicaciones e información: Socio beneficiado sobre todo UNAN (no defecto en sí mismo)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Intercambio de información y publicaciones conjuntas: campo para mejorar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Reconocimiento autoría nicaragüense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Objetivo formulado de forma vaga y desproporcionado a situación de contraparte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claridad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3 – Meta cumplida parcialmente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9075938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16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34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344488" y="2019085"/>
            <a:ext cx="9001000" cy="3467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5 “Fomentar el debate y el intercambio de experiencias sobre todos aquellos temas que puedan beneficiar a ambas instituciones”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Formulación de la meta carece de claridad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¿Qué contempla que no ha sido contemplado en metas anteriores?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No se especifica cuáles son “todos aquellos temas que puedan beneficiar a ambas instituciones”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Procesos de cooperación incluyen por definición reflexión conjunta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No hay medidas específicas que fomenten debate o intercambio de experiencias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--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3988633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57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4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272480" y="260648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272480" y="836712"/>
            <a:ext cx="900100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6 “</a:t>
            </a:r>
            <a:r>
              <a:rPr lang="es-ES_tradnl" sz="1700" b="1" dirty="0">
                <a:solidFill>
                  <a:srgbClr val="FF6600"/>
                </a:solidFill>
                <a:latin typeface="Trebuchet MS"/>
                <a:cs typeface="Trebuchet MS"/>
              </a:rPr>
              <a:t>Reforzar capacidades docentes y de investigación de contrapartes</a:t>
            </a: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”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Capacidades docentes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: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Programas destinados a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solucionar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docentes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 investigadores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adecuadamente calificados en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Nicaragua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Titulación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profesionales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creación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una potencial fuerza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docente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Pero, fuerza potencial disminuido por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Titulación de estudiantes sin nivel adecuado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Egresados no permanecen en universidad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Capacidades de investigación</a:t>
            </a: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contribución significativa, pero producto todavía intangible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c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apacidades de investigación incipientes</a:t>
            </a: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octorado: paso adicional en camino adecuado, existencia como logro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e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special importancia a nivel de Nicaragua (8 doctorados en total en el país)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todavía no posible medir efectividad o nivel de egresados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Otras capacidades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enriquecimiento biblioteca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a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cceso a e interacción con profesores internacionales</a:t>
            </a:r>
            <a:endParaRPr lang="es-ES" sz="1700" b="1" dirty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				</a:t>
            </a: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17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62526" y="3179584"/>
            <a:ext cx="3012363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es-ES" sz="1700" b="1" dirty="0">
                <a:solidFill>
                  <a:srgbClr val="FF6600"/>
                </a:solidFill>
                <a:latin typeface="Trebuchet MS"/>
                <a:cs typeface="Trebuchet MS"/>
              </a:rPr>
              <a:t>Alcance: 3 – Meta cumplida </a:t>
            </a:r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0" lvl="1" indent="0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parcialmente</a:t>
            </a:r>
            <a:endParaRPr lang="es-ES" sz="1700" b="1" dirty="0">
              <a:solidFill>
                <a:srgbClr val="FF6600"/>
              </a:solidFill>
              <a:latin typeface="Trebuchet MS"/>
              <a:cs typeface="Trebuchet MS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39463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1218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18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81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4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200472" y="2132856"/>
            <a:ext cx="9001000" cy="2629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7 “Mejora de la gestión universitaria”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Logros a nivel administrativo no han sido enfoque de cooperación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Sin embargo, actividades trajeron consigo efectos positivos sobre administración</a:t>
            </a:r>
          </a:p>
          <a:p>
            <a:pPr marL="574783" lvl="2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Desarrollo de currículos de programas de maestría y doctorado</a:t>
            </a:r>
          </a:p>
          <a:p>
            <a:pPr marL="574783" lvl="2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Reforma currículos licenciatura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3 – Meta cumplida parcialmente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352919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04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3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err="1" smtClean="0">
                <a:latin typeface="Trebuchet MS" charset="0"/>
                <a:ea typeface="ヒラギノ角ゴ ProN W3" charset="0"/>
                <a:cs typeface="Trebuchet MS" charset="0"/>
              </a:rPr>
              <a:t>Alcance</a:t>
            </a: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 de metas establecidas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200472" y="1844824"/>
            <a:ext cx="9001000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META 8 “Concentración e impacto especial y destacado en el área de medio ambiente”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Priorización del área de medio ambiente de forma efectiva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Resultados no corresponden a potencial de la concentración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Meta no formulada explícitamente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visión integral y metas claras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Programas desarrollados por separado y de forma espontánea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Pérdida de potencial de sinergias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Alcance: 3 – Meta cumplida parcialmente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Lucida Grande"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19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7808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106EA-D810-7641-BEE2-76D334C6E89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22" name="Titel 17"/>
          <p:cNvSpPr>
            <a:spLocks noGrp="1"/>
          </p:cNvSpPr>
          <p:nvPr>
            <p:ph type="title"/>
          </p:nvPr>
        </p:nvSpPr>
        <p:spPr>
          <a:xfrm>
            <a:off x="247650" y="200025"/>
            <a:ext cx="9256713" cy="866775"/>
          </a:xfrm>
        </p:spPr>
        <p:txBody>
          <a:bodyPr/>
          <a:lstStyle/>
          <a:p>
            <a:r>
              <a:rPr lang="es-ES" sz="1400" b="0" dirty="0">
                <a:latin typeface="Trebuchet MS" charset="0"/>
                <a:ea typeface="ヒラギノ角ゴ ProN W3" charset="0"/>
                <a:cs typeface="Trebuchet MS" charset="0"/>
              </a:rPr>
              <a:t>Objetivos de la cooperación: definición y alcance</a:t>
            </a:r>
            <a:r>
              <a:rPr lang="es-ES" sz="1050" b="0" dirty="0">
                <a:latin typeface="Trebuchet MS" charset="0"/>
                <a:ea typeface="ヒラギノ角ゴ ProN W3" charset="0"/>
                <a:cs typeface="Trebuchet MS" charset="0"/>
              </a:rPr>
              <a:t/>
            </a:r>
            <a:br>
              <a:rPr lang="es-ES" sz="1050" b="0" dirty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>
                <a:latin typeface="Trebuchet MS" charset="0"/>
                <a:ea typeface="ヒラギノ角ゴ ProN W3" charset="0"/>
                <a:cs typeface="Trebuchet MS" charset="0"/>
              </a:rPr>
              <a:t>Reflexión sobre la formulación y el establecimiento de las metas</a:t>
            </a:r>
            <a:endParaRPr lang="de-AT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72" y="1340768"/>
            <a:ext cx="944709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302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21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3535288"/>
            <a:ext cx="5613400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370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25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0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Evaluación de la cooperación según los criterios DAC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Introducción y relevancia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88504" y="1280220"/>
            <a:ext cx="8784976" cy="4670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Relevancia</a:t>
            </a:r>
            <a:endParaRPr lang="es-ES" sz="1700" b="1" dirty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ca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Nivel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nacional: 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relevante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para intereses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nicaragüenses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y catalanes/españoles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B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ase común en términos históricos, lingüísticos, conocimiento contextual mutuo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Nivel temático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Dadas las problemáticas actuales (cambio climático, biodiversidad, energía y recursos renovables), enfoque en medio ambiente tema de alta prioridad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Nivel institucional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 responde a vacíos del contexto nicaragüense y de la UNAN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Aumento de calidad docente y científica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 sienta bases para cooperación cada vez más horizontal</a:t>
            </a: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						</a:t>
            </a: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ca-E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Alcance</a:t>
            </a:r>
            <a:r>
              <a:rPr lang="ca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 </a:t>
            </a:r>
            <a:r>
              <a:rPr lang="ca-ES" sz="1700" b="1" dirty="0">
                <a:solidFill>
                  <a:srgbClr val="FF6600"/>
                </a:solidFill>
                <a:latin typeface="Trebuchet MS"/>
                <a:cs typeface="Trebuchet MS"/>
              </a:rPr>
              <a:t>– 5 – MUY ALTO</a:t>
            </a:r>
            <a:endParaRPr lang="es-ES" sz="1700" b="1" dirty="0">
              <a:solidFill>
                <a:srgbClr val="FF6600"/>
              </a:solidFill>
              <a:latin typeface="Trebuchet MS"/>
              <a:cs typeface="Trebuchet MS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675988"/>
              </p:ext>
            </p:extLst>
          </p:nvPr>
        </p:nvGraphicFramePr>
        <p:xfrm>
          <a:off x="6177136" y="667792"/>
          <a:ext cx="3299807" cy="889000"/>
        </p:xfrm>
        <a:graphic>
          <a:graphicData uri="http://schemas.openxmlformats.org/drawingml/2006/table">
            <a:tbl>
              <a:tblPr firstRow="1" firstCol="1" bandRow="1"/>
              <a:tblGrid>
                <a:gridCol w="509617"/>
                <a:gridCol w="2790190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solidFill>
                            <a:srgbClr val="E36C0A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1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solidFill>
                            <a:srgbClr val="E36C0A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2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solidFill>
                            <a:srgbClr val="E36C0A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3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solidFill>
                            <a:srgbClr val="E36C0A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4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solidFill>
                            <a:srgbClr val="E36C0A"/>
                          </a:solidFill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5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- Muy bajo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- Bajo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- Medio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- Alto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es-ES_tradnl" sz="1050" dirty="0">
                          <a:effectLst/>
                          <a:latin typeface="Trebuchet MS"/>
                          <a:ea typeface="Times New Roman"/>
                          <a:cs typeface="Times New Roman"/>
                        </a:rPr>
                        <a:t>- Muy alto</a:t>
                      </a:r>
                      <a:endParaRPr lang="es-ES" sz="1050" dirty="0">
                        <a:effectLst/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556201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22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2480" y="6198839"/>
            <a:ext cx="5269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1200" dirty="0" err="1">
                <a:solidFill>
                  <a:srgbClr val="676767"/>
                </a:solidFill>
                <a:latin typeface="Trebuchet MS"/>
                <a:cs typeface="Trebuchet MS"/>
              </a:rPr>
              <a:t>Enfoque</a:t>
            </a:r>
            <a:r>
              <a:rPr lang="ca-ES" sz="1200" dirty="0">
                <a:solidFill>
                  <a:srgbClr val="676767"/>
                </a:solidFill>
                <a:latin typeface="Trebuchet MS"/>
                <a:cs typeface="Trebuchet MS"/>
              </a:rPr>
              <a:t> en </a:t>
            </a:r>
            <a:r>
              <a:rPr lang="ca-ES" sz="1200" dirty="0" err="1">
                <a:solidFill>
                  <a:srgbClr val="676767"/>
                </a:solidFill>
                <a:latin typeface="Trebuchet MS"/>
                <a:cs typeface="Trebuchet MS"/>
              </a:rPr>
              <a:t>desarrollo</a:t>
            </a:r>
            <a:r>
              <a:rPr lang="ca-ES" sz="1200" dirty="0">
                <a:solidFill>
                  <a:srgbClr val="676767"/>
                </a:solidFill>
                <a:latin typeface="Trebuchet MS"/>
                <a:cs typeface="Trebuchet MS"/>
              </a:rPr>
              <a:t> </a:t>
            </a:r>
            <a:r>
              <a:rPr lang="ca-ES" sz="1200" dirty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</a:t>
            </a:r>
            <a:r>
              <a:rPr lang="ca-ES" sz="1200" dirty="0" err="1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a</a:t>
            </a:r>
            <a:r>
              <a:rPr lang="ca-ES" sz="1200" dirty="0" err="1">
                <a:solidFill>
                  <a:srgbClr val="676767"/>
                </a:solidFill>
                <a:latin typeface="Trebuchet MS"/>
                <a:cs typeface="Trebuchet MS"/>
              </a:rPr>
              <a:t>plicados</a:t>
            </a:r>
            <a:r>
              <a:rPr lang="ca-ES" sz="1200" dirty="0">
                <a:solidFill>
                  <a:srgbClr val="676767"/>
                </a:solidFill>
                <a:latin typeface="Trebuchet MS"/>
                <a:cs typeface="Trebuchet MS"/>
              </a:rPr>
              <a:t> sobre </a:t>
            </a:r>
            <a:r>
              <a:rPr lang="ca-ES" sz="1200" dirty="0" err="1">
                <a:solidFill>
                  <a:srgbClr val="676767"/>
                </a:solidFill>
                <a:latin typeface="Trebuchet MS"/>
                <a:cs typeface="Trebuchet MS"/>
              </a:rPr>
              <a:t>todo</a:t>
            </a:r>
            <a:r>
              <a:rPr lang="ca-ES" sz="1200" dirty="0">
                <a:solidFill>
                  <a:srgbClr val="676767"/>
                </a:solidFill>
                <a:latin typeface="Trebuchet MS"/>
                <a:cs typeface="Trebuchet MS"/>
              </a:rPr>
              <a:t> a Nicaragua (país receptor)</a:t>
            </a:r>
            <a:endParaRPr lang="es-ES" sz="12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31392635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50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Evaluación de la cooperación según los criterios DAC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Efectividad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88504" y="1196752"/>
            <a:ext cx="9001000" cy="4622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Efectividad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Alcance objetivos: parcialmente o satisfactoriamente (metas demasiado ambiciosas)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permanencia de los egresados de la maestría como docentes y/o investigadores en la UNAN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dedicación absoluta por parte de los estudiantes y/o bajo rendimiento académico 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rigor en el proceso de selección de estudiantes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Poca integración de personal local en las maestrías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Baja exigencia académica en algunos casos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Dificultad de la UNAN para contribuir con fondos propios + falta de apropiación y de participación de la UNAN en la gestión de los fondos existentes</a:t>
            </a:r>
          </a:p>
          <a:p>
            <a:pPr marL="285750" lvl="0" indent="-285750" algn="l">
              <a:buFontTx/>
              <a:buChar char="-"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Dificultad para enviar más personal de la UNAN a la UAB</a:t>
            </a:r>
          </a:p>
          <a:p>
            <a:pPr marL="285750" lvl="0" indent="-285750" algn="l">
              <a:buFontTx/>
              <a:buChar char="-"/>
            </a:pP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Poca </a:t>
            </a: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implicación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UAB, </a:t>
            </a: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más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allà del Fondo de </a:t>
            </a:r>
            <a:r>
              <a:rPr lang="ca-ES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Solidaridad</a:t>
            </a:r>
            <a:r>
              <a:rPr lang="ca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 </a:t>
            </a: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 – 3 – MEDIO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23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9614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74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4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Evaluación de la cooperación según los criterios DAC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Eficiencia e impacto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88504" y="1268760"/>
            <a:ext cx="900100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Eficiencia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Constituye mayor fortaleza de la cooperación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Fondos modestos, variados resultados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Intento de mantener costos lo más bajo posible (incomodidad, pero compromiso)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 – 5 – MUY ALTO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Impacto 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Impacto difícil de medir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Acciones bien encaminadas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Conversión de Estelí en facultad e integración en ámbito internacional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Experiencias personales de titulados: oportunidades profesionales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Egresados fuerza potencial docente e investigador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apropiación por parte de la UNAN y esquema con riesgo de paternalismo que puede generar impactos negativos</a:t>
            </a: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Alcance - 3 – MEDIO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24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950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96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39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Evaluación de la cooperación según los criterios DAC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Sostenibilidad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TextBox 7"/>
          <p:cNvSpPr txBox="1"/>
          <p:nvPr/>
        </p:nvSpPr>
        <p:spPr>
          <a:xfrm>
            <a:off x="488504" y="1197124"/>
            <a:ext cx="9001000" cy="5507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Sostenibilidad</a:t>
            </a:r>
          </a:p>
          <a:p>
            <a:pPr algn="l"/>
            <a:endParaRPr lang="es-ES" sz="1700" b="1" dirty="0" smtClean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Relación de solidaridad difícilmente sostenible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Proyectos en sí podrían ser sostenibles, pero no está claro en este momento (master no, doctorado quizás)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Riesgo de excesiva dependencia en los fondos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Muy basado en factor humando, no institucional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Falta de incentivos para los profesores, necesidad de </a:t>
            </a:r>
            <a:r>
              <a:rPr lang="es-ES" sz="1700" dirty="0">
                <a:solidFill>
                  <a:srgbClr val="676767"/>
                </a:solidFill>
                <a:latin typeface="Trebuchet MS"/>
                <a:cs typeface="Trebuchet MS"/>
              </a:rPr>
              <a:t>profesionalización </a:t>
            </a: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(necesidad </a:t>
            </a:r>
            <a:r>
              <a:rPr lang="es-ES" sz="1700" dirty="0">
                <a:solidFill>
                  <a:srgbClr val="676767"/>
                </a:solidFill>
                <a:latin typeface="Trebuchet MS"/>
                <a:cs typeface="Trebuchet MS"/>
              </a:rPr>
              <a:t>de crear situaciones de </a:t>
            </a:r>
            <a:r>
              <a:rPr lang="es-ES" sz="1700" i="1" dirty="0" err="1">
                <a:solidFill>
                  <a:srgbClr val="676767"/>
                </a:solidFill>
                <a:latin typeface="Trebuchet MS"/>
                <a:cs typeface="Trebuchet MS"/>
              </a:rPr>
              <a:t>win</a:t>
            </a:r>
            <a:r>
              <a:rPr lang="es-ES" sz="1700" i="1" dirty="0">
                <a:solidFill>
                  <a:srgbClr val="676767"/>
                </a:solidFill>
                <a:latin typeface="Trebuchet MS"/>
                <a:cs typeface="Trebuchet MS"/>
              </a:rPr>
              <a:t> – </a:t>
            </a:r>
            <a:r>
              <a:rPr lang="es-ES" sz="1700" i="1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win</a:t>
            </a:r>
            <a:r>
              <a:rPr lang="es-ES" sz="1700" i="1" dirty="0" smtClean="0">
                <a:solidFill>
                  <a:srgbClr val="676767"/>
                </a:solidFill>
                <a:latin typeface="Trebuchet MS"/>
                <a:cs typeface="Trebuchet MS"/>
              </a:rPr>
              <a:t>)</a:t>
            </a: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Egresados nicaragüenses no se quedaron en universidad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Confianza y relaciones sólidas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Oportunidad: </a:t>
            </a:r>
            <a:r>
              <a:rPr lang="es-ES" sz="1700" dirty="0">
                <a:solidFill>
                  <a:srgbClr val="676767"/>
                </a:solidFill>
                <a:latin typeface="Trebuchet MS"/>
                <a:cs typeface="Trebuchet MS"/>
              </a:rPr>
              <a:t>ampliar </a:t>
            </a:r>
            <a:r>
              <a:rPr lang="es-ES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relaciones a nivel regional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ca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r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ca-ES" sz="1700" b="1" dirty="0" err="1">
                <a:solidFill>
                  <a:srgbClr val="FF6600"/>
                </a:solidFill>
                <a:latin typeface="Trebuchet MS"/>
                <a:cs typeface="Trebuchet MS"/>
              </a:rPr>
              <a:t>Alcance</a:t>
            </a:r>
            <a:r>
              <a:rPr lang="ca-ES" sz="1700" b="1" dirty="0">
                <a:solidFill>
                  <a:srgbClr val="FF6600"/>
                </a:solidFill>
                <a:latin typeface="Trebuchet MS"/>
                <a:cs typeface="Trebuchet MS"/>
              </a:rPr>
              <a:t> </a:t>
            </a: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– </a:t>
            </a:r>
            <a:r>
              <a:rPr lang="es-ES" sz="1700" b="1" dirty="0">
                <a:solidFill>
                  <a:srgbClr val="FF6600"/>
                </a:solidFill>
                <a:latin typeface="Trebuchet MS"/>
                <a:cs typeface="Trebuchet MS"/>
              </a:rPr>
              <a:t>2 – </a:t>
            </a:r>
            <a:r>
              <a:rPr lang="es-E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BAJO</a:t>
            </a:r>
            <a:endParaRPr lang="es-ES" sz="1700" b="1" dirty="0">
              <a:solidFill>
                <a:srgbClr val="FF6600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" sz="1700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25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960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7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36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1" name="Rectangle 3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gray">
          <a:xfrm>
            <a:off x="416496" y="404664"/>
            <a:ext cx="10009112" cy="588963"/>
          </a:xfrm>
        </p:spPr>
        <p:txBody>
          <a:bodyPr/>
          <a:lstStyle/>
          <a:p>
            <a: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  <a:t>Evaluación de la cooperación según los criterios DAC</a:t>
            </a:r>
            <a:br>
              <a:rPr lang="es-ES" sz="1400" b="0" dirty="0" smtClean="0">
                <a:latin typeface="Trebuchet MS" charset="0"/>
                <a:ea typeface="ヒラギノ角ゴ ProN W3" charset="0"/>
                <a:cs typeface="Trebuchet MS" charset="0"/>
              </a:rPr>
            </a:br>
            <a:r>
              <a:rPr lang="es-ES" dirty="0" smtClean="0">
                <a:latin typeface="Trebuchet MS" charset="0"/>
                <a:ea typeface="ヒラギノ角ゴ ProN W3" charset="0"/>
                <a:cs typeface="Trebuchet MS" charset="0"/>
              </a:rPr>
              <a:t>Resumen</a:t>
            </a:r>
            <a:endParaRPr lang="es-ES" dirty="0">
              <a:latin typeface="Trebuchet MS" charset="0"/>
              <a:ea typeface="ヒラギノ角ゴ ProN W3" charset="0"/>
              <a:cs typeface="Trebuchet M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1800" y="2019300"/>
            <a:ext cx="18466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6" name="Picture 1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1484784"/>
            <a:ext cx="8712968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49813" y="6484193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A2A6B6-9866-4948-B2FC-FB23B60F0DF4}" type="slidenum">
              <a:rPr lang="en-US" sz="100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26</a:t>
            </a:fld>
            <a:r>
              <a:rPr lang="en-US" sz="1000" dirty="0" smtClean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  <a:endParaRPr lang="en-US" sz="1000" dirty="0">
              <a:solidFill>
                <a:srgbClr val="676767"/>
              </a:solidFill>
              <a:latin typeface="Trebuchet MS" charset="0"/>
              <a:cs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3424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27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4039344"/>
            <a:ext cx="4626198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9077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43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67" name="think-cell Slide" r:id="rId5" imgW="0" imgH="0" progId="">
                  <p:embed/>
                </p:oleObj>
              </mc:Choice>
              <mc:Fallback>
                <p:oleObj name="think-cell Slide" r:id="rId5" imgW="0" imgH="0" progId="">
                  <p:embed/>
                  <p:pic>
                    <p:nvPicPr>
                      <p:cNvPr id="0" name="AutoShape 86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4" name="Titel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b="0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Recomendaciones</a:t>
            </a:r>
            <a: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  <a:t/>
            </a:r>
            <a:b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Nivel</a:t>
            </a:r>
            <a:r>
              <a:rPr lang="en-US" dirty="0" smtClean="0">
                <a:latin typeface="Trebuchet MS" charset="0"/>
                <a:ea typeface="ヒラギノ角ゴ ProN W3" charset="0"/>
                <a:cs typeface="ヒラギノ角ゴ ProN W3" charset="0"/>
              </a:rPr>
              <a:t> conceptual</a:t>
            </a:r>
            <a:endParaRPr lang="en-US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D9D08-1507-DB4D-83AE-2E415329141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472" y="1412776"/>
            <a:ext cx="9001000" cy="527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n-U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n-U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Recomendaciones</a:t>
            </a:r>
            <a:r>
              <a:rPr lang="en-U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 a </a:t>
            </a:r>
            <a:r>
              <a:rPr lang="en-U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nivel</a:t>
            </a:r>
            <a:r>
              <a:rPr lang="en-U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 conceptual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n-U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344596" lvl="1" indent="-342900" algn="l" defTabSz="957040">
              <a:lnSpc>
                <a:spcPct val="110000"/>
              </a:lnSpc>
              <a:buClr>
                <a:schemeClr val="bg2"/>
              </a:buClr>
              <a:buSzPct val="125000"/>
              <a:buFont typeface="+mj-lt"/>
              <a:buAutoNum type="arabicPeriod"/>
              <a:defRPr/>
            </a:pPr>
            <a:r>
              <a:rPr lang="es-ES_tradnl" sz="1700" b="1" u="sng" dirty="0">
                <a:solidFill>
                  <a:srgbClr val="676767"/>
                </a:solidFill>
                <a:latin typeface="Trebuchet MS"/>
                <a:cs typeface="Trebuchet MS"/>
              </a:rPr>
              <a:t>Las metas de la cooperación deben ser </a:t>
            </a:r>
            <a:r>
              <a:rPr lang="es-ES_tradnl" sz="1700" b="1" u="sng" dirty="0" smtClean="0">
                <a:solidFill>
                  <a:srgbClr val="676767"/>
                </a:solidFill>
                <a:latin typeface="Trebuchet MS"/>
                <a:cs typeface="Trebuchet MS"/>
              </a:rPr>
              <a:t>reformuladas y se debe crear un marco lógico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Se recomienda proceso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reformulación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basado en:</a:t>
            </a:r>
            <a:endParaRPr lang="es-ES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Posicionamiento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claro de la naturaleza y dirección la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solidaridad vs.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c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ooperación universitaria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Consideraciones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sobre el marco estratégico en el que se sitúa la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responder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a necesidades reales de los contextos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específicos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Diagnóstico de las necesidades institucionales de ambas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partes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  <a:sym typeface="Wingdings" panose="05000000000000000000" pitchFamily="2" charset="2"/>
              </a:rPr>
              <a:t>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beneficios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mutuos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claros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Formulación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de las metas en correspondencia con los fondos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disponibles, modestia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Estas reflexiones se deberán llevar a cabo tanto individualmente por cada institución, como en conjunto, a través de un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proceso participativo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n-US" sz="1700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03165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43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43" name="think-cell Slide" r:id="rId5" imgW="0" imgH="0" progId="">
                  <p:embed/>
                </p:oleObj>
              </mc:Choice>
              <mc:Fallback>
                <p:oleObj name="think-cell Slide" r:id="rId5" imgW="0" imgH="0" progId="">
                  <p:embed/>
                  <p:pic>
                    <p:nvPicPr>
                      <p:cNvPr id="0" name="AutoShape 38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4" name="Titel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b="0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Recomendaciones</a:t>
            </a:r>
            <a: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  <a:t/>
            </a:r>
            <a:b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Nivel</a:t>
            </a:r>
            <a:r>
              <a:rPr lang="en-US" dirty="0" smtClean="0">
                <a:latin typeface="Trebuchet MS" charset="0"/>
                <a:ea typeface="ヒラギノ角ゴ ProN W3" charset="0"/>
                <a:cs typeface="ヒラギノ角ゴ ProN W3" charset="0"/>
              </a:rPr>
              <a:t> conceptual</a:t>
            </a:r>
            <a:endParaRPr lang="en-US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D9D08-1507-DB4D-83AE-2E4153291414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472" y="764704"/>
            <a:ext cx="9001000" cy="613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n-U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n-U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Recomendaciones</a:t>
            </a:r>
            <a:r>
              <a:rPr lang="en-U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 a </a:t>
            </a:r>
            <a:r>
              <a:rPr lang="en-US" sz="1700" b="1" dirty="0" err="1" smtClean="0">
                <a:solidFill>
                  <a:srgbClr val="FF6600"/>
                </a:solidFill>
                <a:latin typeface="Trebuchet MS"/>
                <a:cs typeface="Trebuchet MS"/>
              </a:rPr>
              <a:t>nivel</a:t>
            </a:r>
            <a:r>
              <a:rPr lang="en-US" sz="1700" b="1" dirty="0" smtClean="0">
                <a:solidFill>
                  <a:srgbClr val="FF6600"/>
                </a:solidFill>
                <a:latin typeface="Trebuchet MS"/>
                <a:cs typeface="Trebuchet MS"/>
              </a:rPr>
              <a:t> conceptual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n-US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2. </a:t>
            </a:r>
            <a:r>
              <a:rPr lang="es-ES_tradnl" sz="1700" b="1" u="sng" dirty="0" smtClean="0">
                <a:solidFill>
                  <a:srgbClr val="676767"/>
                </a:solidFill>
                <a:latin typeface="Trebuchet MS"/>
                <a:cs typeface="Trebuchet MS"/>
              </a:rPr>
              <a:t>Todos </a:t>
            </a:r>
            <a:r>
              <a:rPr lang="es-ES_tradnl" sz="1700" b="1" u="sng" dirty="0">
                <a:solidFill>
                  <a:srgbClr val="676767"/>
                </a:solidFill>
                <a:latin typeface="Trebuchet MS"/>
                <a:cs typeface="Trebuchet MS"/>
              </a:rPr>
              <a:t>los procesos futuros de la cooperación (tanto los de conceptualización como los de implementación de las medidas) deberán tener en cuenta perspectivas integrales, tanto a nivel académico y científico como a nivel social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Proyectos de cooperación basados en concepto integral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Pensados de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manera concatenada y complementaria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Basados en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esquemas integrales que consideren variables no solamente académicas, sino también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sociales (investigación – RRI, formación – </a:t>
            </a:r>
            <a:r>
              <a:rPr lang="es-ES_tradnl" sz="1700" dirty="0" err="1" smtClean="0">
                <a:solidFill>
                  <a:srgbClr val="676767"/>
                </a:solidFill>
                <a:latin typeface="Trebuchet MS"/>
                <a:cs typeface="Trebuchet MS"/>
              </a:rPr>
              <a:t>EpD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)</a:t>
            </a: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Concebidos siempre </a:t>
            </a: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con vista a su </a:t>
            </a:r>
            <a:r>
              <a:rPr lang="es-ES_tradnl" sz="1700" dirty="0" smtClean="0">
                <a:solidFill>
                  <a:srgbClr val="676767"/>
                </a:solidFill>
                <a:latin typeface="Trebuchet MS"/>
                <a:cs typeface="Trebuchet MS"/>
              </a:rPr>
              <a:t>sostenibilidad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3. </a:t>
            </a:r>
            <a:r>
              <a:rPr lang="es-ES" sz="1700" b="1" u="sng" dirty="0">
                <a:solidFill>
                  <a:srgbClr val="676767"/>
                </a:solidFill>
                <a:latin typeface="Trebuchet MS"/>
                <a:cs typeface="Trebuchet MS"/>
              </a:rPr>
              <a:t>Los roles de los diferentes actores institucionales de la cooperación deben ser claramente definidos y expuestos.</a:t>
            </a: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_tradnl" sz="1700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Rol FAS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Rol UAB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Rol UNAN</a:t>
            </a: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r>
              <a:rPr lang="es-ES_tradnl" sz="1700" dirty="0">
                <a:solidFill>
                  <a:srgbClr val="676767"/>
                </a:solidFill>
                <a:latin typeface="Trebuchet MS"/>
                <a:cs typeface="Trebuchet MS"/>
              </a:rPr>
              <a:t>Rol otros potenciales socios</a:t>
            </a:r>
            <a:endParaRPr lang="en-US" sz="1700" dirty="0">
              <a:solidFill>
                <a:srgbClr val="FFC000"/>
              </a:solidFill>
              <a:latin typeface="Trebuchet MS"/>
              <a:cs typeface="Trebuchet MS"/>
            </a:endParaRPr>
          </a:p>
          <a:p>
            <a:pPr marL="287446" lvl="1" indent="-285750" algn="l" defTabSz="957040">
              <a:lnSpc>
                <a:spcPct val="110000"/>
              </a:lnSpc>
              <a:buClr>
                <a:schemeClr val="bg2"/>
              </a:buClr>
              <a:buSzPct val="125000"/>
              <a:buFontTx/>
              <a:buChar char="-"/>
              <a:defRPr/>
            </a:pPr>
            <a:endParaRPr lang="es-ES_tradnl" sz="1700" dirty="0" smtClean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2700453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43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65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36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4" name="Titel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b="0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Recomendaciones</a:t>
            </a:r>
            <a: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  <a:t/>
            </a:r>
            <a:b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Nivel</a:t>
            </a:r>
            <a:r>
              <a:rPr lang="en-US" dirty="0" smtClean="0">
                <a:latin typeface="Trebuchet MS" charset="0"/>
                <a:ea typeface="ヒラギノ角ゴ ProN W3" charset="0"/>
                <a:cs typeface="ヒラギノ角ゴ ProN W3" charset="0"/>
              </a:rPr>
              <a:t> de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implementación</a:t>
            </a:r>
            <a:endParaRPr lang="en-US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D9D08-1507-DB4D-83AE-2E4153291414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88704" y="965621"/>
            <a:ext cx="7617296" cy="5559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4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Las medidas prácticas (así como las metas de la cooperación – ver recomendación 1), deben ser diseñadas y gestionadas de manera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conjunta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5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Se deben explorar alternativas para que la UNAN gradualmente comience a aportar fondos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propios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6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El nivel de exigencia de los programas debe aumentarse y mantenerse en un nivel más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estricto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7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El proceso de selección de los estudiantes de postgrado deberá ser más riguroso y deberá incluir una cláusula que los vincule por un tiempo determinado a la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UNAN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8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Se deben explorar posibles esquemas de incentivos para que profesores de la UAB participen en la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cooperación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9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Se deben explorar medidas para fomentar la estancia de nicaragüenses en la UAB y de catalanes en la UNAN</a:t>
            </a:r>
          </a:p>
        </p:txBody>
      </p:sp>
      <p:sp>
        <p:nvSpPr>
          <p:cNvPr id="6" name="Rectangle 7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240941" y="1052736"/>
            <a:ext cx="2015654" cy="5328592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lIns="78192" tIns="78192" rIns="78192" bIns="78192" anchor="ctr"/>
          <a:lstStyle/>
          <a:p>
            <a:pPr algn="l" defTabSz="975706">
              <a:buClr>
                <a:schemeClr val="tx2"/>
              </a:buClr>
              <a:defRPr/>
            </a:pPr>
            <a:r>
              <a:rPr lang="es-E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Recomendaciones para una cooperación universitaria horizontal y mejoramiento de la calidad</a:t>
            </a:r>
            <a:endParaRPr lang="es-ES" sz="1700" i="1" dirty="0">
              <a:solidFill>
                <a:schemeClr val="bg1"/>
              </a:solidFill>
              <a:latin typeface="Trebuchet MS"/>
              <a:ea typeface="ヒラギノ角ゴ ProN W3" charset="-128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0772459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43" name="Rectangle 2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76213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88" name="think-cell Slide" r:id="rId6" imgW="0" imgH="0" progId="">
                  <p:embed/>
                </p:oleObj>
              </mc:Choice>
              <mc:Fallback>
                <p:oleObj name="think-cell Slide" r:id="rId6" imgW="0" imgH="0" progId="">
                  <p:embed/>
                  <p:pic>
                    <p:nvPicPr>
                      <p:cNvPr id="0" name="AutoShape 35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76213" cy="161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4" name="Titel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b="0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Recomendaciones</a:t>
            </a:r>
            <a: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  <a:t/>
            </a:r>
            <a:br>
              <a:rPr lang="en-US" b="0" dirty="0" smtClean="0">
                <a:latin typeface="Trebuchet MS" charset="0"/>
                <a:ea typeface="ヒラギノ角ゴ ProN W3" charset="0"/>
                <a:cs typeface="ヒラギノ角ゴ ProN W3" charset="0"/>
              </a:rPr>
            </a:b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Nivel</a:t>
            </a:r>
            <a:r>
              <a:rPr lang="en-US" dirty="0" smtClean="0">
                <a:latin typeface="Trebuchet MS" charset="0"/>
                <a:ea typeface="ヒラギノ角ゴ ProN W3" charset="0"/>
                <a:cs typeface="ヒラギノ角ゴ ProN W3" charset="0"/>
              </a:rPr>
              <a:t> de </a:t>
            </a:r>
            <a:r>
              <a:rPr lang="en-US" dirty="0" err="1" smtClean="0">
                <a:latin typeface="Trebuchet MS" charset="0"/>
                <a:ea typeface="ヒラギノ角ゴ ProN W3" charset="0"/>
                <a:cs typeface="ヒラギノ角ゴ ProN W3" charset="0"/>
              </a:rPr>
              <a:t>implementación</a:t>
            </a:r>
            <a:endParaRPr lang="en-US" dirty="0">
              <a:latin typeface="Trebuchet M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D9D08-1507-DB4D-83AE-2E4153291414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360712" y="1259085"/>
            <a:ext cx="7545288" cy="4618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10.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El diseño de programas y proyectos de la cooperación debe incluir indicadores específicos y basados 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en el nuevo marco lógico. </a:t>
            </a: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11.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El diseño de programas y proyectos debe incluir una reflexión sobre posibles alianzas estratégicas y basados en el nuevo marco lógico.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12.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Los programas y proyectos implementados deben ser evaluados de manera periódica y se les debe hacer seguimiento. </a:t>
            </a: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 smtClean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lvl="0" algn="l"/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13.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Se deben establecer planes plurianuales con base en la reformulación de metas llevada a cabo de acuerdo con la recomendación 1 y en las evaluaciones periódicas</a:t>
            </a:r>
            <a:endParaRPr lang="es-ES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  <a:p>
            <a:pPr marL="1696" lvl="1" indent="0" algn="l" defTabSz="957040">
              <a:lnSpc>
                <a:spcPct val="110000"/>
              </a:lnSpc>
              <a:buClr>
                <a:schemeClr val="bg2"/>
              </a:buClr>
              <a:buSzPct val="125000"/>
              <a:defRPr/>
            </a:pP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14. </a:t>
            </a:r>
            <a:r>
              <a:rPr lang="es-ES_tradnl" sz="1700" b="1" dirty="0">
                <a:solidFill>
                  <a:srgbClr val="676767"/>
                </a:solidFill>
                <a:latin typeface="Trebuchet MS"/>
                <a:cs typeface="Trebuchet MS"/>
              </a:rPr>
              <a:t>Los formularios y documentos de los diferentes programas deben ser simplificados y adaptados según los resultados de la reflexión estratégica inicial</a:t>
            </a:r>
            <a:r>
              <a:rPr lang="es-ES_tradnl" sz="1700" b="1" dirty="0" smtClean="0">
                <a:solidFill>
                  <a:srgbClr val="676767"/>
                </a:solidFill>
                <a:latin typeface="Trebuchet MS"/>
                <a:cs typeface="Trebuchet MS"/>
              </a:rPr>
              <a:t>.</a:t>
            </a:r>
            <a:endParaRPr lang="es-ES_tradnl" sz="1700" b="1" dirty="0">
              <a:solidFill>
                <a:srgbClr val="676767"/>
              </a:solidFill>
              <a:latin typeface="Trebuchet MS"/>
              <a:cs typeface="Trebuchet MS"/>
            </a:endParaRPr>
          </a:p>
        </p:txBody>
      </p:sp>
      <p:sp>
        <p:nvSpPr>
          <p:cNvPr id="6" name="Rectangle 7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273050" y="1052736"/>
            <a:ext cx="2015654" cy="4968552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  <a:effectLst/>
        </p:spPr>
        <p:txBody>
          <a:bodyPr lIns="78192" tIns="78192" rIns="78192" bIns="78192" anchor="ctr"/>
          <a:lstStyle/>
          <a:p>
            <a:pPr algn="l" defTabSz="975706">
              <a:buClr>
                <a:schemeClr val="tx2"/>
              </a:buClr>
              <a:defRPr/>
            </a:pPr>
            <a:r>
              <a:rPr lang="es-ES" sz="1700" dirty="0" smtClean="0">
                <a:solidFill>
                  <a:schemeClr val="bg1"/>
                </a:solidFill>
                <a:latin typeface="Trebuchet MS"/>
                <a:ea typeface="ヒラギノ角ゴ ProN W3" charset="-128"/>
                <a:cs typeface="Trebuchet MS"/>
              </a:rPr>
              <a:t>Recomendaciones en el ámbito de planeación, evaluación y seguimiento</a:t>
            </a:r>
            <a:endParaRPr lang="es-ES" sz="1700" i="1" dirty="0">
              <a:solidFill>
                <a:schemeClr val="bg1"/>
              </a:solidFill>
              <a:latin typeface="Trebuchet MS"/>
              <a:ea typeface="ヒラギノ角ゴ ProN W3" charset="-128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362985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830763" y="6524625"/>
            <a:ext cx="193675" cy="2571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/>
            <a:fld id="{317CB5E1-24B7-894A-9BE3-A1BBEEE1E463}" type="slidenum">
              <a:rPr lang="en-US" sz="1000">
                <a:solidFill>
                  <a:srgbClr val="676767"/>
                </a:solidFill>
                <a:latin typeface="Trebuchet MS" charset="0"/>
                <a:cs typeface="Gill Sans" charset="0"/>
              </a:rPr>
              <a:pPr eaLnBrk="1" hangingPunct="1"/>
              <a:t>32</a:t>
            </a:fld>
            <a:r>
              <a:rPr lang="en-US" sz="1000" dirty="0">
                <a:solidFill>
                  <a:srgbClr val="676767"/>
                </a:solidFill>
                <a:latin typeface="Trebuchet MS" charset="0"/>
                <a:cs typeface="Gill Sans" charset="0"/>
              </a:rPr>
              <a:t> 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2413" y="6519863"/>
            <a:ext cx="573087" cy="230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srgbClr val="808080"/>
                </a:solidFill>
                <a:latin typeface="+mj-lt"/>
                <a:ea typeface="Gill Sans" charset="0"/>
                <a:cs typeface="Gill Sans" charset="0"/>
              </a:rPr>
              <a:t>Source</a:t>
            </a:r>
            <a:r>
              <a:rPr lang="en-US" sz="900" dirty="0">
                <a:latin typeface="+mj-lt"/>
                <a:ea typeface="ヒラギノ角ゴ ProN W3" charset="-128"/>
                <a:cs typeface="ヒラギノ角ゴ ProN W3" charset="-128"/>
              </a:rPr>
              <a:t>: </a:t>
            </a:r>
          </a:p>
        </p:txBody>
      </p:sp>
      <p:sp>
        <p:nvSpPr>
          <p:cNvPr id="58371" name="TitleTopPlaceholder"/>
          <p:cNvSpPr>
            <a:spLocks noChangeArrowheads="1"/>
          </p:cNvSpPr>
          <p:nvPr/>
        </p:nvSpPr>
        <p:spPr bwMode="auto">
          <a:xfrm>
            <a:off x="0" y="0"/>
            <a:ext cx="2425700" cy="6858000"/>
          </a:xfrm>
          <a:prstGeom prst="rect">
            <a:avLst/>
          </a:prstGeom>
          <a:solidFill>
            <a:srgbClr val="FF53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/>
          <a:lstStyle/>
          <a:p>
            <a:endParaRPr lang="de-DE"/>
          </a:p>
        </p:txBody>
      </p:sp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2438400" y="200025"/>
            <a:ext cx="7065963" cy="86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2004" tIns="32004" rIns="32004" bIns="32004" anchor="ctr"/>
          <a:lstStyle/>
          <a:p>
            <a:pPr marL="270000" algn="l">
              <a:defRPr/>
            </a:pPr>
            <a:r>
              <a:rPr lang="en-US" sz="2000" b="1" kern="0" dirty="0">
                <a:solidFill>
                  <a:srgbClr val="FF6600"/>
                </a:solidFill>
                <a:latin typeface="+mj-lt"/>
                <a:ea typeface="+mj-ea"/>
                <a:cs typeface="+mj-cs"/>
                <a:sym typeface="Trebuchet MS" charset="0"/>
              </a:rPr>
              <a:t>Agenda</a:t>
            </a:r>
          </a:p>
        </p:txBody>
      </p:sp>
      <p:sp>
        <p:nvSpPr>
          <p:cNvPr id="58373" name="Rechteck 10"/>
          <p:cNvSpPr>
            <a:spLocks noChangeArrowheads="1"/>
          </p:cNvSpPr>
          <p:nvPr/>
        </p:nvSpPr>
        <p:spPr bwMode="auto">
          <a:xfrm>
            <a:off x="2559050" y="4615408"/>
            <a:ext cx="4626198" cy="6858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de-DE" sz="360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32050" y="2060575"/>
            <a:ext cx="707548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2004" tIns="32004" rIns="32004" bIns="32004"/>
          <a:lstStyle>
            <a:lvl1pPr marL="560388" indent="-271463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La Evaluación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10 años de cooperación: panorama general y específico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Objetivos de la cooperación: definición y alcance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Evaluación de la cooperación según los criterios DAC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es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Recomendaciones</a:t>
            </a:r>
          </a:p>
          <a:p>
            <a:pPr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  <a:buFont typeface="Trebuchet MS" charset="0"/>
              <a:buChar char="•"/>
            </a:pPr>
            <a:r>
              <a:rPr lang="ca-ES" sz="1600" dirty="0" err="1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Preguntas</a:t>
            </a:r>
            <a:r>
              <a:rPr lang="ca-ES" sz="1600" dirty="0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 y </a:t>
            </a:r>
            <a:r>
              <a:rPr lang="ca-ES" sz="1600" dirty="0" err="1" smtClean="0">
                <a:solidFill>
                  <a:srgbClr val="676767"/>
                </a:solidFill>
                <a:latin typeface="Trebuchet MS" charset="0"/>
                <a:sym typeface="Trebuchet MS" charset="0"/>
              </a:rPr>
              <a:t>discusión</a:t>
            </a:r>
            <a:endParaRPr lang="es-ES" sz="1600" dirty="0" smtClean="0">
              <a:solidFill>
                <a:srgbClr val="676767"/>
              </a:solidFill>
              <a:latin typeface="Trebuchet MS" charset="0"/>
              <a:sym typeface="Trebuchet MS" charset="0"/>
            </a:endParaRPr>
          </a:p>
          <a:p>
            <a:pPr marL="288925" indent="0" algn="l" eaLnBrk="1" hangingPunct="1">
              <a:lnSpc>
                <a:spcPct val="90000"/>
              </a:lnSpc>
              <a:spcBef>
                <a:spcPts val="1513"/>
              </a:spcBef>
              <a:spcAft>
                <a:spcPts val="1200"/>
              </a:spcAft>
              <a:buClr>
                <a:srgbClr val="676767"/>
              </a:buClr>
              <a:buSzPct val="171000"/>
            </a:pPr>
            <a:endParaRPr lang="es-ES" sz="1600" dirty="0">
              <a:solidFill>
                <a:srgbClr val="676767"/>
              </a:solidFill>
              <a:latin typeface="Trebuchet MS" charset="0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4132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>
            <a:spLocks/>
          </p:cNvSpPr>
          <p:nvPr/>
        </p:nvSpPr>
        <p:spPr bwMode="auto">
          <a:xfrm>
            <a:off x="3538707" y="3490913"/>
            <a:ext cx="275876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100" b="1" dirty="0" err="1" smtClean="0">
                <a:solidFill>
                  <a:schemeClr val="bg1"/>
                </a:solidFill>
                <a:latin typeface="Trebuchet MS" charset="0"/>
                <a:cs typeface="Trebuchet MS" charset="0"/>
                <a:sym typeface="Trebuchet MS" charset="0"/>
              </a:rPr>
              <a:t>Nadja</a:t>
            </a:r>
            <a:r>
              <a:rPr lang="en-US" sz="1100" b="1" dirty="0" smtClean="0">
                <a:solidFill>
                  <a:schemeClr val="bg1"/>
                </a:solidFill>
                <a:latin typeface="Trebuchet MS" charset="0"/>
                <a:cs typeface="Trebuchet MS" charset="0"/>
                <a:sym typeface="Trebuchet MS" charset="0"/>
              </a:rPr>
              <a:t> </a:t>
            </a:r>
            <a:r>
              <a:rPr lang="en-US" sz="1100" b="1" dirty="0">
                <a:solidFill>
                  <a:schemeClr val="bg1"/>
                </a:solidFill>
                <a:latin typeface="Trebuchet MS" charset="0"/>
                <a:cs typeface="Trebuchet MS" charset="0"/>
                <a:sym typeface="Trebuchet MS" charset="0"/>
              </a:rPr>
              <a:t>Gmelch (n.gmelch@joyn-coop.com</a:t>
            </a:r>
            <a:r>
              <a:rPr lang="en-US" sz="1100" b="1" dirty="0" smtClean="0">
                <a:solidFill>
                  <a:schemeClr val="bg1"/>
                </a:solidFill>
                <a:latin typeface="Trebuchet MS" charset="0"/>
                <a:cs typeface="Trebuchet MS" charset="0"/>
                <a:sym typeface="Trebuchet MS" charset="0"/>
              </a:rPr>
              <a:t>)</a:t>
            </a:r>
          </a:p>
          <a:p>
            <a:endParaRPr lang="en-US" sz="1100" b="1" dirty="0">
              <a:solidFill>
                <a:schemeClr val="bg1"/>
              </a:solidFill>
              <a:latin typeface="Trebuchet MS" charset="0"/>
              <a:cs typeface="Trebuchet MS" charset="0"/>
              <a:sym typeface="Trebuchet MS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06566" y="4995872"/>
            <a:ext cx="15937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sz="1600" b="1" dirty="0" smtClean="0">
                <a:solidFill>
                  <a:schemeClr val="bg1"/>
                </a:solidFill>
                <a:latin typeface="+mj-lt"/>
              </a:rPr>
              <a:t>Moltes gràcies</a:t>
            </a:r>
            <a:r>
              <a:rPr lang="ca-ES" sz="1200" b="1" dirty="0" smtClean="0">
                <a:solidFill>
                  <a:schemeClr val="bg1"/>
                </a:solidFill>
                <a:latin typeface="+mj-lt"/>
              </a:rPr>
              <a:t>!</a:t>
            </a:r>
            <a:endParaRPr lang="es-ES" sz="12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 spd="med" advClick="0" advTm="1500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KPEY8uKgECdCiittd5Pj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  <p:tag name="THINKCELLSHAPEDONOTDELETE" val="pHrHAJcI.i0KJCFfL5hide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  <p:tag name="THINKCELLSHAPEDONOTDELETE" val="puW1mA.1jEE.91RoSALBMN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  <p:tag name="THINKCELLSHAPEDONOTDELETE" val="peKiebrK4wUm2EaVCAkICL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  <p:tag name="THINKCELLSHAPEDONOTDELETE" val="p.lNGtai9oU2sf3HP.D3Xi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  <p:tag name="THINKCELLSHAPEDONOTDELETE" val="pfv0NXuUe5E.SxMOdKWbcA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Text"/>
  <p:tag name="THINKCELLSHAPEDONOTDELETE" val="pP2qGPf6w8kixTrR5jX6IT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b8CTg6IF0ub_lqParjbd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bH6I2Zqgkme68aI8vX8D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siEN15nHkeACKIR2MwDS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lVGR8yHlkaUaxlpQr4On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S_O7VdCKEy.zBIAMQrG2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80tQ661i0.kivwh.A6ly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80tQ661i0.kivwh.A6ly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80tQ661i0.kivwh.A6ly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3IH_ytUX0OoOHfqdHC7O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3IH_ytUX0OoOHfqdHC7O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80tQ661i0.kivwh.A6ly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  <p:tag name="THINKCELLSHAPEDONOTDELETE" val="pm_.UmhZyMEWDdOjNST6N8A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3IH_ytUX0OoOHfqdHC7Ow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3IH_ytUX0OoOHfqdHC7Ow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rst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5308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B3AA"/>
      </a:accent5>
      <a:accent6>
        <a:srgbClr val="2D2D8A"/>
      </a:accent6>
      <a:hlink>
        <a:srgbClr val="009999"/>
      </a:hlink>
      <a:folHlink>
        <a:srgbClr val="99CC00"/>
      </a:folHlink>
    </a:clrScheme>
    <a:fontScheme name="First">
      <a:majorFont>
        <a:latin typeface="Trebuchet M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irs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ain Title">
  <a:themeElements>
    <a:clrScheme name="Main 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in Title">
      <a:majorFont>
        <a:latin typeface="Trebuchet MS"/>
        <a:ea typeface="ヒラギノ角ゴ ProN W3"/>
        <a:cs typeface="ヒラギノ角ゴ ProN W3"/>
      </a:majorFont>
      <a:minorFont>
        <a:latin typeface="Trebuchet M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Main 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xt">
  <a:themeElements>
    <a:clrScheme name="Tex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xt">
      <a:majorFont>
        <a:latin typeface="Trebuchet MS"/>
        <a:ea typeface="ヒラギノ角ゴ ProN W3"/>
        <a:cs typeface="ヒラギノ角ゴ ProN W3"/>
      </a:majorFont>
      <a:minorFont>
        <a:latin typeface="Trebuchet M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00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0" i="0" u="none" strike="noStrike" cap="none" normalizeH="0" baseline="0" dirty="0" smtClean="0">
            <a:ln>
              <a:noFill/>
            </a:ln>
            <a:solidFill>
              <a:srgbClr val="000000"/>
            </a:solidFill>
            <a:effectLst/>
            <a:latin typeface="+mn-lt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Tex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inal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5308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B3AA"/>
      </a:accent5>
      <a:accent6>
        <a:srgbClr val="2D2D8A"/>
      </a:accent6>
      <a:hlink>
        <a:srgbClr val="009999"/>
      </a:hlink>
      <a:folHlink>
        <a:srgbClr val="99CC00"/>
      </a:folHlink>
    </a:clrScheme>
    <a:fontScheme name="Final">
      <a:majorFont>
        <a:latin typeface="Trebuchet M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Fin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White">
  <a:themeElements>
    <a:clrScheme name="Whi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hit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cs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Wh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1550</TotalTime>
  <Pages>0</Pages>
  <Words>2506</Words>
  <Characters>0</Characters>
  <Application>Microsoft Office PowerPoint</Application>
  <PresentationFormat>A4 (210 x 297 mm)</PresentationFormat>
  <Lines>0</Lines>
  <Paragraphs>448</Paragraphs>
  <Slides>33</Slides>
  <Notes>29</Notes>
  <HiddenSlides>0</HiddenSlides>
  <MMClips>0</MMClips>
  <ScaleCrop>false</ScaleCrop>
  <HeadingPairs>
    <vt:vector size="6" baseType="variant"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First</vt:lpstr>
      <vt:lpstr>Main Title</vt:lpstr>
      <vt:lpstr>Text</vt:lpstr>
      <vt:lpstr>Final</vt:lpstr>
      <vt:lpstr>White</vt:lpstr>
      <vt:lpstr>think-cell Slide</vt:lpstr>
      <vt:lpstr>Presentación de PowerPoint</vt:lpstr>
      <vt:lpstr>Cooperación entre la Universitat Autònoma de Barcelona y la Universidad Nacional Autónoma de Nicaragua – Evaluación de los últimos diez años</vt:lpstr>
      <vt:lpstr>Presentación de PowerPoint</vt:lpstr>
      <vt:lpstr> La Evaluación Objetivos de la evaluación</vt:lpstr>
      <vt:lpstr> La Evaluación Secuencia de la evaluación</vt:lpstr>
      <vt:lpstr>Presentación de PowerPoint</vt:lpstr>
      <vt:lpstr> Diez años de cooperación: principales aspectos Aspectos más destacados</vt:lpstr>
      <vt:lpstr> Diez años de cooperación: principales aspectos Aspectos positivos y negativos de los proyectos</vt:lpstr>
      <vt:lpstr>Presentación de PowerPoint</vt:lpstr>
      <vt:lpstr> Objetivos de la cooperación: definición y alcance Las metas de la cooperación</vt:lpstr>
      <vt:lpstr>Objetivos de la cooperación: definición y alcance Reflexión sobre la formulación y el establecimiento de las metas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Alcance de metas establecidas</vt:lpstr>
      <vt:lpstr>Objetivos de la cooperación: definición y alcance Reflexión sobre la formulación y el establecimiento de las metas</vt:lpstr>
      <vt:lpstr>Presentación de PowerPoint</vt:lpstr>
      <vt:lpstr>Evaluación de la cooperación según los criterios DAC Introducción y relevancia</vt:lpstr>
      <vt:lpstr>Evaluación de la cooperación según los criterios DAC Efectividad</vt:lpstr>
      <vt:lpstr>Evaluación de la cooperación según los criterios DAC Eficiencia e impacto</vt:lpstr>
      <vt:lpstr>Evaluación de la cooperación según los criterios DAC Sostenibilidad</vt:lpstr>
      <vt:lpstr>Evaluación de la cooperación según los criterios DAC Resumen</vt:lpstr>
      <vt:lpstr>Presentación de PowerPoint</vt:lpstr>
      <vt:lpstr>Recomendaciones Nivel conceptual</vt:lpstr>
      <vt:lpstr>Recomendaciones Nivel conceptual</vt:lpstr>
      <vt:lpstr>Recomendaciones Nivel de implementación</vt:lpstr>
      <vt:lpstr>Recomendaciones Nivel de implementación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Nadja Gmelch</dc:creator>
  <cp:lastModifiedBy>Suport Promoció Fundació Autònoma Solidària</cp:lastModifiedBy>
  <cp:revision>305</cp:revision>
  <cp:lastPrinted>2013-01-24T09:42:52Z</cp:lastPrinted>
  <dcterms:created xsi:type="dcterms:W3CDTF">2012-12-18T13:46:37Z</dcterms:created>
  <dcterms:modified xsi:type="dcterms:W3CDTF">2015-12-11T11:51:53Z</dcterms:modified>
</cp:coreProperties>
</file>