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4" r:id="rId3"/>
    <p:sldId id="257" r:id="rId4"/>
    <p:sldId id="260" r:id="rId5"/>
    <p:sldId id="258" r:id="rId6"/>
    <p:sldId id="261" r:id="rId7"/>
    <p:sldId id="265" r:id="rId8"/>
    <p:sldId id="262" r:id="rId9"/>
    <p:sldId id="266" r:id="rId10"/>
    <p:sldId id="263" r:id="rId11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81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02CB7-4434-400E-A510-7AD8983CDDC0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5A098-545E-4FD6-A3A7-D361A70FFD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869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C0B9-1D7B-4F35-AAD8-C81E9CF945A2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A733-F36B-4905-B535-FDC6D65D17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C0B9-1D7B-4F35-AAD8-C81E9CF945A2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A733-F36B-4905-B535-FDC6D65D17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C0B9-1D7B-4F35-AAD8-C81E9CF945A2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A733-F36B-4905-B535-FDC6D65D17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C0B9-1D7B-4F35-AAD8-C81E9CF945A2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A733-F36B-4905-B535-FDC6D65D17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C0B9-1D7B-4F35-AAD8-C81E9CF945A2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A733-F36B-4905-B535-FDC6D65D17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C0B9-1D7B-4F35-AAD8-C81E9CF945A2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A733-F36B-4905-B535-FDC6D65D17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C0B9-1D7B-4F35-AAD8-C81E9CF945A2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A733-F36B-4905-B535-FDC6D65D17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C0B9-1D7B-4F35-AAD8-C81E9CF945A2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A733-F36B-4905-B535-FDC6D65D17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C0B9-1D7B-4F35-AAD8-C81E9CF945A2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A733-F36B-4905-B535-FDC6D65D17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C0B9-1D7B-4F35-AAD8-C81E9CF945A2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A733-F36B-4905-B535-FDC6D65D17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C0B9-1D7B-4F35-AAD8-C81E9CF945A2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A733-F36B-4905-B535-FDC6D65D17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4C0B9-1D7B-4F35-AAD8-C81E9CF945A2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1A733-F36B-4905-B535-FDC6D65D17B8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c.Serra@uab.cat" TargetMode="External"/><Relationship Id="rId2" Type="http://schemas.openxmlformats.org/officeDocument/2006/relationships/hyperlink" Target="mailto:intercanvis.politiques@uab.ca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ita.uab.cat/politiques-sociologia/gestio-academica/ga/index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ab.cat/politiques-sociolog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cat/web/estudiar/llistat-de-graus/informacio-general/ciencia-politica-i-gestio-publica-1216708251447.html?param1=1228291015798" TargetMode="External"/><Relationship Id="rId2" Type="http://schemas.openxmlformats.org/officeDocument/2006/relationships/hyperlink" Target="http://www.uab.cat/politiques-sociologi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uab.cat/web/estudiar/llistat-de-graus/informacio-general/x-1216708251447.html?param1=122820620824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ab.cat/politiques-sociologia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cat/" TargetMode="External"/><Relationship Id="rId2" Type="http://schemas.openxmlformats.org/officeDocument/2006/relationships/hyperlink" Target="http://www.uab.cat/economia-empres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REUNIÓN ALUMNOS IN</a:t>
            </a:r>
            <a:br>
              <a:rPr lang="es-ES" dirty="0" smtClean="0"/>
            </a:br>
            <a:r>
              <a:rPr lang="es-ES" i="1" dirty="0" smtClean="0"/>
              <a:t>INCOMING STUDENTS MEETING</a:t>
            </a:r>
            <a:endParaRPr lang="es-ES" i="1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FEBRERO  </a:t>
            </a:r>
            <a:r>
              <a:rPr lang="es-ES" smtClean="0"/>
              <a:t>2017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</a:rPr>
              <a:t>GRACIAS! // </a:t>
            </a:r>
            <a:r>
              <a:rPr lang="es-ES" i="1" dirty="0" smtClean="0">
                <a:solidFill>
                  <a:srgbClr val="00B050"/>
                </a:solidFill>
              </a:rPr>
              <a:t>THANK YOU</a:t>
            </a:r>
            <a:r>
              <a:rPr lang="es-ES" dirty="0" smtClean="0">
                <a:solidFill>
                  <a:srgbClr val="00B050"/>
                </a:solidFill>
              </a:rPr>
              <a:t>!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78539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Tienes</a:t>
            </a:r>
            <a:r>
              <a:rPr lang="en-US" dirty="0" smtClean="0"/>
              <a:t> </a:t>
            </a:r>
            <a:r>
              <a:rPr lang="en-US" dirty="0" err="1" smtClean="0"/>
              <a:t>alguna</a:t>
            </a:r>
            <a:r>
              <a:rPr lang="en-US" dirty="0" smtClean="0"/>
              <a:t> </a:t>
            </a:r>
            <a:r>
              <a:rPr lang="en-US" dirty="0" err="1" smtClean="0"/>
              <a:t>duda</a:t>
            </a:r>
            <a:r>
              <a:rPr lang="en-US" dirty="0" smtClean="0"/>
              <a:t>? // </a:t>
            </a:r>
            <a:r>
              <a:rPr lang="en-US" i="1" dirty="0" smtClean="0"/>
              <a:t>Do you have any question?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Nuestros datos // </a:t>
            </a:r>
            <a:r>
              <a:rPr lang="es-ES" i="1" dirty="0" err="1" smtClean="0"/>
              <a:t>How</a:t>
            </a:r>
            <a:r>
              <a:rPr lang="es-ES" i="1" dirty="0" smtClean="0"/>
              <a:t> </a:t>
            </a:r>
            <a:r>
              <a:rPr lang="es-ES" i="1" dirty="0" err="1" smtClean="0"/>
              <a:t>to</a:t>
            </a:r>
            <a:r>
              <a:rPr lang="es-ES" i="1" dirty="0" smtClean="0"/>
              <a:t> </a:t>
            </a:r>
            <a:r>
              <a:rPr lang="es-ES" i="1" dirty="0" err="1" smtClean="0"/>
              <a:t>contact</a:t>
            </a:r>
            <a:r>
              <a:rPr lang="es-ES" i="1" dirty="0" smtClean="0"/>
              <a:t> </a:t>
            </a:r>
            <a:r>
              <a:rPr lang="es-ES" i="1" dirty="0" err="1" smtClean="0"/>
              <a:t>us</a:t>
            </a:r>
            <a:endParaRPr lang="es-ES" i="1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>
                <a:hlinkClick r:id="rId2"/>
              </a:rPr>
              <a:t>intercanvis.politiques@uab.cat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(</a:t>
            </a:r>
            <a:r>
              <a:rPr lang="es-ES" dirty="0" err="1" smtClean="0"/>
              <a:t>Gestió</a:t>
            </a:r>
            <a:r>
              <a:rPr lang="es-ES" dirty="0" smtClean="0"/>
              <a:t> </a:t>
            </a:r>
            <a:r>
              <a:rPr lang="es-ES" dirty="0" err="1" smtClean="0"/>
              <a:t>Acadèmica</a:t>
            </a:r>
            <a:r>
              <a:rPr lang="es-ES" dirty="0" smtClean="0"/>
              <a:t>)</a:t>
            </a:r>
          </a:p>
          <a:p>
            <a:pPr>
              <a:buNone/>
            </a:pPr>
            <a:r>
              <a:rPr lang="es-ES" dirty="0" smtClean="0"/>
              <a:t>Lunes a Viernes de 10 a 13.00 con cita previa</a:t>
            </a:r>
          </a:p>
          <a:p>
            <a:pPr>
              <a:buNone/>
            </a:pPr>
            <a:r>
              <a:rPr lang="es-ES" i="1" dirty="0" err="1" smtClean="0"/>
              <a:t>Monday</a:t>
            </a:r>
            <a:r>
              <a:rPr lang="es-ES" i="1" dirty="0" smtClean="0"/>
              <a:t> </a:t>
            </a:r>
            <a:r>
              <a:rPr lang="es-ES" i="1" dirty="0" err="1" smtClean="0"/>
              <a:t>to</a:t>
            </a:r>
            <a:r>
              <a:rPr lang="es-ES" i="1" dirty="0" smtClean="0"/>
              <a:t> Friday, 10 </a:t>
            </a:r>
            <a:r>
              <a:rPr lang="es-ES" i="1" dirty="0" err="1" smtClean="0"/>
              <a:t>to</a:t>
            </a:r>
            <a:r>
              <a:rPr lang="es-ES" i="1" dirty="0" smtClean="0"/>
              <a:t> 13.00 </a:t>
            </a:r>
            <a:r>
              <a:rPr lang="es-ES" i="1" dirty="0" err="1" smtClean="0"/>
              <a:t>with</a:t>
            </a:r>
            <a:r>
              <a:rPr lang="es-ES" i="1" dirty="0" smtClean="0"/>
              <a:t> </a:t>
            </a:r>
            <a:r>
              <a:rPr lang="es-ES" i="1" dirty="0" err="1" smtClean="0"/>
              <a:t>appointment</a:t>
            </a:r>
            <a:endParaRPr lang="es-ES" i="1" dirty="0" smtClean="0"/>
          </a:p>
          <a:p>
            <a:pPr>
              <a:buNone/>
            </a:pPr>
            <a:r>
              <a:rPr lang="es-ES" dirty="0" smtClean="0">
                <a:hlinkClick r:id="rId3"/>
              </a:rPr>
              <a:t>Francesc.Serra@uab.cat</a:t>
            </a:r>
            <a:r>
              <a:rPr lang="es-ES" dirty="0" smtClean="0"/>
              <a:t> (despacho B3b – 067)</a:t>
            </a:r>
          </a:p>
          <a:p>
            <a:pPr>
              <a:buNone/>
            </a:pPr>
            <a:r>
              <a:rPr lang="es-ES" dirty="0" smtClean="0"/>
              <a:t>Coordinador // </a:t>
            </a:r>
            <a:r>
              <a:rPr lang="es-ES" i="1" dirty="0" err="1" smtClean="0"/>
              <a:t>Exchanges</a:t>
            </a:r>
            <a:r>
              <a:rPr lang="es-ES" i="1" dirty="0" smtClean="0"/>
              <a:t> </a:t>
            </a:r>
            <a:r>
              <a:rPr lang="es-ES" i="1" dirty="0" err="1" smtClean="0"/>
              <a:t>coordinator</a:t>
            </a:r>
            <a:endParaRPr lang="es-ES" i="1" dirty="0" smtClean="0"/>
          </a:p>
          <a:p>
            <a:pPr>
              <a:buNone/>
            </a:pPr>
            <a:r>
              <a:rPr lang="fr-FR" dirty="0" smtClean="0"/>
              <a:t>Martes y </a:t>
            </a:r>
            <a:r>
              <a:rPr lang="fr-FR" dirty="0" err="1" smtClean="0"/>
              <a:t>Jueves</a:t>
            </a:r>
            <a:r>
              <a:rPr lang="fr-FR" dirty="0" smtClean="0"/>
              <a:t> de 13 a 14 y de 15 a 17 </a:t>
            </a:r>
            <a:endParaRPr lang="es-ES" dirty="0" smtClean="0"/>
          </a:p>
          <a:p>
            <a:pPr>
              <a:buNone/>
            </a:pPr>
            <a:r>
              <a:rPr lang="fr-FR" i="1" dirty="0" smtClean="0"/>
              <a:t>Tuesdays and Thursdays</a:t>
            </a:r>
            <a:r>
              <a:rPr lang="fr-FR" i="1" smtClean="0"/>
              <a:t>, 13 </a:t>
            </a:r>
            <a:r>
              <a:rPr lang="fr-FR" i="1" dirty="0" smtClean="0"/>
              <a:t>to 14 and 15 </a:t>
            </a:r>
            <a:r>
              <a:rPr lang="fr-FR" i="1" smtClean="0"/>
              <a:t>to 17 </a:t>
            </a:r>
            <a:endParaRPr lang="es-ES" i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“Cita </a:t>
            </a:r>
            <a:r>
              <a:rPr lang="es-ES" dirty="0" err="1" smtClean="0"/>
              <a:t>prèvia</a:t>
            </a:r>
            <a:r>
              <a:rPr lang="es-ES" dirty="0" smtClean="0"/>
              <a:t>” en </a:t>
            </a:r>
            <a:r>
              <a:rPr lang="es-ES" dirty="0" err="1" smtClean="0"/>
              <a:t>Gestió</a:t>
            </a:r>
            <a:r>
              <a:rPr lang="es-ES" dirty="0"/>
              <a:t> </a:t>
            </a:r>
            <a:r>
              <a:rPr lang="es-ES" dirty="0" err="1" smtClean="0"/>
              <a:t>Acadèmica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824536"/>
          </a:xfrm>
        </p:spPr>
        <p:txBody>
          <a:bodyPr/>
          <a:lstStyle/>
          <a:p>
            <a:r>
              <a:rPr lang="es-ES" dirty="0" smtClean="0"/>
              <a:t>Cita previa // </a:t>
            </a:r>
            <a:r>
              <a:rPr lang="es-ES" i="1" dirty="0" err="1" smtClean="0"/>
              <a:t>Appointment</a:t>
            </a:r>
            <a:endParaRPr lang="es-ES" i="1" dirty="0" smtClean="0"/>
          </a:p>
          <a:p>
            <a:pPr marL="342900" lvl="1" indent="-342900">
              <a:buNone/>
            </a:pPr>
            <a:r>
              <a:rPr lang="es-ES" sz="2200" dirty="0" smtClean="0">
                <a:hlinkClick r:id="rId2"/>
              </a:rPr>
              <a:t>http://cita.uab.cat/politiques-sociologia/gestio-academica/ga/index.php</a:t>
            </a:r>
            <a:endParaRPr lang="es-ES" sz="2200" dirty="0" smtClean="0"/>
          </a:p>
          <a:p>
            <a:pPr marL="342900" lvl="1" indent="-342900">
              <a:buNone/>
            </a:pPr>
            <a:r>
              <a:rPr lang="es-ES" sz="2200" dirty="0" smtClean="0"/>
              <a:t>Escoge/</a:t>
            </a:r>
            <a:r>
              <a:rPr lang="es-ES" sz="2200" i="1" dirty="0" err="1" smtClean="0"/>
              <a:t>Choose</a:t>
            </a:r>
            <a:r>
              <a:rPr lang="es-ES" sz="2200" i="1" dirty="0" smtClean="0"/>
              <a:t>: </a:t>
            </a:r>
            <a:r>
              <a:rPr lang="es-ES" sz="2200" dirty="0" smtClean="0"/>
              <a:t>“</a:t>
            </a:r>
            <a:r>
              <a:rPr lang="es-ES" sz="2200" dirty="0" err="1" smtClean="0"/>
              <a:t>Intercanvis</a:t>
            </a:r>
            <a:r>
              <a:rPr lang="es-ES" sz="2200" dirty="0" smtClean="0"/>
              <a:t>:….” </a:t>
            </a:r>
          </a:p>
          <a:p>
            <a:pPr marL="342900" lvl="1" indent="-342900">
              <a:buNone/>
            </a:pPr>
            <a:endParaRPr lang="es-ES" sz="2200" dirty="0"/>
          </a:p>
          <a:p>
            <a:pPr marL="342900" lvl="1" indent="-342900">
              <a:buNone/>
            </a:pPr>
            <a:endParaRPr lang="es-ES" sz="2200" dirty="0" smtClean="0"/>
          </a:p>
          <a:p>
            <a:pPr marL="342900" lvl="1" indent="-342900">
              <a:buNone/>
            </a:pPr>
            <a:endParaRPr lang="es-ES" sz="2200" dirty="0" smtClean="0"/>
          </a:p>
          <a:p>
            <a:pPr marL="342900" lvl="1" indent="-342900">
              <a:buNone/>
            </a:pPr>
            <a:endParaRPr lang="es-ES" sz="2200" dirty="0" smtClean="0"/>
          </a:p>
          <a:p>
            <a:pPr>
              <a:buNone/>
            </a:pPr>
            <a:endParaRPr lang="es-ES" dirty="0" smtClean="0"/>
          </a:p>
          <a:p>
            <a:r>
              <a:rPr lang="es-ES" sz="2000" dirty="0" smtClean="0"/>
              <a:t>Recuerda, siempre necesitarás CITA para ser atendido en nuestra oficina // </a:t>
            </a:r>
            <a:r>
              <a:rPr lang="es-ES" sz="2000" i="1" dirty="0" err="1" smtClean="0"/>
              <a:t>Remember</a:t>
            </a:r>
            <a:r>
              <a:rPr lang="es-ES" sz="2000" i="1" dirty="0" smtClean="0"/>
              <a:t>, </a:t>
            </a:r>
            <a:r>
              <a:rPr lang="es-ES" sz="2000" i="1" dirty="0" err="1" smtClean="0"/>
              <a:t>you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will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always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need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an</a:t>
            </a:r>
            <a:r>
              <a:rPr lang="es-ES" sz="2000" i="1" dirty="0" smtClean="0"/>
              <a:t> APPOINTMENT </a:t>
            </a:r>
            <a:r>
              <a:rPr lang="es-ES" sz="2000" i="1" dirty="0" err="1" smtClean="0"/>
              <a:t>to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be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assisted</a:t>
            </a:r>
            <a:r>
              <a:rPr lang="es-ES" sz="2000" i="1" dirty="0" smtClean="0"/>
              <a:t> at </a:t>
            </a:r>
            <a:r>
              <a:rPr lang="es-ES" sz="2000" i="1" dirty="0" err="1" smtClean="0"/>
              <a:t>our</a:t>
            </a:r>
            <a:r>
              <a:rPr lang="es-ES" sz="2000" i="1" dirty="0" smtClean="0"/>
              <a:t> office </a:t>
            </a:r>
          </a:p>
          <a:p>
            <a:pPr>
              <a:buNone/>
            </a:pPr>
            <a:endParaRPr lang="es-ES" sz="2400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/>
          </a:p>
        </p:txBody>
      </p:sp>
      <p:sp>
        <p:nvSpPr>
          <p:cNvPr id="6" name="Contenidor de contingut 2"/>
          <p:cNvSpPr txBox="1">
            <a:spLocks/>
          </p:cNvSpPr>
          <p:nvPr/>
        </p:nvSpPr>
        <p:spPr>
          <a:xfrm>
            <a:off x="287016" y="3861048"/>
            <a:ext cx="8856984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Web de la </a:t>
            </a:r>
            <a:r>
              <a:rPr lang="es-ES" dirty="0" err="1" smtClean="0"/>
              <a:t>Facultat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200" dirty="0" smtClean="0"/>
              <a:t>Información intercambio / </a:t>
            </a:r>
            <a:r>
              <a:rPr lang="es-ES" sz="2200" i="1" dirty="0" err="1" smtClean="0"/>
              <a:t>Exchanges</a:t>
            </a:r>
            <a:r>
              <a:rPr lang="es-ES" sz="2200" i="1" dirty="0" smtClean="0"/>
              <a:t> </a:t>
            </a:r>
            <a:r>
              <a:rPr lang="es-ES" sz="2200" i="1" dirty="0" err="1" smtClean="0"/>
              <a:t>information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100" dirty="0" smtClean="0">
                <a:hlinkClick r:id="rId2"/>
              </a:rPr>
              <a:t>http://www.uab.cat/politiques-sociologia/</a:t>
            </a: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2200" dirty="0" smtClean="0"/>
              <a:t>En </a:t>
            </a:r>
            <a:r>
              <a:rPr lang="es-ES" sz="2200" b="1" dirty="0" smtClean="0"/>
              <a:t>Castellano:</a:t>
            </a:r>
            <a:r>
              <a:rPr lang="es-ES" sz="2200" dirty="0" smtClean="0"/>
              <a:t>			In </a:t>
            </a:r>
            <a:r>
              <a:rPr lang="es-ES" sz="2200" b="1" dirty="0" err="1" smtClean="0"/>
              <a:t>English</a:t>
            </a:r>
            <a:r>
              <a:rPr lang="es-ES" sz="2200" b="1" dirty="0" smtClean="0"/>
              <a:t>:</a:t>
            </a:r>
            <a:r>
              <a:rPr lang="es-ES" sz="3100" dirty="0" smtClean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14" name="Fletxa dreta 13"/>
          <p:cNvSpPr/>
          <p:nvPr/>
        </p:nvSpPr>
        <p:spPr>
          <a:xfrm>
            <a:off x="467544" y="3645024"/>
            <a:ext cx="288032" cy="360040"/>
          </a:xfrm>
          <a:prstGeom prst="rightArrow">
            <a:avLst>
              <a:gd name="adj1" fmla="val 50000"/>
              <a:gd name="adj2" fmla="val 470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txa cap avall 10"/>
          <p:cNvSpPr/>
          <p:nvPr/>
        </p:nvSpPr>
        <p:spPr>
          <a:xfrm>
            <a:off x="7236296" y="1772816"/>
            <a:ext cx="648072" cy="2160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Fletxa cap avall 8"/>
          <p:cNvSpPr/>
          <p:nvPr/>
        </p:nvSpPr>
        <p:spPr>
          <a:xfrm>
            <a:off x="3131840" y="1772816"/>
            <a:ext cx="648072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041" t="20406" r="36345" b="31447"/>
          <a:stretch>
            <a:fillRect/>
          </a:stretch>
        </p:blipFill>
        <p:spPr bwMode="auto">
          <a:xfrm>
            <a:off x="1043608" y="2060848"/>
            <a:ext cx="4176464" cy="300705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22" name="Imatge 21"/>
          <p:cNvPicPr/>
          <p:nvPr/>
        </p:nvPicPr>
        <p:blipFill>
          <a:blip r:embed="rId4" cstate="print"/>
          <a:srcRect l="34452" t="20063" r="36468" b="32288"/>
          <a:stretch>
            <a:fillRect/>
          </a:stretch>
        </p:blipFill>
        <p:spPr bwMode="auto">
          <a:xfrm>
            <a:off x="5580112" y="2060848"/>
            <a:ext cx="3312368" cy="295232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619672" y="5013176"/>
            <a:ext cx="46008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Información adicional / </a:t>
            </a:r>
            <a:r>
              <a:rPr lang="es-ES" dirty="0" err="1" smtClean="0"/>
              <a:t>Additional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5" name="Imatge 24"/>
          <p:cNvPicPr/>
          <p:nvPr/>
        </p:nvPicPr>
        <p:blipFill>
          <a:blip r:embed="rId5" cstate="print"/>
          <a:srcRect l="26463" t="76192" r="26962" b="9698"/>
          <a:stretch>
            <a:fillRect/>
          </a:stretch>
        </p:blipFill>
        <p:spPr bwMode="auto">
          <a:xfrm>
            <a:off x="1619672" y="5445224"/>
            <a:ext cx="6264696" cy="108012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18" name="Fletxa dreta 17"/>
          <p:cNvSpPr/>
          <p:nvPr/>
        </p:nvSpPr>
        <p:spPr>
          <a:xfrm>
            <a:off x="2411760" y="5445224"/>
            <a:ext cx="360040" cy="288032"/>
          </a:xfrm>
          <a:prstGeom prst="rightArrow">
            <a:avLst>
              <a:gd name="adj1" fmla="val 50000"/>
              <a:gd name="adj2" fmla="val 4700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txa dreta 20"/>
          <p:cNvSpPr/>
          <p:nvPr/>
        </p:nvSpPr>
        <p:spPr>
          <a:xfrm rot="10800000">
            <a:off x="4211960" y="5589240"/>
            <a:ext cx="360040" cy="288032"/>
          </a:xfrm>
          <a:prstGeom prst="rightArrow">
            <a:avLst>
              <a:gd name="adj1" fmla="val 50000"/>
              <a:gd name="adj2" fmla="val 4700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txa dreta 11"/>
          <p:cNvSpPr/>
          <p:nvPr/>
        </p:nvSpPr>
        <p:spPr>
          <a:xfrm>
            <a:off x="2411760" y="5733256"/>
            <a:ext cx="360040" cy="288032"/>
          </a:xfrm>
          <a:prstGeom prst="rightArrow">
            <a:avLst>
              <a:gd name="adj1" fmla="val 50000"/>
              <a:gd name="adj2" fmla="val 470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Web de la UAB</a:t>
            </a:r>
            <a:br>
              <a:rPr lang="es-ES" dirty="0" smtClean="0"/>
            </a:br>
            <a:r>
              <a:rPr lang="es-ES" sz="2200" dirty="0" smtClean="0"/>
              <a:t>Como encontrar horarios y exámenes // </a:t>
            </a:r>
            <a:r>
              <a:rPr lang="es-ES" sz="2200" i="1" dirty="0" err="1" smtClean="0"/>
              <a:t>How</a:t>
            </a:r>
            <a:r>
              <a:rPr lang="es-ES" sz="2200" i="1" dirty="0" smtClean="0"/>
              <a:t> </a:t>
            </a:r>
            <a:r>
              <a:rPr lang="es-ES" sz="2200" i="1" dirty="0" err="1" smtClean="0"/>
              <a:t>to</a:t>
            </a:r>
            <a:r>
              <a:rPr lang="es-ES" sz="2200" i="1" dirty="0" smtClean="0"/>
              <a:t> </a:t>
            </a:r>
            <a:r>
              <a:rPr lang="es-ES" sz="2200" i="1" dirty="0" err="1" smtClean="0"/>
              <a:t>find</a:t>
            </a:r>
            <a:r>
              <a:rPr lang="es-ES" sz="2200" i="1" dirty="0" smtClean="0"/>
              <a:t> </a:t>
            </a:r>
            <a:r>
              <a:rPr lang="es-ES" sz="2200" i="1" dirty="0" err="1" smtClean="0"/>
              <a:t>schedules</a:t>
            </a:r>
            <a:r>
              <a:rPr lang="es-ES" sz="2200" i="1" dirty="0" smtClean="0"/>
              <a:t> and </a:t>
            </a:r>
            <a:r>
              <a:rPr lang="es-ES" sz="2200" i="1" dirty="0" err="1" smtClean="0"/>
              <a:t>exams</a:t>
            </a:r>
            <a:r>
              <a:rPr lang="es-ES" sz="2200" i="1" dirty="0" smtClean="0"/>
              <a:t/>
            </a:r>
            <a:br>
              <a:rPr lang="es-ES" sz="2200" i="1" dirty="0" smtClean="0"/>
            </a:br>
            <a:endParaRPr lang="es-ES" sz="2200" i="1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748464" cy="5472608"/>
          </a:xfrm>
        </p:spPr>
        <p:txBody>
          <a:bodyPr>
            <a:normAutofit/>
          </a:bodyPr>
          <a:lstStyle/>
          <a:p>
            <a:pPr marL="342900" indent="-342900" algn="l">
              <a:buAutoNum type="arabicParenR"/>
            </a:pPr>
            <a:r>
              <a:rPr lang="es-ES" sz="1400" dirty="0" smtClean="0">
                <a:solidFill>
                  <a:schemeClr val="tx1"/>
                </a:solidFill>
              </a:rPr>
              <a:t>Entra en </a:t>
            </a:r>
            <a:r>
              <a:rPr lang="es-ES" sz="1400" dirty="0" smtClean="0">
                <a:hlinkClick r:id="rId2"/>
              </a:rPr>
              <a:t>http://www.uab.cat</a:t>
            </a:r>
            <a:r>
              <a:rPr lang="es-ES" sz="1400" dirty="0" smtClean="0">
                <a:solidFill>
                  <a:schemeClr val="tx1"/>
                </a:solidFill>
              </a:rPr>
              <a:t>  // </a:t>
            </a:r>
            <a:r>
              <a:rPr lang="es-ES" sz="1400" i="1" dirty="0" err="1" smtClean="0">
                <a:solidFill>
                  <a:schemeClr val="tx1"/>
                </a:solidFill>
              </a:rPr>
              <a:t>Go</a:t>
            </a:r>
            <a:r>
              <a:rPr lang="es-ES" sz="1400" i="1" dirty="0" smtClean="0">
                <a:solidFill>
                  <a:schemeClr val="tx1"/>
                </a:solidFill>
              </a:rPr>
              <a:t> </a:t>
            </a:r>
            <a:r>
              <a:rPr lang="es-ES" sz="1400" i="1" dirty="0" err="1" smtClean="0">
                <a:solidFill>
                  <a:schemeClr val="tx1"/>
                </a:solidFill>
              </a:rPr>
              <a:t>to</a:t>
            </a:r>
            <a:r>
              <a:rPr lang="es-ES" sz="1400" i="1" dirty="0" smtClean="0">
                <a:solidFill>
                  <a:schemeClr val="tx1"/>
                </a:solidFill>
              </a:rPr>
              <a:t> </a:t>
            </a:r>
            <a:r>
              <a:rPr lang="es-ES" sz="1400" dirty="0" smtClean="0">
                <a:hlinkClick r:id="rId2"/>
              </a:rPr>
              <a:t>http://www.uab.cat</a:t>
            </a:r>
            <a:endParaRPr lang="es-ES" sz="1400" i="1" u="sng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arenR"/>
            </a:pPr>
            <a:r>
              <a:rPr lang="es-ES" sz="1400" dirty="0" smtClean="0">
                <a:solidFill>
                  <a:schemeClr val="tx1"/>
                </a:solidFill>
              </a:rPr>
              <a:t>Entra en “</a:t>
            </a:r>
            <a:r>
              <a:rPr lang="es-ES" sz="1400" u="sng" dirty="0" smtClean="0">
                <a:solidFill>
                  <a:schemeClr val="tx1"/>
                </a:solidFill>
              </a:rPr>
              <a:t>Grados</a:t>
            </a:r>
            <a:r>
              <a:rPr lang="es-ES" sz="1400" dirty="0" smtClean="0">
                <a:solidFill>
                  <a:schemeClr val="tx1"/>
                </a:solidFill>
              </a:rPr>
              <a:t>” // </a:t>
            </a:r>
            <a:r>
              <a:rPr lang="es-ES" sz="1400" i="1" dirty="0" err="1" smtClean="0">
                <a:solidFill>
                  <a:schemeClr val="tx1"/>
                </a:solidFill>
              </a:rPr>
              <a:t>Go</a:t>
            </a:r>
            <a:r>
              <a:rPr lang="es-ES" sz="1400" i="1" dirty="0" smtClean="0">
                <a:solidFill>
                  <a:schemeClr val="tx1"/>
                </a:solidFill>
              </a:rPr>
              <a:t> </a:t>
            </a:r>
            <a:r>
              <a:rPr lang="es-ES" sz="1400" i="1" dirty="0" err="1" smtClean="0">
                <a:solidFill>
                  <a:schemeClr val="tx1"/>
                </a:solidFill>
              </a:rPr>
              <a:t>to</a:t>
            </a:r>
            <a:r>
              <a:rPr lang="es-ES" sz="1400" i="1" dirty="0" smtClean="0">
                <a:solidFill>
                  <a:schemeClr val="tx1"/>
                </a:solidFill>
              </a:rPr>
              <a:t> “</a:t>
            </a:r>
            <a:r>
              <a:rPr lang="es-ES" sz="1400" i="1" u="sng" dirty="0" smtClean="0">
                <a:solidFill>
                  <a:schemeClr val="tx1"/>
                </a:solidFill>
              </a:rPr>
              <a:t>UAB </a:t>
            </a:r>
            <a:r>
              <a:rPr lang="es-ES" sz="1400" i="1" u="sng" dirty="0" err="1" smtClean="0">
                <a:solidFill>
                  <a:schemeClr val="tx1"/>
                </a:solidFill>
              </a:rPr>
              <a:t>bachelor’s</a:t>
            </a:r>
            <a:r>
              <a:rPr lang="es-ES" sz="1400" i="1" u="sng" dirty="0" smtClean="0">
                <a:solidFill>
                  <a:schemeClr val="tx1"/>
                </a:solidFill>
              </a:rPr>
              <a:t> </a:t>
            </a:r>
            <a:r>
              <a:rPr lang="es-ES" sz="1400" i="1" u="sng" dirty="0" err="1" smtClean="0">
                <a:solidFill>
                  <a:schemeClr val="tx1"/>
                </a:solidFill>
              </a:rPr>
              <a:t>degrees</a:t>
            </a:r>
            <a:r>
              <a:rPr lang="es-ES" sz="1400" i="1" dirty="0" smtClean="0">
                <a:solidFill>
                  <a:schemeClr val="tx1"/>
                </a:solidFill>
              </a:rPr>
              <a:t>”</a:t>
            </a:r>
          </a:p>
          <a:p>
            <a:pPr marL="342900" indent="-342900" algn="l">
              <a:buAutoNum type="arabicParenR"/>
            </a:pPr>
            <a:r>
              <a:rPr lang="es-ES" sz="1400" dirty="0" smtClean="0">
                <a:solidFill>
                  <a:schemeClr val="tx1"/>
                </a:solidFill>
              </a:rPr>
              <a:t>Escoge el Grado </a:t>
            </a:r>
            <a:r>
              <a:rPr lang="es-ES" sz="1400" i="1" dirty="0" smtClean="0">
                <a:solidFill>
                  <a:schemeClr val="tx1"/>
                </a:solidFill>
              </a:rPr>
              <a:t>// </a:t>
            </a:r>
            <a:r>
              <a:rPr lang="es-ES" sz="1400" i="1" dirty="0" err="1" smtClean="0">
                <a:solidFill>
                  <a:schemeClr val="tx1"/>
                </a:solidFill>
              </a:rPr>
              <a:t>Choose</a:t>
            </a:r>
            <a:r>
              <a:rPr lang="es-ES" sz="1400" i="1" dirty="0" smtClean="0">
                <a:solidFill>
                  <a:schemeClr val="tx1"/>
                </a:solidFill>
              </a:rPr>
              <a:t> </a:t>
            </a:r>
            <a:r>
              <a:rPr lang="es-ES" sz="1400" i="1" dirty="0" err="1" smtClean="0">
                <a:solidFill>
                  <a:schemeClr val="tx1"/>
                </a:solidFill>
              </a:rPr>
              <a:t>the</a:t>
            </a:r>
            <a:r>
              <a:rPr lang="es-ES" sz="1400" i="1" dirty="0" smtClean="0">
                <a:solidFill>
                  <a:schemeClr val="tx1"/>
                </a:solidFill>
              </a:rPr>
              <a:t> </a:t>
            </a:r>
            <a:r>
              <a:rPr lang="es-ES" sz="1400" i="1" dirty="0" err="1" smtClean="0">
                <a:solidFill>
                  <a:schemeClr val="tx1"/>
                </a:solidFill>
              </a:rPr>
              <a:t>Bachelor</a:t>
            </a:r>
            <a:r>
              <a:rPr lang="es-ES" sz="1400" i="1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ES" sz="800" dirty="0" smtClean="0">
                <a:solidFill>
                  <a:schemeClr val="tx1"/>
                </a:solidFill>
                <a:hlinkClick r:id="rId3"/>
              </a:rPr>
              <a:t>Ciencia Política y Gestión Pública // </a:t>
            </a:r>
            <a:r>
              <a:rPr lang="es-ES" sz="800" dirty="0" err="1" smtClean="0">
                <a:solidFill>
                  <a:schemeClr val="tx1"/>
                </a:solidFill>
                <a:hlinkClick r:id="rId3"/>
              </a:rPr>
              <a:t>Political</a:t>
            </a:r>
            <a:r>
              <a:rPr lang="es-ES" sz="800" dirty="0" smtClean="0">
                <a:solidFill>
                  <a:schemeClr val="tx1"/>
                </a:solidFill>
                <a:hlinkClick r:id="rId3"/>
              </a:rPr>
              <a:t> </a:t>
            </a:r>
            <a:r>
              <a:rPr lang="es-ES" sz="800" dirty="0" err="1" smtClean="0">
                <a:solidFill>
                  <a:schemeClr val="tx1"/>
                </a:solidFill>
                <a:hlinkClick r:id="rId3"/>
              </a:rPr>
              <a:t>Science</a:t>
            </a:r>
            <a:r>
              <a:rPr lang="es-ES" sz="800" dirty="0" smtClean="0">
                <a:solidFill>
                  <a:schemeClr val="tx1"/>
                </a:solidFill>
                <a:hlinkClick r:id="rId3"/>
              </a:rPr>
              <a:t> and Management</a:t>
            </a:r>
            <a:r>
              <a:rPr lang="es-ES" sz="800" dirty="0" smtClean="0">
                <a:solidFill>
                  <a:schemeClr val="tx1"/>
                </a:solidFill>
              </a:rPr>
              <a:t>   </a:t>
            </a:r>
            <a:r>
              <a:rPr lang="es-ES" sz="1200" dirty="0" smtClean="0">
                <a:solidFill>
                  <a:schemeClr val="tx1"/>
                </a:solidFill>
              </a:rPr>
              <a:t>(dirígete al final de página // </a:t>
            </a:r>
            <a:r>
              <a:rPr lang="es-ES" sz="1200" i="1" dirty="0" err="1" smtClean="0">
                <a:solidFill>
                  <a:schemeClr val="tx1"/>
                </a:solidFill>
              </a:rPr>
              <a:t>go</a:t>
            </a:r>
            <a:r>
              <a:rPr lang="es-ES" sz="1200" i="1" dirty="0" smtClean="0">
                <a:solidFill>
                  <a:schemeClr val="tx1"/>
                </a:solidFill>
              </a:rPr>
              <a:t> </a:t>
            </a:r>
            <a:r>
              <a:rPr lang="es-ES" sz="1200" i="1" dirty="0" err="1" smtClean="0">
                <a:solidFill>
                  <a:schemeClr val="tx1"/>
                </a:solidFill>
              </a:rPr>
              <a:t>to</a:t>
            </a:r>
            <a:r>
              <a:rPr lang="es-ES" sz="1200" i="1" dirty="0" smtClean="0">
                <a:solidFill>
                  <a:schemeClr val="tx1"/>
                </a:solidFill>
              </a:rPr>
              <a:t> </a:t>
            </a:r>
            <a:r>
              <a:rPr lang="es-ES" sz="1200" i="1" dirty="0" err="1" smtClean="0">
                <a:solidFill>
                  <a:schemeClr val="tx1"/>
                </a:solidFill>
              </a:rPr>
              <a:t>the</a:t>
            </a:r>
            <a:r>
              <a:rPr lang="es-ES" sz="1200" i="1" dirty="0" smtClean="0">
                <a:solidFill>
                  <a:schemeClr val="tx1"/>
                </a:solidFill>
              </a:rPr>
              <a:t> </a:t>
            </a:r>
            <a:r>
              <a:rPr lang="es-ES" sz="1200" i="1" dirty="0" err="1" smtClean="0">
                <a:solidFill>
                  <a:schemeClr val="tx1"/>
                </a:solidFill>
              </a:rPr>
              <a:t>bottom</a:t>
            </a:r>
            <a:r>
              <a:rPr lang="es-ES" sz="1200" i="1" dirty="0" smtClean="0">
                <a:solidFill>
                  <a:schemeClr val="tx1"/>
                </a:solidFill>
              </a:rPr>
              <a:t> of </a:t>
            </a:r>
            <a:r>
              <a:rPr lang="es-ES" sz="1200" i="1" dirty="0" err="1" smtClean="0">
                <a:solidFill>
                  <a:schemeClr val="tx1"/>
                </a:solidFill>
              </a:rPr>
              <a:t>the</a:t>
            </a:r>
            <a:r>
              <a:rPr lang="es-ES" sz="1200" i="1" dirty="0" smtClean="0">
                <a:solidFill>
                  <a:schemeClr val="tx1"/>
                </a:solidFill>
              </a:rPr>
              <a:t> page</a:t>
            </a:r>
            <a:r>
              <a:rPr lang="es-ES" sz="1200" dirty="0" smtClean="0">
                <a:solidFill>
                  <a:schemeClr val="tx1"/>
                </a:solidFill>
              </a:rPr>
              <a:t>)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s-ES" sz="800" dirty="0" smtClean="0">
                <a:solidFill>
                  <a:schemeClr val="tx1"/>
                </a:solidFill>
                <a:hlinkClick r:id="rId4"/>
              </a:rPr>
              <a:t>Sociología // </a:t>
            </a:r>
            <a:r>
              <a:rPr lang="es-ES" sz="800" dirty="0" err="1" smtClean="0">
                <a:solidFill>
                  <a:schemeClr val="tx1"/>
                </a:solidFill>
                <a:hlinkClick r:id="rId4"/>
              </a:rPr>
              <a:t>Sociology</a:t>
            </a:r>
            <a:r>
              <a:rPr lang="es-ES" sz="800" dirty="0" smtClean="0">
                <a:solidFill>
                  <a:schemeClr val="tx1"/>
                </a:solidFill>
              </a:rPr>
              <a:t>  </a:t>
            </a:r>
            <a:r>
              <a:rPr lang="es-ES" sz="1200" dirty="0" smtClean="0">
                <a:solidFill>
                  <a:schemeClr val="tx1"/>
                </a:solidFill>
              </a:rPr>
              <a:t>	(dirígete al final de página // </a:t>
            </a:r>
            <a:r>
              <a:rPr lang="es-ES" sz="1200" i="1" dirty="0" err="1" smtClean="0">
                <a:solidFill>
                  <a:schemeClr val="tx1"/>
                </a:solidFill>
              </a:rPr>
              <a:t>go</a:t>
            </a:r>
            <a:r>
              <a:rPr lang="es-ES" sz="1200" i="1" dirty="0" smtClean="0">
                <a:solidFill>
                  <a:schemeClr val="tx1"/>
                </a:solidFill>
              </a:rPr>
              <a:t> </a:t>
            </a:r>
            <a:r>
              <a:rPr lang="es-ES" sz="1200" i="1" dirty="0" err="1" smtClean="0">
                <a:solidFill>
                  <a:schemeClr val="tx1"/>
                </a:solidFill>
              </a:rPr>
              <a:t>to</a:t>
            </a:r>
            <a:r>
              <a:rPr lang="es-ES" sz="1200" i="1" dirty="0" smtClean="0">
                <a:solidFill>
                  <a:schemeClr val="tx1"/>
                </a:solidFill>
              </a:rPr>
              <a:t> </a:t>
            </a:r>
            <a:r>
              <a:rPr lang="es-ES" sz="1200" i="1" dirty="0" err="1" smtClean="0">
                <a:solidFill>
                  <a:schemeClr val="tx1"/>
                </a:solidFill>
              </a:rPr>
              <a:t>the</a:t>
            </a:r>
            <a:r>
              <a:rPr lang="es-ES" sz="1200" i="1" dirty="0" smtClean="0">
                <a:solidFill>
                  <a:schemeClr val="tx1"/>
                </a:solidFill>
              </a:rPr>
              <a:t> </a:t>
            </a:r>
            <a:r>
              <a:rPr lang="es-ES" sz="1200" i="1" dirty="0" err="1" smtClean="0">
                <a:solidFill>
                  <a:schemeClr val="tx1"/>
                </a:solidFill>
              </a:rPr>
              <a:t>bottom</a:t>
            </a:r>
            <a:r>
              <a:rPr lang="es-ES" sz="1200" i="1" dirty="0" smtClean="0">
                <a:solidFill>
                  <a:schemeClr val="tx1"/>
                </a:solidFill>
              </a:rPr>
              <a:t> of </a:t>
            </a:r>
            <a:r>
              <a:rPr lang="es-ES" sz="1200" i="1" dirty="0" err="1" smtClean="0">
                <a:solidFill>
                  <a:schemeClr val="tx1"/>
                </a:solidFill>
              </a:rPr>
              <a:t>the</a:t>
            </a:r>
            <a:r>
              <a:rPr lang="es-ES" sz="1200" i="1" dirty="0" smtClean="0">
                <a:solidFill>
                  <a:schemeClr val="tx1"/>
                </a:solidFill>
              </a:rPr>
              <a:t> page</a:t>
            </a:r>
            <a:r>
              <a:rPr lang="es-ES" sz="12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s-ES" sz="1200" dirty="0" smtClean="0">
              <a:solidFill>
                <a:schemeClr val="tx1"/>
              </a:solidFill>
            </a:endParaRPr>
          </a:p>
          <a:p>
            <a:pPr marL="228600" indent="-228600" algn="l">
              <a:buAutoNum type="arabicParenR" startAt="4"/>
            </a:pPr>
            <a:r>
              <a:rPr lang="es-ES" sz="1200" dirty="0" smtClean="0">
                <a:solidFill>
                  <a:schemeClr val="tx1"/>
                </a:solidFill>
              </a:rPr>
              <a:t>Encontrarás esto: // </a:t>
            </a:r>
            <a:r>
              <a:rPr lang="es-ES" sz="1200" i="1" dirty="0" err="1" smtClean="0">
                <a:solidFill>
                  <a:schemeClr val="tx1"/>
                </a:solidFill>
              </a:rPr>
              <a:t>You</a:t>
            </a:r>
            <a:r>
              <a:rPr lang="es-ES" sz="1200" i="1" dirty="0" smtClean="0">
                <a:solidFill>
                  <a:schemeClr val="tx1"/>
                </a:solidFill>
              </a:rPr>
              <a:t> </a:t>
            </a:r>
            <a:r>
              <a:rPr lang="es-ES" sz="1200" i="1" dirty="0" err="1" smtClean="0">
                <a:solidFill>
                  <a:schemeClr val="tx1"/>
                </a:solidFill>
              </a:rPr>
              <a:t>will</a:t>
            </a:r>
            <a:r>
              <a:rPr lang="es-ES" sz="1200" i="1" dirty="0" smtClean="0">
                <a:solidFill>
                  <a:schemeClr val="tx1"/>
                </a:solidFill>
              </a:rPr>
              <a:t> </a:t>
            </a:r>
            <a:r>
              <a:rPr lang="es-ES" sz="1200" i="1" dirty="0" err="1" smtClean="0">
                <a:solidFill>
                  <a:schemeClr val="tx1"/>
                </a:solidFill>
              </a:rPr>
              <a:t>find</a:t>
            </a:r>
            <a:r>
              <a:rPr lang="es-ES" sz="1200" i="1" dirty="0" smtClean="0">
                <a:solidFill>
                  <a:schemeClr val="tx1"/>
                </a:solidFill>
              </a:rPr>
              <a:t> </a:t>
            </a:r>
            <a:r>
              <a:rPr lang="es-ES" sz="1200" i="1" dirty="0" err="1" smtClean="0">
                <a:solidFill>
                  <a:schemeClr val="tx1"/>
                </a:solidFill>
              </a:rPr>
              <a:t>this</a:t>
            </a:r>
            <a:r>
              <a:rPr lang="es-ES" sz="1200" dirty="0" smtClean="0">
                <a:solidFill>
                  <a:schemeClr val="tx1"/>
                </a:solidFill>
              </a:rPr>
              <a:t>: </a:t>
            </a:r>
          </a:p>
          <a:p>
            <a:pPr marL="228600" indent="-228600" algn="l">
              <a:buAutoNum type="arabicParenR" startAt="4"/>
            </a:pPr>
            <a:endParaRPr lang="es-ES" sz="1200" dirty="0" smtClean="0">
              <a:solidFill>
                <a:schemeClr val="tx1"/>
              </a:solidFill>
            </a:endParaRPr>
          </a:p>
          <a:p>
            <a:pPr marL="228600" indent="-228600" algn="l"/>
            <a:r>
              <a:rPr lang="es-ES" sz="1200" dirty="0" smtClean="0">
                <a:solidFill>
                  <a:schemeClr val="tx1"/>
                </a:solidFill>
              </a:rPr>
              <a:t>	</a:t>
            </a:r>
            <a:r>
              <a:rPr lang="es-ES" sz="1200" b="1" dirty="0" smtClean="0">
                <a:solidFill>
                  <a:srgbClr val="0070C0"/>
                </a:solidFill>
              </a:rPr>
              <a:t>Horarios / </a:t>
            </a:r>
            <a:r>
              <a:rPr lang="es-ES" sz="1200" b="1" i="1" dirty="0" err="1" smtClean="0">
                <a:solidFill>
                  <a:srgbClr val="0070C0"/>
                </a:solidFill>
              </a:rPr>
              <a:t>Schedules</a:t>
            </a:r>
            <a:r>
              <a:rPr lang="es-ES" sz="1200" b="1" i="1" dirty="0" smtClean="0">
                <a:solidFill>
                  <a:srgbClr val="0070C0"/>
                </a:solidFill>
              </a:rPr>
              <a:t>:</a:t>
            </a:r>
            <a:r>
              <a:rPr lang="es-ES" sz="1200" dirty="0" smtClean="0">
                <a:solidFill>
                  <a:schemeClr val="tx1"/>
                </a:solidFill>
              </a:rPr>
              <a:t>					</a:t>
            </a:r>
            <a:r>
              <a:rPr lang="es-ES" sz="1200" b="1" dirty="0" smtClean="0">
                <a:solidFill>
                  <a:srgbClr val="0070C0"/>
                </a:solidFill>
              </a:rPr>
              <a:t>Evaluación / </a:t>
            </a:r>
            <a:r>
              <a:rPr lang="es-ES" sz="1200" b="1" i="1" dirty="0" err="1" smtClean="0">
                <a:solidFill>
                  <a:srgbClr val="0070C0"/>
                </a:solidFill>
              </a:rPr>
              <a:t>Exams</a:t>
            </a:r>
            <a:r>
              <a:rPr lang="es-ES" sz="1200" b="1" dirty="0" smtClean="0">
                <a:solidFill>
                  <a:srgbClr val="0070C0"/>
                </a:solidFill>
              </a:rPr>
              <a:t>:</a:t>
            </a:r>
          </a:p>
          <a:p>
            <a:pPr marL="800100" lvl="1" indent="-342900" algn="l">
              <a:buAutoNum type="arabicParenR"/>
            </a:pPr>
            <a:endParaRPr lang="es-ES" sz="1000" i="1" dirty="0" smtClean="0">
              <a:solidFill>
                <a:schemeClr val="tx1"/>
              </a:solidFill>
            </a:endParaRPr>
          </a:p>
          <a:p>
            <a:pPr algn="l"/>
            <a:r>
              <a:rPr lang="es-ES" sz="2000" dirty="0" smtClean="0">
                <a:solidFill>
                  <a:schemeClr val="tx1"/>
                </a:solidFill>
              </a:rPr>
              <a:t>	</a:t>
            </a:r>
          </a:p>
          <a:p>
            <a:pPr algn="l"/>
            <a:endParaRPr lang="es-ES" sz="2000" dirty="0" smtClean="0"/>
          </a:p>
          <a:p>
            <a:pPr algn="l"/>
            <a:endParaRPr lang="es-ES" sz="2000" dirty="0" smtClean="0"/>
          </a:p>
          <a:p>
            <a:pPr algn="l"/>
            <a:endParaRPr lang="es-ES" sz="2000" dirty="0" smtClean="0"/>
          </a:p>
          <a:p>
            <a:pPr algn="l"/>
            <a:endParaRPr lang="es-ES" sz="2000" dirty="0" smtClean="0"/>
          </a:p>
          <a:p>
            <a:pPr algn="l"/>
            <a:endParaRPr lang="es-ES" sz="2000" dirty="0" smtClean="0"/>
          </a:p>
          <a:p>
            <a:pPr algn="l"/>
            <a:endParaRPr lang="es-ES" sz="2000" dirty="0" smtClean="0"/>
          </a:p>
          <a:p>
            <a:pPr algn="l"/>
            <a:endParaRPr lang="es-ES" sz="2000" dirty="0" smtClean="0"/>
          </a:p>
          <a:p>
            <a:pPr algn="l"/>
            <a:endParaRPr lang="es-ES" sz="2000" dirty="0" smtClean="0"/>
          </a:p>
          <a:p>
            <a:pPr algn="l"/>
            <a:endParaRPr lang="es-ES" sz="2000" dirty="0" smtClean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9094" t="35433" r="57885" b="57050"/>
          <a:stretch>
            <a:fillRect/>
          </a:stretch>
        </p:blipFill>
        <p:spPr bwMode="auto">
          <a:xfrm>
            <a:off x="5076056" y="3284984"/>
            <a:ext cx="3528392" cy="64807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19094" t="42115" r="57885" b="5768"/>
          <a:stretch>
            <a:fillRect/>
          </a:stretch>
        </p:blipFill>
        <p:spPr bwMode="auto">
          <a:xfrm>
            <a:off x="971600" y="3281701"/>
            <a:ext cx="2808312" cy="3576299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Web de la UAB</a:t>
            </a:r>
            <a:br>
              <a:rPr lang="es-ES" dirty="0" smtClean="0"/>
            </a:br>
            <a:r>
              <a:rPr lang="es-ES" sz="2200" dirty="0" smtClean="0"/>
              <a:t>Como encontrar </a:t>
            </a:r>
            <a:r>
              <a:rPr lang="es-ES" sz="2200" dirty="0" err="1" smtClean="0"/>
              <a:t>Sillabus</a:t>
            </a:r>
            <a:r>
              <a:rPr lang="es-ES" sz="2200" dirty="0" smtClean="0"/>
              <a:t> // </a:t>
            </a:r>
            <a:r>
              <a:rPr lang="es-ES" sz="2200" i="1" dirty="0" err="1" smtClean="0"/>
              <a:t>How</a:t>
            </a:r>
            <a:r>
              <a:rPr lang="es-ES" sz="2200" i="1" dirty="0" smtClean="0"/>
              <a:t> </a:t>
            </a:r>
            <a:r>
              <a:rPr lang="es-ES" sz="2200" i="1" dirty="0" err="1" smtClean="0"/>
              <a:t>to</a:t>
            </a:r>
            <a:r>
              <a:rPr lang="es-ES" sz="2200" i="1" dirty="0" smtClean="0"/>
              <a:t> </a:t>
            </a:r>
            <a:r>
              <a:rPr lang="es-ES" sz="2200" i="1" dirty="0" err="1" smtClean="0"/>
              <a:t>find</a:t>
            </a:r>
            <a:r>
              <a:rPr lang="es-ES" sz="2200" i="1" dirty="0" smtClean="0"/>
              <a:t> </a:t>
            </a:r>
            <a:r>
              <a:rPr lang="es-ES" sz="2200" i="1" dirty="0" err="1" smtClean="0"/>
              <a:t>the</a:t>
            </a:r>
            <a:r>
              <a:rPr lang="es-ES" sz="2200" i="1" dirty="0" smtClean="0"/>
              <a:t> </a:t>
            </a:r>
            <a:r>
              <a:rPr lang="es-ES" sz="2200" i="1" dirty="0" err="1" smtClean="0"/>
              <a:t>content</a:t>
            </a:r>
            <a:r>
              <a:rPr lang="es-ES" sz="2200" i="1" dirty="0" smtClean="0"/>
              <a:t> of a </a:t>
            </a:r>
            <a:r>
              <a:rPr lang="es-ES" sz="2200" i="1" dirty="0" err="1" smtClean="0"/>
              <a:t>course</a:t>
            </a:r>
            <a:endParaRPr lang="es-ES" sz="2200" i="1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7848872" cy="5256584"/>
          </a:xfrm>
        </p:spPr>
        <p:txBody>
          <a:bodyPr>
            <a:normAutofit/>
          </a:bodyPr>
          <a:lstStyle/>
          <a:p>
            <a:pPr marL="342900" indent="-342900" algn="l">
              <a:buAutoNum type="arabicParenR"/>
            </a:pPr>
            <a:r>
              <a:rPr lang="en-US" sz="1200" dirty="0" smtClean="0">
                <a:solidFill>
                  <a:schemeClr val="tx1"/>
                </a:solidFill>
              </a:rPr>
              <a:t>En la // </a:t>
            </a:r>
            <a:r>
              <a:rPr lang="en-US" sz="1200" i="1" dirty="0" smtClean="0">
                <a:solidFill>
                  <a:schemeClr val="tx1"/>
                </a:solidFill>
              </a:rPr>
              <a:t>Go to </a:t>
            </a:r>
            <a:r>
              <a:rPr lang="en-US" sz="1200" dirty="0" smtClean="0">
                <a:hlinkClick r:id="rId2"/>
              </a:rPr>
              <a:t>http://www.uab.cat</a:t>
            </a:r>
            <a:endParaRPr lang="en-US" sz="1200" i="1" u="sng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arenR"/>
            </a:pPr>
            <a:r>
              <a:rPr lang="en-US" sz="1200" dirty="0" err="1" smtClean="0">
                <a:solidFill>
                  <a:schemeClr val="tx1"/>
                </a:solidFill>
              </a:rPr>
              <a:t>Entra</a:t>
            </a:r>
            <a:r>
              <a:rPr lang="en-US" sz="1200" dirty="0" smtClean="0">
                <a:solidFill>
                  <a:schemeClr val="tx1"/>
                </a:solidFill>
              </a:rPr>
              <a:t> en “</a:t>
            </a:r>
            <a:r>
              <a:rPr lang="en-US" sz="1200" dirty="0" err="1" smtClean="0">
                <a:solidFill>
                  <a:schemeClr val="tx1"/>
                </a:solidFill>
              </a:rPr>
              <a:t>Grados</a:t>
            </a:r>
            <a:r>
              <a:rPr lang="en-US" sz="1200" dirty="0" smtClean="0">
                <a:solidFill>
                  <a:schemeClr val="tx1"/>
                </a:solidFill>
              </a:rPr>
              <a:t>” // </a:t>
            </a:r>
            <a:r>
              <a:rPr lang="en-US" sz="1200" i="1" dirty="0" smtClean="0">
                <a:solidFill>
                  <a:schemeClr val="tx1"/>
                </a:solidFill>
              </a:rPr>
              <a:t>Go to “UAB bachelor’s degrees”</a:t>
            </a:r>
          </a:p>
          <a:p>
            <a:pPr marL="342900" indent="-342900" algn="l">
              <a:buFont typeface="Arial" pitchFamily="34" charset="0"/>
              <a:buAutoNum type="arabicParenR"/>
            </a:pPr>
            <a:r>
              <a:rPr lang="es-ES" sz="1200" dirty="0" smtClean="0">
                <a:solidFill>
                  <a:schemeClr val="tx1"/>
                </a:solidFill>
              </a:rPr>
              <a:t>Escoge el Grado </a:t>
            </a:r>
            <a:r>
              <a:rPr lang="es-ES" sz="1200" i="1" dirty="0" smtClean="0">
                <a:solidFill>
                  <a:schemeClr val="tx1"/>
                </a:solidFill>
              </a:rPr>
              <a:t>// </a:t>
            </a:r>
            <a:r>
              <a:rPr lang="es-ES" sz="1200" i="1" dirty="0" err="1" smtClean="0">
                <a:solidFill>
                  <a:schemeClr val="tx1"/>
                </a:solidFill>
              </a:rPr>
              <a:t>Choose</a:t>
            </a:r>
            <a:r>
              <a:rPr lang="es-ES" sz="1200" i="1" dirty="0" smtClean="0">
                <a:solidFill>
                  <a:schemeClr val="tx1"/>
                </a:solidFill>
              </a:rPr>
              <a:t> </a:t>
            </a:r>
            <a:r>
              <a:rPr lang="es-ES" sz="1200" i="1" dirty="0" err="1" smtClean="0">
                <a:solidFill>
                  <a:schemeClr val="tx1"/>
                </a:solidFill>
              </a:rPr>
              <a:t>the</a:t>
            </a:r>
            <a:r>
              <a:rPr lang="es-ES" sz="1200" i="1" dirty="0" smtClean="0">
                <a:solidFill>
                  <a:schemeClr val="tx1"/>
                </a:solidFill>
              </a:rPr>
              <a:t> </a:t>
            </a:r>
            <a:r>
              <a:rPr lang="es-ES" sz="1200" i="1" dirty="0" err="1" smtClean="0">
                <a:solidFill>
                  <a:schemeClr val="tx1"/>
                </a:solidFill>
              </a:rPr>
              <a:t>Bachelor</a:t>
            </a:r>
            <a:r>
              <a:rPr lang="es-ES" sz="1200" i="1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buAutoNum type="arabicParenR"/>
            </a:pPr>
            <a:r>
              <a:rPr lang="en-US" sz="1200" dirty="0" err="1" smtClean="0">
                <a:solidFill>
                  <a:schemeClr val="tx1"/>
                </a:solidFill>
              </a:rPr>
              <a:t>Escoge</a:t>
            </a:r>
            <a:r>
              <a:rPr lang="en-US" sz="1200" dirty="0" smtClean="0">
                <a:solidFill>
                  <a:schemeClr val="tx1"/>
                </a:solidFill>
              </a:rPr>
              <a:t> “Plan de </a:t>
            </a:r>
            <a:r>
              <a:rPr lang="en-US" sz="1200" dirty="0" err="1" smtClean="0">
                <a:solidFill>
                  <a:schemeClr val="tx1"/>
                </a:solidFill>
              </a:rPr>
              <a:t>Estudios</a:t>
            </a:r>
            <a:r>
              <a:rPr lang="en-US" sz="1200" dirty="0" smtClean="0">
                <a:solidFill>
                  <a:schemeClr val="tx1"/>
                </a:solidFill>
              </a:rPr>
              <a:t>” // </a:t>
            </a:r>
            <a:r>
              <a:rPr lang="en-US" sz="1200" i="1" dirty="0" smtClean="0">
                <a:solidFill>
                  <a:schemeClr val="tx1"/>
                </a:solidFill>
              </a:rPr>
              <a:t>Go to “Study Plan”</a:t>
            </a:r>
          </a:p>
          <a:p>
            <a:pPr marL="342900" indent="-342900" algn="l">
              <a:buAutoNum type="arabicParenR"/>
            </a:pPr>
            <a:r>
              <a:rPr lang="en-US" sz="1200" dirty="0" err="1" smtClean="0">
                <a:solidFill>
                  <a:schemeClr val="tx1"/>
                </a:solidFill>
              </a:rPr>
              <a:t>Haz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clic</a:t>
            </a:r>
            <a:r>
              <a:rPr lang="en-US" sz="1200" dirty="0" smtClean="0">
                <a:solidFill>
                  <a:schemeClr val="tx1"/>
                </a:solidFill>
              </a:rPr>
              <a:t> en “</a:t>
            </a:r>
            <a:r>
              <a:rPr lang="en-US" sz="1200" dirty="0" err="1" smtClean="0">
                <a:solidFill>
                  <a:schemeClr val="tx1"/>
                </a:solidFill>
              </a:rPr>
              <a:t>Guías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Docentes</a:t>
            </a:r>
            <a:r>
              <a:rPr lang="en-US" sz="1200" dirty="0" smtClean="0">
                <a:solidFill>
                  <a:schemeClr val="tx1"/>
                </a:solidFill>
              </a:rPr>
              <a:t>” // </a:t>
            </a:r>
            <a:r>
              <a:rPr lang="en-US" sz="1200" i="1" dirty="0" smtClean="0">
                <a:solidFill>
                  <a:schemeClr val="tx1"/>
                </a:solidFill>
              </a:rPr>
              <a:t>Click on “Study Guides”</a:t>
            </a:r>
          </a:p>
          <a:p>
            <a:pPr marL="342900" indent="-342900" algn="l">
              <a:buAutoNum type="arabicParenR"/>
            </a:pPr>
            <a:r>
              <a:rPr lang="en-US" sz="1200" dirty="0" err="1" smtClean="0">
                <a:solidFill>
                  <a:schemeClr val="tx1"/>
                </a:solidFill>
              </a:rPr>
              <a:t>Ejemplo</a:t>
            </a:r>
            <a:r>
              <a:rPr lang="en-US" sz="1200" dirty="0" smtClean="0">
                <a:solidFill>
                  <a:schemeClr val="tx1"/>
                </a:solidFill>
              </a:rPr>
              <a:t> // </a:t>
            </a:r>
            <a:r>
              <a:rPr lang="en-US" sz="1200" i="1" dirty="0" smtClean="0">
                <a:solidFill>
                  <a:schemeClr val="tx1"/>
                </a:solidFill>
              </a:rPr>
              <a:t>Example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  <a:r>
              <a:rPr lang="en-US" sz="1200" dirty="0" smtClean="0">
                <a:solidFill>
                  <a:srgbClr val="00B050"/>
                </a:solidFill>
              </a:rPr>
              <a:t>“</a:t>
            </a:r>
            <a:r>
              <a:rPr lang="en-US" sz="1200" dirty="0" err="1" smtClean="0">
                <a:solidFill>
                  <a:srgbClr val="00B050"/>
                </a:solidFill>
              </a:rPr>
              <a:t>Sociologia</a:t>
            </a:r>
            <a:r>
              <a:rPr lang="en-US" sz="1200" dirty="0" smtClean="0">
                <a:solidFill>
                  <a:srgbClr val="00B050"/>
                </a:solidFill>
              </a:rPr>
              <a:t>”</a:t>
            </a:r>
          </a:p>
          <a:p>
            <a:pPr marL="342900" indent="-342900" algn="l">
              <a:buAutoNum type="arabicParenR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arenR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arenR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arenR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arenR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arenR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arenR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arenR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arenR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arenR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42900" indent="-342900" algn="l"/>
            <a:endParaRPr lang="en-US" sz="1200" dirty="0" smtClean="0">
              <a:solidFill>
                <a:schemeClr val="tx1"/>
              </a:solidFill>
            </a:endParaRPr>
          </a:p>
          <a:p>
            <a:pPr marL="342900" indent="-342900" algn="l"/>
            <a:r>
              <a:rPr lang="en-US" sz="1200" dirty="0" err="1" smtClean="0">
                <a:solidFill>
                  <a:schemeClr val="tx1"/>
                </a:solidFill>
              </a:rPr>
              <a:t>Contenido</a:t>
            </a:r>
            <a:r>
              <a:rPr lang="en-US" sz="1200" dirty="0" smtClean="0">
                <a:solidFill>
                  <a:schemeClr val="tx1"/>
                </a:solidFill>
              </a:rPr>
              <a:t> de la </a:t>
            </a:r>
            <a:r>
              <a:rPr lang="en-US" sz="1200" dirty="0" err="1" smtClean="0">
                <a:solidFill>
                  <a:schemeClr val="tx1"/>
                </a:solidFill>
              </a:rPr>
              <a:t>asignatura</a:t>
            </a:r>
            <a:r>
              <a:rPr lang="en-US" sz="1200" dirty="0" smtClean="0">
                <a:solidFill>
                  <a:schemeClr val="tx1"/>
                </a:solidFill>
              </a:rPr>
              <a:t> “</a:t>
            </a:r>
            <a:r>
              <a:rPr lang="en-US" sz="1200" dirty="0" err="1" smtClean="0">
                <a:solidFill>
                  <a:schemeClr val="tx1"/>
                </a:solidFill>
              </a:rPr>
              <a:t>Genero</a:t>
            </a:r>
            <a:r>
              <a:rPr lang="en-US" sz="1200" dirty="0" smtClean="0">
                <a:solidFill>
                  <a:schemeClr val="tx1"/>
                </a:solidFill>
              </a:rPr>
              <a:t> y </a:t>
            </a:r>
            <a:r>
              <a:rPr lang="en-US" sz="1200" dirty="0" err="1" smtClean="0">
                <a:solidFill>
                  <a:schemeClr val="tx1"/>
                </a:solidFill>
              </a:rPr>
              <a:t>etnicidad</a:t>
            </a:r>
            <a:r>
              <a:rPr lang="en-US" sz="1200" dirty="0" smtClean="0">
                <a:solidFill>
                  <a:schemeClr val="tx1"/>
                </a:solidFill>
              </a:rPr>
              <a:t>”</a:t>
            </a:r>
          </a:p>
          <a:p>
            <a:pPr marL="342900" indent="-342900" algn="l"/>
            <a:r>
              <a:rPr lang="en-US" sz="1200" dirty="0" smtClean="0">
                <a:solidFill>
                  <a:schemeClr val="tx1"/>
                </a:solidFill>
              </a:rPr>
              <a:t>// </a:t>
            </a:r>
            <a:r>
              <a:rPr lang="en-US" sz="1200" i="1" dirty="0" smtClean="0">
                <a:solidFill>
                  <a:schemeClr val="tx1"/>
                </a:solidFill>
              </a:rPr>
              <a:t>Content of course</a:t>
            </a:r>
            <a:r>
              <a:rPr lang="en-US" sz="1200" dirty="0" smtClean="0">
                <a:solidFill>
                  <a:schemeClr val="tx1"/>
                </a:solidFill>
              </a:rPr>
              <a:t> “Gender and </a:t>
            </a:r>
            <a:r>
              <a:rPr lang="en-US" sz="1200" dirty="0" err="1" smtClean="0">
                <a:solidFill>
                  <a:schemeClr val="tx1"/>
                </a:solidFill>
              </a:rPr>
              <a:t>etnicity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AutoNum type="arabicParenR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arenR"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2837" t="22833" r="39531" b="3668"/>
          <a:stretch>
            <a:fillRect/>
          </a:stretch>
        </p:blipFill>
        <p:spPr bwMode="auto">
          <a:xfrm>
            <a:off x="4067944" y="1340768"/>
            <a:ext cx="4680520" cy="514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etxa dreta 4"/>
          <p:cNvSpPr/>
          <p:nvPr/>
        </p:nvSpPr>
        <p:spPr>
          <a:xfrm>
            <a:off x="3347864" y="515719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txa cap avall 7"/>
          <p:cNvSpPr/>
          <p:nvPr/>
        </p:nvSpPr>
        <p:spPr>
          <a:xfrm flipV="1">
            <a:off x="5220072" y="2492896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Otras Facultades /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Faculties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Como </a:t>
            </a:r>
            <a:r>
              <a:rPr lang="en-US" dirty="0" err="1" smtClean="0"/>
              <a:t>matricular</a:t>
            </a:r>
            <a:r>
              <a:rPr lang="en-US" dirty="0" smtClean="0"/>
              <a:t> </a:t>
            </a:r>
            <a:r>
              <a:rPr lang="en-US" dirty="0" err="1" smtClean="0"/>
              <a:t>asignaturas</a:t>
            </a:r>
            <a:r>
              <a:rPr lang="en-US" dirty="0" smtClean="0"/>
              <a:t> de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facultades</a:t>
            </a:r>
            <a:r>
              <a:rPr lang="en-US" dirty="0" smtClean="0"/>
              <a:t> / </a:t>
            </a:r>
            <a:r>
              <a:rPr lang="en-US" i="1" dirty="0" smtClean="0"/>
              <a:t>How to </a:t>
            </a:r>
            <a:r>
              <a:rPr lang="en-US" i="1" dirty="0" err="1" smtClean="0"/>
              <a:t>enrol</a:t>
            </a:r>
            <a:r>
              <a:rPr lang="en-US" i="1" dirty="0" smtClean="0"/>
              <a:t> in courses from other faculties</a:t>
            </a:r>
          </a:p>
          <a:p>
            <a:pPr>
              <a:buNone/>
            </a:pPr>
            <a:endParaRPr lang="en-US" sz="800" i="1" dirty="0" smtClean="0"/>
          </a:p>
          <a:p>
            <a:pPr>
              <a:buFont typeface="Arial" charset="0"/>
              <a:buChar char="•"/>
            </a:pPr>
            <a:r>
              <a:rPr lang="en-US" sz="2400" dirty="0" err="1" smtClean="0"/>
              <a:t>Economía</a:t>
            </a:r>
            <a:r>
              <a:rPr lang="en-US" sz="2400" dirty="0" smtClean="0"/>
              <a:t> </a:t>
            </a:r>
            <a:r>
              <a:rPr lang="en-US" sz="2400" i="1" dirty="0" smtClean="0"/>
              <a:t>//Economy: </a:t>
            </a:r>
            <a:r>
              <a:rPr lang="en-US" sz="2100" i="1" dirty="0" err="1" smtClean="0"/>
              <a:t>solicitud</a:t>
            </a:r>
            <a:r>
              <a:rPr lang="en-US" sz="2100" i="1" dirty="0" smtClean="0"/>
              <a:t>/application =&gt; </a:t>
            </a:r>
            <a:r>
              <a:rPr lang="es-ES" sz="1900" dirty="0" smtClean="0">
                <a:hlinkClick r:id="rId2"/>
              </a:rPr>
              <a:t>www.uab.cat/economia-empresa</a:t>
            </a:r>
            <a:r>
              <a:rPr lang="es-ES" sz="2400" dirty="0" smtClean="0"/>
              <a:t> </a:t>
            </a:r>
            <a:r>
              <a:rPr lang="en-US" sz="2000" dirty="0" err="1" smtClean="0"/>
              <a:t>recibirás</a:t>
            </a:r>
            <a:r>
              <a:rPr lang="en-US" sz="2000" dirty="0" smtClean="0"/>
              <a:t> mail con </a:t>
            </a:r>
            <a:r>
              <a:rPr lang="en-US" sz="2000" dirty="0" err="1" smtClean="0"/>
              <a:t>información</a:t>
            </a:r>
            <a:r>
              <a:rPr lang="en-US" sz="2000" dirty="0" smtClean="0"/>
              <a:t> lo antes </a:t>
            </a:r>
            <a:r>
              <a:rPr lang="en-US" sz="2000" dirty="0" err="1" smtClean="0"/>
              <a:t>posible</a:t>
            </a:r>
            <a:r>
              <a:rPr lang="en-US" sz="2000" dirty="0" smtClean="0"/>
              <a:t> </a:t>
            </a:r>
            <a:r>
              <a:rPr lang="en-US" sz="2000" i="1" dirty="0" smtClean="0"/>
              <a:t>//you will receive an email with the information </a:t>
            </a:r>
            <a:r>
              <a:rPr lang="en-US" sz="2000" i="1" dirty="0" err="1" smtClean="0"/>
              <a:t>asap</a:t>
            </a:r>
            <a:r>
              <a:rPr lang="en-US" sz="2000" i="1" dirty="0" smtClean="0"/>
              <a:t>. Application period 6 – 12 </a:t>
            </a:r>
            <a:r>
              <a:rPr lang="en-US" sz="2000" i="1" dirty="0" err="1" smtClean="0"/>
              <a:t>february</a:t>
            </a:r>
            <a:endParaRPr lang="en-US" sz="2000" i="1" dirty="0" smtClean="0"/>
          </a:p>
          <a:p>
            <a:pPr>
              <a:buFont typeface="Arial" charset="0"/>
              <a:buChar char="•"/>
            </a:pPr>
            <a:r>
              <a:rPr lang="en-US" sz="2400" dirty="0" err="1" smtClean="0"/>
              <a:t>Comunicación</a:t>
            </a:r>
            <a:r>
              <a:rPr lang="en-US" sz="2400" dirty="0" smtClean="0"/>
              <a:t> //</a:t>
            </a:r>
            <a:r>
              <a:rPr lang="en-US" sz="2400" i="1" dirty="0" err="1" smtClean="0"/>
              <a:t>Comunication</a:t>
            </a:r>
            <a:r>
              <a:rPr lang="en-US" sz="2400" dirty="0" smtClean="0"/>
              <a:t>: </a:t>
            </a:r>
            <a:r>
              <a:rPr lang="en-US" sz="2000" dirty="0" err="1" smtClean="0"/>
              <a:t>solicitud</a:t>
            </a:r>
            <a:r>
              <a:rPr lang="en-US" sz="2000" dirty="0" smtClean="0"/>
              <a:t> en </a:t>
            </a:r>
            <a:r>
              <a:rPr lang="en-US" sz="2000" dirty="0" err="1" smtClean="0"/>
              <a:t>Facultad</a:t>
            </a:r>
            <a:r>
              <a:rPr lang="en-US" sz="2000" dirty="0" smtClean="0"/>
              <a:t> de </a:t>
            </a:r>
            <a:r>
              <a:rPr lang="en-US" sz="2000" dirty="0" err="1" smtClean="0"/>
              <a:t>Comunicación</a:t>
            </a:r>
            <a:r>
              <a:rPr lang="en-US" sz="2000" dirty="0" smtClean="0"/>
              <a:t> // </a:t>
            </a:r>
            <a:r>
              <a:rPr lang="en-US" sz="2000" i="1" dirty="0" smtClean="0"/>
              <a:t>application at Communication Faculty. Application period 1 – 15 </a:t>
            </a:r>
            <a:r>
              <a:rPr lang="en-US" sz="2000" i="1" dirty="0" err="1" smtClean="0"/>
              <a:t>february</a:t>
            </a:r>
            <a:r>
              <a:rPr lang="en-US" sz="2000" i="1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sz="2400" dirty="0" err="1" smtClean="0"/>
              <a:t>Traducción</a:t>
            </a:r>
            <a:r>
              <a:rPr lang="en-US" sz="2400" dirty="0" smtClean="0"/>
              <a:t> //</a:t>
            </a:r>
            <a:r>
              <a:rPr lang="en-US" sz="2400" i="1" dirty="0" smtClean="0"/>
              <a:t>Translation</a:t>
            </a:r>
            <a:r>
              <a:rPr lang="en-US" sz="2400" dirty="0" smtClean="0"/>
              <a:t>: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cursar</a:t>
            </a:r>
            <a:r>
              <a:rPr lang="en-US" sz="2000" dirty="0" smtClean="0"/>
              <a:t> </a:t>
            </a:r>
            <a:r>
              <a:rPr lang="es-ES" sz="2000" dirty="0" smtClean="0"/>
              <a:t>101284 </a:t>
            </a:r>
            <a:r>
              <a:rPr lang="es-ES" sz="2000" i="1" dirty="0" smtClean="0"/>
              <a:t>C</a:t>
            </a:r>
            <a:r>
              <a:rPr lang="it-IT" sz="2000" i="1" dirty="0" smtClean="0"/>
              <a:t>astellano para traductores y intérpretes 1</a:t>
            </a:r>
            <a:r>
              <a:rPr lang="es-ES" sz="2000" i="1" dirty="0" smtClean="0"/>
              <a:t> </a:t>
            </a:r>
            <a:r>
              <a:rPr lang="en-US" sz="2000" dirty="0" smtClean="0"/>
              <a:t>hay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hacer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prueba</a:t>
            </a:r>
            <a:r>
              <a:rPr lang="en-US" sz="2000" dirty="0" smtClean="0"/>
              <a:t> en </a:t>
            </a:r>
            <a:r>
              <a:rPr lang="en-US" sz="2000" dirty="0" err="1" smtClean="0"/>
              <a:t>Facultad</a:t>
            </a:r>
            <a:r>
              <a:rPr lang="en-US" sz="2000" dirty="0" smtClean="0"/>
              <a:t> </a:t>
            </a:r>
            <a:r>
              <a:rPr lang="en-US" sz="2000" dirty="0" err="1" smtClean="0"/>
              <a:t>Traducción</a:t>
            </a:r>
            <a:r>
              <a:rPr lang="en-US" sz="2000" dirty="0" smtClean="0"/>
              <a:t> </a:t>
            </a:r>
            <a:r>
              <a:rPr lang="en-US" sz="2000" i="1" dirty="0" smtClean="0"/>
              <a:t>// in order to do </a:t>
            </a:r>
            <a:r>
              <a:rPr lang="en-US" sz="2000" dirty="0" smtClean="0"/>
              <a:t>”101284 </a:t>
            </a:r>
            <a:r>
              <a:rPr lang="en-US" sz="2000" i="1" dirty="0" smtClean="0"/>
              <a:t>Spanish for translators” you have to do a test at Translation Faculty (8/02/17).</a:t>
            </a:r>
          </a:p>
          <a:p>
            <a:pPr>
              <a:buFont typeface="Arial" charset="0"/>
              <a:buChar char="•"/>
            </a:pPr>
            <a:r>
              <a:rPr lang="en-US" sz="2400" dirty="0" err="1" smtClean="0"/>
              <a:t>Siempre</a:t>
            </a:r>
            <a:r>
              <a:rPr lang="en-US" sz="2400" dirty="0" smtClean="0"/>
              <a:t>, has de </a:t>
            </a:r>
            <a:r>
              <a:rPr lang="en-US" sz="2400" dirty="0" err="1" smtClean="0"/>
              <a:t>presentar</a:t>
            </a:r>
            <a:r>
              <a:rPr lang="en-US" sz="2400" dirty="0" smtClean="0"/>
              <a:t> // </a:t>
            </a:r>
            <a:r>
              <a:rPr lang="en-US" sz="2400" i="1" dirty="0" smtClean="0"/>
              <a:t>Always, you will have to provide</a:t>
            </a:r>
            <a:r>
              <a:rPr lang="en-US" sz="2400" dirty="0" smtClean="0"/>
              <a:t>:</a:t>
            </a:r>
          </a:p>
          <a:p>
            <a:pPr lvl="1">
              <a:buFont typeface="Arial" charset="0"/>
              <a:buChar char="•"/>
            </a:pPr>
            <a:r>
              <a:rPr lang="en-US" sz="1800" dirty="0" err="1" smtClean="0"/>
              <a:t>Código</a:t>
            </a:r>
            <a:r>
              <a:rPr lang="en-US" sz="1800" dirty="0" smtClean="0"/>
              <a:t> de la </a:t>
            </a:r>
            <a:r>
              <a:rPr lang="en-US" sz="1800" dirty="0" err="1" smtClean="0"/>
              <a:t>asignatura</a:t>
            </a:r>
            <a:r>
              <a:rPr lang="en-US" sz="1800" dirty="0" smtClean="0"/>
              <a:t> </a:t>
            </a:r>
            <a:r>
              <a:rPr lang="en-US" sz="1800" i="1" dirty="0" smtClean="0"/>
              <a:t>// Course code:  </a:t>
            </a:r>
            <a:r>
              <a:rPr lang="en-US" sz="1800" dirty="0" err="1" smtClean="0"/>
              <a:t>siempre</a:t>
            </a:r>
            <a:r>
              <a:rPr lang="en-US" sz="1800" dirty="0" smtClean="0"/>
              <a:t> 6 </a:t>
            </a:r>
            <a:r>
              <a:rPr lang="en-US" sz="1800" dirty="0" err="1" smtClean="0"/>
              <a:t>números</a:t>
            </a:r>
            <a:r>
              <a:rPr lang="en-US" sz="1800" dirty="0" smtClean="0"/>
              <a:t> </a:t>
            </a:r>
            <a:r>
              <a:rPr lang="en-US" sz="1800" i="1" dirty="0" smtClean="0"/>
              <a:t>// always 6 numbers</a:t>
            </a:r>
          </a:p>
          <a:p>
            <a:pPr lvl="1">
              <a:buFont typeface="Arial" charset="0"/>
              <a:buChar char="•"/>
            </a:pPr>
            <a:r>
              <a:rPr lang="en-US" sz="1800" dirty="0" err="1" smtClean="0"/>
              <a:t>Grupo</a:t>
            </a:r>
            <a:r>
              <a:rPr lang="en-US" sz="1800" dirty="0" smtClean="0"/>
              <a:t> </a:t>
            </a:r>
            <a:r>
              <a:rPr lang="en-US" sz="1800" i="1" dirty="0" smtClean="0"/>
              <a:t>// Course group (1, 2, 3… o/or 51, 52, 53…)</a:t>
            </a:r>
          </a:p>
          <a:p>
            <a:pPr lvl="1">
              <a:buFont typeface="Arial" charset="0"/>
              <a:buChar char="•"/>
            </a:pPr>
            <a:r>
              <a:rPr lang="en-US" sz="1800" i="1" dirty="0" smtClean="0"/>
              <a:t>How to find courses in English at other UAB Faculties: </a:t>
            </a:r>
          </a:p>
          <a:p>
            <a:pPr lvl="2">
              <a:buFont typeface="Arial" charset="0"/>
              <a:buChar char="•"/>
            </a:pPr>
            <a:r>
              <a:rPr lang="en-US" sz="1400" i="1" dirty="0" smtClean="0"/>
              <a:t>Go to </a:t>
            </a:r>
            <a:r>
              <a:rPr lang="en-US" sz="1400" dirty="0" smtClean="0">
                <a:hlinkClick r:id="rId3"/>
              </a:rPr>
              <a:t>http://www.uab.cat</a:t>
            </a:r>
            <a:endParaRPr lang="en-US" sz="1400" dirty="0" smtClean="0"/>
          </a:p>
          <a:p>
            <a:pPr lvl="2">
              <a:buFont typeface="Arial" charset="0"/>
              <a:buChar char="•"/>
            </a:pPr>
            <a:r>
              <a:rPr lang="en-US" sz="1400" i="1" dirty="0" smtClean="0"/>
              <a:t>Go to “UAB bachelor’s degrees”</a:t>
            </a:r>
          </a:p>
          <a:p>
            <a:pPr lvl="2">
              <a:buFont typeface="Arial" charset="0"/>
              <a:buChar char="•"/>
            </a:pPr>
            <a:r>
              <a:rPr lang="en-US" sz="1400" i="1" dirty="0" smtClean="0"/>
              <a:t>Choose “Subjects in English” (on the left of the page) 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s-ES" sz="3300" b="1" dirty="0" smtClean="0">
                <a:solidFill>
                  <a:srgbClr val="FF0000"/>
                </a:solidFill>
              </a:rPr>
              <a:t/>
            </a:r>
            <a:br>
              <a:rPr lang="es-ES" sz="3300" b="1" dirty="0" smtClean="0">
                <a:solidFill>
                  <a:srgbClr val="FF0000"/>
                </a:solidFill>
              </a:rPr>
            </a:br>
            <a:r>
              <a:rPr lang="es-ES" sz="3300" b="1" dirty="0" smtClean="0">
                <a:solidFill>
                  <a:srgbClr val="FF0000"/>
                </a:solidFill>
              </a:rPr>
              <a:t>Información importante / </a:t>
            </a:r>
            <a:r>
              <a:rPr lang="es-ES" sz="3300" b="1" i="1" dirty="0" err="1" smtClean="0">
                <a:solidFill>
                  <a:srgbClr val="FF0000"/>
                </a:solidFill>
              </a:rPr>
              <a:t>Important</a:t>
            </a:r>
            <a:r>
              <a:rPr lang="es-ES" sz="3300" b="1" i="1" dirty="0" smtClean="0">
                <a:solidFill>
                  <a:srgbClr val="FF0000"/>
                </a:solidFill>
              </a:rPr>
              <a:t> </a:t>
            </a:r>
            <a:r>
              <a:rPr lang="es-ES" sz="3300" b="1" i="1" dirty="0" err="1" smtClean="0">
                <a:solidFill>
                  <a:srgbClr val="FF0000"/>
                </a:solidFill>
              </a:rPr>
              <a:t>information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620688"/>
            <a:ext cx="8686800" cy="6048672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None/>
            </a:pPr>
            <a:r>
              <a:rPr lang="en-US" sz="1400" dirty="0" smtClean="0"/>
              <a:t>1) </a:t>
            </a:r>
            <a:r>
              <a:rPr lang="en-US" sz="1400" dirty="0" err="1" smtClean="0"/>
              <a:t>Plazos</a:t>
            </a:r>
            <a:r>
              <a:rPr lang="en-US" sz="1400" dirty="0" smtClean="0"/>
              <a:t> </a:t>
            </a:r>
            <a:r>
              <a:rPr lang="en-US" sz="1400" dirty="0" err="1" smtClean="0"/>
              <a:t>curso</a:t>
            </a:r>
            <a:r>
              <a:rPr lang="en-US" sz="1400" dirty="0" smtClean="0"/>
              <a:t> 2016-2017 // </a:t>
            </a:r>
            <a:r>
              <a:rPr lang="en-US" sz="1400" i="1" dirty="0" smtClean="0"/>
              <a:t>Deadlines year 2016-2017</a:t>
            </a:r>
          </a:p>
          <a:p>
            <a:pPr marL="514350" indent="-514350">
              <a:spcBef>
                <a:spcPts val="0"/>
              </a:spcBef>
              <a:buFont typeface="Arial" charset="0"/>
              <a:buChar char="•"/>
            </a:pPr>
            <a:r>
              <a:rPr lang="en-US" sz="1400" dirty="0" err="1" smtClean="0"/>
              <a:t>Matrícula</a:t>
            </a:r>
            <a:r>
              <a:rPr lang="en-US" sz="1400" dirty="0" smtClean="0"/>
              <a:t> // </a:t>
            </a:r>
            <a:r>
              <a:rPr lang="en-US" sz="1400" i="1" dirty="0" smtClean="0"/>
              <a:t>Enrolment</a:t>
            </a:r>
            <a:r>
              <a:rPr lang="en-US" sz="1400" dirty="0" smtClean="0"/>
              <a:t>: </a:t>
            </a:r>
            <a:r>
              <a:rPr lang="en-US" sz="1400" dirty="0" err="1" smtClean="0"/>
              <a:t>hasta</a:t>
            </a:r>
            <a:r>
              <a:rPr lang="en-US" sz="1400" dirty="0" smtClean="0"/>
              <a:t> el 9 de </a:t>
            </a:r>
            <a:r>
              <a:rPr lang="en-US" sz="1400" dirty="0" err="1" smtClean="0"/>
              <a:t>febrero</a:t>
            </a:r>
            <a:r>
              <a:rPr lang="en-US" sz="1400" dirty="0" smtClean="0"/>
              <a:t> (</a:t>
            </a:r>
            <a:r>
              <a:rPr lang="en-US" sz="1400" dirty="0" err="1" smtClean="0"/>
              <a:t>según</a:t>
            </a:r>
            <a:r>
              <a:rPr lang="en-US" sz="1400" dirty="0" smtClean="0"/>
              <a:t> </a:t>
            </a:r>
            <a:r>
              <a:rPr lang="en-US" sz="1400" dirty="0" err="1" smtClean="0"/>
              <a:t>horarios</a:t>
            </a:r>
            <a:r>
              <a:rPr lang="en-US" sz="1400" dirty="0" smtClean="0"/>
              <a:t> </a:t>
            </a:r>
            <a:r>
              <a:rPr lang="en-US" sz="1400" dirty="0" err="1" smtClean="0"/>
              <a:t>asignados</a:t>
            </a:r>
            <a:r>
              <a:rPr lang="en-US" sz="1400" dirty="0" smtClean="0"/>
              <a:t>)</a:t>
            </a:r>
          </a:p>
          <a:p>
            <a:pPr marL="514350" indent="-514350">
              <a:spcBef>
                <a:spcPts val="0"/>
              </a:spcBef>
              <a:buFont typeface="Arial" charset="0"/>
              <a:buChar char="•"/>
            </a:pPr>
            <a:r>
              <a:rPr lang="en-US" sz="1400" dirty="0" err="1" smtClean="0"/>
              <a:t>Modificacions</a:t>
            </a:r>
            <a:r>
              <a:rPr lang="en-US" sz="1400" dirty="0" smtClean="0"/>
              <a:t> // </a:t>
            </a:r>
            <a:r>
              <a:rPr lang="en-US" sz="1400" i="1" dirty="0" smtClean="0"/>
              <a:t>Changes</a:t>
            </a:r>
            <a:r>
              <a:rPr lang="en-US" sz="1400" dirty="0" smtClean="0"/>
              <a:t>:  </a:t>
            </a:r>
            <a:r>
              <a:rPr lang="en-US" sz="1400" dirty="0" err="1" smtClean="0"/>
              <a:t>febrero</a:t>
            </a:r>
            <a:r>
              <a:rPr lang="en-US" sz="1400" dirty="0" smtClean="0"/>
              <a:t>, del 20 al 24</a:t>
            </a:r>
          </a:p>
          <a:p>
            <a:pPr marL="514350" indent="-514350">
              <a:spcBef>
                <a:spcPts val="0"/>
              </a:spcBef>
              <a:buFont typeface="Arial" charset="0"/>
              <a:buChar char="•"/>
            </a:pPr>
            <a:r>
              <a:rPr lang="en-US" sz="1400" dirty="0" err="1" smtClean="0"/>
              <a:t>Clases</a:t>
            </a:r>
            <a:r>
              <a:rPr lang="en-US" sz="1400" dirty="0" smtClean="0"/>
              <a:t> // </a:t>
            </a:r>
            <a:r>
              <a:rPr lang="en-US" sz="1400" i="1" dirty="0" smtClean="0"/>
              <a:t>Courses</a:t>
            </a:r>
            <a:r>
              <a:rPr lang="en-US" sz="1400" dirty="0" smtClean="0"/>
              <a:t>: 6 </a:t>
            </a:r>
            <a:r>
              <a:rPr lang="en-US" sz="1400" dirty="0" err="1" smtClean="0"/>
              <a:t>febrero</a:t>
            </a:r>
            <a:r>
              <a:rPr lang="en-US" sz="1400" dirty="0" smtClean="0"/>
              <a:t> – 12 de mayo</a:t>
            </a:r>
          </a:p>
          <a:p>
            <a:pPr marL="514350" indent="-514350">
              <a:spcBef>
                <a:spcPts val="0"/>
              </a:spcBef>
              <a:buFont typeface="Arial" charset="0"/>
              <a:buChar char="•"/>
            </a:pPr>
            <a:r>
              <a:rPr lang="en-US" sz="1400" dirty="0" err="1" smtClean="0"/>
              <a:t>Exámenes</a:t>
            </a:r>
            <a:r>
              <a:rPr lang="en-US" sz="1400" dirty="0" smtClean="0"/>
              <a:t> // </a:t>
            </a:r>
            <a:r>
              <a:rPr lang="en-US" sz="1400" i="1" dirty="0" smtClean="0"/>
              <a:t>Exams</a:t>
            </a:r>
            <a:r>
              <a:rPr lang="en-US" sz="1400" dirty="0" smtClean="0"/>
              <a:t>: </a:t>
            </a:r>
            <a:r>
              <a:rPr lang="en-US" sz="1400" dirty="0" err="1" smtClean="0"/>
              <a:t>Junio</a:t>
            </a:r>
            <a:r>
              <a:rPr lang="en-US" sz="1400" dirty="0" smtClean="0"/>
              <a:t> 2017</a:t>
            </a:r>
            <a:endParaRPr lang="en-US" sz="1400" i="1" dirty="0" smtClean="0"/>
          </a:p>
          <a:p>
            <a:pPr marL="514350" indent="-514350">
              <a:spcBef>
                <a:spcPts val="0"/>
              </a:spcBef>
              <a:buNone/>
            </a:pPr>
            <a:r>
              <a:rPr lang="en-US" sz="1400" dirty="0" smtClean="0"/>
              <a:t>	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1400" dirty="0" smtClean="0"/>
              <a:t>2)</a:t>
            </a:r>
            <a:r>
              <a:rPr lang="en-US" sz="1400" dirty="0" err="1" smtClean="0"/>
              <a:t>Documentos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matrícula</a:t>
            </a:r>
            <a:r>
              <a:rPr lang="en-US" sz="1400" dirty="0" smtClean="0"/>
              <a:t> // </a:t>
            </a:r>
            <a:r>
              <a:rPr lang="en-US" sz="1400" i="1" dirty="0" smtClean="0"/>
              <a:t>Enrolment documents</a:t>
            </a:r>
          </a:p>
          <a:p>
            <a:pPr marL="514350" indent="-514350">
              <a:spcBef>
                <a:spcPts val="0"/>
              </a:spcBef>
              <a:buFont typeface="Arial" charset="0"/>
              <a:buChar char="•"/>
            </a:pPr>
            <a:r>
              <a:rPr lang="en-US" sz="1400" dirty="0" err="1" smtClean="0"/>
              <a:t>Copia</a:t>
            </a:r>
            <a:r>
              <a:rPr lang="en-US" sz="1400" dirty="0" smtClean="0"/>
              <a:t> //</a:t>
            </a:r>
            <a:r>
              <a:rPr lang="en-US" sz="1400" i="1" dirty="0" smtClean="0"/>
              <a:t>copy</a:t>
            </a:r>
            <a:r>
              <a:rPr lang="en-US" sz="1400" dirty="0" smtClean="0"/>
              <a:t> del </a:t>
            </a:r>
            <a:r>
              <a:rPr lang="en-US" sz="1400" dirty="0" err="1" smtClean="0"/>
              <a:t>Pasaporte</a:t>
            </a:r>
            <a:r>
              <a:rPr lang="en-US" sz="1400" dirty="0" smtClean="0"/>
              <a:t> o </a:t>
            </a:r>
            <a:r>
              <a:rPr lang="en-US" sz="1400" dirty="0" err="1" smtClean="0"/>
              <a:t>Identificación</a:t>
            </a:r>
            <a:endParaRPr lang="en-US" sz="1400" dirty="0" smtClean="0"/>
          </a:p>
          <a:p>
            <a:pPr marL="514350" indent="-514350">
              <a:spcBef>
                <a:spcPts val="0"/>
              </a:spcBef>
              <a:buFont typeface="Arial" charset="0"/>
              <a:buChar char="•"/>
            </a:pPr>
            <a:r>
              <a:rPr lang="en-US" sz="1400" dirty="0" err="1" smtClean="0"/>
              <a:t>Copia</a:t>
            </a:r>
            <a:r>
              <a:rPr lang="en-US" sz="1400" dirty="0" smtClean="0"/>
              <a:t> //</a:t>
            </a:r>
            <a:r>
              <a:rPr lang="en-US" sz="1400" i="1" dirty="0" smtClean="0"/>
              <a:t>copy</a:t>
            </a:r>
            <a:r>
              <a:rPr lang="en-US" sz="1400" dirty="0" smtClean="0"/>
              <a:t> </a:t>
            </a:r>
            <a:r>
              <a:rPr lang="en-US" sz="1400" dirty="0" err="1" smtClean="0"/>
              <a:t>Seguro</a:t>
            </a:r>
            <a:r>
              <a:rPr lang="en-US" sz="1400" dirty="0" smtClean="0"/>
              <a:t> de </a:t>
            </a:r>
            <a:r>
              <a:rPr lang="en-US" sz="1400" dirty="0" err="1" smtClean="0"/>
              <a:t>Salud</a:t>
            </a:r>
            <a:r>
              <a:rPr lang="en-US" sz="1400" dirty="0" smtClean="0"/>
              <a:t> (no </a:t>
            </a:r>
            <a:r>
              <a:rPr lang="en-US" sz="1400" dirty="0" err="1" smtClean="0"/>
              <a:t>necesario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SICUE) </a:t>
            </a:r>
          </a:p>
          <a:p>
            <a:pPr marL="514350" indent="-514350">
              <a:spcBef>
                <a:spcPts val="0"/>
              </a:spcBef>
              <a:buFont typeface="Arial" charset="0"/>
              <a:buChar char="•"/>
            </a:pPr>
            <a:r>
              <a:rPr lang="en-US" sz="1400" dirty="0" err="1" smtClean="0"/>
              <a:t>Foto</a:t>
            </a:r>
            <a:endParaRPr lang="en-US" sz="1400" dirty="0" smtClean="0"/>
          </a:p>
          <a:p>
            <a:pPr marL="514350" indent="-514350">
              <a:spcBef>
                <a:spcPts val="0"/>
              </a:spcBef>
              <a:buFont typeface="Arial" charset="0"/>
              <a:buChar char="•"/>
            </a:pPr>
            <a:endParaRPr lang="en-US" sz="1400" dirty="0" smtClean="0"/>
          </a:p>
          <a:p>
            <a:pPr marL="514350" indent="-514350">
              <a:spcBef>
                <a:spcPts val="0"/>
              </a:spcBef>
              <a:buNone/>
            </a:pPr>
            <a:r>
              <a:rPr lang="en-US" sz="1400" dirty="0" smtClean="0"/>
              <a:t>3) </a:t>
            </a:r>
            <a:r>
              <a:rPr lang="en-US" sz="1400" dirty="0" err="1" smtClean="0"/>
              <a:t>Documentos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firmar</a:t>
            </a:r>
            <a:r>
              <a:rPr lang="en-US" sz="1400" dirty="0" smtClean="0"/>
              <a:t>// </a:t>
            </a:r>
            <a:r>
              <a:rPr lang="en-US" sz="1400" i="1" dirty="0" smtClean="0"/>
              <a:t>Signature of documents</a:t>
            </a:r>
            <a:r>
              <a:rPr lang="en-US" sz="1400" dirty="0" smtClean="0"/>
              <a:t>:</a:t>
            </a:r>
          </a:p>
          <a:p>
            <a:pPr marL="514350" indent="-514350">
              <a:spcBef>
                <a:spcPts val="0"/>
              </a:spcBef>
              <a:buFont typeface="Arial" charset="0"/>
              <a:buChar char="•"/>
            </a:pPr>
            <a:r>
              <a:rPr lang="en-US" sz="1400" dirty="0" err="1" smtClean="0"/>
              <a:t>Por</a:t>
            </a:r>
            <a:r>
              <a:rPr lang="en-US" sz="1400" dirty="0" smtClean="0"/>
              <a:t> favor, </a:t>
            </a:r>
            <a:r>
              <a:rPr lang="en-US" sz="1400" dirty="0" err="1" smtClean="0"/>
              <a:t>presenta</a:t>
            </a:r>
            <a:r>
              <a:rPr lang="en-US" sz="1400" dirty="0" smtClean="0"/>
              <a:t> los </a:t>
            </a:r>
            <a:r>
              <a:rPr lang="en-US" sz="1400" dirty="0" err="1" smtClean="0"/>
              <a:t>documentos</a:t>
            </a:r>
            <a:r>
              <a:rPr lang="en-US" sz="1400" dirty="0" smtClean="0"/>
              <a:t> con </a:t>
            </a:r>
            <a:r>
              <a:rPr lang="en-US" sz="1400" dirty="0" err="1" smtClean="0"/>
              <a:t>antelación</a:t>
            </a:r>
            <a:r>
              <a:rPr lang="en-US" sz="1400" dirty="0" smtClean="0"/>
              <a:t> y </a:t>
            </a:r>
            <a:r>
              <a:rPr lang="en-US" sz="1400" dirty="0" err="1" smtClean="0"/>
              <a:t>reserva</a:t>
            </a:r>
            <a:r>
              <a:rPr lang="en-US" sz="1400" dirty="0" smtClean="0"/>
              <a:t> CITA //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1400" i="1" dirty="0" smtClean="0"/>
              <a:t>             Please, hand in the documents in advance with APPOINTMENT</a:t>
            </a:r>
          </a:p>
          <a:p>
            <a:pPr marL="514350" indent="-514350">
              <a:spcBef>
                <a:spcPts val="0"/>
              </a:spcBef>
              <a:buFont typeface="Arial" charset="0"/>
              <a:buChar char="•"/>
            </a:pPr>
            <a:r>
              <a:rPr lang="en-US" sz="1400" dirty="0" err="1" smtClean="0"/>
              <a:t>Recibirás</a:t>
            </a:r>
            <a:r>
              <a:rPr lang="en-US" sz="1400" dirty="0" smtClean="0"/>
              <a:t> un email </a:t>
            </a:r>
            <a:r>
              <a:rPr lang="en-US" sz="1400" dirty="0" err="1" smtClean="0"/>
              <a:t>cuando</a:t>
            </a:r>
            <a:r>
              <a:rPr lang="en-US" sz="1400" dirty="0" smtClean="0"/>
              <a:t> </a:t>
            </a:r>
            <a:r>
              <a:rPr lang="en-US" sz="1400" dirty="0" err="1" smtClean="0"/>
              <a:t>estén</a:t>
            </a:r>
            <a:r>
              <a:rPr lang="en-US" sz="1400" dirty="0" smtClean="0"/>
              <a:t> </a:t>
            </a:r>
            <a:r>
              <a:rPr lang="en-US" sz="1400" dirty="0" err="1" smtClean="0"/>
              <a:t>firmados</a:t>
            </a:r>
            <a:r>
              <a:rPr lang="en-US" sz="1400" dirty="0" smtClean="0"/>
              <a:t> </a:t>
            </a:r>
            <a:r>
              <a:rPr lang="en-US" sz="1400" i="1" dirty="0" smtClean="0"/>
              <a:t>// You will receive an email once signed</a:t>
            </a:r>
          </a:p>
          <a:p>
            <a:pPr marL="514350" indent="-514350">
              <a:spcBef>
                <a:spcPts val="0"/>
              </a:spcBef>
              <a:buFont typeface="Arial" charset="0"/>
              <a:buChar char="•"/>
            </a:pPr>
            <a:r>
              <a:rPr lang="en-US" sz="1400" dirty="0" smtClean="0"/>
              <a:t>Los </a:t>
            </a:r>
            <a:r>
              <a:rPr lang="en-US" sz="1400" dirty="0" err="1" smtClean="0"/>
              <a:t>documentos</a:t>
            </a:r>
            <a:r>
              <a:rPr lang="en-US" sz="1400" dirty="0" smtClean="0"/>
              <a:t> ha de </a:t>
            </a:r>
            <a:r>
              <a:rPr lang="en-US" sz="1400" dirty="0" err="1" smtClean="0"/>
              <a:t>entregarlos</a:t>
            </a:r>
            <a:r>
              <a:rPr lang="en-US" sz="1400" dirty="0" smtClean="0"/>
              <a:t> y </a:t>
            </a:r>
            <a:r>
              <a:rPr lang="en-US" sz="1400" dirty="0" err="1" smtClean="0"/>
              <a:t>recogerlos</a:t>
            </a:r>
            <a:r>
              <a:rPr lang="en-US" sz="1400" dirty="0" smtClean="0"/>
              <a:t> </a:t>
            </a:r>
            <a:r>
              <a:rPr lang="en-US" sz="1400" dirty="0" err="1" smtClean="0"/>
              <a:t>personalmente</a:t>
            </a:r>
            <a:r>
              <a:rPr lang="en-US" sz="1400" dirty="0" smtClean="0"/>
              <a:t> el </a:t>
            </a:r>
            <a:r>
              <a:rPr lang="en-US" sz="1400" dirty="0" err="1" smtClean="0"/>
              <a:t>alumno</a:t>
            </a:r>
            <a:r>
              <a:rPr lang="en-US" sz="1400" dirty="0" smtClean="0"/>
              <a:t> // </a:t>
            </a:r>
            <a:r>
              <a:rPr lang="en-US" sz="1400" i="1" dirty="0" smtClean="0"/>
              <a:t>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1400" i="1" dirty="0" smtClean="0"/>
              <a:t>             The documents must be dropped and picked up by the student him/herself </a:t>
            </a:r>
          </a:p>
          <a:p>
            <a:pPr marL="514350" indent="-514350">
              <a:spcBef>
                <a:spcPts val="0"/>
              </a:spcBef>
              <a:buFont typeface="Arial" charset="0"/>
              <a:buChar char="•"/>
            </a:pPr>
            <a:r>
              <a:rPr lang="en-US" sz="1400" dirty="0" smtClean="0"/>
              <a:t>El </a:t>
            </a:r>
            <a:r>
              <a:rPr lang="en-US" sz="1400" dirty="0" err="1" smtClean="0"/>
              <a:t>certificado</a:t>
            </a:r>
            <a:r>
              <a:rPr lang="en-US" sz="1400" dirty="0" smtClean="0"/>
              <a:t> de final de estancia no se </a:t>
            </a:r>
            <a:r>
              <a:rPr lang="en-US" sz="1400" dirty="0" err="1" smtClean="0"/>
              <a:t>firmará</a:t>
            </a:r>
            <a:r>
              <a:rPr lang="en-US" sz="1400" dirty="0" smtClean="0"/>
              <a:t> antes de 7 </a:t>
            </a:r>
            <a:r>
              <a:rPr lang="en-US" sz="1400" dirty="0" err="1" smtClean="0"/>
              <a:t>días</a:t>
            </a:r>
            <a:r>
              <a:rPr lang="en-US" sz="1400" dirty="0" smtClean="0"/>
              <a:t> del final de la estancia //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1400" i="1" dirty="0" smtClean="0"/>
              <a:t>             The stay certificate (end of stay) will not be signed more than 7 days before the departure date</a:t>
            </a:r>
            <a:endParaRPr lang="en-US" sz="1400" dirty="0" smtClean="0"/>
          </a:p>
          <a:p>
            <a:pPr marL="914400" lvl="1" indent="-514350">
              <a:spcBef>
                <a:spcPts val="0"/>
              </a:spcBef>
              <a:buFont typeface="Arial" charset="0"/>
              <a:buChar char="•"/>
            </a:pPr>
            <a:endParaRPr lang="en-US" sz="1400" i="1" dirty="0" smtClean="0"/>
          </a:p>
          <a:p>
            <a:pPr marL="514350" indent="-514350">
              <a:spcBef>
                <a:spcPts val="0"/>
              </a:spcBef>
              <a:buNone/>
            </a:pPr>
            <a:r>
              <a:rPr lang="en-US" sz="1400" dirty="0" smtClean="0"/>
              <a:t>4) </a:t>
            </a:r>
            <a:r>
              <a:rPr lang="en-US" sz="1400" dirty="0" err="1" smtClean="0"/>
              <a:t>Idioma</a:t>
            </a:r>
            <a:r>
              <a:rPr lang="en-US" sz="1400" dirty="0" smtClean="0"/>
              <a:t> </a:t>
            </a:r>
            <a:r>
              <a:rPr lang="en-US" sz="1400" dirty="0" err="1" smtClean="0"/>
              <a:t>clases</a:t>
            </a:r>
            <a:r>
              <a:rPr lang="en-US" sz="1400" dirty="0" smtClean="0"/>
              <a:t> // </a:t>
            </a:r>
            <a:r>
              <a:rPr lang="en-US" sz="1400" i="1" dirty="0" smtClean="0"/>
              <a:t>Language of the courses</a:t>
            </a:r>
          </a:p>
          <a:p>
            <a:pPr marL="514350" indent="-514350">
              <a:spcBef>
                <a:spcPts val="0"/>
              </a:spcBef>
              <a:buFont typeface="Arial" charset="0"/>
              <a:buChar char="•"/>
            </a:pPr>
            <a:r>
              <a:rPr lang="en-US" sz="1400" dirty="0" err="1" smtClean="0"/>
              <a:t>Guía</a:t>
            </a:r>
            <a:r>
              <a:rPr lang="en-US" sz="1400" dirty="0" smtClean="0"/>
              <a:t> </a:t>
            </a:r>
            <a:r>
              <a:rPr lang="en-US" sz="1400" dirty="0" err="1" smtClean="0"/>
              <a:t>docente</a:t>
            </a:r>
            <a:r>
              <a:rPr lang="en-US" sz="1400" dirty="0" smtClean="0"/>
              <a:t> y </a:t>
            </a:r>
            <a:r>
              <a:rPr lang="en-US" sz="1400" dirty="0" err="1" smtClean="0"/>
              <a:t>profesor</a:t>
            </a:r>
            <a:r>
              <a:rPr lang="en-US" sz="1400" dirty="0" smtClean="0"/>
              <a:t> // </a:t>
            </a:r>
            <a:r>
              <a:rPr lang="en-US" sz="1400" i="1" dirty="0" smtClean="0"/>
              <a:t>Study guides and teachers</a:t>
            </a:r>
          </a:p>
          <a:p>
            <a:pPr marL="514350" indent="-514350">
              <a:spcBef>
                <a:spcPts val="0"/>
              </a:spcBef>
              <a:buFont typeface="Arial" charset="0"/>
              <a:buChar char="•"/>
            </a:pPr>
            <a:endParaRPr lang="en-US" sz="1400" i="1" dirty="0" smtClean="0"/>
          </a:p>
          <a:p>
            <a:pPr marL="514350" indent="-514350">
              <a:spcBef>
                <a:spcPts val="0"/>
              </a:spcBef>
              <a:buNone/>
            </a:pPr>
            <a:r>
              <a:rPr lang="en-US" sz="1400" dirty="0" smtClean="0"/>
              <a:t>5) </a:t>
            </a:r>
            <a:r>
              <a:rPr lang="en-US" sz="1400" dirty="0" err="1" smtClean="0"/>
              <a:t>Exámenes</a:t>
            </a:r>
            <a:r>
              <a:rPr lang="en-US" sz="1400" dirty="0" smtClean="0"/>
              <a:t> // </a:t>
            </a:r>
            <a:r>
              <a:rPr lang="en-US" sz="1400" i="1" dirty="0" smtClean="0"/>
              <a:t>Exams</a:t>
            </a:r>
          </a:p>
          <a:p>
            <a:pPr marL="514350" indent="-514350">
              <a:spcBef>
                <a:spcPts val="0"/>
              </a:spcBef>
              <a:buFont typeface="Arial" charset="0"/>
              <a:buChar char="•"/>
            </a:pPr>
            <a:r>
              <a:rPr lang="en-US" sz="1400" dirty="0" err="1" smtClean="0"/>
              <a:t>Fechas</a:t>
            </a:r>
            <a:r>
              <a:rPr lang="en-US" sz="1400" dirty="0" smtClean="0"/>
              <a:t> en la web de la </a:t>
            </a:r>
            <a:r>
              <a:rPr lang="en-US" sz="1400" dirty="0" err="1" smtClean="0"/>
              <a:t>Facultad</a:t>
            </a:r>
            <a:r>
              <a:rPr lang="en-US" sz="1400" dirty="0" smtClean="0"/>
              <a:t> // </a:t>
            </a:r>
            <a:r>
              <a:rPr lang="en-US" sz="1400" i="1" dirty="0" smtClean="0"/>
              <a:t>Dates in the Faculty website</a:t>
            </a:r>
          </a:p>
          <a:p>
            <a:pPr marL="514350" indent="-514350">
              <a:spcBef>
                <a:spcPts val="0"/>
              </a:spcBef>
              <a:buFont typeface="Arial" charset="0"/>
              <a:buChar char="•"/>
            </a:pPr>
            <a:r>
              <a:rPr lang="en-US" sz="1400" dirty="0" err="1" smtClean="0"/>
              <a:t>Guía</a:t>
            </a:r>
            <a:r>
              <a:rPr lang="en-US" sz="1400" dirty="0" smtClean="0"/>
              <a:t> </a:t>
            </a:r>
            <a:r>
              <a:rPr lang="en-US" sz="1400" dirty="0" err="1" smtClean="0"/>
              <a:t>docente</a:t>
            </a:r>
            <a:r>
              <a:rPr lang="en-US" sz="1400" dirty="0" smtClean="0"/>
              <a:t> y </a:t>
            </a:r>
            <a:r>
              <a:rPr lang="en-US" sz="1400" dirty="0" err="1" smtClean="0"/>
              <a:t>profesor</a:t>
            </a:r>
            <a:r>
              <a:rPr lang="en-US" sz="1400" dirty="0" smtClean="0"/>
              <a:t> // </a:t>
            </a:r>
            <a:r>
              <a:rPr lang="en-US" sz="1400" i="1" dirty="0" smtClean="0"/>
              <a:t>Study guides and teachers</a:t>
            </a:r>
          </a:p>
          <a:p>
            <a:pPr marL="514350" indent="-514350">
              <a:spcBef>
                <a:spcPts val="0"/>
              </a:spcBef>
              <a:buNone/>
            </a:pPr>
            <a:endParaRPr lang="en-US" sz="600" i="1" dirty="0" smtClean="0"/>
          </a:p>
          <a:p>
            <a:pPr marL="514350" indent="-514350">
              <a:spcBef>
                <a:spcPts val="0"/>
              </a:spcBef>
              <a:buNone/>
            </a:pPr>
            <a:r>
              <a:rPr lang="en-US" sz="1400" b="1" dirty="0" smtClean="0"/>
              <a:t>IMPORTANTE: la estancia </a:t>
            </a:r>
            <a:r>
              <a:rPr lang="en-US" sz="1400" b="1" dirty="0" err="1" smtClean="0"/>
              <a:t>acaba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cuando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acaban</a:t>
            </a:r>
            <a:r>
              <a:rPr lang="en-US" sz="1400" b="1" dirty="0" smtClean="0"/>
              <a:t> los </a:t>
            </a:r>
            <a:r>
              <a:rPr lang="en-US" sz="1400" b="1" dirty="0" err="1" smtClean="0"/>
              <a:t>exámenes</a:t>
            </a:r>
            <a:r>
              <a:rPr lang="en-US" sz="1400" b="1" dirty="0" smtClean="0"/>
              <a:t>! // </a:t>
            </a:r>
            <a:r>
              <a:rPr lang="en-US" sz="1400" b="1" i="1" dirty="0" smtClean="0"/>
              <a:t>the stay ends when the exams period finishes!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Información importante //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i="1" dirty="0" err="1" smtClean="0">
                <a:solidFill>
                  <a:srgbClr val="FF0000"/>
                </a:solidFill>
              </a:rPr>
              <a:t>Important</a:t>
            </a:r>
            <a:r>
              <a:rPr lang="es-ES" b="1" i="1" dirty="0" smtClean="0">
                <a:solidFill>
                  <a:srgbClr val="FF0000"/>
                </a:solidFill>
              </a:rPr>
              <a:t> </a:t>
            </a:r>
            <a:r>
              <a:rPr lang="es-ES" b="1" i="1" dirty="0" err="1" smtClean="0">
                <a:solidFill>
                  <a:srgbClr val="FF0000"/>
                </a:solidFill>
              </a:rPr>
              <a:t>information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000" i="1" dirty="0" smtClean="0"/>
          </a:p>
          <a:p>
            <a:pPr>
              <a:buNone/>
            </a:pPr>
            <a:endParaRPr lang="es-ES" sz="2000" i="1" dirty="0" smtClean="0"/>
          </a:p>
          <a:p>
            <a:pPr>
              <a:buNone/>
            </a:pPr>
            <a:r>
              <a:rPr lang="es-ES" sz="2000" i="1" dirty="0" err="1" smtClean="0"/>
              <a:t>English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courses</a:t>
            </a:r>
            <a:r>
              <a:rPr lang="es-ES" sz="2000" dirty="0" smtClean="0"/>
              <a:t>:</a:t>
            </a:r>
          </a:p>
          <a:p>
            <a:pPr>
              <a:buNone/>
            </a:pPr>
            <a:r>
              <a:rPr lang="es-ES" sz="2000" i="1" dirty="0" err="1" smtClean="0"/>
              <a:t>Please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be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aware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regarding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overlapings</a:t>
            </a:r>
            <a:r>
              <a:rPr lang="es-ES" sz="2000" i="1" dirty="0" smtClean="0"/>
              <a:t>! </a:t>
            </a:r>
            <a:r>
              <a:rPr lang="es-ES" sz="2000" i="1" dirty="0" err="1" smtClean="0"/>
              <a:t>You</a:t>
            </a:r>
            <a:r>
              <a:rPr lang="es-ES" sz="2000" i="1" dirty="0" smtClean="0"/>
              <a:t> can </a:t>
            </a:r>
            <a:r>
              <a:rPr lang="es-ES" sz="2000" i="1" dirty="0" err="1" smtClean="0"/>
              <a:t>not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be</a:t>
            </a:r>
            <a:r>
              <a:rPr lang="es-ES" sz="2000" i="1" dirty="0" smtClean="0"/>
              <a:t> in 2 </a:t>
            </a:r>
            <a:r>
              <a:rPr lang="es-ES" sz="2000" i="1" dirty="0" err="1" smtClean="0"/>
              <a:t>classes</a:t>
            </a:r>
            <a:r>
              <a:rPr lang="es-ES" sz="2000" i="1" dirty="0" smtClean="0"/>
              <a:t> at </a:t>
            </a:r>
            <a:r>
              <a:rPr lang="es-ES" sz="2000" i="1" dirty="0" err="1" smtClean="0"/>
              <a:t>the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same</a:t>
            </a:r>
            <a:r>
              <a:rPr lang="es-ES" sz="2000" i="1" dirty="0" smtClean="0"/>
              <a:t> time</a:t>
            </a:r>
            <a:r>
              <a:rPr lang="es-ES" sz="2000" dirty="0" smtClean="0"/>
              <a:t> </a:t>
            </a:r>
            <a:r>
              <a:rPr lang="es-ES" sz="2000" dirty="0" smtClean="0">
                <a:sym typeface="Wingdings" pitchFamily="2" charset="2"/>
              </a:rPr>
              <a:t></a:t>
            </a:r>
            <a:endParaRPr lang="es-ES" sz="2000" dirty="0" smtClean="0"/>
          </a:p>
          <a:p>
            <a:pPr>
              <a:buNone/>
            </a:pPr>
            <a:endParaRPr lang="es-ES" sz="1000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562</Words>
  <Application>Microsoft Office PowerPoint</Application>
  <PresentationFormat>Presentació en pantalla (4:3)</PresentationFormat>
  <Paragraphs>125</Paragraphs>
  <Slides>10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Tema de l'Office</vt:lpstr>
      <vt:lpstr>REUNIÓN ALUMNOS IN INCOMING STUDENTS MEETING</vt:lpstr>
      <vt:lpstr>Nuestros datos // How to contact us</vt:lpstr>
      <vt:lpstr>“Cita prèvia” en Gestió Acadèmica</vt:lpstr>
      <vt:lpstr>  Web de la Facultat Información intercambio / Exchanges information http://www.uab.cat/politiques-sociologia/ En Castellano:   In English:   </vt:lpstr>
      <vt:lpstr>Web de la UAB Como encontrar horarios y exámenes // How to find schedules and exams </vt:lpstr>
      <vt:lpstr>Web de la UAB Como encontrar Sillabus // How to find the content of a course</vt:lpstr>
      <vt:lpstr>Otras Facultades / Other Faculties</vt:lpstr>
      <vt:lpstr> Información importante / Important information </vt:lpstr>
      <vt:lpstr>Información importante //  Important information</vt:lpstr>
      <vt:lpstr>GRACIAS! // 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ALUMNOS IN INCOMING STUDENTS MEETING</dc:title>
  <dc:creator>Renovi</dc:creator>
  <cp:lastModifiedBy>Virginia Domínguez Álvarez</cp:lastModifiedBy>
  <cp:revision>108</cp:revision>
  <dcterms:created xsi:type="dcterms:W3CDTF">2015-12-10T16:05:53Z</dcterms:created>
  <dcterms:modified xsi:type="dcterms:W3CDTF">2017-02-08T11:05:02Z</dcterms:modified>
</cp:coreProperties>
</file>