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4"/>
  </p:sldMasterIdLst>
  <p:notesMasterIdLst>
    <p:notesMasterId r:id="rId8"/>
  </p:notesMasterIdLst>
  <p:sldIdLst>
    <p:sldId id="256" r:id="rId5"/>
    <p:sldId id="257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59" autoAdjust="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4" d="100"/>
        <a:sy n="84" d="100"/>
      </p:scale>
      <p:origin x="0" y="-9954"/>
    </p:cViewPr>
  </p:sorterViewPr>
  <p:notesViewPr>
    <p:cSldViewPr>
      <p:cViewPr varScale="1">
        <p:scale>
          <a:sx n="55" d="100"/>
          <a:sy n="55" d="100"/>
        </p:scale>
        <p:origin x="-138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73DD2-31B6-4145-909B-16B66D24755C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en-US" sz="1200" baseline="0" dirty="0">
              <a:solidFill>
                <a:srgbClr val="000000"/>
              </a:solidFill>
              <a:latin typeface="Times New Roman"/>
            </a:endParaRPr>
          </a:p>
          <a:p>
            <a:r>
              <a:rPr lang="en-US" sz="2400" u="sng" baseline="0" dirty="0">
                <a:latin typeface="Times New Roman"/>
              </a:rPr>
              <a:t>. </a:t>
            </a:r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7A1B5-B452-4FFC-8E48-34DF7EE446B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n-US" sz="1200" u="none" kern="1200" baseline="0" smtClean="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7A1B5-B452-4FFC-8E48-34DF7EE446B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926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3755-7ED3-4E8F-8D62-03EEEC3375F4}" type="datetimeFigureOut">
              <a:rPr lang="es-ES" smtClean="0"/>
              <a:pPr/>
              <a:t>04/05/2023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8762A27-23D9-4BB3-9599-D5999E20E0C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3755-7ED3-4E8F-8D62-03EEEC3375F4}" type="datetimeFigureOut">
              <a:rPr lang="es-ES" smtClean="0"/>
              <a:pPr/>
              <a:t>04/05/2023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2A27-23D9-4BB3-9599-D5999E20E0C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3755-7ED3-4E8F-8D62-03EEEC3375F4}" type="datetimeFigureOut">
              <a:rPr lang="es-ES" smtClean="0"/>
              <a:pPr/>
              <a:t>04/05/2023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2A27-23D9-4BB3-9599-D5999E20E0C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3755-7ED3-4E8F-8D62-03EEEC3375F4}" type="datetimeFigureOut">
              <a:rPr lang="es-ES" smtClean="0"/>
              <a:pPr/>
              <a:t>04/05/2023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2A27-23D9-4BB3-9599-D5999E20E0C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3755-7ED3-4E8F-8D62-03EEEC3375F4}" type="datetimeFigureOut">
              <a:rPr lang="es-ES" smtClean="0"/>
              <a:pPr/>
              <a:t>04/05/2023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8762A27-23D9-4BB3-9599-D5999E20E0C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3755-7ED3-4E8F-8D62-03EEEC3375F4}" type="datetimeFigureOut">
              <a:rPr lang="es-ES" smtClean="0"/>
              <a:pPr/>
              <a:t>04/05/2023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2A27-23D9-4BB3-9599-D5999E20E0C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3755-7ED3-4E8F-8D62-03EEEC3375F4}" type="datetimeFigureOut">
              <a:rPr lang="es-ES" smtClean="0"/>
              <a:pPr/>
              <a:t>04/05/2023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2A27-23D9-4BB3-9599-D5999E20E0C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3755-7ED3-4E8F-8D62-03EEEC3375F4}" type="datetimeFigureOut">
              <a:rPr lang="es-ES" smtClean="0"/>
              <a:pPr/>
              <a:t>04/05/2023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2A27-23D9-4BB3-9599-D5999E20E0C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3755-7ED3-4E8F-8D62-03EEEC3375F4}" type="datetimeFigureOut">
              <a:rPr lang="es-ES" smtClean="0"/>
              <a:pPr/>
              <a:t>04/05/2023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2A27-23D9-4BB3-9599-D5999E20E0C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3755-7ED3-4E8F-8D62-03EEEC3375F4}" type="datetimeFigureOut">
              <a:rPr lang="es-ES" smtClean="0"/>
              <a:pPr/>
              <a:t>04/05/2023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2A27-23D9-4BB3-9599-D5999E20E0C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3755-7ED3-4E8F-8D62-03EEEC3375F4}" type="datetimeFigureOut">
              <a:rPr lang="es-ES" smtClean="0"/>
              <a:pPr/>
              <a:t>04/05/2023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8762A27-23D9-4BB3-9599-D5999E20E0C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C533755-7ED3-4E8F-8D62-03EEEC3375F4}" type="datetimeFigureOut">
              <a:rPr lang="es-ES" smtClean="0"/>
              <a:pPr/>
              <a:t>04/05/2023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8762A27-23D9-4BB3-9599-D5999E20E0C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tiff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220072" y="3356992"/>
            <a:ext cx="3528392" cy="1600200"/>
          </a:xfrm>
        </p:spPr>
        <p:txBody>
          <a:bodyPr>
            <a:normAutofit lnSpcReduction="10000"/>
          </a:bodyPr>
          <a:lstStyle/>
          <a:p>
            <a:r>
              <a:rPr lang="es-ES_tradnl" sz="3200" b="1" dirty="0"/>
              <a:t>Natàlia Majó</a:t>
            </a:r>
          </a:p>
          <a:p>
            <a:r>
              <a:rPr lang="es-ES_tradnl" sz="3200" b="1" dirty="0"/>
              <a:t>Luis Canela</a:t>
            </a:r>
          </a:p>
          <a:p>
            <a:r>
              <a:rPr lang="es-ES_tradnl" sz="3200" b="1" dirty="0"/>
              <a:t>A.C. </a:t>
            </a:r>
            <a:r>
              <a:rPr lang="es-ES_tradnl" sz="3200" b="1" dirty="0" err="1"/>
              <a:t>Barroeta</a:t>
            </a:r>
            <a:endParaRPr lang="es-ES" sz="3200" b="1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_tradnl" sz="4400" b="1" dirty="0"/>
              <a:t>PRODUCCIÓ I SANITAT D’AUS</a:t>
            </a:r>
            <a:endParaRPr lang="es-ES" sz="4400" b="1" dirty="0"/>
          </a:p>
        </p:txBody>
      </p:sp>
      <p:pic>
        <p:nvPicPr>
          <p:cNvPr id="4" name="3 Imagen" descr="1riadero%20pollos%20GI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031" y="4957600"/>
            <a:ext cx="2376737" cy="1783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4 Imagen" descr="egg inoculatio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39752" y="4941168"/>
            <a:ext cx="1716410" cy="18187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5 Imagen" descr="yourfi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23928" y="4961330"/>
            <a:ext cx="1728192" cy="17800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13 Imagen" descr="Nj-507-00verola guatlles-cap1.T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541978" y="4984576"/>
            <a:ext cx="2342390" cy="17567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21 Imagen" descr="Fig 8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5400000">
            <a:off x="7523976" y="5265360"/>
            <a:ext cx="1836400" cy="12596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2 Subtítulo"/>
          <p:cNvSpPr txBox="1">
            <a:spLocks/>
          </p:cNvSpPr>
          <p:nvPr/>
        </p:nvSpPr>
        <p:spPr>
          <a:xfrm>
            <a:off x="539552" y="3717032"/>
            <a:ext cx="4211960" cy="6480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s-ES_tradnl" sz="32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CURS 2023-2024</a:t>
            </a:r>
            <a:endParaRPr kumimoji="0" lang="es-ES_tradnl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9 Grupo"/>
          <p:cNvGrpSpPr/>
          <p:nvPr/>
        </p:nvGrpSpPr>
        <p:grpSpPr>
          <a:xfrm>
            <a:off x="5679" y="1412776"/>
            <a:ext cx="1728192" cy="2376264"/>
            <a:chOff x="6011863" y="476250"/>
            <a:chExt cx="2343150" cy="3429000"/>
          </a:xfrm>
        </p:grpSpPr>
        <p:pic>
          <p:nvPicPr>
            <p:cNvPr id="10" name="Picture 46" descr="La imatge “http://www.aviagen.com/cmsImages/LIR%20Broiler%20-white-background2.gif”  no es pot mostrar perquè conté errors.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11863" y="476250"/>
              <a:ext cx="2343150" cy="3429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Oval 48"/>
            <p:cNvSpPr>
              <a:spLocks noChangeArrowheads="1"/>
            </p:cNvSpPr>
            <p:nvPr/>
          </p:nvSpPr>
          <p:spPr bwMode="auto">
            <a:xfrm rot="3252489">
              <a:off x="6300788" y="2349500"/>
              <a:ext cx="865187" cy="5048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2" name="Oval 49"/>
            <p:cNvSpPr>
              <a:spLocks noChangeArrowheads="1"/>
            </p:cNvSpPr>
            <p:nvPr/>
          </p:nvSpPr>
          <p:spPr bwMode="auto">
            <a:xfrm rot="17444442">
              <a:off x="6911975" y="2241550"/>
              <a:ext cx="865187" cy="5048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3" name="Oval 50"/>
            <p:cNvSpPr>
              <a:spLocks noChangeArrowheads="1"/>
            </p:cNvSpPr>
            <p:nvPr/>
          </p:nvSpPr>
          <p:spPr bwMode="auto">
            <a:xfrm rot="17709920">
              <a:off x="7345363" y="2571750"/>
              <a:ext cx="719137" cy="2889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" name="AutoShape 51"/>
            <p:cNvSpPr>
              <a:spLocks noChangeArrowheads="1"/>
            </p:cNvSpPr>
            <p:nvPr/>
          </p:nvSpPr>
          <p:spPr bwMode="auto">
            <a:xfrm>
              <a:off x="7596188" y="1989138"/>
              <a:ext cx="504825" cy="503237"/>
            </a:xfrm>
            <a:custGeom>
              <a:avLst/>
              <a:gdLst>
                <a:gd name="T0" fmla="*/ 278 w 21600"/>
                <a:gd name="T1" fmla="*/ 159 h 21600"/>
                <a:gd name="T2" fmla="*/ 159 w 21600"/>
                <a:gd name="T3" fmla="*/ 317 h 21600"/>
                <a:gd name="T4" fmla="*/ 40 w 21600"/>
                <a:gd name="T5" fmla="*/ 159 h 21600"/>
                <a:gd name="T6" fmla="*/ 15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83 w 21600"/>
                <a:gd name="T13" fmla="*/ 4497 h 21600"/>
                <a:gd name="T14" fmla="*/ 17117 w 21600"/>
                <a:gd name="T15" fmla="*/ 1710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pic>
        <p:nvPicPr>
          <p:cNvPr id="18" name="Picture 6" descr="bebederos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79" y="0"/>
            <a:ext cx="1979711" cy="1361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7" descr="gallina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79" y="5286286"/>
            <a:ext cx="2195736" cy="1599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6" descr="imagen-huevo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79" y="3786946"/>
            <a:ext cx="1727176" cy="151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21 CuadroTexto"/>
          <p:cNvSpPr txBox="1"/>
          <p:nvPr/>
        </p:nvSpPr>
        <p:spPr>
          <a:xfrm>
            <a:off x="3379541" y="836712"/>
            <a:ext cx="52565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u="sng" dirty="0">
                <a:solidFill>
                  <a:schemeClr val="accent1">
                    <a:lumMod val="75000"/>
                  </a:schemeClr>
                </a:solidFill>
              </a:rPr>
              <a:t>Clínica i </a:t>
            </a:r>
            <a:r>
              <a:rPr lang="es-ES" sz="2800" b="1" u="sng" dirty="0" err="1">
                <a:solidFill>
                  <a:schemeClr val="accent1">
                    <a:lumMod val="75000"/>
                  </a:schemeClr>
                </a:solidFill>
              </a:rPr>
              <a:t>producció</a:t>
            </a:r>
            <a:r>
              <a:rPr lang="es-ES" sz="2800" b="1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2800" b="1" u="sng" dirty="0" err="1">
                <a:solidFill>
                  <a:schemeClr val="accent1">
                    <a:lumMod val="75000"/>
                  </a:schemeClr>
                </a:solidFill>
              </a:rPr>
              <a:t>d’aus</a:t>
            </a:r>
            <a:r>
              <a:rPr lang="es-ES" sz="2800" b="1" u="sng" dirty="0">
                <a:solidFill>
                  <a:schemeClr val="accent1">
                    <a:lumMod val="75000"/>
                  </a:schemeClr>
                </a:solidFill>
              </a:rPr>
              <a:t>  (3 </a:t>
            </a:r>
            <a:r>
              <a:rPr lang="es-ES" sz="2800" b="1" u="sng" dirty="0" err="1">
                <a:solidFill>
                  <a:schemeClr val="accent1">
                    <a:lumMod val="75000"/>
                  </a:schemeClr>
                </a:solidFill>
              </a:rPr>
              <a:t>Ects</a:t>
            </a:r>
            <a:r>
              <a:rPr lang="es-ES" sz="2800" b="1" u="sng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algn="ctr"/>
            <a:r>
              <a:rPr lang="ca-ES" sz="1600" dirty="0" err="1">
                <a:solidFill>
                  <a:srgbClr val="C00000"/>
                </a:solidFill>
              </a:rPr>
              <a:t>Resp</a:t>
            </a:r>
            <a:r>
              <a:rPr lang="ca-ES" sz="1600" dirty="0">
                <a:solidFill>
                  <a:srgbClr val="C00000"/>
                </a:solidFill>
              </a:rPr>
              <a:t> : Ana Cristina Barroeta </a:t>
            </a:r>
            <a:endParaRPr lang="es-ES" sz="1600" dirty="0">
              <a:solidFill>
                <a:srgbClr val="C00000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2339752" y="116632"/>
            <a:ext cx="4105611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a-ES" dirty="0"/>
              <a:t>Avicultura     2on sector ramader del país</a:t>
            </a:r>
          </a:p>
          <a:p>
            <a:r>
              <a:rPr lang="ca-ES" dirty="0"/>
              <a:t>               	      3</a:t>
            </a:r>
            <a:r>
              <a:rPr lang="ca-ES" baseline="30000" dirty="0"/>
              <a:t>er</a:t>
            </a:r>
            <a:r>
              <a:rPr lang="ca-ES" dirty="0"/>
              <a:t> productor Europeu</a:t>
            </a:r>
            <a:endParaRPr lang="es-ES" dirty="0"/>
          </a:p>
        </p:txBody>
      </p:sp>
      <p:sp>
        <p:nvSpPr>
          <p:cNvPr id="24" name="23 Rectángulo"/>
          <p:cNvSpPr/>
          <p:nvPr/>
        </p:nvSpPr>
        <p:spPr>
          <a:xfrm>
            <a:off x="2627784" y="6453336"/>
            <a:ext cx="540060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CuadroTexto"/>
          <p:cNvSpPr txBox="1"/>
          <p:nvPr/>
        </p:nvSpPr>
        <p:spPr>
          <a:xfrm>
            <a:off x="8028384" y="6309320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/>
              <a:t>75h</a:t>
            </a:r>
            <a:endParaRPr lang="es-ES" dirty="0"/>
          </a:p>
        </p:txBody>
      </p:sp>
      <p:cxnSp>
        <p:nvCxnSpPr>
          <p:cNvPr id="27" name="26 Conector recto"/>
          <p:cNvCxnSpPr/>
          <p:nvPr/>
        </p:nvCxnSpPr>
        <p:spPr>
          <a:xfrm>
            <a:off x="2627784" y="6381328"/>
            <a:ext cx="201622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2627784" y="5733256"/>
            <a:ext cx="18614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/>
              <a:t>26h </a:t>
            </a:r>
            <a:r>
              <a:rPr lang="ca-ES" dirty="0" err="1"/>
              <a:t>presencialitat</a:t>
            </a:r>
            <a:endParaRPr lang="ca-ES" dirty="0"/>
          </a:p>
          <a:p>
            <a:r>
              <a:rPr lang="ca-ES" dirty="0"/>
              <a:t>(80</a:t>
            </a:r>
            <a:r>
              <a:rPr lang="ca-ES"/>
              <a:t>% obligatori)</a:t>
            </a:r>
            <a:endParaRPr lang="es-ES" dirty="0"/>
          </a:p>
        </p:txBody>
      </p:sp>
      <p:sp>
        <p:nvSpPr>
          <p:cNvPr id="29" name="28 Elipse"/>
          <p:cNvSpPr/>
          <p:nvPr/>
        </p:nvSpPr>
        <p:spPr>
          <a:xfrm>
            <a:off x="4427984" y="1628800"/>
            <a:ext cx="1584176" cy="8640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CuadroTexto"/>
          <p:cNvSpPr txBox="1"/>
          <p:nvPr/>
        </p:nvSpPr>
        <p:spPr>
          <a:xfrm>
            <a:off x="4644008" y="1764105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/>
              <a:t>Bloc </a:t>
            </a:r>
            <a:r>
              <a:rPr lang="es-ES" sz="1600" b="1" dirty="0" err="1"/>
              <a:t>teòric</a:t>
            </a:r>
            <a:r>
              <a:rPr lang="es-ES" sz="1600" b="1" dirty="0"/>
              <a:t> inicial</a:t>
            </a:r>
            <a:endParaRPr lang="es-ES" sz="1600" dirty="0"/>
          </a:p>
        </p:txBody>
      </p:sp>
      <p:cxnSp>
        <p:nvCxnSpPr>
          <p:cNvPr id="33" name="32 Conector recto"/>
          <p:cNvCxnSpPr/>
          <p:nvPr/>
        </p:nvCxnSpPr>
        <p:spPr>
          <a:xfrm flipH="1">
            <a:off x="3203848" y="2348880"/>
            <a:ext cx="1296144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>
            <a:stCxn id="29" idx="4"/>
          </p:cNvCxnSpPr>
          <p:nvPr/>
        </p:nvCxnSpPr>
        <p:spPr>
          <a:xfrm>
            <a:off x="5220072" y="249289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>
            <a:off x="5940152" y="2348880"/>
            <a:ext cx="1296144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Rectángulo redondeado"/>
          <p:cNvSpPr/>
          <p:nvPr/>
        </p:nvSpPr>
        <p:spPr>
          <a:xfrm>
            <a:off x="2987824" y="2780928"/>
            <a:ext cx="576064" cy="12241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Rectángulo redondeado"/>
          <p:cNvSpPr/>
          <p:nvPr/>
        </p:nvSpPr>
        <p:spPr>
          <a:xfrm>
            <a:off x="7164288" y="2780928"/>
            <a:ext cx="576064" cy="12241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Rectángulo redondeado"/>
          <p:cNvSpPr/>
          <p:nvPr/>
        </p:nvSpPr>
        <p:spPr>
          <a:xfrm>
            <a:off x="4932040" y="2852936"/>
            <a:ext cx="576064" cy="12241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3491880" y="2564904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600" dirty="0"/>
              <a:t>3h</a:t>
            </a:r>
            <a:endParaRPr lang="es-ES" sz="1600" dirty="0"/>
          </a:p>
        </p:txBody>
      </p:sp>
      <p:sp>
        <p:nvSpPr>
          <p:cNvPr id="43" name="42 CuadroTexto"/>
          <p:cNvSpPr txBox="1"/>
          <p:nvPr/>
        </p:nvSpPr>
        <p:spPr>
          <a:xfrm>
            <a:off x="5220072" y="2564904"/>
            <a:ext cx="396262" cy="338554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ca-ES" sz="1600" dirty="0"/>
              <a:t>3h</a:t>
            </a:r>
            <a:endParaRPr lang="es-ES" sz="1600" dirty="0"/>
          </a:p>
        </p:txBody>
      </p:sp>
      <p:sp>
        <p:nvSpPr>
          <p:cNvPr id="44" name="43 CuadroTexto"/>
          <p:cNvSpPr txBox="1"/>
          <p:nvPr/>
        </p:nvSpPr>
        <p:spPr>
          <a:xfrm>
            <a:off x="6768026" y="2564904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600" dirty="0"/>
              <a:t>3h</a:t>
            </a:r>
            <a:endParaRPr lang="es-ES" sz="1600" dirty="0"/>
          </a:p>
        </p:txBody>
      </p:sp>
      <p:sp>
        <p:nvSpPr>
          <p:cNvPr id="45" name="44 CuadroTexto"/>
          <p:cNvSpPr txBox="1"/>
          <p:nvPr/>
        </p:nvSpPr>
        <p:spPr>
          <a:xfrm>
            <a:off x="6012160" y="1988840"/>
            <a:ext cx="4427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600" dirty="0"/>
              <a:t>8 h</a:t>
            </a:r>
            <a:endParaRPr lang="es-ES" sz="1600" dirty="0"/>
          </a:p>
        </p:txBody>
      </p:sp>
      <p:sp>
        <p:nvSpPr>
          <p:cNvPr id="47" name="46 CuadroTexto"/>
          <p:cNvSpPr txBox="1"/>
          <p:nvPr/>
        </p:nvSpPr>
        <p:spPr>
          <a:xfrm>
            <a:off x="3569825" y="3203685"/>
            <a:ext cx="649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/>
              <a:t>Visita</a:t>
            </a:r>
            <a:endParaRPr lang="es-ES" dirty="0"/>
          </a:p>
        </p:txBody>
      </p:sp>
      <p:sp>
        <p:nvSpPr>
          <p:cNvPr id="48" name="47 CuadroTexto"/>
          <p:cNvSpPr txBox="1"/>
          <p:nvPr/>
        </p:nvSpPr>
        <p:spPr>
          <a:xfrm>
            <a:off x="8100392" y="1772816"/>
            <a:ext cx="757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/>
              <a:t>Teoria</a:t>
            </a:r>
            <a:endParaRPr lang="es-ES" dirty="0"/>
          </a:p>
        </p:txBody>
      </p:sp>
      <p:pic>
        <p:nvPicPr>
          <p:cNvPr id="49" name="Picture 6" descr="imagen-huevo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6056" y="3573016"/>
            <a:ext cx="725774" cy="636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49 CuadroTexto"/>
          <p:cNvSpPr txBox="1"/>
          <p:nvPr/>
        </p:nvSpPr>
        <p:spPr>
          <a:xfrm>
            <a:off x="6300192" y="2852936"/>
            <a:ext cx="1689886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a-ES" sz="1400" b="1" dirty="0"/>
              <a:t>Necròpsia cas clínic</a:t>
            </a:r>
            <a:endParaRPr lang="es-ES" sz="1400" b="1" dirty="0"/>
          </a:p>
        </p:txBody>
      </p:sp>
      <p:sp>
        <p:nvSpPr>
          <p:cNvPr id="51" name="50 CuadroTexto"/>
          <p:cNvSpPr txBox="1"/>
          <p:nvPr/>
        </p:nvSpPr>
        <p:spPr>
          <a:xfrm>
            <a:off x="4338801" y="2780928"/>
            <a:ext cx="593239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a-ES" sz="1400" b="1" dirty="0"/>
              <a:t>Posta</a:t>
            </a:r>
            <a:endParaRPr lang="es-ES" sz="1400" b="1" dirty="0"/>
          </a:p>
        </p:txBody>
      </p:sp>
      <p:sp>
        <p:nvSpPr>
          <p:cNvPr id="52" name="51 CuadroTexto"/>
          <p:cNvSpPr txBox="1"/>
          <p:nvPr/>
        </p:nvSpPr>
        <p:spPr>
          <a:xfrm>
            <a:off x="2195736" y="2780928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400" b="1" dirty="0"/>
              <a:t>Carn</a:t>
            </a:r>
            <a:endParaRPr lang="es-ES" sz="1400" b="1" dirty="0"/>
          </a:p>
        </p:txBody>
      </p:sp>
      <p:pic>
        <p:nvPicPr>
          <p:cNvPr id="53" name="Picture 5" descr="slat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95736" y="3140968"/>
            <a:ext cx="1056642" cy="79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9" name="58 Grupo"/>
          <p:cNvGrpSpPr/>
          <p:nvPr/>
        </p:nvGrpSpPr>
        <p:grpSpPr>
          <a:xfrm>
            <a:off x="2627784" y="4581128"/>
            <a:ext cx="1224136" cy="878614"/>
            <a:chOff x="1907704" y="4617132"/>
            <a:chExt cx="1224136" cy="878614"/>
          </a:xfrm>
        </p:grpSpPr>
        <p:sp>
          <p:nvSpPr>
            <p:cNvPr id="41" name="40 Rectángulo redondeado"/>
            <p:cNvSpPr/>
            <p:nvPr/>
          </p:nvSpPr>
          <p:spPr>
            <a:xfrm rot="16200000">
              <a:off x="2231740" y="4293096"/>
              <a:ext cx="576064" cy="122413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6" name="55 CuadroTexto"/>
            <p:cNvSpPr txBox="1"/>
            <p:nvPr/>
          </p:nvSpPr>
          <p:spPr>
            <a:xfrm>
              <a:off x="2339752" y="5157192"/>
              <a:ext cx="3962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a-ES" sz="1600" dirty="0"/>
                <a:t>3h</a:t>
              </a:r>
              <a:endParaRPr lang="es-ES" sz="1600" dirty="0"/>
            </a:p>
          </p:txBody>
        </p:sp>
      </p:grpSp>
      <p:grpSp>
        <p:nvGrpSpPr>
          <p:cNvPr id="60" name="59 Grupo"/>
          <p:cNvGrpSpPr/>
          <p:nvPr/>
        </p:nvGrpSpPr>
        <p:grpSpPr>
          <a:xfrm>
            <a:off x="4932040" y="4653136"/>
            <a:ext cx="1224136" cy="878614"/>
            <a:chOff x="1907704" y="4617132"/>
            <a:chExt cx="1224136" cy="878614"/>
          </a:xfrm>
        </p:grpSpPr>
        <p:sp>
          <p:nvSpPr>
            <p:cNvPr id="61" name="60 Rectángulo redondeado"/>
            <p:cNvSpPr/>
            <p:nvPr/>
          </p:nvSpPr>
          <p:spPr>
            <a:xfrm rot="16200000">
              <a:off x="2231740" y="4293096"/>
              <a:ext cx="576064" cy="122413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2" name="61 CuadroTexto"/>
            <p:cNvSpPr txBox="1"/>
            <p:nvPr/>
          </p:nvSpPr>
          <p:spPr>
            <a:xfrm>
              <a:off x="2339752" y="5157192"/>
              <a:ext cx="3962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a-ES" sz="1600" dirty="0"/>
                <a:t>3h</a:t>
              </a:r>
              <a:endParaRPr lang="es-ES" sz="1600" dirty="0"/>
            </a:p>
          </p:txBody>
        </p:sp>
      </p:grpSp>
      <p:grpSp>
        <p:nvGrpSpPr>
          <p:cNvPr id="63" name="62 Grupo"/>
          <p:cNvGrpSpPr/>
          <p:nvPr/>
        </p:nvGrpSpPr>
        <p:grpSpPr>
          <a:xfrm>
            <a:off x="6804248" y="4581128"/>
            <a:ext cx="1224136" cy="878614"/>
            <a:chOff x="1907704" y="4617132"/>
            <a:chExt cx="1224136" cy="878614"/>
          </a:xfrm>
        </p:grpSpPr>
        <p:sp>
          <p:nvSpPr>
            <p:cNvPr id="64" name="63 Rectángulo redondeado"/>
            <p:cNvSpPr/>
            <p:nvPr/>
          </p:nvSpPr>
          <p:spPr>
            <a:xfrm rot="16200000">
              <a:off x="2231740" y="4293096"/>
              <a:ext cx="576064" cy="122413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5" name="64 CuadroTexto"/>
            <p:cNvSpPr txBox="1"/>
            <p:nvPr/>
          </p:nvSpPr>
          <p:spPr>
            <a:xfrm>
              <a:off x="2339752" y="5157192"/>
              <a:ext cx="3962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a-ES" sz="1600" dirty="0"/>
                <a:t>3h</a:t>
              </a:r>
              <a:endParaRPr lang="es-ES" sz="1600" dirty="0"/>
            </a:p>
          </p:txBody>
        </p:sp>
      </p:grpSp>
      <p:cxnSp>
        <p:nvCxnSpPr>
          <p:cNvPr id="72" name="71 Conector recto"/>
          <p:cNvCxnSpPr/>
          <p:nvPr/>
        </p:nvCxnSpPr>
        <p:spPr>
          <a:xfrm>
            <a:off x="3419872" y="407707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"/>
          <p:cNvCxnSpPr/>
          <p:nvPr/>
        </p:nvCxnSpPr>
        <p:spPr>
          <a:xfrm>
            <a:off x="5436096" y="429309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"/>
          <p:cNvCxnSpPr/>
          <p:nvPr/>
        </p:nvCxnSpPr>
        <p:spPr>
          <a:xfrm>
            <a:off x="7596336" y="429309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Conector recto"/>
          <p:cNvCxnSpPr/>
          <p:nvPr/>
        </p:nvCxnSpPr>
        <p:spPr>
          <a:xfrm flipV="1">
            <a:off x="4644008" y="5517232"/>
            <a:ext cx="2592288" cy="864096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80 CuadroTexto"/>
          <p:cNvSpPr txBox="1"/>
          <p:nvPr/>
        </p:nvSpPr>
        <p:spPr>
          <a:xfrm>
            <a:off x="2915816" y="4715852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/>
              <a:t>Cas 1</a:t>
            </a:r>
            <a:endParaRPr lang="es-ES" dirty="0"/>
          </a:p>
        </p:txBody>
      </p:sp>
      <p:sp>
        <p:nvSpPr>
          <p:cNvPr id="82" name="81 CuadroTexto"/>
          <p:cNvSpPr txBox="1"/>
          <p:nvPr/>
        </p:nvSpPr>
        <p:spPr>
          <a:xfrm>
            <a:off x="5148064" y="4725144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/>
              <a:t>Cas 2</a:t>
            </a:r>
            <a:endParaRPr lang="es-ES" dirty="0"/>
          </a:p>
        </p:txBody>
      </p:sp>
      <p:sp>
        <p:nvSpPr>
          <p:cNvPr id="83" name="82 CuadroTexto"/>
          <p:cNvSpPr txBox="1"/>
          <p:nvPr/>
        </p:nvSpPr>
        <p:spPr>
          <a:xfrm>
            <a:off x="7092280" y="4715852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/>
              <a:t>Cas 3</a:t>
            </a:r>
            <a:endParaRPr lang="es-ES" dirty="0"/>
          </a:p>
        </p:txBody>
      </p:sp>
      <p:cxnSp>
        <p:nvCxnSpPr>
          <p:cNvPr id="86" name="85 Conector recto"/>
          <p:cNvCxnSpPr/>
          <p:nvPr/>
        </p:nvCxnSpPr>
        <p:spPr>
          <a:xfrm>
            <a:off x="1979712" y="4293096"/>
            <a:ext cx="698477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88 Conector recto"/>
          <p:cNvCxnSpPr/>
          <p:nvPr/>
        </p:nvCxnSpPr>
        <p:spPr>
          <a:xfrm>
            <a:off x="6804248" y="2420888"/>
            <a:ext cx="216024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recto de flecha"/>
          <p:cNvCxnSpPr/>
          <p:nvPr/>
        </p:nvCxnSpPr>
        <p:spPr>
          <a:xfrm>
            <a:off x="4211960" y="494116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95 Conector recto de flecha"/>
          <p:cNvCxnSpPr/>
          <p:nvPr/>
        </p:nvCxnSpPr>
        <p:spPr>
          <a:xfrm>
            <a:off x="6300192" y="494116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96 CuadroTexto"/>
          <p:cNvSpPr txBox="1"/>
          <p:nvPr/>
        </p:nvSpPr>
        <p:spPr>
          <a:xfrm>
            <a:off x="8061331" y="4725144"/>
            <a:ext cx="1082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/>
              <a:t>Avaluació</a:t>
            </a:r>
            <a:endParaRPr lang="es-ES" dirty="0"/>
          </a:p>
        </p:txBody>
      </p:sp>
      <p:sp>
        <p:nvSpPr>
          <p:cNvPr id="98" name="97 CuadroTexto"/>
          <p:cNvSpPr txBox="1"/>
          <p:nvPr/>
        </p:nvSpPr>
        <p:spPr>
          <a:xfrm>
            <a:off x="5940152" y="6165304"/>
            <a:ext cx="1944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600"/>
              <a:t>49 </a:t>
            </a:r>
            <a:r>
              <a:rPr lang="ca-ES" sz="1600" dirty="0"/>
              <a:t>h treball  personal</a:t>
            </a:r>
            <a:endParaRPr lang="es-ES" sz="1600" dirty="0"/>
          </a:p>
        </p:txBody>
      </p:sp>
      <p:pic>
        <p:nvPicPr>
          <p:cNvPr id="4" name="Imagen 3" descr="Imagen que contiene animal, pájaro, pollo, ave&#10;&#10;Descripción generada automáticamente">
            <a:extLst>
              <a:ext uri="{FF2B5EF4-FFF2-40B4-BE49-F238E27FC236}">
                <a16:creationId xmlns:a16="http://schemas.microsoft.com/office/drawing/2014/main" id="{F2E4E54B-B3EF-44C4-B4C6-82E1BC68844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7967" y="3593492"/>
            <a:ext cx="791301" cy="593476"/>
          </a:xfrm>
          <a:prstGeom prst="rect">
            <a:avLst/>
          </a:prstGeom>
        </p:spPr>
      </p:pic>
      <p:sp>
        <p:nvSpPr>
          <p:cNvPr id="66" name="46 CuadroTexto">
            <a:extLst>
              <a:ext uri="{FF2B5EF4-FFF2-40B4-BE49-F238E27FC236}">
                <a16:creationId xmlns:a16="http://schemas.microsoft.com/office/drawing/2014/main" id="{AA610DB7-1C18-FF3E-A845-03D7D8F5984F}"/>
              </a:ext>
            </a:extLst>
          </p:cNvPr>
          <p:cNvSpPr txBox="1"/>
          <p:nvPr/>
        </p:nvSpPr>
        <p:spPr>
          <a:xfrm>
            <a:off x="5587257" y="3131675"/>
            <a:ext cx="649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/>
              <a:t>Visita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29206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11560" y="620688"/>
            <a:ext cx="79208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/>
              <a:t>No hi </a:t>
            </a:r>
            <a:r>
              <a:rPr lang="es-ES" b="1" dirty="0" err="1"/>
              <a:t>haurà</a:t>
            </a:r>
            <a:r>
              <a:rPr lang="es-ES" b="1" dirty="0"/>
              <a:t> examen final</a:t>
            </a:r>
            <a:r>
              <a:rPr lang="es-ES" dirty="0"/>
              <a:t>.</a:t>
            </a:r>
          </a:p>
          <a:p>
            <a:pPr algn="just"/>
            <a:endParaRPr lang="ca-ES" dirty="0"/>
          </a:p>
          <a:p>
            <a:pPr algn="just"/>
            <a:r>
              <a:rPr lang="ca-ES" dirty="0"/>
              <a:t>Es requereix una </a:t>
            </a:r>
            <a:r>
              <a:rPr lang="ca-ES" b="1" dirty="0"/>
              <a:t>assistència mínima a un 80% </a:t>
            </a:r>
            <a:r>
              <a:rPr lang="ca-ES" dirty="0"/>
              <a:t>de totes les activitats presencials de l’assignatura (26 h: classes teòriques,  aprenentatge basat en problemes i pràctiques a granges) per poder-la aprovar.</a:t>
            </a:r>
            <a:r>
              <a:rPr lang="es-ES" dirty="0"/>
              <a:t> </a:t>
            </a:r>
            <a:endParaRPr lang="ca-ES" dirty="0"/>
          </a:p>
          <a:p>
            <a:pPr algn="just"/>
            <a:r>
              <a:rPr lang="es-ES" dirty="0"/>
              <a:t> </a:t>
            </a:r>
            <a:endParaRPr lang="ca-ES" dirty="0"/>
          </a:p>
          <a:p>
            <a:pPr algn="just"/>
            <a:r>
              <a:rPr lang="es-ES" dirty="0"/>
              <a:t> </a:t>
            </a:r>
            <a:endParaRPr lang="ca-ES" dirty="0"/>
          </a:p>
          <a:p>
            <a:pPr algn="just"/>
            <a:r>
              <a:rPr lang="es-ES" dirty="0"/>
              <a:t>La </a:t>
            </a:r>
            <a:r>
              <a:rPr lang="es-ES" u="sng" dirty="0"/>
              <a:t>nota final </a:t>
            </a:r>
            <a:r>
              <a:rPr lang="es-ES" dirty="0" err="1"/>
              <a:t>s’obtindrà</a:t>
            </a:r>
            <a:r>
              <a:rPr lang="es-ES" dirty="0"/>
              <a:t>:</a:t>
            </a:r>
          </a:p>
          <a:p>
            <a:pPr algn="just"/>
            <a:r>
              <a:rPr lang="es-ES" dirty="0"/>
              <a:t>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ES" dirty="0"/>
              <a:t>el </a:t>
            </a:r>
            <a:r>
              <a:rPr lang="es-ES" b="1" dirty="0"/>
              <a:t>75% a partir de la </a:t>
            </a:r>
            <a:r>
              <a:rPr lang="es-ES" b="1" dirty="0" err="1"/>
              <a:t>correcció</a:t>
            </a:r>
            <a:r>
              <a:rPr lang="es-ES" b="1" dirty="0"/>
              <a:t> </a:t>
            </a:r>
            <a:r>
              <a:rPr lang="es-ES" b="1" dirty="0" err="1"/>
              <a:t>dels</a:t>
            </a:r>
            <a:r>
              <a:rPr lang="es-ES" b="1" dirty="0"/>
              <a:t> 3 casos </a:t>
            </a:r>
            <a:r>
              <a:rPr lang="es-ES" b="1" dirty="0" err="1"/>
              <a:t>d’autoaprenentatge</a:t>
            </a:r>
            <a:r>
              <a:rPr lang="es-ES" b="1" dirty="0"/>
              <a:t> </a:t>
            </a:r>
            <a:r>
              <a:rPr lang="es-ES" dirty="0" err="1"/>
              <a:t>proposats</a:t>
            </a:r>
            <a:r>
              <a:rPr lang="es-ES" dirty="0"/>
              <a:t>, </a:t>
            </a:r>
            <a:r>
              <a:rPr lang="es-ES" dirty="0" err="1"/>
              <a:t>corresponent</a:t>
            </a:r>
            <a:r>
              <a:rPr lang="es-ES" dirty="0"/>
              <a:t> a: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es-ES" b="1" dirty="0"/>
              <a:t>45%</a:t>
            </a:r>
            <a:r>
              <a:rPr lang="es-ES" dirty="0"/>
              <a:t> </a:t>
            </a:r>
            <a:r>
              <a:rPr lang="es-ES" dirty="0" err="1"/>
              <a:t>als</a:t>
            </a:r>
            <a:r>
              <a:rPr lang="es-ES" dirty="0"/>
              <a:t> informes </a:t>
            </a:r>
            <a:r>
              <a:rPr lang="es-ES" dirty="0" err="1"/>
              <a:t>escrits</a:t>
            </a:r>
            <a:r>
              <a:rPr lang="es-ES" dirty="0"/>
              <a:t> (15%/cas).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es-ES" b="1" dirty="0"/>
              <a:t>30%</a:t>
            </a:r>
            <a:r>
              <a:rPr lang="es-ES" dirty="0"/>
              <a:t> a la defensa </a:t>
            </a:r>
            <a:r>
              <a:rPr lang="es-ES" dirty="0" err="1"/>
              <a:t>dels</a:t>
            </a:r>
            <a:r>
              <a:rPr lang="es-ES" dirty="0"/>
              <a:t> casos. </a:t>
            </a:r>
          </a:p>
          <a:p>
            <a:pPr lvl="1" algn="just"/>
            <a:endParaRPr lang="ca-ES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a-ES" dirty="0"/>
              <a:t>el </a:t>
            </a:r>
            <a:r>
              <a:rPr lang="ca-ES" b="1" dirty="0"/>
              <a:t>25% restant</a:t>
            </a:r>
            <a:r>
              <a:rPr lang="ca-ES" dirty="0"/>
              <a:t> de la valoració de la resta d’activitats dirigides</a:t>
            </a:r>
            <a:r>
              <a:rPr lang="es-ES" dirty="0"/>
              <a:t>:</a:t>
            </a:r>
            <a:endParaRPr lang="ca-ES" dirty="0"/>
          </a:p>
          <a:p>
            <a:endParaRPr lang="es-ES" dirty="0"/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ca-ES" dirty="0"/>
              <a:t>la participació en totes les activitats dirigides: classes teòriques, aprenentatge basat en problemes i pràctiques en granges i necròpsia. 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es-ES" dirty="0"/>
              <a:t>la </a:t>
            </a:r>
            <a:r>
              <a:rPr lang="es-ES" dirty="0" err="1"/>
              <a:t>participació</a:t>
            </a:r>
            <a:r>
              <a:rPr lang="es-ES" dirty="0"/>
              <a:t> </a:t>
            </a:r>
            <a:r>
              <a:rPr lang="es-ES" dirty="0" err="1"/>
              <a:t>com</a:t>
            </a:r>
            <a:r>
              <a:rPr lang="es-ES" dirty="0"/>
              <a:t> a </a:t>
            </a:r>
            <a:r>
              <a:rPr lang="es-ES" dirty="0" err="1"/>
              <a:t>grup</a:t>
            </a:r>
            <a:r>
              <a:rPr lang="es-ES" dirty="0"/>
              <a:t> </a:t>
            </a:r>
            <a:r>
              <a:rPr lang="es-ES" dirty="0" err="1"/>
              <a:t>avaluador</a:t>
            </a:r>
            <a:r>
              <a:rPr lang="es-ES" dirty="0"/>
              <a:t> </a:t>
            </a:r>
            <a:r>
              <a:rPr lang="es-ES" dirty="0" err="1"/>
              <a:t>dels</a:t>
            </a:r>
            <a:r>
              <a:rPr lang="es-ES" dirty="0"/>
              <a:t> casos </a:t>
            </a:r>
            <a:r>
              <a:rPr lang="es-ES" dirty="0" err="1"/>
              <a:t>suposarà</a:t>
            </a:r>
            <a:r>
              <a:rPr lang="es-ES" dirty="0"/>
              <a:t> un </a:t>
            </a:r>
            <a:r>
              <a:rPr lang="es-ES" b="1" dirty="0"/>
              <a:t>10% </a:t>
            </a:r>
            <a:r>
              <a:rPr lang="es-ES" dirty="0"/>
              <a:t>de la nota final.</a:t>
            </a:r>
            <a:endParaRPr lang="ca-ES" dirty="0"/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6871336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42DC095BC2A1E4AA8694679D98C33B9" ma:contentTypeVersion="13" ma:contentTypeDescription="Crear nuevo documento." ma:contentTypeScope="" ma:versionID="37857334493dc7b131e6758feeb1f22d">
  <xsd:schema xmlns:xsd="http://www.w3.org/2001/XMLSchema" xmlns:xs="http://www.w3.org/2001/XMLSchema" xmlns:p="http://schemas.microsoft.com/office/2006/metadata/properties" xmlns:ns3="2f237b63-5f6d-44a7-af0c-f489409a40d1" xmlns:ns4="fbb3a504-060f-4d82-9d3f-be4eaf6f2310" targetNamespace="http://schemas.microsoft.com/office/2006/metadata/properties" ma:root="true" ma:fieldsID="a97c62db1df0570580f19cb0affe7b03" ns3:_="" ns4:_="">
    <xsd:import namespace="2f237b63-5f6d-44a7-af0c-f489409a40d1"/>
    <xsd:import namespace="fbb3a504-060f-4d82-9d3f-be4eaf6f231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37b63-5f6d-44a7-af0c-f489409a40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b3a504-060f-4d82-9d3f-be4eaf6f231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8FD2B1B-84DF-442C-A9DF-6A4B204C0E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237b63-5f6d-44a7-af0c-f489409a40d1"/>
    <ds:schemaRef ds:uri="fbb3a504-060f-4d82-9d3f-be4eaf6f23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2075CBD-EF76-4A6E-8CDD-09B1944F38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2D15C8-1E69-411D-861B-A8C8ABE3E550}">
  <ds:schemaRefs>
    <ds:schemaRef ds:uri="fbb3a504-060f-4d82-9d3f-be4eaf6f2310"/>
    <ds:schemaRef ds:uri="http://schemas.microsoft.com/office/2006/documentManagement/types"/>
    <ds:schemaRef ds:uri="http://purl.org/dc/dcmitype/"/>
    <ds:schemaRef ds:uri="http://www.w3.org/XML/1998/namespace"/>
    <ds:schemaRef ds:uri="2f237b63-5f6d-44a7-af0c-f489409a40d1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2648</TotalTime>
  <Words>216</Words>
  <Application>Microsoft Office PowerPoint</Application>
  <PresentationFormat>Presentación en pantalla (4:3)</PresentationFormat>
  <Paragraphs>47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Calibri</vt:lpstr>
      <vt:lpstr>Franklin Gothic Book</vt:lpstr>
      <vt:lpstr>Perpetua</vt:lpstr>
      <vt:lpstr>Times New Roman</vt:lpstr>
      <vt:lpstr>Wingdings</vt:lpstr>
      <vt:lpstr>Wingdings 2</vt:lpstr>
      <vt:lpstr>Equidad</vt:lpstr>
      <vt:lpstr>PRODUCCIÓ I SANITAT D’AUS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PRODUCCIÓ I SANITAT D’AUS</dc:title>
  <dc:creator>Natàlia</dc:creator>
  <cp:lastModifiedBy>Ana Cristina Barroeta Lajusticia</cp:lastModifiedBy>
  <cp:revision>169</cp:revision>
  <dcterms:created xsi:type="dcterms:W3CDTF">2015-01-20T13:58:00Z</dcterms:created>
  <dcterms:modified xsi:type="dcterms:W3CDTF">2023-05-04T11:49:48Z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0x010100142DC095BC2A1E4AA8694679D98C33B9</vt:lpwstr>
  </property>
</Properties>
</file>